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9"/>
  </p:notesMasterIdLst>
  <p:sldIdLst>
    <p:sldId id="256" r:id="rId2"/>
    <p:sldId id="286" r:id="rId3"/>
    <p:sldId id="262" r:id="rId4"/>
    <p:sldId id="272" r:id="rId5"/>
    <p:sldId id="257" r:id="rId6"/>
    <p:sldId id="261" r:id="rId7"/>
    <p:sldId id="259" r:id="rId8"/>
    <p:sldId id="260" r:id="rId9"/>
    <p:sldId id="263" r:id="rId10"/>
    <p:sldId id="258" r:id="rId11"/>
    <p:sldId id="264" r:id="rId12"/>
    <p:sldId id="266" r:id="rId13"/>
    <p:sldId id="265" r:id="rId14"/>
    <p:sldId id="271" r:id="rId15"/>
    <p:sldId id="267" r:id="rId16"/>
    <p:sldId id="287" r:id="rId17"/>
    <p:sldId id="268" r:id="rId18"/>
    <p:sldId id="270" r:id="rId19"/>
    <p:sldId id="269" r:id="rId20"/>
    <p:sldId id="273" r:id="rId21"/>
    <p:sldId id="274" r:id="rId22"/>
    <p:sldId id="288" r:id="rId23"/>
    <p:sldId id="275" r:id="rId24"/>
    <p:sldId id="289" r:id="rId25"/>
    <p:sldId id="276" r:id="rId26"/>
    <p:sldId id="290" r:id="rId27"/>
    <p:sldId id="279"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Sniglet" panose="020B0604020202020204" charset="0"/>
      <p:regular r:id="rId34"/>
    </p:embeddedFont>
    <p:embeddedFont>
      <p:font typeface="Dosi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47C97E-76B6-45ED-8E79-7646927DB629}">
  <a:tblStyle styleId="{C447C97E-76B6-45ED-8E79-7646927DB62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749031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15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70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22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1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55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79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67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34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45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82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62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364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858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76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10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01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99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31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27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22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73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92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93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9"/>
        <p:cNvGrpSpPr/>
        <p:nvPr/>
      </p:nvGrpSpPr>
      <p:grpSpPr>
        <a:xfrm>
          <a:off x="0" y="0"/>
          <a:ext cx="0" cy="0"/>
          <a:chOff x="0" y="0"/>
          <a:chExt cx="0" cy="0"/>
        </a:xfrm>
      </p:grpSpPr>
      <p:sp>
        <p:nvSpPr>
          <p:cNvPr id="520" name="Google Shape;520;p1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1"/>
        <p:cNvGrpSpPr/>
        <p:nvPr/>
      </p:nvGrpSpPr>
      <p:grpSpPr>
        <a:xfrm>
          <a:off x="0" y="0"/>
          <a:ext cx="0" cy="0"/>
          <a:chOff x="0" y="0"/>
          <a:chExt cx="0" cy="0"/>
        </a:xfrm>
      </p:grpSpPr>
      <p:sp>
        <p:nvSpPr>
          <p:cNvPr id="362" name="Google Shape;362;p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3" name="Google Shape;363;p7"/>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4" name="Google Shape;364;p7"/>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5" name="Google Shape;365;p7"/>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6" name="Google Shape;396;p7"/>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97" name="Google Shape;397;p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8"/>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431" name="Google Shape;431;p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2"/>
        <p:cNvGrpSpPr/>
        <p:nvPr/>
      </p:nvGrpSpPr>
      <p:grpSpPr>
        <a:xfrm>
          <a:off x="0" y="0"/>
          <a:ext cx="0" cy="0"/>
          <a:chOff x="0" y="0"/>
          <a:chExt cx="0" cy="0"/>
        </a:xfrm>
      </p:grpSpPr>
      <p:sp>
        <p:nvSpPr>
          <p:cNvPr id="433" name="Google Shape;433;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34" name="Google Shape;434;p9"/>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5" name="Google Shape;435;p9"/>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6" name="Google Shape;436;p9"/>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7" name="Google Shape;437;p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8" name="Google Shape;438;p9"/>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9" name="Google Shape;439;p9"/>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0" name="Google Shape;440;p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1" name="Google Shape;441;p9"/>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2" name="Google Shape;442;p9"/>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3" name="Google Shape;443;p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4" name="Google Shape;444;p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5" name="Google Shape;445;p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6" name="Google Shape;446;p9"/>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7" name="Google Shape;447;p9"/>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8" name="Google Shape;448;p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9" name="Google Shape;449;p9"/>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0" name="Google Shape;450;p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1" name="Google Shape;451;p9"/>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2" name="Google Shape;452;p9"/>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3" name="Google Shape;453;p9"/>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4" name="Google Shape;454;p9"/>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5" name="Google Shape;455;p9"/>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6" name="Google Shape;456;p9"/>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7" name="Google Shape;457;p9"/>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8" name="Google Shape;458;p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9" name="Google Shape;459;p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0" name="Google Shape;460;p9"/>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1" name="Google Shape;461;p9"/>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2" name="Google Shape;462;p9"/>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3" name="Google Shape;463;p9"/>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4" name="Google Shape;464;p9"/>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5" name="Google Shape;465;p9"/>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6" name="Google Shape;466;p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7" name="Google Shape;467;p9"/>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8" name="Google Shape;468;p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9" name="Google Shape;469;p9"/>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0" name="Google Shape;470;p9"/>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1" name="Google Shape;471;p9"/>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2" name="Google Shape;472;p9"/>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3" name="Google Shape;473;p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4" name="Google Shape;474;p9"/>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5" name="Google Shape;475;p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1.pn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0.w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585629" y="1274065"/>
            <a:ext cx="7911100" cy="1159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latin typeface="+mn-lt"/>
              </a:rPr>
              <a:t>CHÀO MỪNG CÁC EM </a:t>
            </a:r>
            <a:br>
              <a:rPr lang="en-US" sz="4000" b="1" dirty="0" smtClean="0">
                <a:latin typeface="+mn-lt"/>
              </a:rPr>
            </a:br>
            <a:r>
              <a:rPr lang="en-US" sz="4000" b="1" dirty="0" smtClean="0">
                <a:latin typeface="+mn-lt"/>
              </a:rPr>
              <a:t>ĐẾN VỚI TIẾT HỌC HÔM NAY!</a:t>
            </a:r>
            <a:endParaRPr sz="4000" b="1"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2" name="Rounded Rectangular Callout 1"/>
          <p:cNvSpPr/>
          <p:nvPr/>
        </p:nvSpPr>
        <p:spPr>
          <a:xfrm>
            <a:off x="2825392" y="421241"/>
            <a:ext cx="5414481" cy="1846287"/>
          </a:xfrm>
          <a:prstGeom prst="wedgeRoundRectCallout">
            <a:avLst>
              <a:gd name="adj1" fmla="val -56886"/>
              <a:gd name="adj2" fmla="val 36146"/>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77108" y="605264"/>
            <a:ext cx="4911048" cy="1477328"/>
          </a:xfrm>
          <a:prstGeom prst="rect">
            <a:avLst/>
          </a:prstGeom>
        </p:spPr>
        <p:txBody>
          <a:bodyPr wrap="square">
            <a:spAutoFit/>
          </a:bodyPr>
          <a:lstStyle/>
          <a:p>
            <a:pPr algn="just">
              <a:lnSpc>
                <a:spcPct val="150000"/>
              </a:lnSpc>
            </a:pPr>
            <a:r>
              <a:rPr lang="en-US" sz="2000" dirty="0" smtClean="0"/>
              <a:t>Theo </a:t>
            </a:r>
            <a:r>
              <a:rPr lang="en-US" sz="2000" dirty="0" err="1" smtClean="0"/>
              <a:t>em</a:t>
            </a:r>
            <a:r>
              <a:rPr lang="en-US" sz="2000" dirty="0" smtClean="0"/>
              <a:t>, s</a:t>
            </a:r>
            <a:r>
              <a:rPr lang="vi-VN" sz="2000" dirty="0" smtClean="0"/>
              <a:t>ử </a:t>
            </a:r>
            <a:r>
              <a:rPr lang="vi-VN" sz="2000" dirty="0"/>
              <a:t>dụng đồng hồ đo thời gian hiện số và cổng quang điện để đo tốc độ chuyển động có ưu điểm, nhược điểm gì?</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4396" y="1005956"/>
            <a:ext cx="1498878" cy="3983431"/>
          </a:xfrm>
          <a:prstGeom prst="rect">
            <a:avLst/>
          </a:prstGeom>
        </p:spPr>
      </p:pic>
      <p:sp>
        <p:nvSpPr>
          <p:cNvPr id="6" name="Rounded Rectangular Callout 5"/>
          <p:cNvSpPr/>
          <p:nvPr/>
        </p:nvSpPr>
        <p:spPr>
          <a:xfrm>
            <a:off x="4109659" y="2546063"/>
            <a:ext cx="4130213" cy="1140432"/>
          </a:xfrm>
          <a:prstGeom prst="wedgeRoundRectCallout">
            <a:avLst>
              <a:gd name="adj1" fmla="val 55230"/>
              <a:gd name="adj2" fmla="val 33207"/>
              <a:gd name="adj3" fmla="val 16667"/>
            </a:avLst>
          </a:prstGeom>
          <a:solidFill>
            <a:schemeClr val="accent1">
              <a:lumMod val="20000"/>
              <a:lumOff val="8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smtClean="0">
                <a:solidFill>
                  <a:srgbClr val="C00000"/>
                </a:solidFill>
              </a:rPr>
              <a:t>Ưu</a:t>
            </a:r>
            <a:r>
              <a:rPr lang="en-US" sz="2000" b="1" dirty="0" smtClean="0">
                <a:solidFill>
                  <a:srgbClr val="C00000"/>
                </a:solidFill>
              </a:rPr>
              <a:t> </a:t>
            </a:r>
            <a:r>
              <a:rPr lang="en-US" sz="2000" b="1" dirty="0" err="1" smtClean="0">
                <a:solidFill>
                  <a:srgbClr val="C00000"/>
                </a:solidFill>
              </a:rPr>
              <a:t>điểm</a:t>
            </a:r>
            <a:r>
              <a:rPr lang="en-US" sz="2000" b="1" dirty="0" smtClean="0">
                <a:solidFill>
                  <a:schemeClr val="accent4">
                    <a:lumMod val="10000"/>
                  </a:schemeClr>
                </a:solidFill>
              </a:rPr>
              <a:t>: </a:t>
            </a:r>
            <a:r>
              <a:rPr lang="en-US" sz="2000" dirty="0" err="1" smtClean="0">
                <a:solidFill>
                  <a:schemeClr val="accent4">
                    <a:lumMod val="10000"/>
                  </a:schemeClr>
                </a:solidFill>
              </a:rPr>
              <a:t>Kết</a:t>
            </a:r>
            <a:r>
              <a:rPr lang="en-US" sz="2000" dirty="0" smtClean="0">
                <a:solidFill>
                  <a:schemeClr val="accent4">
                    <a:lumMod val="10000"/>
                  </a:schemeClr>
                </a:solidFill>
              </a:rPr>
              <a:t> </a:t>
            </a:r>
            <a:r>
              <a:rPr lang="en-US" sz="2000" dirty="0" err="1" smtClean="0">
                <a:solidFill>
                  <a:schemeClr val="accent4">
                    <a:lumMod val="10000"/>
                  </a:schemeClr>
                </a:solidFill>
              </a:rPr>
              <a:t>quả</a:t>
            </a:r>
            <a:r>
              <a:rPr lang="en-US" sz="2000" dirty="0" smtClean="0">
                <a:solidFill>
                  <a:schemeClr val="accent4">
                    <a:lumMod val="10000"/>
                  </a:schemeClr>
                </a:solidFill>
              </a:rPr>
              <a:t> </a:t>
            </a:r>
            <a:r>
              <a:rPr lang="en-US" sz="2000" dirty="0" err="1" smtClean="0">
                <a:solidFill>
                  <a:schemeClr val="accent4">
                    <a:lumMod val="10000"/>
                  </a:schemeClr>
                </a:solidFill>
              </a:rPr>
              <a:t>đo</a:t>
            </a:r>
            <a:r>
              <a:rPr lang="en-US" sz="2000" dirty="0" smtClean="0">
                <a:solidFill>
                  <a:schemeClr val="accent4">
                    <a:lumMod val="10000"/>
                  </a:schemeClr>
                </a:solidFill>
              </a:rPr>
              <a:t> </a:t>
            </a:r>
            <a:r>
              <a:rPr lang="en-US" sz="2000" dirty="0" err="1" smtClean="0">
                <a:solidFill>
                  <a:schemeClr val="accent4">
                    <a:lumMod val="10000"/>
                  </a:schemeClr>
                </a:solidFill>
              </a:rPr>
              <a:t>chính</a:t>
            </a:r>
            <a:r>
              <a:rPr lang="en-US" sz="2000" dirty="0" smtClean="0">
                <a:solidFill>
                  <a:schemeClr val="accent4">
                    <a:lumMod val="10000"/>
                  </a:schemeClr>
                </a:solidFill>
              </a:rPr>
              <a:t> </a:t>
            </a:r>
            <a:r>
              <a:rPr lang="en-US" sz="2000" dirty="0" err="1" smtClean="0">
                <a:solidFill>
                  <a:schemeClr val="accent4">
                    <a:lumMod val="10000"/>
                  </a:schemeClr>
                </a:solidFill>
              </a:rPr>
              <a:t>xác</a:t>
            </a:r>
            <a:r>
              <a:rPr lang="en-US" sz="2000" dirty="0" smtClean="0">
                <a:solidFill>
                  <a:schemeClr val="accent4">
                    <a:lumMod val="10000"/>
                  </a:schemeClr>
                </a:solidFill>
              </a:rPr>
              <a:t>, </a:t>
            </a:r>
            <a:r>
              <a:rPr lang="en-US" sz="2000" dirty="0" err="1" smtClean="0">
                <a:solidFill>
                  <a:schemeClr val="accent4">
                    <a:lumMod val="10000"/>
                  </a:schemeClr>
                </a:solidFill>
              </a:rPr>
              <a:t>giảm</a:t>
            </a:r>
            <a:r>
              <a:rPr lang="en-US" sz="2000" dirty="0" smtClean="0">
                <a:solidFill>
                  <a:schemeClr val="accent4">
                    <a:lumMod val="10000"/>
                  </a:schemeClr>
                </a:solidFill>
              </a:rPr>
              <a:t> </a:t>
            </a:r>
            <a:r>
              <a:rPr lang="en-US" sz="2000" dirty="0" err="1" smtClean="0">
                <a:solidFill>
                  <a:schemeClr val="accent4">
                    <a:lumMod val="10000"/>
                  </a:schemeClr>
                </a:solidFill>
              </a:rPr>
              <a:t>thiểu</a:t>
            </a:r>
            <a:r>
              <a:rPr lang="en-US" sz="2000" dirty="0" smtClean="0">
                <a:solidFill>
                  <a:schemeClr val="accent4">
                    <a:lumMod val="10000"/>
                  </a:schemeClr>
                </a:solidFill>
              </a:rPr>
              <a:t> </a:t>
            </a:r>
            <a:r>
              <a:rPr lang="en-US" sz="2000" dirty="0" err="1" smtClean="0">
                <a:solidFill>
                  <a:schemeClr val="accent4">
                    <a:lumMod val="10000"/>
                  </a:schemeClr>
                </a:solidFill>
              </a:rPr>
              <a:t>sai</a:t>
            </a:r>
            <a:r>
              <a:rPr lang="en-US" sz="2000" dirty="0" smtClean="0">
                <a:solidFill>
                  <a:schemeClr val="accent4">
                    <a:lumMod val="10000"/>
                  </a:schemeClr>
                </a:solidFill>
              </a:rPr>
              <a:t> </a:t>
            </a:r>
            <a:r>
              <a:rPr lang="en-US" sz="2000" dirty="0" err="1" smtClean="0">
                <a:solidFill>
                  <a:schemeClr val="accent4">
                    <a:lumMod val="10000"/>
                  </a:schemeClr>
                </a:solidFill>
              </a:rPr>
              <a:t>số</a:t>
            </a:r>
            <a:endParaRPr lang="en-US" sz="2000" dirty="0">
              <a:solidFill>
                <a:schemeClr val="accent4">
                  <a:lumMod val="10000"/>
                </a:schemeClr>
              </a:solidFill>
            </a:endParaRPr>
          </a:p>
        </p:txBody>
      </p:sp>
      <p:sp>
        <p:nvSpPr>
          <p:cNvPr id="11" name="Rounded Rectangular Callout 10"/>
          <p:cNvSpPr/>
          <p:nvPr/>
        </p:nvSpPr>
        <p:spPr>
          <a:xfrm>
            <a:off x="4109659" y="3893111"/>
            <a:ext cx="4130213" cy="784690"/>
          </a:xfrm>
          <a:prstGeom prst="wedgeRoundRectCallout">
            <a:avLst>
              <a:gd name="adj1" fmla="val 55728"/>
              <a:gd name="adj2" fmla="val 38444"/>
              <a:gd name="adj3" fmla="val 16667"/>
            </a:avLst>
          </a:prstGeom>
          <a:solidFill>
            <a:schemeClr val="accent1">
              <a:lumMod val="20000"/>
              <a:lumOff val="8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smtClean="0">
                <a:solidFill>
                  <a:srgbClr val="C00000"/>
                </a:solidFill>
              </a:rPr>
              <a:t>Nhược</a:t>
            </a:r>
            <a:r>
              <a:rPr lang="en-US" sz="2000" b="1" dirty="0" smtClean="0">
                <a:solidFill>
                  <a:srgbClr val="C00000"/>
                </a:solidFill>
              </a:rPr>
              <a:t> </a:t>
            </a:r>
            <a:r>
              <a:rPr lang="en-US" sz="2000" b="1" dirty="0" err="1" smtClean="0">
                <a:solidFill>
                  <a:srgbClr val="C00000"/>
                </a:solidFill>
              </a:rPr>
              <a:t>điểm</a:t>
            </a:r>
            <a:r>
              <a:rPr lang="en-US" sz="2000" b="1" dirty="0" smtClean="0">
                <a:solidFill>
                  <a:schemeClr val="accent4">
                    <a:lumMod val="10000"/>
                  </a:schemeClr>
                </a:solidFill>
              </a:rPr>
              <a:t>: </a:t>
            </a:r>
            <a:r>
              <a:rPr lang="en-US" sz="2000" dirty="0" err="1" smtClean="0">
                <a:solidFill>
                  <a:schemeClr val="accent4">
                    <a:lumMod val="10000"/>
                  </a:schemeClr>
                </a:solidFill>
              </a:rPr>
              <a:t>Thiết</a:t>
            </a:r>
            <a:r>
              <a:rPr lang="en-US" sz="2000" dirty="0" smtClean="0">
                <a:solidFill>
                  <a:schemeClr val="accent4">
                    <a:lumMod val="10000"/>
                  </a:schemeClr>
                </a:solidFill>
              </a:rPr>
              <a:t> </a:t>
            </a:r>
            <a:r>
              <a:rPr lang="en-US" sz="2000" dirty="0" err="1" smtClean="0">
                <a:solidFill>
                  <a:schemeClr val="accent4">
                    <a:lumMod val="10000"/>
                  </a:schemeClr>
                </a:solidFill>
              </a:rPr>
              <a:t>bị</a:t>
            </a:r>
            <a:r>
              <a:rPr lang="en-US" sz="2000" dirty="0" smtClean="0">
                <a:solidFill>
                  <a:schemeClr val="accent4">
                    <a:lumMod val="10000"/>
                  </a:schemeClr>
                </a:solidFill>
              </a:rPr>
              <a:t> </a:t>
            </a:r>
            <a:r>
              <a:rPr lang="en-US" sz="2000" dirty="0" err="1" smtClean="0">
                <a:solidFill>
                  <a:schemeClr val="accent4">
                    <a:lumMod val="10000"/>
                  </a:schemeClr>
                </a:solidFill>
              </a:rPr>
              <a:t>cồng</a:t>
            </a:r>
            <a:r>
              <a:rPr lang="en-US" sz="2000" dirty="0" smtClean="0">
                <a:solidFill>
                  <a:schemeClr val="accent4">
                    <a:lumMod val="10000"/>
                  </a:schemeClr>
                </a:solidFill>
              </a:rPr>
              <a:t> </a:t>
            </a:r>
            <a:r>
              <a:rPr lang="en-US" sz="2000" dirty="0" err="1" smtClean="0">
                <a:solidFill>
                  <a:schemeClr val="accent4">
                    <a:lumMod val="10000"/>
                  </a:schemeClr>
                </a:solidFill>
              </a:rPr>
              <a:t>kềnh</a:t>
            </a:r>
            <a:endParaRPr lang="en-US" sz="2000" dirty="0">
              <a:solidFill>
                <a:schemeClr val="accent4">
                  <a:lumMod val="10000"/>
                </a:schemeClr>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6" name="Rectangle 5"/>
          <p:cNvSpPr/>
          <p:nvPr/>
        </p:nvSpPr>
        <p:spPr>
          <a:xfrm>
            <a:off x="717993" y="422185"/>
            <a:ext cx="7173759" cy="496996"/>
          </a:xfrm>
          <a:prstGeom prst="rect">
            <a:avLst/>
          </a:prstGeom>
        </p:spPr>
        <p:txBody>
          <a:bodyPr wrap="none">
            <a:spAutoFit/>
          </a:bodyPr>
          <a:lstStyle/>
          <a:p>
            <a:pPr algn="just">
              <a:lnSpc>
                <a:spcPct val="150000"/>
              </a:lnSpc>
              <a:spcBef>
                <a:spcPts val="300"/>
              </a:spcBef>
              <a:spcAft>
                <a:spcPts val="300"/>
              </a:spcAft>
            </a:pP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2.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Thiết</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bị</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đo</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thời</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gian</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bằng</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cần</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rung</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đồng</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hồ</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cần</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rung</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a:t>
            </a:r>
            <a:endParaRPr lang="en-US" sz="2000" b="1" dirty="0">
              <a:solidFill>
                <a:schemeClr val="accent1">
                  <a:lumMod val="75000"/>
                </a:schemeClr>
              </a:solidFill>
              <a:effectLst/>
              <a:latin typeface="+mn-lt"/>
              <a:ea typeface="Calibri" panose="020F0502020204030204" pitchFamily="34" charset="0"/>
              <a:cs typeface="Times New Roman" panose="02020603050405020304" pitchFamily="18" charset="0"/>
            </a:endParaRPr>
          </a:p>
        </p:txBody>
      </p:sp>
      <p:sp>
        <p:nvSpPr>
          <p:cNvPr id="8" name="Rectangle 7"/>
          <p:cNvSpPr/>
          <p:nvPr/>
        </p:nvSpPr>
        <p:spPr>
          <a:xfrm>
            <a:off x="717993" y="1134220"/>
            <a:ext cx="6585735" cy="1703030"/>
          </a:xfrm>
          <a:prstGeom prst="rect">
            <a:avLst/>
          </a:prstGeom>
        </p:spPr>
        <p:txBody>
          <a:bodyPr wrap="square">
            <a:spAutoFit/>
          </a:bodyPr>
          <a:lstStyle/>
          <a:p>
            <a:pPr algn="just">
              <a:lnSpc>
                <a:spcPct val="150000"/>
              </a:lnSpc>
            </a:pPr>
            <a:r>
              <a:rPr lang="vi-VN" sz="1800" dirty="0"/>
              <a:t>Đồng hồ cần rung (Hình 6.3) sử dụng một cần rung đều đặn khoảng 50 lần/s và đánh dấu các chấm trên băng giấy gắn vào xe chuyển động. Đo khoảng cách giữa các dấu chấm xác định được quãng đường đi được của xe trong 0,02s (Hình 6.5).</a:t>
            </a:r>
            <a:endParaRPr lang="en-US" sz="1800" dirty="0"/>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983300" y="2940855"/>
            <a:ext cx="4643144" cy="211403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p22"/>
          <p:cNvSpPr txBox="1">
            <a:spLocks noGrp="1"/>
          </p:cNvSpPr>
          <p:nvPr>
            <p:ph type="title" idx="4294967295"/>
          </p:nvPr>
        </p:nvSpPr>
        <p:spPr>
          <a:xfrm>
            <a:off x="342595" y="1330645"/>
            <a:ext cx="8587500" cy="1114441"/>
          </a:xfrm>
          <a:prstGeom prst="rect">
            <a:avLst/>
          </a:prstGeom>
          <a:solidFill>
            <a:srgbClr val="1155CC">
              <a:alpha val="49620"/>
            </a:srgbClr>
          </a:solidFill>
        </p:spPr>
        <p:txBody>
          <a:bodyPr spcFirstLastPara="1" wrap="square" lIns="91425" tIns="91425" rIns="91425" bIns="91425" anchor="ctr" anchorCtr="0">
            <a:noAutofit/>
          </a:bodyPr>
          <a:lstStyle/>
          <a:p>
            <a:pPr algn="ctr">
              <a:lnSpc>
                <a:spcPct val="150000"/>
              </a:lnSpc>
            </a:pPr>
            <a:r>
              <a:rPr lang="fr-FR" sz="2000" dirty="0" err="1">
                <a:solidFill>
                  <a:schemeClr val="bg1"/>
                </a:solidFill>
                <a:latin typeface="+mn-lt"/>
              </a:rPr>
              <a:t>Đ</a:t>
            </a:r>
            <a:r>
              <a:rPr lang="fr-FR" sz="2000" dirty="0" err="1" smtClean="0">
                <a:solidFill>
                  <a:schemeClr val="bg1"/>
                </a:solidFill>
                <a:latin typeface="+mn-lt"/>
              </a:rPr>
              <a:t>ọc</a:t>
            </a:r>
            <a:r>
              <a:rPr lang="fr-FR" sz="2000" dirty="0" smtClean="0">
                <a:solidFill>
                  <a:schemeClr val="bg1"/>
                </a:solidFill>
                <a:latin typeface="+mn-lt"/>
              </a:rPr>
              <a:t> </a:t>
            </a:r>
            <a:r>
              <a:rPr lang="fr-FR" sz="2000" dirty="0" err="1">
                <a:solidFill>
                  <a:schemeClr val="bg1"/>
                </a:solidFill>
                <a:latin typeface="+mn-lt"/>
              </a:rPr>
              <a:t>thông</a:t>
            </a:r>
            <a:r>
              <a:rPr lang="fr-FR" sz="2000" dirty="0">
                <a:solidFill>
                  <a:schemeClr val="bg1"/>
                </a:solidFill>
                <a:latin typeface="+mn-lt"/>
              </a:rPr>
              <a:t> tin </a:t>
            </a:r>
            <a:r>
              <a:rPr lang="fr-FR" sz="2000" dirty="0" err="1">
                <a:solidFill>
                  <a:schemeClr val="bg1"/>
                </a:solidFill>
                <a:latin typeface="+mn-lt"/>
              </a:rPr>
              <a:t>mục</a:t>
            </a:r>
            <a:r>
              <a:rPr lang="fr-FR" sz="2000" dirty="0">
                <a:solidFill>
                  <a:schemeClr val="bg1"/>
                </a:solidFill>
                <a:latin typeface="+mn-lt"/>
              </a:rPr>
              <a:t> II.1, </a:t>
            </a:r>
            <a:r>
              <a:rPr lang="fr-FR" sz="2000" dirty="0" err="1">
                <a:solidFill>
                  <a:schemeClr val="bg1"/>
                </a:solidFill>
                <a:latin typeface="+mn-lt"/>
              </a:rPr>
              <a:t>quan</a:t>
            </a:r>
            <a:r>
              <a:rPr lang="fr-FR" sz="2000" dirty="0">
                <a:solidFill>
                  <a:schemeClr val="bg1"/>
                </a:solidFill>
                <a:latin typeface="+mn-lt"/>
              </a:rPr>
              <a:t> </a:t>
            </a:r>
            <a:r>
              <a:rPr lang="fr-FR" sz="2000" dirty="0" err="1">
                <a:solidFill>
                  <a:schemeClr val="bg1"/>
                </a:solidFill>
                <a:latin typeface="+mn-lt"/>
              </a:rPr>
              <a:t>sát</a:t>
            </a:r>
            <a:r>
              <a:rPr lang="fr-FR" sz="2000" dirty="0">
                <a:solidFill>
                  <a:schemeClr val="bg1"/>
                </a:solidFill>
                <a:latin typeface="+mn-lt"/>
              </a:rPr>
              <a:t> </a:t>
            </a:r>
            <a:r>
              <a:rPr lang="fr-FR" sz="2000" dirty="0" err="1">
                <a:solidFill>
                  <a:schemeClr val="bg1"/>
                </a:solidFill>
                <a:latin typeface="+mn-lt"/>
              </a:rPr>
              <a:t>Hình</a:t>
            </a:r>
            <a:r>
              <a:rPr lang="fr-FR" sz="2000" dirty="0">
                <a:solidFill>
                  <a:schemeClr val="bg1"/>
                </a:solidFill>
                <a:latin typeface="+mn-lt"/>
              </a:rPr>
              <a:t> 6.6 SGK </a:t>
            </a:r>
            <a:r>
              <a:rPr lang="fr-FR" sz="2000" dirty="0" err="1" smtClean="0">
                <a:solidFill>
                  <a:schemeClr val="bg1"/>
                </a:solidFill>
                <a:latin typeface="+mn-lt"/>
              </a:rPr>
              <a:t>trang</a:t>
            </a:r>
            <a:r>
              <a:rPr lang="fr-FR" sz="2000" dirty="0" smtClean="0">
                <a:solidFill>
                  <a:schemeClr val="bg1"/>
                </a:solidFill>
                <a:latin typeface="+mn-lt"/>
              </a:rPr>
              <a:t> 31 </a:t>
            </a:r>
            <a:r>
              <a:rPr lang="fr-FR" sz="2000" dirty="0" err="1">
                <a:solidFill>
                  <a:schemeClr val="bg1"/>
                </a:solidFill>
                <a:latin typeface="+mn-lt"/>
              </a:rPr>
              <a:t>và</a:t>
            </a:r>
            <a:r>
              <a:rPr lang="fr-FR" sz="2000" dirty="0">
                <a:solidFill>
                  <a:schemeClr val="bg1"/>
                </a:solidFill>
                <a:latin typeface="+mn-lt"/>
              </a:rPr>
              <a:t> </a:t>
            </a:r>
            <a:r>
              <a:rPr lang="fr-FR" sz="2000" dirty="0" err="1">
                <a:solidFill>
                  <a:schemeClr val="bg1"/>
                </a:solidFill>
                <a:latin typeface="+mn-lt"/>
              </a:rPr>
              <a:t>trả</a:t>
            </a:r>
            <a:r>
              <a:rPr lang="fr-FR" sz="2000" dirty="0">
                <a:solidFill>
                  <a:schemeClr val="bg1"/>
                </a:solidFill>
                <a:latin typeface="+mn-lt"/>
              </a:rPr>
              <a:t> </a:t>
            </a:r>
            <a:r>
              <a:rPr lang="fr-FR" sz="2000" dirty="0" err="1">
                <a:solidFill>
                  <a:schemeClr val="bg1"/>
                </a:solidFill>
                <a:latin typeface="+mn-lt"/>
              </a:rPr>
              <a:t>lời</a:t>
            </a:r>
            <a:r>
              <a:rPr lang="fr-FR" sz="2000" dirty="0">
                <a:solidFill>
                  <a:schemeClr val="bg1"/>
                </a:solidFill>
                <a:latin typeface="+mn-lt"/>
              </a:rPr>
              <a:t> </a:t>
            </a:r>
            <a:r>
              <a:rPr lang="fr-FR" sz="2000" dirty="0" err="1">
                <a:solidFill>
                  <a:schemeClr val="bg1"/>
                </a:solidFill>
                <a:latin typeface="+mn-lt"/>
              </a:rPr>
              <a:t>câu</a:t>
            </a:r>
            <a:r>
              <a:rPr lang="fr-FR" sz="2000" dirty="0">
                <a:solidFill>
                  <a:schemeClr val="bg1"/>
                </a:solidFill>
                <a:latin typeface="+mn-lt"/>
              </a:rPr>
              <a:t> </a:t>
            </a:r>
            <a:r>
              <a:rPr lang="fr-FR" sz="2000" dirty="0" err="1">
                <a:solidFill>
                  <a:schemeClr val="bg1"/>
                </a:solidFill>
                <a:latin typeface="+mn-lt"/>
              </a:rPr>
              <a:t>hỏi</a:t>
            </a:r>
            <a:r>
              <a:rPr lang="fr-FR" sz="2000" dirty="0">
                <a:solidFill>
                  <a:schemeClr val="bg1"/>
                </a:solidFill>
                <a:latin typeface="+mn-lt"/>
              </a:rPr>
              <a:t>: </a:t>
            </a:r>
            <a:r>
              <a:rPr lang="fr-FR" sz="2000" i="1" dirty="0" err="1">
                <a:solidFill>
                  <a:schemeClr val="bg1"/>
                </a:solidFill>
                <a:latin typeface="+mn-lt"/>
              </a:rPr>
              <a:t>Hãy</a:t>
            </a:r>
            <a:r>
              <a:rPr lang="fr-FR" sz="2000" i="1" dirty="0">
                <a:solidFill>
                  <a:schemeClr val="bg1"/>
                </a:solidFill>
                <a:latin typeface="+mn-lt"/>
              </a:rPr>
              <a:t> </a:t>
            </a:r>
            <a:r>
              <a:rPr lang="fr-FR" sz="2000" i="1" dirty="0" err="1">
                <a:solidFill>
                  <a:schemeClr val="bg1"/>
                </a:solidFill>
                <a:latin typeface="+mn-lt"/>
              </a:rPr>
              <a:t>nêu</a:t>
            </a:r>
            <a:r>
              <a:rPr lang="fr-FR" sz="2000" i="1" dirty="0">
                <a:solidFill>
                  <a:schemeClr val="bg1"/>
                </a:solidFill>
                <a:latin typeface="+mn-lt"/>
              </a:rPr>
              <a:t> </a:t>
            </a:r>
            <a:r>
              <a:rPr lang="fr-FR" sz="2000" i="1" dirty="0" err="1">
                <a:solidFill>
                  <a:schemeClr val="bg1"/>
                </a:solidFill>
                <a:latin typeface="+mn-lt"/>
              </a:rPr>
              <a:t>các</a:t>
            </a:r>
            <a:r>
              <a:rPr lang="fr-FR" sz="2000" i="1" dirty="0">
                <a:solidFill>
                  <a:schemeClr val="bg1"/>
                </a:solidFill>
                <a:latin typeface="+mn-lt"/>
              </a:rPr>
              <a:t> </a:t>
            </a:r>
            <a:r>
              <a:rPr lang="fr-FR" sz="2000" i="1" dirty="0" err="1">
                <a:solidFill>
                  <a:schemeClr val="bg1"/>
                </a:solidFill>
                <a:latin typeface="+mn-lt"/>
              </a:rPr>
              <a:t>dụng</a:t>
            </a:r>
            <a:r>
              <a:rPr lang="fr-FR" sz="2000" i="1" dirty="0">
                <a:solidFill>
                  <a:schemeClr val="bg1"/>
                </a:solidFill>
                <a:latin typeface="+mn-lt"/>
              </a:rPr>
              <a:t> </a:t>
            </a:r>
            <a:r>
              <a:rPr lang="fr-FR" sz="2000" i="1" dirty="0" err="1">
                <a:solidFill>
                  <a:schemeClr val="bg1"/>
                </a:solidFill>
                <a:latin typeface="+mn-lt"/>
              </a:rPr>
              <a:t>cụ</a:t>
            </a:r>
            <a:r>
              <a:rPr lang="fr-FR" sz="2000" i="1" dirty="0">
                <a:solidFill>
                  <a:schemeClr val="bg1"/>
                </a:solidFill>
                <a:latin typeface="+mn-lt"/>
              </a:rPr>
              <a:t> </a:t>
            </a:r>
            <a:r>
              <a:rPr lang="fr-FR" sz="2000" i="1" dirty="0" err="1">
                <a:solidFill>
                  <a:schemeClr val="bg1"/>
                </a:solidFill>
                <a:latin typeface="+mn-lt"/>
              </a:rPr>
              <a:t>thí</a:t>
            </a:r>
            <a:r>
              <a:rPr lang="fr-FR" sz="2000" i="1" dirty="0">
                <a:solidFill>
                  <a:schemeClr val="bg1"/>
                </a:solidFill>
                <a:latin typeface="+mn-lt"/>
              </a:rPr>
              <a:t> </a:t>
            </a:r>
            <a:r>
              <a:rPr lang="fr-FR" sz="2000" i="1" dirty="0" err="1">
                <a:solidFill>
                  <a:schemeClr val="bg1"/>
                </a:solidFill>
                <a:latin typeface="+mn-lt"/>
              </a:rPr>
              <a:t>nghiệm</a:t>
            </a:r>
            <a:r>
              <a:rPr lang="fr-FR" sz="2000" i="1" dirty="0">
                <a:solidFill>
                  <a:schemeClr val="bg1"/>
                </a:solidFill>
                <a:latin typeface="+mn-lt"/>
              </a:rPr>
              <a:t> </a:t>
            </a:r>
            <a:r>
              <a:rPr lang="fr-FR" sz="2000" i="1" dirty="0" err="1">
                <a:solidFill>
                  <a:schemeClr val="bg1"/>
                </a:solidFill>
                <a:latin typeface="+mn-lt"/>
              </a:rPr>
              <a:t>sẽ</a:t>
            </a:r>
            <a:r>
              <a:rPr lang="fr-FR" sz="2000" i="1" dirty="0">
                <a:solidFill>
                  <a:schemeClr val="bg1"/>
                </a:solidFill>
                <a:latin typeface="+mn-lt"/>
              </a:rPr>
              <a:t> </a:t>
            </a:r>
            <a:r>
              <a:rPr lang="fr-FR" sz="2000" i="1" dirty="0" err="1">
                <a:solidFill>
                  <a:schemeClr val="bg1"/>
                </a:solidFill>
                <a:latin typeface="+mn-lt"/>
              </a:rPr>
              <a:t>sử</a:t>
            </a:r>
            <a:r>
              <a:rPr lang="fr-FR" sz="2000" i="1" dirty="0">
                <a:solidFill>
                  <a:schemeClr val="bg1"/>
                </a:solidFill>
                <a:latin typeface="+mn-lt"/>
              </a:rPr>
              <a:t> </a:t>
            </a:r>
            <a:r>
              <a:rPr lang="fr-FR" sz="2000" i="1" dirty="0" err="1">
                <a:solidFill>
                  <a:schemeClr val="bg1"/>
                </a:solidFill>
                <a:latin typeface="+mn-lt"/>
              </a:rPr>
              <a:t>dụng</a:t>
            </a:r>
            <a:r>
              <a:rPr lang="fr-FR" sz="2000" i="1" dirty="0">
                <a:solidFill>
                  <a:schemeClr val="bg1"/>
                </a:solidFill>
                <a:latin typeface="+mn-lt"/>
              </a:rPr>
              <a:t> </a:t>
            </a:r>
            <a:r>
              <a:rPr lang="fr-FR" sz="2000" i="1" dirty="0" err="1">
                <a:solidFill>
                  <a:schemeClr val="bg1"/>
                </a:solidFill>
                <a:latin typeface="+mn-lt"/>
              </a:rPr>
              <a:t>trong</a:t>
            </a:r>
            <a:r>
              <a:rPr lang="fr-FR" sz="2000" i="1" dirty="0">
                <a:solidFill>
                  <a:schemeClr val="bg1"/>
                </a:solidFill>
                <a:latin typeface="+mn-lt"/>
              </a:rPr>
              <a:t> </a:t>
            </a:r>
            <a:r>
              <a:rPr lang="fr-FR" sz="2000" i="1" dirty="0" err="1">
                <a:solidFill>
                  <a:schemeClr val="bg1"/>
                </a:solidFill>
                <a:latin typeface="+mn-lt"/>
              </a:rPr>
              <a:t>bài</a:t>
            </a:r>
            <a:r>
              <a:rPr lang="fr-FR" sz="2000" i="1" dirty="0">
                <a:solidFill>
                  <a:schemeClr val="bg1"/>
                </a:solidFill>
                <a:latin typeface="+mn-lt"/>
              </a:rPr>
              <a:t> </a:t>
            </a:r>
            <a:r>
              <a:rPr lang="fr-FR" sz="2000" i="1" dirty="0" err="1">
                <a:solidFill>
                  <a:schemeClr val="bg1"/>
                </a:solidFill>
                <a:latin typeface="+mn-lt"/>
              </a:rPr>
              <a:t>thực</a:t>
            </a:r>
            <a:r>
              <a:rPr lang="fr-FR" sz="2000" i="1" dirty="0">
                <a:solidFill>
                  <a:schemeClr val="bg1"/>
                </a:solidFill>
                <a:latin typeface="+mn-lt"/>
              </a:rPr>
              <a:t> </a:t>
            </a:r>
            <a:r>
              <a:rPr lang="fr-FR" sz="2000" i="1" dirty="0" err="1">
                <a:solidFill>
                  <a:schemeClr val="bg1"/>
                </a:solidFill>
                <a:latin typeface="+mn-lt"/>
              </a:rPr>
              <a:t>hành</a:t>
            </a:r>
            <a:r>
              <a:rPr lang="fr-FR" sz="2000" i="1" dirty="0">
                <a:solidFill>
                  <a:schemeClr val="bg1"/>
                </a:solidFill>
                <a:latin typeface="+mn-lt"/>
              </a:rPr>
              <a:t>. </a:t>
            </a:r>
            <a:endParaRPr b="0" dirty="0">
              <a:solidFill>
                <a:schemeClr val="bg1"/>
              </a:solidFill>
              <a:latin typeface="+mn-lt"/>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205390" y="2445086"/>
            <a:ext cx="4473008" cy="2613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06479" y="2178122"/>
            <a:ext cx="2965378" cy="2965378"/>
          </a:xfrm>
          <a:prstGeom prst="rect">
            <a:avLst/>
          </a:prstGeom>
        </p:spPr>
      </p:pic>
      <p:sp>
        <p:nvSpPr>
          <p:cNvPr id="7" name="Google Shape;530;p13"/>
          <p:cNvSpPr txBox="1">
            <a:spLocks/>
          </p:cNvSpPr>
          <p:nvPr/>
        </p:nvSpPr>
        <p:spPr>
          <a:xfrm>
            <a:off x="727377" y="369793"/>
            <a:ext cx="6140400" cy="4659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rgbClr val="C00000"/>
                </a:solidFill>
                <a:latin typeface="+mn-lt"/>
              </a:rPr>
              <a:t>III. </a:t>
            </a:r>
            <a:r>
              <a:rPr lang="en-US" sz="2000" b="1" dirty="0" err="1" smtClean="0">
                <a:solidFill>
                  <a:srgbClr val="C00000"/>
                </a:solidFill>
                <a:latin typeface="+mn-lt"/>
              </a:rPr>
              <a:t>Thực</a:t>
            </a:r>
            <a:r>
              <a:rPr lang="en-US" sz="2000" b="1" dirty="0" smtClean="0">
                <a:solidFill>
                  <a:srgbClr val="C00000"/>
                </a:solidFill>
                <a:latin typeface="+mn-lt"/>
              </a:rPr>
              <a:t> </a:t>
            </a:r>
            <a:r>
              <a:rPr lang="en-US" sz="2000" b="1" dirty="0" err="1" smtClean="0">
                <a:solidFill>
                  <a:srgbClr val="C00000"/>
                </a:solidFill>
                <a:latin typeface="+mn-lt"/>
              </a:rPr>
              <a:t>hành</a:t>
            </a:r>
            <a:r>
              <a:rPr lang="en-US" sz="2000" b="1" dirty="0" smtClean="0">
                <a:solidFill>
                  <a:srgbClr val="C00000"/>
                </a:solidFill>
                <a:latin typeface="+mn-lt"/>
              </a:rPr>
              <a:t> </a:t>
            </a:r>
            <a:r>
              <a:rPr lang="en-US" sz="2000" b="1" dirty="0" err="1" smtClean="0">
                <a:solidFill>
                  <a:srgbClr val="C00000"/>
                </a:solidFill>
                <a:latin typeface="+mn-lt"/>
              </a:rPr>
              <a:t>đo</a:t>
            </a:r>
            <a:r>
              <a:rPr lang="en-US" sz="2000" b="1" dirty="0" smtClean="0">
                <a:solidFill>
                  <a:srgbClr val="C00000"/>
                </a:solidFill>
                <a:latin typeface="+mn-lt"/>
              </a:rPr>
              <a:t> </a:t>
            </a:r>
            <a:r>
              <a:rPr lang="en-US" sz="2000" b="1" dirty="0" err="1" smtClean="0">
                <a:solidFill>
                  <a:srgbClr val="C00000"/>
                </a:solidFill>
                <a:latin typeface="+mn-lt"/>
              </a:rPr>
              <a:t>tốc</a:t>
            </a:r>
            <a:r>
              <a:rPr lang="en-US" sz="2000" b="1" dirty="0" smtClean="0">
                <a:solidFill>
                  <a:srgbClr val="C00000"/>
                </a:solidFill>
                <a:latin typeface="+mn-lt"/>
              </a:rPr>
              <a:t> </a:t>
            </a:r>
            <a:r>
              <a:rPr lang="en-US" sz="2000" b="1" dirty="0" err="1" smtClean="0">
                <a:solidFill>
                  <a:srgbClr val="C00000"/>
                </a:solidFill>
                <a:latin typeface="+mn-lt"/>
              </a:rPr>
              <a:t>độ</a:t>
            </a:r>
            <a:r>
              <a:rPr lang="en-US" sz="2000" b="1" dirty="0" smtClean="0">
                <a:solidFill>
                  <a:srgbClr val="C00000"/>
                </a:solidFill>
                <a:latin typeface="+mn-lt"/>
              </a:rPr>
              <a:t> </a:t>
            </a:r>
            <a:r>
              <a:rPr lang="en-US" sz="2000" b="1" dirty="0" err="1" smtClean="0">
                <a:solidFill>
                  <a:srgbClr val="C00000"/>
                </a:solidFill>
                <a:latin typeface="+mn-lt"/>
              </a:rPr>
              <a:t>chuyển</a:t>
            </a:r>
            <a:r>
              <a:rPr lang="en-US" sz="2000" b="1" dirty="0" smtClean="0">
                <a:solidFill>
                  <a:srgbClr val="C00000"/>
                </a:solidFill>
                <a:latin typeface="+mn-lt"/>
              </a:rPr>
              <a:t> </a:t>
            </a:r>
            <a:r>
              <a:rPr lang="en-US" sz="2000" b="1" dirty="0" err="1" smtClean="0">
                <a:solidFill>
                  <a:srgbClr val="C00000"/>
                </a:solidFill>
                <a:latin typeface="+mn-lt"/>
              </a:rPr>
              <a:t>động</a:t>
            </a:r>
            <a:endParaRPr lang="en-US" sz="2000" b="1" dirty="0">
              <a:solidFill>
                <a:srgbClr val="C00000"/>
              </a:solidFill>
              <a:latin typeface="+mn-lt"/>
            </a:endParaRPr>
          </a:p>
        </p:txBody>
      </p:sp>
      <p:sp>
        <p:nvSpPr>
          <p:cNvPr id="8" name="Google Shape;530;p13"/>
          <p:cNvSpPr txBox="1">
            <a:spLocks/>
          </p:cNvSpPr>
          <p:nvPr/>
        </p:nvSpPr>
        <p:spPr>
          <a:xfrm>
            <a:off x="727377" y="850219"/>
            <a:ext cx="2899401" cy="4659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chemeClr val="bg2"/>
                </a:solidFill>
                <a:latin typeface="+mn-lt"/>
              </a:rPr>
              <a:t>1. </a:t>
            </a:r>
            <a:r>
              <a:rPr lang="en-US" sz="2000" b="1" dirty="0" err="1" smtClean="0">
                <a:solidFill>
                  <a:schemeClr val="bg2"/>
                </a:solidFill>
                <a:latin typeface="+mn-lt"/>
              </a:rPr>
              <a:t>Dụng</a:t>
            </a:r>
            <a:r>
              <a:rPr lang="en-US" sz="2000" b="1" dirty="0" smtClean="0">
                <a:solidFill>
                  <a:schemeClr val="bg2"/>
                </a:solidFill>
                <a:latin typeface="+mn-lt"/>
              </a:rPr>
              <a:t> </a:t>
            </a:r>
            <a:r>
              <a:rPr lang="en-US" sz="2000" b="1" dirty="0" err="1" smtClean="0">
                <a:solidFill>
                  <a:schemeClr val="bg2"/>
                </a:solidFill>
                <a:latin typeface="+mn-lt"/>
              </a:rPr>
              <a:t>cụ</a:t>
            </a:r>
            <a:r>
              <a:rPr lang="en-US" sz="2000" b="1" dirty="0" smtClean="0">
                <a:solidFill>
                  <a:schemeClr val="bg2"/>
                </a:solidFill>
                <a:latin typeface="+mn-lt"/>
              </a:rPr>
              <a:t> </a:t>
            </a:r>
            <a:r>
              <a:rPr lang="en-US" sz="2000" b="1" dirty="0" err="1" smtClean="0">
                <a:solidFill>
                  <a:schemeClr val="bg2"/>
                </a:solidFill>
                <a:latin typeface="+mn-lt"/>
              </a:rPr>
              <a:t>thí</a:t>
            </a:r>
            <a:r>
              <a:rPr lang="en-US" sz="2000" b="1" dirty="0" smtClean="0">
                <a:solidFill>
                  <a:schemeClr val="bg2"/>
                </a:solidFill>
                <a:latin typeface="+mn-lt"/>
              </a:rPr>
              <a:t> </a:t>
            </a:r>
            <a:r>
              <a:rPr lang="en-US" sz="2000" b="1" dirty="0" err="1" smtClean="0">
                <a:solidFill>
                  <a:schemeClr val="bg2"/>
                </a:solidFill>
                <a:latin typeface="+mn-lt"/>
              </a:rPr>
              <a:t>nghiệm</a:t>
            </a:r>
            <a:endParaRPr lang="en-US" sz="2000" b="1" dirty="0">
              <a:solidFill>
                <a:schemeClr val="bg2"/>
              </a:solidFill>
              <a:latin typeface="+mn-l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603"/>
                                        </p:tgtEl>
                                        <p:attrNameLst>
                                          <p:attrName>style.visibility</p:attrName>
                                        </p:attrNameLst>
                                      </p:cBhvr>
                                      <p:to>
                                        <p:strVal val="visible"/>
                                      </p:to>
                                    </p:set>
                                    <p:animEffect transition="in" filter="blinds(vertical)">
                                      <p:cBhvr>
                                        <p:cTn id="20" dur="500"/>
                                        <p:tgtEl>
                                          <p:spTgt spid="60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7" name="Google Shape;597;p21"/>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8" name="Google Shape;530;p13"/>
          <p:cNvSpPr txBox="1">
            <a:spLocks/>
          </p:cNvSpPr>
          <p:nvPr/>
        </p:nvSpPr>
        <p:spPr>
          <a:xfrm>
            <a:off x="727377" y="459801"/>
            <a:ext cx="6140400" cy="4659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chemeClr val="bg2"/>
                </a:solidFill>
                <a:latin typeface="+mn-lt"/>
              </a:rPr>
              <a:t>2. </a:t>
            </a:r>
            <a:r>
              <a:rPr lang="en-US" sz="2000" b="1" dirty="0" err="1" smtClean="0">
                <a:solidFill>
                  <a:schemeClr val="bg2"/>
                </a:solidFill>
                <a:latin typeface="+mn-lt"/>
              </a:rPr>
              <a:t>Thiết</a:t>
            </a:r>
            <a:r>
              <a:rPr lang="en-US" sz="2000" b="1" dirty="0" smtClean="0">
                <a:solidFill>
                  <a:schemeClr val="bg2"/>
                </a:solidFill>
                <a:latin typeface="+mn-lt"/>
              </a:rPr>
              <a:t> </a:t>
            </a:r>
            <a:r>
              <a:rPr lang="en-US" sz="2000" b="1" dirty="0" err="1" smtClean="0">
                <a:solidFill>
                  <a:schemeClr val="bg2"/>
                </a:solidFill>
                <a:latin typeface="+mn-lt"/>
              </a:rPr>
              <a:t>kế</a:t>
            </a:r>
            <a:r>
              <a:rPr lang="en-US" sz="2000" b="1" dirty="0" smtClean="0">
                <a:solidFill>
                  <a:schemeClr val="bg2"/>
                </a:solidFill>
                <a:latin typeface="+mn-lt"/>
              </a:rPr>
              <a:t> </a:t>
            </a:r>
            <a:r>
              <a:rPr lang="en-US" sz="2000" b="1" dirty="0" err="1" smtClean="0">
                <a:solidFill>
                  <a:schemeClr val="bg2"/>
                </a:solidFill>
                <a:latin typeface="+mn-lt"/>
              </a:rPr>
              <a:t>phương</a:t>
            </a:r>
            <a:r>
              <a:rPr lang="en-US" sz="2000" b="1" dirty="0" smtClean="0">
                <a:solidFill>
                  <a:schemeClr val="bg2"/>
                </a:solidFill>
                <a:latin typeface="+mn-lt"/>
              </a:rPr>
              <a:t> </a:t>
            </a:r>
            <a:r>
              <a:rPr lang="en-US" sz="2000" b="1" dirty="0" err="1" smtClean="0">
                <a:solidFill>
                  <a:schemeClr val="bg2"/>
                </a:solidFill>
                <a:latin typeface="+mn-lt"/>
              </a:rPr>
              <a:t>án</a:t>
            </a:r>
            <a:r>
              <a:rPr lang="en-US" sz="2000" b="1" dirty="0" smtClean="0">
                <a:solidFill>
                  <a:schemeClr val="bg2"/>
                </a:solidFill>
                <a:latin typeface="+mn-lt"/>
              </a:rPr>
              <a:t> </a:t>
            </a:r>
            <a:r>
              <a:rPr lang="en-US" sz="2000" b="1" dirty="0" err="1" smtClean="0">
                <a:solidFill>
                  <a:schemeClr val="bg2"/>
                </a:solidFill>
                <a:latin typeface="+mn-lt"/>
              </a:rPr>
              <a:t>thí</a:t>
            </a:r>
            <a:r>
              <a:rPr lang="en-US" sz="2000" b="1" dirty="0" smtClean="0">
                <a:solidFill>
                  <a:schemeClr val="bg2"/>
                </a:solidFill>
                <a:latin typeface="+mn-lt"/>
              </a:rPr>
              <a:t> </a:t>
            </a:r>
            <a:r>
              <a:rPr lang="en-US" sz="2000" b="1" dirty="0" err="1" smtClean="0">
                <a:solidFill>
                  <a:schemeClr val="bg2"/>
                </a:solidFill>
                <a:latin typeface="+mn-lt"/>
              </a:rPr>
              <a:t>nghiệm</a:t>
            </a:r>
            <a:endParaRPr lang="en-US" sz="2000" b="1" dirty="0">
              <a:solidFill>
                <a:schemeClr val="bg2"/>
              </a:solidFill>
              <a:latin typeface="+mn-lt"/>
            </a:endParaRPr>
          </a:p>
        </p:txBody>
      </p:sp>
      <p:sp>
        <p:nvSpPr>
          <p:cNvPr id="4" name="Rectangle 3"/>
          <p:cNvSpPr/>
          <p:nvPr/>
        </p:nvSpPr>
        <p:spPr>
          <a:xfrm>
            <a:off x="727377" y="1087719"/>
            <a:ext cx="6721387" cy="3831818"/>
          </a:xfrm>
          <a:prstGeom prst="rect">
            <a:avLst/>
          </a:prstGeom>
        </p:spPr>
        <p:txBody>
          <a:bodyPr wrap="square">
            <a:spAutoFit/>
          </a:bodyPr>
          <a:lstStyle/>
          <a:p>
            <a:pPr algn="just">
              <a:lnSpc>
                <a:spcPct val="150000"/>
              </a:lnSpc>
            </a:pPr>
            <a:r>
              <a:rPr lang="en-US" sz="1800" i="1" dirty="0" smtClean="0">
                <a:solidFill>
                  <a:schemeClr val="accent6">
                    <a:lumMod val="50000"/>
                  </a:schemeClr>
                </a:solidFill>
              </a:rPr>
              <a:t>T</a:t>
            </a:r>
            <a:r>
              <a:rPr lang="vi-VN" sz="1800" i="1" dirty="0" smtClean="0">
                <a:solidFill>
                  <a:schemeClr val="accent6">
                    <a:lumMod val="50000"/>
                  </a:schemeClr>
                </a:solidFill>
              </a:rPr>
              <a:t>hảo </a:t>
            </a:r>
            <a:r>
              <a:rPr lang="vi-VN" sz="1800" i="1" dirty="0">
                <a:solidFill>
                  <a:schemeClr val="accent6">
                    <a:lumMod val="50000"/>
                  </a:schemeClr>
                </a:solidFill>
              </a:rPr>
              <a:t>luận </a:t>
            </a:r>
            <a:r>
              <a:rPr lang="vi-VN" sz="1800" i="1" dirty="0" smtClean="0">
                <a:solidFill>
                  <a:schemeClr val="accent6">
                    <a:lumMod val="50000"/>
                  </a:schemeClr>
                </a:solidFill>
              </a:rPr>
              <a:t>nhóm </a:t>
            </a:r>
            <a:r>
              <a:rPr lang="vi-VN" sz="1800" i="1" dirty="0">
                <a:solidFill>
                  <a:schemeClr val="accent6">
                    <a:lumMod val="50000"/>
                  </a:schemeClr>
                </a:solidFill>
              </a:rPr>
              <a:t>và </a:t>
            </a:r>
            <a:r>
              <a:rPr lang="en-US" sz="1800" i="1" dirty="0" err="1" smtClean="0">
                <a:solidFill>
                  <a:schemeClr val="accent6">
                    <a:lumMod val="50000"/>
                  </a:schemeClr>
                </a:solidFill>
              </a:rPr>
              <a:t>thực</a:t>
            </a:r>
            <a:r>
              <a:rPr lang="en-US" sz="1800" i="1" dirty="0" smtClean="0">
                <a:solidFill>
                  <a:schemeClr val="accent6">
                    <a:lumMod val="50000"/>
                  </a:schemeClr>
                </a:solidFill>
              </a:rPr>
              <a:t> </a:t>
            </a:r>
            <a:r>
              <a:rPr lang="en-US" sz="1800" i="1" dirty="0" err="1" smtClean="0">
                <a:solidFill>
                  <a:schemeClr val="accent6">
                    <a:lumMod val="50000"/>
                  </a:schemeClr>
                </a:solidFill>
              </a:rPr>
              <a:t>hiện</a:t>
            </a:r>
            <a:r>
              <a:rPr lang="en-US" sz="1800" i="1" dirty="0" smtClean="0">
                <a:solidFill>
                  <a:schemeClr val="accent6">
                    <a:lumMod val="50000"/>
                  </a:schemeClr>
                </a:solidFill>
              </a:rPr>
              <a:t> </a:t>
            </a:r>
            <a:r>
              <a:rPr lang="en-US" sz="1800" i="1" dirty="0" err="1" smtClean="0">
                <a:solidFill>
                  <a:schemeClr val="accent6">
                    <a:lumMod val="50000"/>
                  </a:schemeClr>
                </a:solidFill>
              </a:rPr>
              <a:t>nhiệm</a:t>
            </a:r>
            <a:r>
              <a:rPr lang="en-US" sz="1800" i="1" dirty="0" smtClean="0">
                <a:solidFill>
                  <a:schemeClr val="accent6">
                    <a:lumMod val="50000"/>
                  </a:schemeClr>
                </a:solidFill>
              </a:rPr>
              <a:t> </a:t>
            </a:r>
            <a:r>
              <a:rPr lang="en-US" sz="1800" i="1" dirty="0" err="1" smtClean="0">
                <a:solidFill>
                  <a:schemeClr val="accent6">
                    <a:lumMod val="50000"/>
                  </a:schemeClr>
                </a:solidFill>
              </a:rPr>
              <a:t>vụ</a:t>
            </a:r>
            <a:r>
              <a:rPr lang="vi-VN" sz="1800" i="1" dirty="0" smtClean="0">
                <a:solidFill>
                  <a:schemeClr val="accent6">
                    <a:lumMod val="50000"/>
                  </a:schemeClr>
                </a:solidFill>
              </a:rPr>
              <a:t>: </a:t>
            </a:r>
            <a:r>
              <a:rPr lang="vi-VN" sz="1800" i="1" dirty="0">
                <a:solidFill>
                  <a:schemeClr val="accent6">
                    <a:lumMod val="50000"/>
                  </a:schemeClr>
                </a:solidFill>
              </a:rPr>
              <a:t>Thả cho viên bi chuyển động đi quang cổng điện trên máng nhôm, lập phương án đo tốc độ của viên bi theo gợi sau:</a:t>
            </a:r>
          </a:p>
          <a:p>
            <a:pPr marL="285750" indent="-285750" algn="just">
              <a:lnSpc>
                <a:spcPct val="150000"/>
              </a:lnSpc>
              <a:buFont typeface="Wingdings" panose="05000000000000000000" pitchFamily="2" charset="2"/>
              <a:buChar char="Ø"/>
            </a:pPr>
            <a:r>
              <a:rPr lang="vi-VN" sz="1800" dirty="0" smtClean="0"/>
              <a:t>Làm </a:t>
            </a:r>
            <a:r>
              <a:rPr lang="vi-VN" sz="1800" dirty="0"/>
              <a:t>thế nào để xác định được tốc độ trung bình của viên bi khi đi từ cổng quang điện E đến cổng quang điện F?</a:t>
            </a:r>
          </a:p>
          <a:p>
            <a:pPr marL="285750" indent="-285750" algn="just">
              <a:lnSpc>
                <a:spcPct val="150000"/>
              </a:lnSpc>
              <a:buFont typeface="Wingdings" panose="05000000000000000000" pitchFamily="2" charset="2"/>
              <a:buChar char="Ø"/>
            </a:pPr>
            <a:r>
              <a:rPr lang="vi-VN" sz="1800" dirty="0" smtClean="0"/>
              <a:t>Làm </a:t>
            </a:r>
            <a:r>
              <a:rPr lang="vi-VN" sz="1800" dirty="0"/>
              <a:t>thế nào xác định được tốc độ tức thời của viên bi khi đi qua cổng quang điện E hoặc cổng quang điện F?</a:t>
            </a:r>
          </a:p>
          <a:p>
            <a:pPr marL="285750" indent="-285750" algn="just">
              <a:lnSpc>
                <a:spcPct val="150000"/>
              </a:lnSpc>
              <a:buFont typeface="Wingdings" panose="05000000000000000000" pitchFamily="2" charset="2"/>
              <a:buChar char="Ø"/>
            </a:pPr>
            <a:r>
              <a:rPr lang="vi-VN" sz="1800" dirty="0" smtClean="0"/>
              <a:t>Xác </a:t>
            </a:r>
            <a:r>
              <a:rPr lang="vi-VN" sz="1800" dirty="0"/>
              <a:t>định các yếu tố có thể gây sai số trong thí nghiệm và tìm cách để giảm sai số. </a:t>
            </a:r>
          </a:p>
        </p:txBody>
      </p:sp>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trips(downRigh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10" y="729465"/>
            <a:ext cx="6678202" cy="2654950"/>
          </a:xfrm>
          <a:prstGeom prst="rect">
            <a:avLst/>
          </a:prstGeom>
        </p:spPr>
      </p:pic>
      <p:sp>
        <p:nvSpPr>
          <p:cNvPr id="3" name="Rectangle 2"/>
          <p:cNvSpPr/>
          <p:nvPr/>
        </p:nvSpPr>
        <p:spPr>
          <a:xfrm>
            <a:off x="1083993" y="1334095"/>
            <a:ext cx="5506948" cy="958660"/>
          </a:xfrm>
          <a:prstGeom prst="rect">
            <a:avLst/>
          </a:prstGeom>
        </p:spPr>
        <p:txBody>
          <a:bodyPr wrap="square">
            <a:spAutoFit/>
          </a:bodyPr>
          <a:lstStyle/>
          <a:p>
            <a:pPr algn="just">
              <a:lnSpc>
                <a:spcPct val="150000"/>
              </a:lnSpc>
            </a:pPr>
            <a:r>
              <a:rPr lang="en-US" sz="2000" dirty="0" err="1"/>
              <a:t>Đo</a:t>
            </a:r>
            <a:r>
              <a:rPr lang="en-US" sz="2000" dirty="0"/>
              <a:t> </a:t>
            </a:r>
            <a:r>
              <a:rPr lang="en-US" sz="2000" dirty="0" err="1"/>
              <a:t>tốc</a:t>
            </a:r>
            <a:r>
              <a:rPr lang="en-US" sz="2000" dirty="0"/>
              <a:t> </a:t>
            </a:r>
            <a:r>
              <a:rPr lang="en-US" sz="2000" dirty="0" err="1"/>
              <a:t>độ</a:t>
            </a:r>
            <a:r>
              <a:rPr lang="en-US" sz="2000" dirty="0"/>
              <a:t> </a:t>
            </a:r>
            <a:r>
              <a:rPr lang="en-US" sz="2000" dirty="0" err="1"/>
              <a:t>trung</a:t>
            </a:r>
            <a:r>
              <a:rPr lang="en-US" sz="2000" dirty="0"/>
              <a:t> </a:t>
            </a:r>
            <a:r>
              <a:rPr lang="en-US" sz="2000" dirty="0" err="1"/>
              <a:t>bình</a:t>
            </a:r>
            <a:r>
              <a:rPr lang="en-US" sz="2000" dirty="0"/>
              <a:t> </a:t>
            </a:r>
            <a:r>
              <a:rPr lang="en-US" sz="2000" dirty="0" err="1"/>
              <a:t>và</a:t>
            </a:r>
            <a:r>
              <a:rPr lang="en-US" sz="2000" dirty="0"/>
              <a:t> </a:t>
            </a:r>
            <a:r>
              <a:rPr lang="en-US" sz="2000" dirty="0" err="1"/>
              <a:t>tốc</a:t>
            </a:r>
            <a:r>
              <a:rPr lang="en-US" sz="2000" dirty="0"/>
              <a:t> </a:t>
            </a:r>
            <a:r>
              <a:rPr lang="en-US" sz="2000" dirty="0" err="1"/>
              <a:t>độ</a:t>
            </a:r>
            <a:r>
              <a:rPr lang="en-US" sz="2000" dirty="0"/>
              <a:t> </a:t>
            </a:r>
            <a:r>
              <a:rPr lang="en-US" sz="2000" dirty="0" err="1"/>
              <a:t>tức</a:t>
            </a:r>
            <a:r>
              <a:rPr lang="en-US" sz="2000" dirty="0"/>
              <a:t> </a:t>
            </a:r>
            <a:r>
              <a:rPr lang="en-US" sz="2000" dirty="0" err="1"/>
              <a:t>thời</a:t>
            </a:r>
            <a:r>
              <a:rPr lang="en-US" sz="2000" dirty="0"/>
              <a:t> </a:t>
            </a:r>
            <a:r>
              <a:rPr lang="en-US" sz="2000" dirty="0" err="1"/>
              <a:t>của</a:t>
            </a:r>
            <a:r>
              <a:rPr lang="en-US" sz="2000" dirty="0"/>
              <a:t> </a:t>
            </a:r>
            <a:r>
              <a:rPr lang="en-US" sz="2000" dirty="0" err="1"/>
              <a:t>viên</a:t>
            </a:r>
            <a:r>
              <a:rPr lang="en-US" sz="2000" dirty="0"/>
              <a:t> bi </a:t>
            </a:r>
            <a:r>
              <a:rPr lang="en-US" sz="2000" dirty="0" err="1"/>
              <a:t>thép</a:t>
            </a:r>
            <a:r>
              <a:rPr lang="en-US" sz="2000" dirty="0"/>
              <a:t> </a:t>
            </a:r>
            <a:r>
              <a:rPr lang="en-US" sz="2000" dirty="0" err="1"/>
              <a:t>chuyển</a:t>
            </a:r>
            <a:r>
              <a:rPr lang="en-US" sz="2000" dirty="0"/>
              <a:t> </a:t>
            </a:r>
            <a:r>
              <a:rPr lang="en-US" sz="2000" dirty="0" err="1"/>
              <a:t>động</a:t>
            </a:r>
            <a:r>
              <a:rPr lang="en-US" sz="2000" dirty="0"/>
              <a:t> </a:t>
            </a:r>
            <a:r>
              <a:rPr lang="en-US" sz="2000" dirty="0" err="1"/>
              <a:t>trên</a:t>
            </a:r>
            <a:r>
              <a:rPr lang="en-US" sz="2000" dirty="0"/>
              <a:t> </a:t>
            </a:r>
            <a:r>
              <a:rPr lang="en-US" sz="2000" dirty="0" err="1"/>
              <a:t>máng</a:t>
            </a:r>
            <a:r>
              <a:rPr lang="en-US" sz="2000" dirty="0"/>
              <a:t> </a:t>
            </a:r>
            <a:r>
              <a:rPr lang="en-US" sz="2000" dirty="0" err="1"/>
              <a:t>nghiêng</a:t>
            </a:r>
            <a:r>
              <a:rPr lang="en-US" sz="2000" dirty="0"/>
              <a:t>.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544834" y="2178122"/>
            <a:ext cx="2965378" cy="296537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818" y="3088451"/>
            <a:ext cx="2161426" cy="1801188"/>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3"/>
          <p:cNvSpPr txBox="1">
            <a:spLocks noGrp="1"/>
          </p:cNvSpPr>
          <p:nvPr>
            <p:ph type="title"/>
          </p:nvPr>
        </p:nvSpPr>
        <p:spPr>
          <a:xfrm>
            <a:off x="758199" y="132558"/>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b="1" dirty="0" err="1" smtClean="0">
                <a:solidFill>
                  <a:srgbClr val="00B050"/>
                </a:solidFill>
                <a:latin typeface="+mn-lt"/>
              </a:rPr>
              <a:t>Thiết</a:t>
            </a:r>
            <a:r>
              <a:rPr lang="en-US" sz="2000" b="1" dirty="0" smtClean="0">
                <a:solidFill>
                  <a:srgbClr val="00B050"/>
                </a:solidFill>
                <a:latin typeface="+mn-lt"/>
              </a:rPr>
              <a:t> </a:t>
            </a:r>
            <a:r>
              <a:rPr lang="en-US" sz="2000" b="1" dirty="0" err="1" smtClean="0">
                <a:solidFill>
                  <a:srgbClr val="00B050"/>
                </a:solidFill>
                <a:latin typeface="+mn-lt"/>
              </a:rPr>
              <a:t>kế</a:t>
            </a:r>
            <a:r>
              <a:rPr lang="en-US" sz="2000" b="1" dirty="0" smtClean="0">
                <a:solidFill>
                  <a:srgbClr val="00B050"/>
                </a:solidFill>
                <a:latin typeface="+mn-lt"/>
              </a:rPr>
              <a:t> </a:t>
            </a:r>
            <a:r>
              <a:rPr lang="en-US" sz="2000" b="1" dirty="0" err="1" smtClean="0">
                <a:solidFill>
                  <a:srgbClr val="00B050"/>
                </a:solidFill>
                <a:latin typeface="+mn-lt"/>
              </a:rPr>
              <a:t>phương</a:t>
            </a:r>
            <a:r>
              <a:rPr lang="en-US" sz="2000" b="1" dirty="0" smtClean="0">
                <a:solidFill>
                  <a:srgbClr val="00B050"/>
                </a:solidFill>
                <a:latin typeface="+mn-lt"/>
              </a:rPr>
              <a:t> </a:t>
            </a:r>
            <a:r>
              <a:rPr lang="en-US" sz="2000" b="1" dirty="0" err="1" smtClean="0">
                <a:solidFill>
                  <a:srgbClr val="00B050"/>
                </a:solidFill>
                <a:latin typeface="+mn-lt"/>
              </a:rPr>
              <a:t>án</a:t>
            </a:r>
            <a:r>
              <a:rPr lang="en-US" sz="2000" b="1" dirty="0" smtClean="0">
                <a:solidFill>
                  <a:srgbClr val="00B050"/>
                </a:solidFill>
                <a:latin typeface="+mn-lt"/>
              </a:rPr>
              <a:t> </a:t>
            </a:r>
            <a:r>
              <a:rPr lang="en-US" sz="2000" b="1" dirty="0" err="1" smtClean="0">
                <a:solidFill>
                  <a:srgbClr val="00B050"/>
                </a:solidFill>
                <a:latin typeface="+mn-lt"/>
              </a:rPr>
              <a:t>thí</a:t>
            </a:r>
            <a:r>
              <a:rPr lang="en-US" sz="2000" b="1" dirty="0" smtClean="0">
                <a:solidFill>
                  <a:srgbClr val="00B050"/>
                </a:solidFill>
                <a:latin typeface="+mn-lt"/>
              </a:rPr>
              <a:t> </a:t>
            </a:r>
            <a:r>
              <a:rPr lang="en-US" sz="2000" b="1" dirty="0" err="1" smtClean="0">
                <a:solidFill>
                  <a:srgbClr val="00B050"/>
                </a:solidFill>
                <a:latin typeface="+mn-lt"/>
              </a:rPr>
              <a:t>nghiệm</a:t>
            </a:r>
            <a:endParaRPr sz="2000" b="1" dirty="0">
              <a:solidFill>
                <a:srgbClr val="00B050"/>
              </a:solidFill>
              <a:latin typeface="+mn-lt"/>
            </a:endParaRPr>
          </a:p>
        </p:txBody>
      </p:sp>
      <p:sp>
        <p:nvSpPr>
          <p:cNvPr id="7" name="Google Shape;603;p22"/>
          <p:cNvSpPr txBox="1">
            <a:spLocks/>
          </p:cNvSpPr>
          <p:nvPr/>
        </p:nvSpPr>
        <p:spPr>
          <a:xfrm>
            <a:off x="364969" y="1392052"/>
            <a:ext cx="7095895" cy="1761876"/>
          </a:xfrm>
          <a:prstGeom prst="rect">
            <a:avLst/>
          </a:prstGeom>
          <a:solidFill>
            <a:schemeClr val="accent1">
              <a:lumMod val="50000"/>
              <a:alpha val="4962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1pPr>
            <a:lvl2pPr marR="0" lvl="1"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2pPr>
            <a:lvl3pPr marR="0" lvl="2"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3pPr>
            <a:lvl4pPr marR="0" lvl="3"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4pPr>
            <a:lvl5pPr marR="0" lvl="4"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5pPr>
            <a:lvl6pPr marR="0" lvl="5"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6pPr>
            <a:lvl7pPr marR="0" lvl="6"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7pPr>
            <a:lvl8pPr marR="0" lvl="7"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8pPr>
            <a:lvl9pPr marR="0" lvl="8"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9pPr>
          </a:lstStyle>
          <a:p>
            <a:pPr algn="just">
              <a:lnSpc>
                <a:spcPct val="150000"/>
              </a:lnSpc>
            </a:pPr>
            <a:r>
              <a:rPr lang="fr-FR" sz="2000" dirty="0" err="1">
                <a:solidFill>
                  <a:schemeClr val="bg1"/>
                </a:solidFill>
                <a:latin typeface="+mn-lt"/>
              </a:rPr>
              <a:t>Đo</a:t>
            </a:r>
            <a:r>
              <a:rPr lang="fr-FR" sz="2000" dirty="0">
                <a:solidFill>
                  <a:schemeClr val="bg1"/>
                </a:solidFill>
                <a:latin typeface="+mn-lt"/>
              </a:rPr>
              <a:t> </a:t>
            </a:r>
            <a:r>
              <a:rPr lang="fr-FR" sz="2000" dirty="0" err="1">
                <a:solidFill>
                  <a:schemeClr val="bg1"/>
                </a:solidFill>
                <a:latin typeface="+mn-lt"/>
              </a:rPr>
              <a:t>quãng</a:t>
            </a:r>
            <a:r>
              <a:rPr lang="fr-FR" sz="2000" dirty="0">
                <a:solidFill>
                  <a:schemeClr val="bg1"/>
                </a:solidFill>
                <a:latin typeface="+mn-lt"/>
              </a:rPr>
              <a:t> </a:t>
            </a:r>
            <a:r>
              <a:rPr lang="fr-FR" sz="2000" dirty="0" err="1">
                <a:solidFill>
                  <a:schemeClr val="bg1"/>
                </a:solidFill>
                <a:latin typeface="+mn-lt"/>
              </a:rPr>
              <a:t>đường</a:t>
            </a:r>
            <a:r>
              <a:rPr lang="fr-FR" sz="2000" dirty="0">
                <a:solidFill>
                  <a:schemeClr val="bg1"/>
                </a:solidFill>
                <a:latin typeface="+mn-lt"/>
              </a:rPr>
              <a:t> </a:t>
            </a:r>
            <a:r>
              <a:rPr lang="fr-FR" sz="2000" dirty="0" err="1">
                <a:solidFill>
                  <a:schemeClr val="bg1"/>
                </a:solidFill>
                <a:latin typeface="+mn-lt"/>
              </a:rPr>
              <a:t>từ</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E </a:t>
            </a:r>
            <a:r>
              <a:rPr lang="fr-FR" sz="2000" dirty="0" err="1">
                <a:solidFill>
                  <a:schemeClr val="bg1"/>
                </a:solidFill>
                <a:latin typeface="+mn-lt"/>
              </a:rPr>
              <a:t>đến</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F: </a:t>
            </a:r>
            <a:r>
              <a:rPr lang="fr-FR" sz="2000" dirty="0" err="1">
                <a:solidFill>
                  <a:schemeClr val="bg1"/>
                </a:solidFill>
                <a:latin typeface="+mn-lt"/>
              </a:rPr>
              <a:t>đặt</a:t>
            </a:r>
            <a:r>
              <a:rPr lang="fr-FR" sz="2000" dirty="0">
                <a:solidFill>
                  <a:schemeClr val="bg1"/>
                </a:solidFill>
                <a:latin typeface="+mn-lt"/>
              </a:rPr>
              <a:t> </a:t>
            </a:r>
            <a:r>
              <a:rPr lang="fr-FR" sz="2000" dirty="0" err="1">
                <a:solidFill>
                  <a:schemeClr val="bg1"/>
                </a:solidFill>
                <a:latin typeface="+mn-lt"/>
              </a:rPr>
              <a:t>đồng</a:t>
            </a:r>
            <a:r>
              <a:rPr lang="fr-FR" sz="2000" dirty="0">
                <a:solidFill>
                  <a:schemeClr val="bg1"/>
                </a:solidFill>
                <a:latin typeface="+mn-lt"/>
              </a:rPr>
              <a:t> </a:t>
            </a:r>
            <a:r>
              <a:rPr lang="fr-FR" sz="2000" dirty="0" err="1">
                <a:solidFill>
                  <a:schemeClr val="bg1"/>
                </a:solidFill>
                <a:latin typeface="+mn-lt"/>
              </a:rPr>
              <a:t>hồ</a:t>
            </a:r>
            <a:r>
              <a:rPr lang="fr-FR" sz="2000" dirty="0">
                <a:solidFill>
                  <a:schemeClr val="bg1"/>
                </a:solidFill>
                <a:latin typeface="+mn-lt"/>
              </a:rPr>
              <a:t> ở </a:t>
            </a:r>
            <a:r>
              <a:rPr lang="fr-FR" sz="2000" dirty="0" err="1">
                <a:solidFill>
                  <a:schemeClr val="bg1"/>
                </a:solidFill>
                <a:latin typeface="+mn-lt"/>
              </a:rPr>
              <a:t>chế</a:t>
            </a:r>
            <a:r>
              <a:rPr lang="fr-FR" sz="2000" dirty="0">
                <a:solidFill>
                  <a:schemeClr val="bg1"/>
                </a:solidFill>
                <a:latin typeface="+mn-lt"/>
              </a:rPr>
              <a:t> </a:t>
            </a:r>
            <a:r>
              <a:rPr lang="fr-FR" sz="2000" dirty="0" err="1">
                <a:solidFill>
                  <a:schemeClr val="bg1"/>
                </a:solidFill>
                <a:latin typeface="+mn-lt"/>
              </a:rPr>
              <a:t>độ</a:t>
            </a:r>
            <a:r>
              <a:rPr lang="fr-FR" sz="2000" dirty="0">
                <a:solidFill>
                  <a:schemeClr val="bg1"/>
                </a:solidFill>
                <a:latin typeface="+mn-lt"/>
              </a:rPr>
              <a:t> A ↔ B </a:t>
            </a:r>
            <a:r>
              <a:rPr lang="fr-FR" sz="2000" dirty="0" err="1">
                <a:solidFill>
                  <a:schemeClr val="bg1"/>
                </a:solidFill>
                <a:latin typeface="+mn-lt"/>
              </a:rPr>
              <a:t>để</a:t>
            </a:r>
            <a:r>
              <a:rPr lang="fr-FR" sz="2000" dirty="0">
                <a:solidFill>
                  <a:schemeClr val="bg1"/>
                </a:solidFill>
                <a:latin typeface="+mn-lt"/>
              </a:rPr>
              <a:t> </a:t>
            </a:r>
            <a:r>
              <a:rPr lang="fr-FR" sz="2000" dirty="0" err="1">
                <a:solidFill>
                  <a:schemeClr val="bg1"/>
                </a:solidFill>
                <a:latin typeface="+mn-lt"/>
              </a:rPr>
              <a:t>đo</a:t>
            </a:r>
            <a:r>
              <a:rPr lang="fr-FR" sz="2000" dirty="0">
                <a:solidFill>
                  <a:schemeClr val="bg1"/>
                </a:solidFill>
                <a:latin typeface="+mn-lt"/>
              </a:rPr>
              <a:t> </a:t>
            </a:r>
            <a:r>
              <a:rPr lang="fr-FR" sz="2000" dirty="0" err="1">
                <a:solidFill>
                  <a:schemeClr val="bg1"/>
                </a:solidFill>
                <a:latin typeface="+mn-lt"/>
              </a:rPr>
              <a:t>thời</a:t>
            </a:r>
            <a:r>
              <a:rPr lang="fr-FR" sz="2000" dirty="0">
                <a:solidFill>
                  <a:schemeClr val="bg1"/>
                </a:solidFill>
                <a:latin typeface="+mn-lt"/>
              </a:rPr>
              <a:t> </a:t>
            </a:r>
            <a:r>
              <a:rPr lang="fr-FR" sz="2000" dirty="0" err="1">
                <a:solidFill>
                  <a:schemeClr val="bg1"/>
                </a:solidFill>
                <a:latin typeface="+mn-lt"/>
              </a:rPr>
              <a:t>gian</a:t>
            </a:r>
            <a:r>
              <a:rPr lang="fr-FR" sz="2000" dirty="0">
                <a:solidFill>
                  <a:schemeClr val="bg1"/>
                </a:solidFill>
                <a:latin typeface="+mn-lt"/>
              </a:rPr>
              <a:t> </a:t>
            </a:r>
            <a:r>
              <a:rPr lang="fr-FR" sz="2000" dirty="0" err="1">
                <a:solidFill>
                  <a:schemeClr val="bg1"/>
                </a:solidFill>
                <a:latin typeface="+mn-lt"/>
              </a:rPr>
              <a:t>vật</a:t>
            </a:r>
            <a:r>
              <a:rPr lang="fr-FR" sz="2000" dirty="0">
                <a:solidFill>
                  <a:schemeClr val="bg1"/>
                </a:solidFill>
                <a:latin typeface="+mn-lt"/>
              </a:rPr>
              <a:t> </a:t>
            </a:r>
            <a:r>
              <a:rPr lang="fr-FR" sz="2000" dirty="0" err="1">
                <a:solidFill>
                  <a:schemeClr val="bg1"/>
                </a:solidFill>
                <a:latin typeface="+mn-lt"/>
              </a:rPr>
              <a:t>chuyển</a:t>
            </a:r>
            <a:r>
              <a:rPr lang="fr-FR" sz="2000" dirty="0">
                <a:solidFill>
                  <a:schemeClr val="bg1"/>
                </a:solidFill>
                <a:latin typeface="+mn-lt"/>
              </a:rPr>
              <a:t> </a:t>
            </a:r>
            <a:r>
              <a:rPr lang="fr-FR" sz="2000" dirty="0" err="1">
                <a:solidFill>
                  <a:schemeClr val="bg1"/>
                </a:solidFill>
                <a:latin typeface="+mn-lt"/>
              </a:rPr>
              <a:t>động</a:t>
            </a:r>
            <a:r>
              <a:rPr lang="fr-FR" sz="2000" dirty="0">
                <a:solidFill>
                  <a:schemeClr val="bg1"/>
                </a:solidFill>
                <a:latin typeface="+mn-lt"/>
              </a:rPr>
              <a:t> </a:t>
            </a:r>
            <a:r>
              <a:rPr lang="fr-FR" sz="2000" dirty="0" err="1">
                <a:solidFill>
                  <a:schemeClr val="bg1"/>
                </a:solidFill>
                <a:latin typeface="+mn-lt"/>
              </a:rPr>
              <a:t>từ</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E </a:t>
            </a:r>
            <a:r>
              <a:rPr lang="fr-FR" sz="2000" dirty="0" err="1">
                <a:solidFill>
                  <a:schemeClr val="bg1"/>
                </a:solidFill>
                <a:latin typeface="+mn-lt"/>
              </a:rPr>
              <a:t>đến</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F</a:t>
            </a:r>
            <a:r>
              <a:rPr lang="fr-FR" sz="2000" dirty="0" smtClean="0">
                <a:solidFill>
                  <a:schemeClr val="bg1"/>
                </a:solidFill>
                <a:latin typeface="+mn-lt"/>
              </a:rPr>
              <a:t>.</a:t>
            </a:r>
            <a:r>
              <a:rPr lang="fr-FR" sz="2000" i="1" dirty="0" smtClean="0">
                <a:solidFill>
                  <a:schemeClr val="bg1"/>
                </a:solidFill>
                <a:latin typeface="+mn-lt"/>
              </a:rPr>
              <a:t> </a:t>
            </a:r>
            <a:endParaRPr lang="fr-FR" dirty="0">
              <a:solidFill>
                <a:schemeClr val="bg1"/>
              </a:solidFill>
              <a:latin typeface="+mn-lt"/>
            </a:endParaRPr>
          </a:p>
        </p:txBody>
      </p:sp>
      <p:sp>
        <p:nvSpPr>
          <p:cNvPr id="2" name="Right Arrow 1"/>
          <p:cNvSpPr/>
          <p:nvPr/>
        </p:nvSpPr>
        <p:spPr>
          <a:xfrm>
            <a:off x="364969" y="3575406"/>
            <a:ext cx="621350" cy="3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27743" y="3565714"/>
            <a:ext cx="6218369" cy="400110"/>
          </a:xfrm>
          <a:prstGeom prst="rect">
            <a:avLst/>
          </a:prstGeom>
        </p:spPr>
        <p:txBody>
          <a:bodyPr wrap="none">
            <a:spAutoFit/>
          </a:bodyPr>
          <a:lstStyle/>
          <a:p>
            <a:r>
              <a:rPr lang="vi-VN" sz="2000" dirty="0">
                <a:solidFill>
                  <a:srgbClr val="FF0000"/>
                </a:solidFill>
              </a:rPr>
              <a:t>Xác định được tốc độ trung bình dựa vào công </a:t>
            </a:r>
            <a:r>
              <a:rPr lang="vi-VN" sz="2000" dirty="0" smtClean="0">
                <a:solidFill>
                  <a:srgbClr val="FF0000"/>
                </a:solidFill>
              </a:rPr>
              <a:t>thức </a:t>
            </a:r>
            <a:endParaRPr lang="en-US" sz="2000"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p:cTn id="7" dur="500" fill="hold"/>
                                        <p:tgtEl>
                                          <p:spTgt spid="609"/>
                                        </p:tgtEl>
                                        <p:attrNameLst>
                                          <p:attrName>ppt_w</p:attrName>
                                        </p:attrNameLst>
                                      </p:cBhvr>
                                      <p:tavLst>
                                        <p:tav tm="0">
                                          <p:val>
                                            <p:fltVal val="0"/>
                                          </p:val>
                                        </p:tav>
                                        <p:tav tm="100000">
                                          <p:val>
                                            <p:strVal val="#ppt_w"/>
                                          </p:val>
                                        </p:tav>
                                      </p:tavLst>
                                    </p:anim>
                                    <p:anim calcmode="lin" valueType="num">
                                      <p:cBhvr>
                                        <p:cTn id="8" dur="500" fill="hold"/>
                                        <p:tgtEl>
                                          <p:spTgt spid="609"/>
                                        </p:tgtEl>
                                        <p:attrNameLst>
                                          <p:attrName>ppt_h</p:attrName>
                                        </p:attrNameLst>
                                      </p:cBhvr>
                                      <p:tavLst>
                                        <p:tav tm="0">
                                          <p:val>
                                            <p:fltVal val="0"/>
                                          </p:val>
                                        </p:tav>
                                        <p:tav tm="100000">
                                          <p:val>
                                            <p:strVal val="#ppt_h"/>
                                          </p:val>
                                        </p:tav>
                                      </p:tavLst>
                                    </p:anim>
                                    <p:animEffect transition="in" filter="fade">
                                      <p:cBhvr>
                                        <p:cTn id="9" dur="500"/>
                                        <p:tgtEl>
                                          <p:spTgt spid="60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ppt_x</p:attrName>
                                        </p:attrNameLst>
                                      </p:cBhvr>
                                      <p:tavLst>
                                        <p:tav tm="0">
                                          <p:val>
                                            <p:strVal val="#ppt_x-#ppt_w*1.125000"/>
                                          </p:val>
                                        </p:tav>
                                        <p:tav tm="100000">
                                          <p:val>
                                            <p:strVal val="#ppt_x"/>
                                          </p:val>
                                        </p:tav>
                                      </p:tavLst>
                                    </p:anim>
                                    <p:animEffect transition="in" filter="wipe(right)">
                                      <p:cBhvr>
                                        <p:cTn id="21" dur="500"/>
                                        <p:tgtEl>
                                          <p:spTgt spid="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p:bldP spid="7" grpId="0" animBg="1"/>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3"/>
          <p:cNvSpPr txBox="1">
            <a:spLocks noGrp="1"/>
          </p:cNvSpPr>
          <p:nvPr>
            <p:ph type="title"/>
          </p:nvPr>
        </p:nvSpPr>
        <p:spPr>
          <a:xfrm>
            <a:off x="758199" y="132558"/>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b="1" dirty="0" err="1" smtClean="0">
                <a:solidFill>
                  <a:srgbClr val="00B050"/>
                </a:solidFill>
                <a:latin typeface="+mn-lt"/>
              </a:rPr>
              <a:t>Thiết</a:t>
            </a:r>
            <a:r>
              <a:rPr lang="en-US" sz="2000" b="1" dirty="0" smtClean="0">
                <a:solidFill>
                  <a:srgbClr val="00B050"/>
                </a:solidFill>
                <a:latin typeface="+mn-lt"/>
              </a:rPr>
              <a:t> </a:t>
            </a:r>
            <a:r>
              <a:rPr lang="en-US" sz="2000" b="1" dirty="0" err="1" smtClean="0">
                <a:solidFill>
                  <a:srgbClr val="00B050"/>
                </a:solidFill>
                <a:latin typeface="+mn-lt"/>
              </a:rPr>
              <a:t>kế</a:t>
            </a:r>
            <a:r>
              <a:rPr lang="en-US" sz="2000" b="1" dirty="0" smtClean="0">
                <a:solidFill>
                  <a:srgbClr val="00B050"/>
                </a:solidFill>
                <a:latin typeface="+mn-lt"/>
              </a:rPr>
              <a:t> </a:t>
            </a:r>
            <a:r>
              <a:rPr lang="en-US" sz="2000" b="1" dirty="0" err="1" smtClean="0">
                <a:solidFill>
                  <a:srgbClr val="00B050"/>
                </a:solidFill>
                <a:latin typeface="+mn-lt"/>
              </a:rPr>
              <a:t>phương</a:t>
            </a:r>
            <a:r>
              <a:rPr lang="en-US" sz="2000" b="1" dirty="0" smtClean="0">
                <a:solidFill>
                  <a:srgbClr val="00B050"/>
                </a:solidFill>
                <a:latin typeface="+mn-lt"/>
              </a:rPr>
              <a:t> </a:t>
            </a:r>
            <a:r>
              <a:rPr lang="en-US" sz="2000" b="1" dirty="0" err="1" smtClean="0">
                <a:solidFill>
                  <a:srgbClr val="00B050"/>
                </a:solidFill>
                <a:latin typeface="+mn-lt"/>
              </a:rPr>
              <a:t>án</a:t>
            </a:r>
            <a:r>
              <a:rPr lang="en-US" sz="2000" b="1" dirty="0" smtClean="0">
                <a:solidFill>
                  <a:srgbClr val="00B050"/>
                </a:solidFill>
                <a:latin typeface="+mn-lt"/>
              </a:rPr>
              <a:t> </a:t>
            </a:r>
            <a:r>
              <a:rPr lang="en-US" sz="2000" b="1" dirty="0" err="1" smtClean="0">
                <a:solidFill>
                  <a:srgbClr val="00B050"/>
                </a:solidFill>
                <a:latin typeface="+mn-lt"/>
              </a:rPr>
              <a:t>thí</a:t>
            </a:r>
            <a:r>
              <a:rPr lang="en-US" sz="2000" b="1" dirty="0" smtClean="0">
                <a:solidFill>
                  <a:srgbClr val="00B050"/>
                </a:solidFill>
                <a:latin typeface="+mn-lt"/>
              </a:rPr>
              <a:t> </a:t>
            </a:r>
            <a:r>
              <a:rPr lang="en-US" sz="2000" b="1" dirty="0" err="1" smtClean="0">
                <a:solidFill>
                  <a:srgbClr val="00B050"/>
                </a:solidFill>
                <a:latin typeface="+mn-lt"/>
              </a:rPr>
              <a:t>nghiệm</a:t>
            </a:r>
            <a:endParaRPr sz="2000" b="1" dirty="0">
              <a:solidFill>
                <a:srgbClr val="00B050"/>
              </a:solidFill>
              <a:latin typeface="+mn-lt"/>
            </a:endParaRPr>
          </a:p>
        </p:txBody>
      </p:sp>
      <p:sp>
        <p:nvSpPr>
          <p:cNvPr id="7" name="Google Shape;603;p22"/>
          <p:cNvSpPr txBox="1">
            <a:spLocks/>
          </p:cNvSpPr>
          <p:nvPr/>
        </p:nvSpPr>
        <p:spPr>
          <a:xfrm>
            <a:off x="758199" y="1392052"/>
            <a:ext cx="6443985" cy="1761876"/>
          </a:xfrm>
          <a:prstGeom prst="rect">
            <a:avLst/>
          </a:prstGeom>
          <a:solidFill>
            <a:schemeClr val="accent1">
              <a:lumMod val="50000"/>
              <a:alpha val="4962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1pPr>
            <a:lvl2pPr marR="0" lvl="1"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2pPr>
            <a:lvl3pPr marR="0" lvl="2"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3pPr>
            <a:lvl4pPr marR="0" lvl="3"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4pPr>
            <a:lvl5pPr marR="0" lvl="4"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5pPr>
            <a:lvl6pPr marR="0" lvl="5"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6pPr>
            <a:lvl7pPr marR="0" lvl="6"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7pPr>
            <a:lvl8pPr marR="0" lvl="7"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8pPr>
            <a:lvl9pPr marR="0" lvl="8"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9pPr>
          </a:lstStyle>
          <a:p>
            <a:pPr algn="just">
              <a:lnSpc>
                <a:spcPct val="150000"/>
              </a:lnSpc>
            </a:pPr>
            <a:r>
              <a:rPr lang="fr-FR" sz="2000" dirty="0" err="1">
                <a:solidFill>
                  <a:schemeClr val="bg1"/>
                </a:solidFill>
                <a:latin typeface="+mn-lt"/>
              </a:rPr>
              <a:t>Đo</a:t>
            </a:r>
            <a:r>
              <a:rPr lang="fr-FR" sz="2000" dirty="0">
                <a:solidFill>
                  <a:schemeClr val="bg1"/>
                </a:solidFill>
                <a:latin typeface="+mn-lt"/>
              </a:rPr>
              <a:t> </a:t>
            </a:r>
            <a:r>
              <a:rPr lang="fr-FR" sz="2000" dirty="0" err="1">
                <a:solidFill>
                  <a:schemeClr val="bg1"/>
                </a:solidFill>
                <a:latin typeface="+mn-lt"/>
              </a:rPr>
              <a:t>đường</a:t>
            </a:r>
            <a:r>
              <a:rPr lang="fr-FR" sz="2000" dirty="0">
                <a:solidFill>
                  <a:schemeClr val="bg1"/>
                </a:solidFill>
                <a:latin typeface="+mn-lt"/>
              </a:rPr>
              <a:t> </a:t>
            </a:r>
            <a:r>
              <a:rPr lang="fr-FR" sz="2000" dirty="0" err="1">
                <a:solidFill>
                  <a:schemeClr val="bg1"/>
                </a:solidFill>
                <a:latin typeface="+mn-lt"/>
              </a:rPr>
              <a:t>kính</a:t>
            </a:r>
            <a:r>
              <a:rPr lang="fr-FR" sz="2000" dirty="0">
                <a:solidFill>
                  <a:schemeClr val="bg1"/>
                </a:solidFill>
                <a:latin typeface="+mn-lt"/>
              </a:rPr>
              <a:t> </a:t>
            </a:r>
            <a:r>
              <a:rPr lang="fr-FR" sz="2000" dirty="0" err="1">
                <a:solidFill>
                  <a:schemeClr val="bg1"/>
                </a:solidFill>
                <a:latin typeface="+mn-lt"/>
              </a:rPr>
              <a:t>viên</a:t>
            </a:r>
            <a:r>
              <a:rPr lang="fr-FR" sz="2000" dirty="0">
                <a:solidFill>
                  <a:schemeClr val="bg1"/>
                </a:solidFill>
                <a:latin typeface="+mn-lt"/>
              </a:rPr>
              <a:t> bi: </a:t>
            </a:r>
            <a:r>
              <a:rPr lang="fr-FR" sz="2000" dirty="0" err="1">
                <a:solidFill>
                  <a:schemeClr val="bg1"/>
                </a:solidFill>
                <a:latin typeface="+mn-lt"/>
              </a:rPr>
              <a:t>đặt</a:t>
            </a:r>
            <a:r>
              <a:rPr lang="fr-FR" sz="2000" dirty="0">
                <a:solidFill>
                  <a:schemeClr val="bg1"/>
                </a:solidFill>
                <a:latin typeface="+mn-lt"/>
              </a:rPr>
              <a:t> </a:t>
            </a:r>
            <a:r>
              <a:rPr lang="fr-FR" sz="2000" dirty="0" err="1">
                <a:solidFill>
                  <a:schemeClr val="bg1"/>
                </a:solidFill>
                <a:latin typeface="+mn-lt"/>
              </a:rPr>
              <a:t>đồng</a:t>
            </a:r>
            <a:r>
              <a:rPr lang="fr-FR" sz="2000" dirty="0">
                <a:solidFill>
                  <a:schemeClr val="bg1"/>
                </a:solidFill>
                <a:latin typeface="+mn-lt"/>
              </a:rPr>
              <a:t> </a:t>
            </a:r>
            <a:r>
              <a:rPr lang="fr-FR" sz="2000" dirty="0" err="1">
                <a:solidFill>
                  <a:schemeClr val="bg1"/>
                </a:solidFill>
                <a:latin typeface="+mn-lt"/>
              </a:rPr>
              <a:t>hồ</a:t>
            </a:r>
            <a:r>
              <a:rPr lang="fr-FR" sz="2000" dirty="0">
                <a:solidFill>
                  <a:schemeClr val="bg1"/>
                </a:solidFill>
                <a:latin typeface="+mn-lt"/>
              </a:rPr>
              <a:t> ở </a:t>
            </a:r>
            <a:r>
              <a:rPr lang="fr-FR" sz="2000" dirty="0" err="1">
                <a:solidFill>
                  <a:schemeClr val="bg1"/>
                </a:solidFill>
                <a:latin typeface="+mn-lt"/>
              </a:rPr>
              <a:t>chế</a:t>
            </a:r>
            <a:r>
              <a:rPr lang="fr-FR" sz="2000" dirty="0">
                <a:solidFill>
                  <a:schemeClr val="bg1"/>
                </a:solidFill>
                <a:latin typeface="+mn-lt"/>
              </a:rPr>
              <a:t> </a:t>
            </a:r>
            <a:r>
              <a:rPr lang="fr-FR" sz="2000" dirty="0" err="1">
                <a:solidFill>
                  <a:schemeClr val="bg1"/>
                </a:solidFill>
                <a:latin typeface="+mn-lt"/>
              </a:rPr>
              <a:t>độ</a:t>
            </a:r>
            <a:r>
              <a:rPr lang="fr-FR" sz="2000" dirty="0">
                <a:solidFill>
                  <a:schemeClr val="bg1"/>
                </a:solidFill>
                <a:latin typeface="+mn-lt"/>
              </a:rPr>
              <a:t> A </a:t>
            </a:r>
            <a:r>
              <a:rPr lang="fr-FR" sz="2000" dirty="0" err="1">
                <a:solidFill>
                  <a:schemeClr val="bg1"/>
                </a:solidFill>
                <a:latin typeface="+mn-lt"/>
              </a:rPr>
              <a:t>hoặc</a:t>
            </a:r>
            <a:r>
              <a:rPr lang="fr-FR" sz="2000" dirty="0">
                <a:solidFill>
                  <a:schemeClr val="bg1"/>
                </a:solidFill>
                <a:latin typeface="+mn-lt"/>
              </a:rPr>
              <a:t> B </a:t>
            </a:r>
            <a:r>
              <a:rPr lang="fr-FR" sz="2000" dirty="0" err="1">
                <a:solidFill>
                  <a:schemeClr val="bg1"/>
                </a:solidFill>
                <a:latin typeface="+mn-lt"/>
              </a:rPr>
              <a:t>để</a:t>
            </a:r>
            <a:r>
              <a:rPr lang="fr-FR" sz="2000" dirty="0">
                <a:solidFill>
                  <a:schemeClr val="bg1"/>
                </a:solidFill>
                <a:latin typeface="+mn-lt"/>
              </a:rPr>
              <a:t> </a:t>
            </a:r>
            <a:r>
              <a:rPr lang="fr-FR" sz="2000" dirty="0" err="1">
                <a:solidFill>
                  <a:schemeClr val="bg1"/>
                </a:solidFill>
                <a:latin typeface="+mn-lt"/>
              </a:rPr>
              <a:t>đo</a:t>
            </a:r>
            <a:r>
              <a:rPr lang="fr-FR" sz="2000" dirty="0">
                <a:solidFill>
                  <a:schemeClr val="bg1"/>
                </a:solidFill>
                <a:latin typeface="+mn-lt"/>
              </a:rPr>
              <a:t> </a:t>
            </a:r>
            <a:r>
              <a:rPr lang="fr-FR" sz="2000" dirty="0" err="1">
                <a:solidFill>
                  <a:schemeClr val="bg1"/>
                </a:solidFill>
                <a:latin typeface="+mn-lt"/>
              </a:rPr>
              <a:t>thời</a:t>
            </a:r>
            <a:r>
              <a:rPr lang="fr-FR" sz="2000" dirty="0">
                <a:solidFill>
                  <a:schemeClr val="bg1"/>
                </a:solidFill>
                <a:latin typeface="+mn-lt"/>
              </a:rPr>
              <a:t> </a:t>
            </a:r>
            <a:r>
              <a:rPr lang="fr-FR" sz="2000" dirty="0" err="1">
                <a:solidFill>
                  <a:schemeClr val="bg1"/>
                </a:solidFill>
                <a:latin typeface="+mn-lt"/>
              </a:rPr>
              <a:t>gian</a:t>
            </a:r>
            <a:r>
              <a:rPr lang="fr-FR" sz="2000" dirty="0">
                <a:solidFill>
                  <a:schemeClr val="bg1"/>
                </a:solidFill>
                <a:latin typeface="+mn-lt"/>
              </a:rPr>
              <a:t> </a:t>
            </a:r>
            <a:r>
              <a:rPr lang="fr-FR" sz="2000" dirty="0" err="1">
                <a:solidFill>
                  <a:schemeClr val="bg1"/>
                </a:solidFill>
                <a:latin typeface="+mn-lt"/>
              </a:rPr>
              <a:t>viên</a:t>
            </a:r>
            <a:r>
              <a:rPr lang="fr-FR" sz="2000" dirty="0">
                <a:solidFill>
                  <a:schemeClr val="bg1"/>
                </a:solidFill>
                <a:latin typeface="+mn-lt"/>
              </a:rPr>
              <a:t> bi </a:t>
            </a:r>
            <a:r>
              <a:rPr lang="fr-FR" sz="2000" dirty="0" err="1">
                <a:solidFill>
                  <a:schemeClr val="bg1"/>
                </a:solidFill>
                <a:latin typeface="+mn-lt"/>
              </a:rPr>
              <a:t>chắn</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A </a:t>
            </a:r>
            <a:r>
              <a:rPr lang="fr-FR" sz="2000" dirty="0" err="1">
                <a:solidFill>
                  <a:schemeClr val="bg1"/>
                </a:solidFill>
                <a:latin typeface="+mn-lt"/>
              </a:rPr>
              <a:t>hoặc</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B.</a:t>
            </a:r>
            <a:endParaRPr lang="fr-FR" sz="2000" dirty="0">
              <a:solidFill>
                <a:schemeClr val="bg1"/>
              </a:solidFill>
              <a:latin typeface="+mn-lt"/>
            </a:endParaRPr>
          </a:p>
        </p:txBody>
      </p:sp>
      <p:sp>
        <p:nvSpPr>
          <p:cNvPr id="2" name="Right Arrow 1"/>
          <p:cNvSpPr/>
          <p:nvPr/>
        </p:nvSpPr>
        <p:spPr>
          <a:xfrm>
            <a:off x="758199" y="3556022"/>
            <a:ext cx="621350" cy="3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99723" y="3556022"/>
            <a:ext cx="5866848" cy="400110"/>
          </a:xfrm>
          <a:prstGeom prst="rect">
            <a:avLst/>
          </a:prstGeom>
        </p:spPr>
        <p:txBody>
          <a:bodyPr wrap="square">
            <a:spAutoFit/>
          </a:bodyPr>
          <a:lstStyle/>
          <a:p>
            <a:r>
              <a:rPr lang="vi-VN" sz="2000" dirty="0">
                <a:solidFill>
                  <a:srgbClr val="FF0000"/>
                </a:solidFill>
              </a:rPr>
              <a:t>Xác định được tốc độ tức thời dựa vào công </a:t>
            </a:r>
            <a:r>
              <a:rPr lang="vi-VN" sz="2000" dirty="0" smtClean="0">
                <a:solidFill>
                  <a:srgbClr val="FF0000"/>
                </a:solidFill>
              </a:rPr>
              <a:t>thức </a:t>
            </a:r>
            <a:endParaRPr lang="en-US" sz="2000" dirty="0">
              <a:solidFill>
                <a:srgbClr val="FF0000"/>
              </a:solidFill>
            </a:endParaRPr>
          </a:p>
        </p:txBody>
      </p:sp>
    </p:spTree>
    <p:extLst>
      <p:ext uri="{BB962C8B-B14F-4D97-AF65-F5344CB8AC3E}">
        <p14:creationId xmlns:p14="http://schemas.microsoft.com/office/powerpoint/2010/main" val="41583062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20" name="Google Shape;620;p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sp>
        <p:nvSpPr>
          <p:cNvPr id="2" name="Title 1"/>
          <p:cNvSpPr>
            <a:spLocks noGrp="1"/>
          </p:cNvSpPr>
          <p:nvPr>
            <p:ph type="title"/>
          </p:nvPr>
        </p:nvSpPr>
        <p:spPr>
          <a:xfrm>
            <a:off x="758199" y="1181529"/>
            <a:ext cx="4594637" cy="399145"/>
          </a:xfrm>
        </p:spPr>
        <p:txBody>
          <a:bodyPr/>
          <a:lstStyle/>
          <a:p>
            <a:r>
              <a:rPr lang="fr-FR" sz="2000" b="1" i="1" dirty="0" err="1">
                <a:solidFill>
                  <a:srgbClr val="C00000"/>
                </a:solidFill>
                <a:latin typeface="+mn-lt"/>
              </a:rPr>
              <a:t>Thí</a:t>
            </a:r>
            <a:r>
              <a:rPr lang="fr-FR" sz="2000" b="1" i="1" dirty="0">
                <a:solidFill>
                  <a:srgbClr val="C00000"/>
                </a:solidFill>
                <a:latin typeface="+mn-lt"/>
              </a:rPr>
              <a:t> </a:t>
            </a:r>
            <a:r>
              <a:rPr lang="fr-FR" sz="2000" b="1" i="1" dirty="0" err="1">
                <a:solidFill>
                  <a:srgbClr val="C00000"/>
                </a:solidFill>
                <a:latin typeface="+mn-lt"/>
              </a:rPr>
              <a:t>nghiệm</a:t>
            </a:r>
            <a:r>
              <a:rPr lang="fr-FR" sz="2000" b="1" i="1" dirty="0">
                <a:solidFill>
                  <a:srgbClr val="C00000"/>
                </a:solidFill>
                <a:latin typeface="+mn-lt"/>
              </a:rPr>
              <a:t> 1: </a:t>
            </a:r>
            <a:r>
              <a:rPr lang="fr-FR" sz="2000" b="1" i="1" dirty="0" err="1">
                <a:solidFill>
                  <a:srgbClr val="C00000"/>
                </a:solidFill>
                <a:latin typeface="+mn-lt"/>
              </a:rPr>
              <a:t>Đo</a:t>
            </a:r>
            <a:r>
              <a:rPr lang="fr-FR" sz="2000" b="1" i="1" dirty="0">
                <a:solidFill>
                  <a:srgbClr val="C00000"/>
                </a:solidFill>
                <a:latin typeface="+mn-lt"/>
              </a:rPr>
              <a:t> </a:t>
            </a:r>
            <a:r>
              <a:rPr lang="fr-FR" sz="2000" b="1" i="1" dirty="0" err="1">
                <a:solidFill>
                  <a:srgbClr val="C00000"/>
                </a:solidFill>
                <a:latin typeface="+mn-lt"/>
              </a:rPr>
              <a:t>tốc</a:t>
            </a:r>
            <a:r>
              <a:rPr lang="fr-FR" sz="2000" b="1" i="1" dirty="0">
                <a:solidFill>
                  <a:srgbClr val="C00000"/>
                </a:solidFill>
                <a:latin typeface="+mn-lt"/>
              </a:rPr>
              <a:t> </a:t>
            </a:r>
            <a:r>
              <a:rPr lang="fr-FR" sz="2000" b="1" i="1" dirty="0" err="1">
                <a:solidFill>
                  <a:srgbClr val="C00000"/>
                </a:solidFill>
                <a:latin typeface="+mn-lt"/>
              </a:rPr>
              <a:t>độ</a:t>
            </a:r>
            <a:r>
              <a:rPr lang="fr-FR" sz="2000" b="1" i="1" dirty="0">
                <a:solidFill>
                  <a:srgbClr val="C00000"/>
                </a:solidFill>
                <a:latin typeface="+mn-lt"/>
              </a:rPr>
              <a:t> </a:t>
            </a:r>
            <a:r>
              <a:rPr lang="fr-FR" sz="2000" b="1" i="1" dirty="0" err="1">
                <a:solidFill>
                  <a:srgbClr val="C00000"/>
                </a:solidFill>
                <a:latin typeface="+mn-lt"/>
              </a:rPr>
              <a:t>trung</a:t>
            </a:r>
            <a:r>
              <a:rPr lang="fr-FR" sz="2000" b="1" i="1" dirty="0">
                <a:solidFill>
                  <a:srgbClr val="C00000"/>
                </a:solidFill>
                <a:latin typeface="+mn-lt"/>
              </a:rPr>
              <a:t> </a:t>
            </a:r>
            <a:r>
              <a:rPr lang="fr-FR" sz="2000" b="1" i="1" dirty="0" err="1" smtClean="0">
                <a:solidFill>
                  <a:srgbClr val="C00000"/>
                </a:solidFill>
                <a:latin typeface="+mn-lt"/>
              </a:rPr>
              <a:t>bình</a:t>
            </a:r>
            <a:endParaRPr lang="en-US" sz="2000" b="1" i="1" dirty="0">
              <a:solidFill>
                <a:srgbClr val="C00000"/>
              </a:solidFill>
              <a:latin typeface="+mn-lt"/>
            </a:endParaRPr>
          </a:p>
        </p:txBody>
      </p:sp>
      <p:sp>
        <p:nvSpPr>
          <p:cNvPr id="3" name="Rectangle 2"/>
          <p:cNvSpPr/>
          <p:nvPr/>
        </p:nvSpPr>
        <p:spPr>
          <a:xfrm>
            <a:off x="758199" y="1580674"/>
            <a:ext cx="6485083" cy="1015663"/>
          </a:xfrm>
          <a:prstGeom prst="rect">
            <a:avLst/>
          </a:prstGeom>
        </p:spPr>
        <p:txBody>
          <a:bodyPr wrap="square">
            <a:spAutoFit/>
          </a:bodyPr>
          <a:lstStyle/>
          <a:p>
            <a:pPr algn="just">
              <a:lnSpc>
                <a:spcPct val="150000"/>
              </a:lnSpc>
            </a:pPr>
            <a:r>
              <a:rPr lang="en-US" sz="2000" dirty="0" err="1" smtClean="0"/>
              <a:t>Tiến</a:t>
            </a:r>
            <a:r>
              <a:rPr lang="en-US" sz="2000" dirty="0" smtClean="0"/>
              <a:t> </a:t>
            </a:r>
            <a:r>
              <a:rPr lang="en-US" sz="2000" dirty="0" err="1"/>
              <a:t>hành</a:t>
            </a:r>
            <a:r>
              <a:rPr lang="en-US" sz="2000" dirty="0"/>
              <a:t> </a:t>
            </a:r>
            <a:r>
              <a:rPr lang="en-US" sz="2000" dirty="0" err="1"/>
              <a:t>thí</a:t>
            </a:r>
            <a:r>
              <a:rPr lang="en-US" sz="2000" dirty="0"/>
              <a:t> </a:t>
            </a:r>
            <a:r>
              <a:rPr lang="en-US" sz="2000" dirty="0" err="1"/>
              <a:t>nghiệm</a:t>
            </a:r>
            <a:r>
              <a:rPr lang="en-US" sz="2000" dirty="0"/>
              <a:t> 1 – </a:t>
            </a:r>
            <a:r>
              <a:rPr lang="en-US" sz="2000" dirty="0" err="1"/>
              <a:t>Đo</a:t>
            </a:r>
            <a:r>
              <a:rPr lang="en-US" sz="2000" dirty="0"/>
              <a:t> </a:t>
            </a:r>
            <a:r>
              <a:rPr lang="en-US" sz="2000" dirty="0" err="1"/>
              <a:t>tốc</a:t>
            </a:r>
            <a:r>
              <a:rPr lang="en-US" sz="2000" dirty="0"/>
              <a:t> </a:t>
            </a:r>
            <a:r>
              <a:rPr lang="en-US" sz="2000" dirty="0" err="1"/>
              <a:t>độ</a:t>
            </a:r>
            <a:r>
              <a:rPr lang="en-US" sz="2000" dirty="0"/>
              <a:t> </a:t>
            </a:r>
            <a:r>
              <a:rPr lang="en-US" sz="2000" dirty="0" err="1"/>
              <a:t>trung</a:t>
            </a:r>
            <a:r>
              <a:rPr lang="en-US" sz="2000" dirty="0"/>
              <a:t> </a:t>
            </a:r>
            <a:r>
              <a:rPr lang="en-US" sz="2000" dirty="0" err="1"/>
              <a:t>bình</a:t>
            </a:r>
            <a:r>
              <a:rPr lang="en-US" sz="2000" dirty="0"/>
              <a:t> </a:t>
            </a:r>
            <a:r>
              <a:rPr lang="en-US" sz="2000" dirty="0" err="1"/>
              <a:t>và</a:t>
            </a:r>
            <a:r>
              <a:rPr lang="en-US" sz="2000" dirty="0"/>
              <a:t> </a:t>
            </a:r>
            <a:r>
              <a:rPr lang="en-US" sz="2000" dirty="0" err="1"/>
              <a:t>viết</a:t>
            </a:r>
            <a:r>
              <a:rPr lang="en-US" sz="2000" dirty="0"/>
              <a:t> </a:t>
            </a:r>
            <a:r>
              <a:rPr lang="en-US" sz="2000" dirty="0" err="1"/>
              <a:t>kết</a:t>
            </a:r>
            <a:r>
              <a:rPr lang="en-US" sz="2000" dirty="0"/>
              <a:t> </a:t>
            </a:r>
            <a:r>
              <a:rPr lang="en-US" sz="2000" dirty="0" err="1"/>
              <a:t>quả</a:t>
            </a:r>
            <a:r>
              <a:rPr lang="en-US" sz="2000" dirty="0"/>
              <a:t> </a:t>
            </a:r>
            <a:r>
              <a:rPr lang="en-US" sz="2000" dirty="0" err="1"/>
              <a:t>vào</a:t>
            </a:r>
            <a:r>
              <a:rPr lang="en-US" sz="2000" dirty="0"/>
              <a:t> </a:t>
            </a:r>
            <a:r>
              <a:rPr lang="en-US" sz="2000" dirty="0" err="1"/>
              <a:t>Bảng</a:t>
            </a:r>
            <a:r>
              <a:rPr lang="en-US" sz="2000" dirty="0"/>
              <a:t> 6.1 </a:t>
            </a:r>
            <a:r>
              <a:rPr lang="en-US" sz="2000" dirty="0" err="1"/>
              <a:t>trong</a:t>
            </a:r>
            <a:r>
              <a:rPr lang="en-US" sz="2000" dirty="0"/>
              <a:t> </a:t>
            </a:r>
            <a:r>
              <a:rPr lang="en-US" sz="2000" dirty="0" err="1"/>
              <a:t>báo</a:t>
            </a:r>
            <a:r>
              <a:rPr lang="en-US" sz="2000" dirty="0"/>
              <a:t> </a:t>
            </a:r>
            <a:r>
              <a:rPr lang="en-US" sz="2000" dirty="0" err="1"/>
              <a:t>cáo</a:t>
            </a:r>
            <a:r>
              <a:rPr lang="en-US" sz="2000" dirty="0"/>
              <a:t> </a:t>
            </a:r>
            <a:r>
              <a:rPr lang="en-US" sz="2000" dirty="0" err="1"/>
              <a:t>thực</a:t>
            </a:r>
            <a:r>
              <a:rPr lang="en-US" sz="2000" dirty="0"/>
              <a:t> </a:t>
            </a:r>
            <a:r>
              <a:rPr lang="en-US" sz="2000" dirty="0" err="1"/>
              <a:t>hành</a:t>
            </a:r>
            <a:r>
              <a:rPr lang="en-US" sz="2000" dirty="0"/>
              <a:t>.</a:t>
            </a:r>
          </a:p>
        </p:txBody>
      </p:sp>
      <p:graphicFrame>
        <p:nvGraphicFramePr>
          <p:cNvPr id="5" name="Table 4"/>
          <p:cNvGraphicFramePr>
            <a:graphicFrameLocks noGrp="1"/>
          </p:cNvGraphicFramePr>
          <p:nvPr>
            <p:extLst>
              <p:ext uri="{D42A27DB-BD31-4B8C-83A1-F6EECF244321}">
                <p14:modId xmlns:p14="http://schemas.microsoft.com/office/powerpoint/2010/main" val="1636225111"/>
              </p:ext>
            </p:extLst>
          </p:nvPr>
        </p:nvGraphicFramePr>
        <p:xfrm>
          <a:off x="727377" y="2732924"/>
          <a:ext cx="6639195" cy="2267506"/>
        </p:xfrm>
        <a:graphic>
          <a:graphicData uri="http://schemas.openxmlformats.org/drawingml/2006/table">
            <a:tbl>
              <a:tblPr firstRow="1" firstCol="1" bandRow="1"/>
              <a:tblGrid>
                <a:gridCol w="1697326"/>
                <a:gridCol w="1027415"/>
                <a:gridCol w="955497"/>
                <a:gridCol w="996593"/>
                <a:gridCol w="1027416"/>
                <a:gridCol w="934948"/>
              </a:tblGrid>
              <a:tr h="447954">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Đại</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lượng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Lần</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đo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Giá</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trị</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trung</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bình</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algn="ctr">
                        <a:lnSpc>
                          <a:spcPct val="150000"/>
                        </a:lnSpc>
                        <a:spcBef>
                          <a:spcPts val="300"/>
                        </a:spcBef>
                        <a:spcAft>
                          <a:spcPts val="300"/>
                        </a:spcAft>
                      </a:pPr>
                      <a:r>
                        <a:rPr lang="en-US" sz="2000" b="1" dirty="0" err="1" smtClean="0">
                          <a:solidFill>
                            <a:schemeClr val="accent5">
                              <a:lumMod val="10000"/>
                            </a:schemeClr>
                          </a:solidFill>
                          <a:effectLst/>
                          <a:latin typeface="+mn-lt"/>
                          <a:ea typeface="Calibri" panose="020F0502020204030204" pitchFamily="34" charset="0"/>
                          <a:cs typeface="Times New Roman" panose="02020603050405020304" pitchFamily="18" charset="0"/>
                        </a:rPr>
                        <a:t>Sai</a:t>
                      </a:r>
                      <a:r>
                        <a:rPr lang="en-US" sz="2000" b="1" dirty="0" smtClean="0">
                          <a:solidFill>
                            <a:schemeClr val="accent5">
                              <a:lumMod val="10000"/>
                            </a:schemeClr>
                          </a:solidFill>
                          <a:effectLst/>
                          <a:latin typeface="+mn-lt"/>
                          <a:ea typeface="Calibri" panose="020F0502020204030204" pitchFamily="34" charset="0"/>
                          <a:cs typeface="Times New Roman" panose="02020603050405020304" pitchFamily="18" charset="0"/>
                        </a:rPr>
                        <a:t> </a:t>
                      </a:r>
                      <a:r>
                        <a:rPr lang="en-US" sz="2000" b="1" dirty="0" err="1" smtClean="0">
                          <a:solidFill>
                            <a:schemeClr val="accent5">
                              <a:lumMod val="10000"/>
                            </a:schemeClr>
                          </a:solidFill>
                          <a:effectLst/>
                          <a:latin typeface="+mn-lt"/>
                          <a:ea typeface="Calibri" panose="020F0502020204030204" pitchFamily="34" charset="0"/>
                          <a:cs typeface="Times New Roman" panose="02020603050405020304" pitchFamily="18" charset="0"/>
                        </a:rPr>
                        <a:t>số</a:t>
                      </a:r>
                      <a:endParaRPr lang="en-US" sz="2000" b="1" dirty="0">
                        <a:solidFill>
                          <a:schemeClr val="accent5">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895906">
                <a:tc vMerge="1">
                  <a:txBody>
                    <a:bodyPr/>
                    <a:lstStyle/>
                    <a:p>
                      <a:endParaRPr lang="en-US"/>
                    </a:p>
                  </a:txBody>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r>
              <a:tr h="895906">
                <a:tc>
                  <a:txBody>
                    <a:bodyPr/>
                    <a:lstStyle/>
                    <a:p>
                      <a:pPr algn="just">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Thời</a:t>
                      </a:r>
                      <a:r>
                        <a:rPr lang="fr-FR" sz="2000" dirty="0">
                          <a:solidFill>
                            <a:srgbClr val="000000"/>
                          </a:solidFill>
                          <a:effectLst/>
                          <a:latin typeface="+mn-lt"/>
                          <a:ea typeface="Calibri" panose="020F0502020204030204" pitchFamily="34" charset="0"/>
                          <a:cs typeface="Times New Roman" panose="02020603050405020304" pitchFamily="18" charset="0"/>
                        </a:rPr>
                        <a:t> </a:t>
                      </a:r>
                      <a:r>
                        <a:rPr lang="fr-FR" sz="2000" dirty="0" err="1">
                          <a:solidFill>
                            <a:srgbClr val="000000"/>
                          </a:solidFill>
                          <a:effectLst/>
                          <a:latin typeface="+mn-lt"/>
                          <a:ea typeface="Calibri" panose="020F0502020204030204" pitchFamily="34" charset="0"/>
                          <a:cs typeface="Times New Roman" panose="02020603050405020304" pitchFamily="18" charset="0"/>
                        </a:rPr>
                        <a:t>gian</a:t>
                      </a:r>
                      <a:r>
                        <a:rPr lang="fr-FR" sz="2000" dirty="0">
                          <a:solidFill>
                            <a:srgbClr val="000000"/>
                          </a:solidFill>
                          <a:effectLst/>
                          <a:latin typeface="+mn-lt"/>
                          <a:ea typeface="Calibri" panose="020F0502020204030204" pitchFamily="34" charset="0"/>
                          <a:cs typeface="Times New Roman" panose="02020603050405020304" pitchFamily="18" charset="0"/>
                        </a:rPr>
                        <a:t> (s)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Google Shape;530;p13"/>
          <p:cNvSpPr txBox="1">
            <a:spLocks/>
          </p:cNvSpPr>
          <p:nvPr/>
        </p:nvSpPr>
        <p:spPr>
          <a:xfrm>
            <a:off x="727377" y="459801"/>
            <a:ext cx="6140400" cy="4659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chemeClr val="bg2"/>
                </a:solidFill>
                <a:latin typeface="+mn-lt"/>
              </a:rPr>
              <a:t>3. </a:t>
            </a:r>
            <a:r>
              <a:rPr lang="en-US" sz="2000" b="1" dirty="0" err="1" smtClean="0">
                <a:solidFill>
                  <a:schemeClr val="bg2"/>
                </a:solidFill>
                <a:latin typeface="+mn-lt"/>
              </a:rPr>
              <a:t>Tiến</a:t>
            </a:r>
            <a:r>
              <a:rPr lang="en-US" sz="2000" b="1" dirty="0" smtClean="0">
                <a:solidFill>
                  <a:schemeClr val="bg2"/>
                </a:solidFill>
                <a:latin typeface="+mn-lt"/>
              </a:rPr>
              <a:t> </a:t>
            </a:r>
            <a:r>
              <a:rPr lang="en-US" sz="2000" b="1" dirty="0" err="1" smtClean="0">
                <a:solidFill>
                  <a:schemeClr val="bg2"/>
                </a:solidFill>
                <a:latin typeface="+mn-lt"/>
              </a:rPr>
              <a:t>hành</a:t>
            </a:r>
            <a:r>
              <a:rPr lang="en-US" sz="2000" b="1" dirty="0" smtClean="0">
                <a:solidFill>
                  <a:schemeClr val="bg2"/>
                </a:solidFill>
                <a:latin typeface="+mn-lt"/>
              </a:rPr>
              <a:t> </a:t>
            </a:r>
            <a:r>
              <a:rPr lang="en-US" sz="2000" b="1" dirty="0" err="1" smtClean="0">
                <a:solidFill>
                  <a:schemeClr val="bg2"/>
                </a:solidFill>
                <a:latin typeface="+mn-lt"/>
              </a:rPr>
              <a:t>thí</a:t>
            </a:r>
            <a:r>
              <a:rPr lang="en-US" sz="2000" b="1" dirty="0" smtClean="0">
                <a:solidFill>
                  <a:schemeClr val="bg2"/>
                </a:solidFill>
                <a:latin typeface="+mn-lt"/>
              </a:rPr>
              <a:t> </a:t>
            </a:r>
            <a:r>
              <a:rPr lang="en-US" sz="2000" b="1" dirty="0" err="1" smtClean="0">
                <a:solidFill>
                  <a:schemeClr val="bg2"/>
                </a:solidFill>
                <a:latin typeface="+mn-lt"/>
              </a:rPr>
              <a:t>nghiệm</a:t>
            </a:r>
            <a:endParaRPr lang="en-US" sz="2000" b="1" dirty="0">
              <a:solidFill>
                <a:schemeClr val="bg2"/>
              </a:solidFill>
              <a:latin typeface="+mn-lt"/>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cxnSp>
        <p:nvCxnSpPr>
          <p:cNvPr id="641" name="Google Shape;641;p26"/>
          <p:cNvCxnSpPr/>
          <p:nvPr/>
        </p:nvCxnSpPr>
        <p:spPr>
          <a:xfrm>
            <a:off x="1553100" y="1029692"/>
            <a:ext cx="6037800" cy="0"/>
          </a:xfrm>
          <a:prstGeom prst="straightConnector1">
            <a:avLst/>
          </a:prstGeom>
          <a:noFill/>
          <a:ln w="19050" cap="rnd" cmpd="sng">
            <a:solidFill>
              <a:srgbClr val="A4C2F4"/>
            </a:solidFill>
            <a:prstDash val="dash"/>
            <a:round/>
            <a:headEnd type="none" w="med" len="med"/>
            <a:tailEnd type="none" w="med" len="med"/>
          </a:ln>
        </p:spPr>
      </p:cxnSp>
      <p:sp>
        <p:nvSpPr>
          <p:cNvPr id="2" name="Rectangle 1"/>
          <p:cNvSpPr/>
          <p:nvPr/>
        </p:nvSpPr>
        <p:spPr>
          <a:xfrm>
            <a:off x="2391071" y="527417"/>
            <a:ext cx="4139275" cy="400110"/>
          </a:xfrm>
          <a:prstGeom prst="rect">
            <a:avLst/>
          </a:prstGeom>
        </p:spPr>
        <p:txBody>
          <a:bodyPr wrap="none">
            <a:spAutoFit/>
          </a:bodyPr>
          <a:lstStyle/>
          <a:p>
            <a:r>
              <a:rPr lang="en-US" sz="2000" b="1" i="1" dirty="0" err="1">
                <a:solidFill>
                  <a:srgbClr val="C00000"/>
                </a:solidFill>
              </a:rPr>
              <a:t>Thí</a:t>
            </a:r>
            <a:r>
              <a:rPr lang="en-US" sz="2000" b="1" i="1" dirty="0">
                <a:solidFill>
                  <a:srgbClr val="C00000"/>
                </a:solidFill>
              </a:rPr>
              <a:t> </a:t>
            </a:r>
            <a:r>
              <a:rPr lang="en-US" sz="2000" b="1" i="1" dirty="0" err="1">
                <a:solidFill>
                  <a:srgbClr val="C00000"/>
                </a:solidFill>
              </a:rPr>
              <a:t>nghiệm</a:t>
            </a:r>
            <a:r>
              <a:rPr lang="en-US" sz="2000" b="1" i="1" dirty="0">
                <a:solidFill>
                  <a:srgbClr val="C00000"/>
                </a:solidFill>
              </a:rPr>
              <a:t> 2: </a:t>
            </a:r>
            <a:r>
              <a:rPr lang="en-US" sz="2000" b="1" i="1" dirty="0" err="1">
                <a:solidFill>
                  <a:srgbClr val="C00000"/>
                </a:solidFill>
              </a:rPr>
              <a:t>Đo</a:t>
            </a:r>
            <a:r>
              <a:rPr lang="en-US" sz="2000" b="1" i="1" dirty="0">
                <a:solidFill>
                  <a:srgbClr val="C00000"/>
                </a:solidFill>
              </a:rPr>
              <a:t> </a:t>
            </a:r>
            <a:r>
              <a:rPr lang="en-US" sz="2000" b="1" i="1" dirty="0" err="1">
                <a:solidFill>
                  <a:srgbClr val="C00000"/>
                </a:solidFill>
              </a:rPr>
              <a:t>tốc</a:t>
            </a:r>
            <a:r>
              <a:rPr lang="en-US" sz="2000" b="1" i="1" dirty="0">
                <a:solidFill>
                  <a:srgbClr val="C00000"/>
                </a:solidFill>
              </a:rPr>
              <a:t> </a:t>
            </a:r>
            <a:r>
              <a:rPr lang="en-US" sz="2000" b="1" i="1" dirty="0" err="1">
                <a:solidFill>
                  <a:srgbClr val="C00000"/>
                </a:solidFill>
              </a:rPr>
              <a:t>độ</a:t>
            </a:r>
            <a:r>
              <a:rPr lang="en-US" sz="2000" b="1" i="1" dirty="0">
                <a:solidFill>
                  <a:srgbClr val="C00000"/>
                </a:solidFill>
              </a:rPr>
              <a:t> </a:t>
            </a:r>
            <a:r>
              <a:rPr lang="en-US" sz="2000" b="1" i="1" dirty="0" err="1">
                <a:solidFill>
                  <a:srgbClr val="C00000"/>
                </a:solidFill>
              </a:rPr>
              <a:t>tức</a:t>
            </a:r>
            <a:r>
              <a:rPr lang="en-US" sz="2000" b="1" i="1" dirty="0">
                <a:solidFill>
                  <a:srgbClr val="C00000"/>
                </a:solidFill>
              </a:rPr>
              <a:t> </a:t>
            </a:r>
            <a:r>
              <a:rPr lang="en-US" sz="2000" b="1" i="1" dirty="0" err="1">
                <a:solidFill>
                  <a:srgbClr val="C00000"/>
                </a:solidFill>
              </a:rPr>
              <a:t>thời</a:t>
            </a:r>
            <a:endParaRPr lang="en-US" sz="2000" b="1" i="1" dirty="0">
              <a:solidFill>
                <a:srgbClr val="C00000"/>
              </a:solidFill>
            </a:endParaRPr>
          </a:p>
        </p:txBody>
      </p:sp>
      <p:sp>
        <p:nvSpPr>
          <p:cNvPr id="3" name="Rectangle 2"/>
          <p:cNvSpPr/>
          <p:nvPr/>
        </p:nvSpPr>
        <p:spPr>
          <a:xfrm>
            <a:off x="1343346" y="1131858"/>
            <a:ext cx="6457308" cy="958660"/>
          </a:xfrm>
          <a:prstGeom prst="rect">
            <a:avLst/>
          </a:prstGeom>
        </p:spPr>
        <p:txBody>
          <a:bodyPr wrap="square">
            <a:spAutoFit/>
          </a:bodyPr>
          <a:lstStyle/>
          <a:p>
            <a:pPr algn="ctr">
              <a:lnSpc>
                <a:spcPct val="150000"/>
              </a:lnSpc>
            </a:pPr>
            <a:r>
              <a:rPr lang="en-US" sz="2000" dirty="0" err="1" smtClean="0"/>
              <a:t>Tiến</a:t>
            </a:r>
            <a:r>
              <a:rPr lang="en-US" sz="2000" dirty="0" smtClean="0"/>
              <a:t> </a:t>
            </a:r>
            <a:r>
              <a:rPr lang="en-US" sz="2000" dirty="0" err="1"/>
              <a:t>hành</a:t>
            </a:r>
            <a:r>
              <a:rPr lang="en-US" sz="2000" dirty="0"/>
              <a:t> </a:t>
            </a:r>
            <a:r>
              <a:rPr lang="en-US" sz="2000" dirty="0" err="1"/>
              <a:t>thí</a:t>
            </a:r>
            <a:r>
              <a:rPr lang="en-US" sz="2000" dirty="0"/>
              <a:t> </a:t>
            </a:r>
            <a:r>
              <a:rPr lang="en-US" sz="2000" dirty="0" err="1"/>
              <a:t>nghiệm</a:t>
            </a:r>
            <a:r>
              <a:rPr lang="en-US" sz="2000" dirty="0"/>
              <a:t> 2 – </a:t>
            </a:r>
            <a:r>
              <a:rPr lang="en-US" sz="2000" dirty="0" err="1"/>
              <a:t>Đo</a:t>
            </a:r>
            <a:r>
              <a:rPr lang="en-US" sz="2000" dirty="0"/>
              <a:t> </a:t>
            </a:r>
            <a:r>
              <a:rPr lang="en-US" sz="2000" dirty="0" err="1"/>
              <a:t>tốc</a:t>
            </a:r>
            <a:r>
              <a:rPr lang="en-US" sz="2000" dirty="0"/>
              <a:t> </a:t>
            </a:r>
            <a:r>
              <a:rPr lang="en-US" sz="2000" dirty="0" err="1"/>
              <a:t>tức</a:t>
            </a:r>
            <a:r>
              <a:rPr lang="en-US" sz="2000" dirty="0"/>
              <a:t> </a:t>
            </a:r>
            <a:r>
              <a:rPr lang="en-US" sz="2000" dirty="0" err="1"/>
              <a:t>thời</a:t>
            </a:r>
            <a:r>
              <a:rPr lang="en-US" sz="2000" dirty="0"/>
              <a:t> </a:t>
            </a:r>
            <a:r>
              <a:rPr lang="en-US" sz="2000" dirty="0" err="1"/>
              <a:t>và</a:t>
            </a:r>
            <a:r>
              <a:rPr lang="en-US" sz="2000" dirty="0"/>
              <a:t> </a:t>
            </a:r>
            <a:r>
              <a:rPr lang="en-US" sz="2000" dirty="0" err="1"/>
              <a:t>viết</a:t>
            </a:r>
            <a:r>
              <a:rPr lang="en-US" sz="2000" dirty="0"/>
              <a:t> </a:t>
            </a:r>
            <a:r>
              <a:rPr lang="en-US" sz="2000" dirty="0" err="1"/>
              <a:t>kết</a:t>
            </a:r>
            <a:r>
              <a:rPr lang="en-US" sz="2000" dirty="0"/>
              <a:t> </a:t>
            </a:r>
            <a:r>
              <a:rPr lang="en-US" sz="2000" dirty="0" err="1"/>
              <a:t>quả</a:t>
            </a:r>
            <a:r>
              <a:rPr lang="en-US" sz="2000" dirty="0"/>
              <a:t> </a:t>
            </a:r>
            <a:r>
              <a:rPr lang="en-US" sz="2000" dirty="0" err="1"/>
              <a:t>vào</a:t>
            </a:r>
            <a:r>
              <a:rPr lang="en-US" sz="2000" dirty="0"/>
              <a:t> </a:t>
            </a:r>
            <a:r>
              <a:rPr lang="en-US" sz="2000" dirty="0" err="1"/>
              <a:t>Bảng</a:t>
            </a:r>
            <a:r>
              <a:rPr lang="en-US" sz="2000" dirty="0"/>
              <a:t> 6.2 </a:t>
            </a:r>
            <a:r>
              <a:rPr lang="en-US" sz="2000" dirty="0" err="1"/>
              <a:t>trong</a:t>
            </a:r>
            <a:r>
              <a:rPr lang="en-US" sz="2000" dirty="0"/>
              <a:t> </a:t>
            </a:r>
            <a:r>
              <a:rPr lang="en-US" sz="2000" dirty="0" err="1"/>
              <a:t>báo</a:t>
            </a:r>
            <a:r>
              <a:rPr lang="en-US" sz="2000" dirty="0"/>
              <a:t> </a:t>
            </a:r>
            <a:r>
              <a:rPr lang="en-US" sz="2000" dirty="0" err="1"/>
              <a:t>cáo</a:t>
            </a:r>
            <a:r>
              <a:rPr lang="en-US" sz="2000" dirty="0"/>
              <a:t> </a:t>
            </a:r>
            <a:r>
              <a:rPr lang="en-US" sz="2000" dirty="0" err="1"/>
              <a:t>thực</a:t>
            </a:r>
            <a:r>
              <a:rPr lang="en-US" sz="2000" dirty="0"/>
              <a:t> </a:t>
            </a:r>
            <a:r>
              <a:rPr lang="en-US" sz="2000" dirty="0" err="1"/>
              <a:t>hành</a:t>
            </a:r>
            <a:r>
              <a:rPr lang="en-US" sz="2000" dirty="0"/>
              <a:t>.</a:t>
            </a:r>
          </a:p>
        </p:txBody>
      </p:sp>
      <p:graphicFrame>
        <p:nvGraphicFramePr>
          <p:cNvPr id="9" name="Table 8"/>
          <p:cNvGraphicFramePr>
            <a:graphicFrameLocks noGrp="1"/>
          </p:cNvGraphicFramePr>
          <p:nvPr>
            <p:extLst>
              <p:ext uri="{D42A27DB-BD31-4B8C-83A1-F6EECF244321}">
                <p14:modId xmlns:p14="http://schemas.microsoft.com/office/powerpoint/2010/main" val="4085893223"/>
              </p:ext>
            </p:extLst>
          </p:nvPr>
        </p:nvGraphicFramePr>
        <p:xfrm>
          <a:off x="1261634" y="2311683"/>
          <a:ext cx="6639195" cy="2267506"/>
        </p:xfrm>
        <a:graphic>
          <a:graphicData uri="http://schemas.openxmlformats.org/drawingml/2006/table">
            <a:tbl>
              <a:tblPr firstRow="1" firstCol="1" bandRow="1"/>
              <a:tblGrid>
                <a:gridCol w="1697326"/>
                <a:gridCol w="1027415"/>
                <a:gridCol w="955497"/>
                <a:gridCol w="996593"/>
                <a:gridCol w="1027416"/>
                <a:gridCol w="934948"/>
              </a:tblGrid>
              <a:tr h="447954">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Đại</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lượng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Lần</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đo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Giá</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trị</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trung</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bình</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algn="ctr">
                        <a:lnSpc>
                          <a:spcPct val="150000"/>
                        </a:lnSpc>
                        <a:spcBef>
                          <a:spcPts val="300"/>
                        </a:spcBef>
                        <a:spcAft>
                          <a:spcPts val="300"/>
                        </a:spcAft>
                      </a:pPr>
                      <a:r>
                        <a:rPr lang="en-US" sz="2000" b="1" dirty="0" err="1" smtClean="0">
                          <a:solidFill>
                            <a:schemeClr val="accent5">
                              <a:lumMod val="10000"/>
                            </a:schemeClr>
                          </a:solidFill>
                          <a:effectLst/>
                          <a:latin typeface="+mn-lt"/>
                          <a:ea typeface="Calibri" panose="020F0502020204030204" pitchFamily="34" charset="0"/>
                          <a:cs typeface="Times New Roman" panose="02020603050405020304" pitchFamily="18" charset="0"/>
                        </a:rPr>
                        <a:t>Sai</a:t>
                      </a:r>
                      <a:r>
                        <a:rPr lang="en-US" sz="2000" b="1" dirty="0" smtClean="0">
                          <a:solidFill>
                            <a:schemeClr val="accent5">
                              <a:lumMod val="10000"/>
                            </a:schemeClr>
                          </a:solidFill>
                          <a:effectLst/>
                          <a:latin typeface="+mn-lt"/>
                          <a:ea typeface="Calibri" panose="020F0502020204030204" pitchFamily="34" charset="0"/>
                          <a:cs typeface="Times New Roman" panose="02020603050405020304" pitchFamily="18" charset="0"/>
                        </a:rPr>
                        <a:t> </a:t>
                      </a:r>
                      <a:r>
                        <a:rPr lang="en-US" sz="2000" b="1" dirty="0" err="1" smtClean="0">
                          <a:solidFill>
                            <a:schemeClr val="accent5">
                              <a:lumMod val="10000"/>
                            </a:schemeClr>
                          </a:solidFill>
                          <a:effectLst/>
                          <a:latin typeface="+mn-lt"/>
                          <a:ea typeface="Calibri" panose="020F0502020204030204" pitchFamily="34" charset="0"/>
                          <a:cs typeface="Times New Roman" panose="02020603050405020304" pitchFamily="18" charset="0"/>
                        </a:rPr>
                        <a:t>số</a:t>
                      </a:r>
                      <a:endParaRPr lang="en-US" sz="2000" b="1" dirty="0">
                        <a:solidFill>
                          <a:schemeClr val="accent5">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895906">
                <a:tc vMerge="1">
                  <a:txBody>
                    <a:bodyPr/>
                    <a:lstStyle/>
                    <a:p>
                      <a:endParaRPr lang="en-US"/>
                    </a:p>
                  </a:txBody>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r>
              <a:tr h="895906">
                <a:tc>
                  <a:txBody>
                    <a:bodyPr/>
                    <a:lstStyle/>
                    <a:p>
                      <a:pPr algn="just">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Thời</a:t>
                      </a:r>
                      <a:r>
                        <a:rPr lang="fr-FR" sz="2000" dirty="0">
                          <a:solidFill>
                            <a:srgbClr val="000000"/>
                          </a:solidFill>
                          <a:effectLst/>
                          <a:latin typeface="+mn-lt"/>
                          <a:ea typeface="Calibri" panose="020F0502020204030204" pitchFamily="34" charset="0"/>
                          <a:cs typeface="Times New Roman" panose="02020603050405020304" pitchFamily="18" charset="0"/>
                        </a:rPr>
                        <a:t> </a:t>
                      </a:r>
                      <a:r>
                        <a:rPr lang="fr-FR" sz="2000" dirty="0" err="1">
                          <a:solidFill>
                            <a:srgbClr val="000000"/>
                          </a:solidFill>
                          <a:effectLst/>
                          <a:latin typeface="+mn-lt"/>
                          <a:ea typeface="Calibri" panose="020F0502020204030204" pitchFamily="34" charset="0"/>
                          <a:cs typeface="Times New Roman" panose="02020603050405020304" pitchFamily="18" charset="0"/>
                        </a:rPr>
                        <a:t>gian</a:t>
                      </a:r>
                      <a:r>
                        <a:rPr lang="fr-FR" sz="2000" dirty="0">
                          <a:solidFill>
                            <a:srgbClr val="000000"/>
                          </a:solidFill>
                          <a:effectLst/>
                          <a:latin typeface="+mn-lt"/>
                          <a:ea typeface="Calibri" panose="020F0502020204030204" pitchFamily="34" charset="0"/>
                          <a:cs typeface="Times New Roman" panose="02020603050405020304" pitchFamily="18" charset="0"/>
                        </a:rPr>
                        <a:t> (s)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ppt_h/2"/>
                                          </p:val>
                                        </p:tav>
                                        <p:tav tm="100000">
                                          <p:val>
                                            <p:strVal val="#ppt_y"/>
                                          </p:val>
                                        </p:tav>
                                      </p:tavLst>
                                    </p:anim>
                                    <p:anim calcmode="lin" valueType="num">
                                      <p:cBhvr>
                                        <p:cTn id="22" dur="500" fill="hold"/>
                                        <p:tgtEl>
                                          <p:spTgt spid="9"/>
                                        </p:tgtEl>
                                        <p:attrNameLst>
                                          <p:attrName>ppt_w</p:attrName>
                                        </p:attrNameLst>
                                      </p:cBhvr>
                                      <p:tavLst>
                                        <p:tav tm="0">
                                          <p:val>
                                            <p:strVal val="#ppt_w"/>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2" name="Rectangle 1"/>
          <p:cNvSpPr/>
          <p:nvPr/>
        </p:nvSpPr>
        <p:spPr>
          <a:xfrm>
            <a:off x="662683" y="1171287"/>
            <a:ext cx="7741577" cy="3631763"/>
          </a:xfrm>
          <a:prstGeom prst="rect">
            <a:avLst/>
          </a:prstGeom>
          <a:solidFill>
            <a:schemeClr val="accent2">
              <a:lumMod val="40000"/>
              <a:lumOff val="60000"/>
            </a:schemeClr>
          </a:solidFill>
          <a:ln>
            <a:solidFill>
              <a:schemeClr val="accent1"/>
            </a:solidFill>
          </a:ln>
        </p:spPr>
        <p:txBody>
          <a:bodyPr wrap="square">
            <a:spAutoFit/>
          </a:bodyPr>
          <a:lstStyle/>
          <a:p>
            <a:pPr algn="ctr">
              <a:lnSpc>
                <a:spcPct val="150000"/>
              </a:lnSpc>
              <a:spcBef>
                <a:spcPts val="300"/>
              </a:spcBef>
              <a:spcAft>
                <a:spcPts val="300"/>
              </a:spcAft>
            </a:pPr>
            <a:r>
              <a:rPr lang="en-US" sz="2000" b="1" dirty="0">
                <a:latin typeface="+mn-lt"/>
                <a:ea typeface="Calibri" panose="020F0502020204030204" pitchFamily="34" charset="0"/>
                <a:cs typeface="Times New Roman" panose="02020603050405020304" pitchFamily="18" charset="0"/>
              </a:rPr>
              <a:t>BÁO CÁO KẾT QUẢ THÍ NGHIỆM</a:t>
            </a:r>
            <a:endParaRPr lang="en-US" sz="2000" dirty="0">
              <a:latin typeface="+mn-l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a:t>
            </a:r>
          </a:p>
          <a:p>
            <a:pPr algn="ctr">
              <a:lnSpc>
                <a:spcPct val="150000"/>
              </a:lnSpc>
              <a:spcBef>
                <a:spcPts val="300"/>
              </a:spcBef>
              <a:spcAft>
                <a:spcPts val="300"/>
              </a:spcAft>
            </a:pPr>
            <a:r>
              <a:rPr lang="en-US" sz="2000" b="1" dirty="0" err="1">
                <a:latin typeface="+mn-lt"/>
                <a:ea typeface="Calibri" panose="020F0502020204030204" pitchFamily="34" charset="0"/>
                <a:cs typeface="Times New Roman" panose="02020603050405020304" pitchFamily="18" charset="0"/>
              </a:rPr>
              <a:t>Tên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bài</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thực</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hành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Đo</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tốc</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độ</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vật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chuyển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động</a:t>
            </a:r>
            <a:endParaRPr lang="en-US" sz="2000" dirty="0">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b="1" u="sng" dirty="0" err="1">
                <a:latin typeface="+mn-lt"/>
                <a:ea typeface="Calibri" panose="020F0502020204030204" pitchFamily="34" charset="0"/>
                <a:cs typeface="Times New Roman" panose="02020603050405020304" pitchFamily="18" charset="0"/>
              </a:rPr>
              <a:t>Kết</a:t>
            </a:r>
            <a:r>
              <a:rPr lang="en-US" sz="2000" b="1" u="sng" dirty="0">
                <a:latin typeface="+mn-lt"/>
                <a:ea typeface="Calibri" panose="020F0502020204030204" pitchFamily="34" charset="0"/>
                <a:cs typeface="Times New Roman" panose="02020603050405020304" pitchFamily="18" charset="0"/>
              </a:rPr>
              <a:t> </a:t>
            </a:r>
            <a:r>
              <a:rPr lang="en-US" sz="2000" b="1" u="sng" dirty="0" err="1">
                <a:latin typeface="+mn-lt"/>
                <a:ea typeface="Calibri" panose="020F0502020204030204" pitchFamily="34" charset="0"/>
                <a:cs typeface="Times New Roman" panose="02020603050405020304" pitchFamily="18" charset="0"/>
              </a:rPr>
              <a:t>quả</a:t>
            </a:r>
            <a:endParaRPr lang="en-US" sz="2000" dirty="0">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smtClean="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sp>
        <p:nvSpPr>
          <p:cNvPr id="3" name="TextBox 2"/>
          <p:cNvSpPr txBox="1"/>
          <p:nvPr/>
        </p:nvSpPr>
        <p:spPr>
          <a:xfrm>
            <a:off x="1836445" y="462919"/>
            <a:ext cx="5858899" cy="400110"/>
          </a:xfrm>
          <a:prstGeom prst="rect">
            <a:avLst/>
          </a:prstGeom>
          <a:noFill/>
        </p:spPr>
        <p:txBody>
          <a:bodyPr wrap="square" rtlCol="0">
            <a:spAutoFit/>
          </a:bodyPr>
          <a:lstStyle/>
          <a:p>
            <a:r>
              <a:rPr lang="en-US" sz="2000" i="1" dirty="0" err="1" smtClean="0">
                <a:solidFill>
                  <a:srgbClr val="C00000"/>
                </a:solidFill>
              </a:rPr>
              <a:t>Các</a:t>
            </a:r>
            <a:r>
              <a:rPr lang="en-US" sz="2000" i="1" dirty="0" smtClean="0">
                <a:solidFill>
                  <a:srgbClr val="C00000"/>
                </a:solidFill>
              </a:rPr>
              <a:t> </a:t>
            </a:r>
            <a:r>
              <a:rPr lang="en-US" sz="2000" i="1" dirty="0" err="1" smtClean="0">
                <a:solidFill>
                  <a:srgbClr val="C00000"/>
                </a:solidFill>
              </a:rPr>
              <a:t>nhóm</a:t>
            </a:r>
            <a:r>
              <a:rPr lang="en-US" sz="2000" i="1" dirty="0" smtClean="0">
                <a:solidFill>
                  <a:srgbClr val="C00000"/>
                </a:solidFill>
              </a:rPr>
              <a:t> </a:t>
            </a:r>
            <a:r>
              <a:rPr lang="en-US" sz="2000" i="1" dirty="0" err="1" smtClean="0">
                <a:solidFill>
                  <a:srgbClr val="C00000"/>
                </a:solidFill>
              </a:rPr>
              <a:t>trình</a:t>
            </a:r>
            <a:r>
              <a:rPr lang="en-US" sz="2000" i="1" dirty="0" smtClean="0">
                <a:solidFill>
                  <a:srgbClr val="C00000"/>
                </a:solidFill>
              </a:rPr>
              <a:t> </a:t>
            </a:r>
            <a:r>
              <a:rPr lang="en-US" sz="2000" i="1" dirty="0" err="1" smtClean="0">
                <a:solidFill>
                  <a:srgbClr val="C00000"/>
                </a:solidFill>
              </a:rPr>
              <a:t>bày</a:t>
            </a:r>
            <a:r>
              <a:rPr lang="en-US" sz="2000" i="1" dirty="0" smtClean="0">
                <a:solidFill>
                  <a:srgbClr val="C00000"/>
                </a:solidFill>
              </a:rPr>
              <a:t> </a:t>
            </a:r>
            <a:r>
              <a:rPr lang="en-US" sz="2000" i="1" dirty="0" err="1" smtClean="0">
                <a:solidFill>
                  <a:srgbClr val="C00000"/>
                </a:solidFill>
              </a:rPr>
              <a:t>kết</a:t>
            </a:r>
            <a:r>
              <a:rPr lang="en-US" sz="2000" i="1" dirty="0" smtClean="0">
                <a:solidFill>
                  <a:srgbClr val="C00000"/>
                </a:solidFill>
              </a:rPr>
              <a:t> </a:t>
            </a:r>
            <a:r>
              <a:rPr lang="en-US" sz="2000" i="1" dirty="0" err="1" smtClean="0">
                <a:solidFill>
                  <a:srgbClr val="C00000"/>
                </a:solidFill>
              </a:rPr>
              <a:t>quả</a:t>
            </a:r>
            <a:r>
              <a:rPr lang="en-US" sz="2000" i="1" dirty="0" smtClean="0">
                <a:solidFill>
                  <a:srgbClr val="C00000"/>
                </a:solidFill>
              </a:rPr>
              <a:t> </a:t>
            </a:r>
            <a:r>
              <a:rPr lang="en-US" sz="2000" i="1" dirty="0" err="1" smtClean="0">
                <a:solidFill>
                  <a:srgbClr val="C00000"/>
                </a:solidFill>
              </a:rPr>
              <a:t>thí</a:t>
            </a:r>
            <a:r>
              <a:rPr lang="en-US" sz="2000" i="1" dirty="0" smtClean="0">
                <a:solidFill>
                  <a:srgbClr val="C00000"/>
                </a:solidFill>
              </a:rPr>
              <a:t> </a:t>
            </a:r>
            <a:r>
              <a:rPr lang="en-US" sz="2000" i="1" dirty="0" err="1" smtClean="0">
                <a:solidFill>
                  <a:srgbClr val="C00000"/>
                </a:solidFill>
              </a:rPr>
              <a:t>nghiệm</a:t>
            </a:r>
            <a:r>
              <a:rPr lang="en-US" sz="2000" i="1" dirty="0" smtClean="0">
                <a:solidFill>
                  <a:srgbClr val="C00000"/>
                </a:solidFill>
              </a:rPr>
              <a:t> </a:t>
            </a:r>
            <a:r>
              <a:rPr lang="en-US" sz="2000" i="1" dirty="0" err="1" smtClean="0">
                <a:solidFill>
                  <a:srgbClr val="C00000"/>
                </a:solidFill>
              </a:rPr>
              <a:t>theo</a:t>
            </a:r>
            <a:r>
              <a:rPr lang="en-US" sz="2000" i="1" dirty="0" smtClean="0">
                <a:solidFill>
                  <a:srgbClr val="C00000"/>
                </a:solidFill>
              </a:rPr>
              <a:t> </a:t>
            </a:r>
            <a:r>
              <a:rPr lang="en-US" sz="2000" i="1" dirty="0" err="1" smtClean="0">
                <a:solidFill>
                  <a:srgbClr val="C00000"/>
                </a:solidFill>
              </a:rPr>
              <a:t>mẫu</a:t>
            </a:r>
            <a:r>
              <a:rPr lang="en-US" sz="2000" i="1" dirty="0" smtClean="0">
                <a:solidFill>
                  <a:srgbClr val="C00000"/>
                </a:solidFill>
              </a:rPr>
              <a:t>:</a:t>
            </a:r>
            <a:endParaRPr lang="en-US" sz="2000" i="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77" y="221717"/>
            <a:ext cx="708368" cy="7083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328" y="983731"/>
            <a:ext cx="552166" cy="53908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92" y="983731"/>
            <a:ext cx="552166" cy="53908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3452117" y="606175"/>
            <a:ext cx="4335695" cy="2393879"/>
          </a:xfrm>
          <a:prstGeom prst="wedgeEllipseCallout">
            <a:avLst>
              <a:gd name="adj1" fmla="val -37895"/>
              <a:gd name="adj2" fmla="val 483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18898" y="1074724"/>
            <a:ext cx="4202131" cy="1477328"/>
          </a:xfrm>
          <a:prstGeom prst="rect">
            <a:avLst/>
          </a:prstGeom>
          <a:noFill/>
        </p:spPr>
        <p:txBody>
          <a:bodyPr wrap="square" rtlCol="0">
            <a:spAutoFit/>
          </a:bodyPr>
          <a:lstStyle/>
          <a:p>
            <a:pPr algn="ctr">
              <a:lnSpc>
                <a:spcPct val="150000"/>
              </a:lnSpc>
            </a:pPr>
            <a:r>
              <a:rPr lang="en-US" sz="2000" dirty="0" err="1" smtClean="0"/>
              <a:t>Làm</a:t>
            </a:r>
            <a:r>
              <a:rPr lang="en-US" sz="2000" dirty="0" smtClean="0"/>
              <a:t> </a:t>
            </a:r>
            <a:r>
              <a:rPr lang="en-US" sz="2000" dirty="0" err="1" smtClean="0"/>
              <a:t>thế</a:t>
            </a:r>
            <a:r>
              <a:rPr lang="en-US" sz="2000" dirty="0" smtClean="0"/>
              <a:t> </a:t>
            </a:r>
            <a:r>
              <a:rPr lang="en-US" sz="2000" dirty="0" err="1" smtClean="0"/>
              <a:t>nào</a:t>
            </a:r>
            <a:r>
              <a:rPr lang="en-US" sz="2000" dirty="0" smtClean="0"/>
              <a:t> </a:t>
            </a:r>
            <a:r>
              <a:rPr lang="en-US" sz="2000" dirty="0" err="1" smtClean="0"/>
              <a:t>đo</a:t>
            </a:r>
            <a:r>
              <a:rPr lang="en-US" sz="2000" dirty="0" smtClean="0"/>
              <a:t> </a:t>
            </a:r>
            <a:r>
              <a:rPr lang="en-US" sz="2000" dirty="0" err="1" smtClean="0"/>
              <a:t>được</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chuyển</a:t>
            </a:r>
            <a:r>
              <a:rPr lang="en-US" sz="2000" dirty="0" smtClean="0"/>
              <a:t> </a:t>
            </a:r>
            <a:r>
              <a:rPr lang="en-US" sz="2000" dirty="0" err="1" smtClean="0"/>
              <a:t>động</a:t>
            </a:r>
            <a:r>
              <a:rPr lang="en-US" sz="2000" dirty="0" smtClean="0"/>
              <a:t> </a:t>
            </a:r>
            <a:r>
              <a:rPr lang="en-US" sz="2000" dirty="0" err="1" smtClean="0"/>
              <a:t>của</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thí</a:t>
            </a:r>
            <a:r>
              <a:rPr lang="en-US" sz="2000" dirty="0" smtClean="0"/>
              <a:t> </a:t>
            </a:r>
            <a:r>
              <a:rPr lang="en-US" sz="2000" dirty="0" err="1" smtClean="0"/>
              <a:t>nghiệm</a:t>
            </a:r>
            <a:r>
              <a:rPr lang="en-US" sz="2000" dirty="0" smtClean="0"/>
              <a:t> </a:t>
            </a:r>
            <a:r>
              <a:rPr lang="en-US" sz="2000" dirty="0" err="1" smtClean="0"/>
              <a:t>thực</a:t>
            </a:r>
            <a:r>
              <a:rPr lang="en-US" sz="2000" dirty="0" smtClean="0"/>
              <a:t> </a:t>
            </a:r>
            <a:r>
              <a:rPr lang="en-US" sz="2000" dirty="0" err="1" smtClean="0"/>
              <a:t>hành</a:t>
            </a:r>
            <a:r>
              <a:rPr lang="en-US" sz="2000" dirty="0" smtClean="0"/>
              <a:t>?</a:t>
            </a:r>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0" y="1908432"/>
            <a:ext cx="3120341" cy="312034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737" y="3000054"/>
            <a:ext cx="2161426" cy="1801188"/>
          </a:xfrm>
          <a:prstGeom prst="rect">
            <a:avLst/>
          </a:prstGeom>
        </p:spPr>
      </p:pic>
    </p:spTree>
    <p:extLst>
      <p:ext uri="{BB962C8B-B14F-4D97-AF65-F5344CB8AC3E}">
        <p14:creationId xmlns:p14="http://schemas.microsoft.com/office/powerpoint/2010/main" val="184458275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2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solidFill>
                  <a:srgbClr val="C00000"/>
                </a:solidFill>
                <a:latin typeface="+mn-lt"/>
              </a:rPr>
              <a:t>LUYỆN TẬP</a:t>
            </a:r>
            <a:endParaRPr sz="3200" b="1" dirty="0">
              <a:solidFill>
                <a:srgbClr val="C00000"/>
              </a:solidFill>
              <a:latin typeface="+mn-lt"/>
            </a:endParaRPr>
          </a:p>
        </p:txBody>
      </p:sp>
      <p:sp>
        <p:nvSpPr>
          <p:cNvPr id="8" name="Rectangle 7"/>
          <p:cNvSpPr/>
          <p:nvPr/>
        </p:nvSpPr>
        <p:spPr>
          <a:xfrm>
            <a:off x="616449" y="1207080"/>
            <a:ext cx="6945331" cy="3416320"/>
          </a:xfrm>
          <a:prstGeom prst="rect">
            <a:avLst/>
          </a:prstGeom>
        </p:spPr>
        <p:txBody>
          <a:bodyPr wrap="square">
            <a:spAutoFit/>
          </a:bodyPr>
          <a:lstStyle/>
          <a:p>
            <a:pPr algn="just">
              <a:lnSpc>
                <a:spcPct val="150000"/>
              </a:lnSpc>
            </a:pPr>
            <a:r>
              <a:rPr lang="vi-VN" sz="1800" b="1" dirty="0">
                <a:solidFill>
                  <a:schemeClr val="accent1">
                    <a:lumMod val="75000"/>
                  </a:schemeClr>
                </a:solidFill>
              </a:rPr>
              <a:t>Xử lí kết quả thí nghiệm:</a:t>
            </a:r>
          </a:p>
          <a:p>
            <a:pPr marL="342900" indent="-342900" algn="just">
              <a:lnSpc>
                <a:spcPct val="150000"/>
              </a:lnSpc>
              <a:buAutoNum type="arabicPeriod"/>
            </a:pPr>
            <a:r>
              <a:rPr lang="vi-VN" sz="1800" dirty="0" smtClean="0"/>
              <a:t>Tính </a:t>
            </a:r>
            <a:r>
              <a:rPr lang="vi-VN" sz="1800" dirty="0"/>
              <a:t>tốc độ trung bình và tốc độ tức thời của viên bi </a:t>
            </a:r>
            <a:r>
              <a:rPr lang="vi-VN" sz="1800" dirty="0" smtClean="0"/>
              <a:t>thép</a:t>
            </a:r>
            <a:endParaRPr lang="en-US" sz="1800" dirty="0" smtClean="0"/>
          </a:p>
          <a:p>
            <a:pPr marL="342900" indent="-342900" algn="just">
              <a:lnSpc>
                <a:spcPct val="150000"/>
              </a:lnSpc>
              <a:buAutoNum type="arabicPeriod"/>
            </a:pPr>
            <a:r>
              <a:rPr lang="vi-VN" sz="1800" dirty="0" smtClean="0"/>
              <a:t>Tính </a:t>
            </a:r>
            <a:r>
              <a:rPr lang="vi-VN" sz="1800" dirty="0"/>
              <a:t>sai số của phép đo s, t và phép đo tốc </a:t>
            </a:r>
            <a:r>
              <a:rPr lang="vi-VN" sz="1800" dirty="0" smtClean="0"/>
              <a:t>độ</a:t>
            </a:r>
            <a:r>
              <a:rPr lang="en-US" sz="1800" dirty="0" smtClean="0"/>
              <a:t>. </a:t>
            </a:r>
            <a:r>
              <a:rPr lang="vi-VN" sz="1800" dirty="0" smtClean="0"/>
              <a:t>Trong </a:t>
            </a:r>
            <a:r>
              <a:rPr lang="vi-VN" sz="1800" dirty="0"/>
              <a:t>đó:</a:t>
            </a:r>
          </a:p>
          <a:p>
            <a:pPr marL="285750" indent="-285750" algn="just">
              <a:lnSpc>
                <a:spcPct val="150000"/>
              </a:lnSpc>
              <a:buFont typeface="Arial" panose="020B0604020202020204" pitchFamily="34" charset="0"/>
              <a:buChar char="•"/>
            </a:pPr>
            <a:r>
              <a:rPr lang="el-GR" sz="1800" dirty="0" smtClean="0"/>
              <a:t>Δ</a:t>
            </a:r>
            <a:r>
              <a:rPr lang="vi-VN" sz="1800" dirty="0"/>
              <a:t>s bằng nửa ĐCNN của thước </a:t>
            </a:r>
            <a:r>
              <a:rPr lang="vi-VN" sz="1800" dirty="0" smtClean="0"/>
              <a:t>đo</a:t>
            </a:r>
            <a:endParaRPr lang="vi-VN" sz="1800" dirty="0"/>
          </a:p>
          <a:p>
            <a:pPr marL="285750" indent="-285750" algn="just">
              <a:lnSpc>
                <a:spcPct val="150000"/>
              </a:lnSpc>
              <a:buFont typeface="Arial" panose="020B0604020202020204" pitchFamily="34" charset="0"/>
              <a:buChar char="•"/>
            </a:pPr>
            <a:r>
              <a:rPr lang="el-GR" sz="1800" dirty="0" smtClean="0"/>
              <a:t>Δ</a:t>
            </a:r>
            <a:r>
              <a:rPr lang="vi-VN" sz="1800" dirty="0"/>
              <a:t>t theo công thức (3.1),(3.2) trang </a:t>
            </a:r>
            <a:r>
              <a:rPr lang="vi-VN" sz="1800" dirty="0" smtClean="0"/>
              <a:t>18 </a:t>
            </a:r>
            <a:endParaRPr lang="vi-VN" sz="1800" dirty="0"/>
          </a:p>
          <a:p>
            <a:pPr marL="285750" indent="-285750" algn="just">
              <a:lnSpc>
                <a:spcPct val="150000"/>
              </a:lnSpc>
              <a:buFont typeface="Arial" panose="020B0604020202020204" pitchFamily="34" charset="0"/>
              <a:buChar char="•"/>
            </a:pPr>
            <a:r>
              <a:rPr lang="el-GR" sz="1800" dirty="0" smtClean="0"/>
              <a:t>Δ</a:t>
            </a:r>
            <a:r>
              <a:rPr lang="vi-VN" sz="1800" dirty="0"/>
              <a:t>v theo ví dụ trang </a:t>
            </a:r>
            <a:r>
              <a:rPr lang="vi-VN" sz="1800" dirty="0" smtClean="0"/>
              <a:t>18</a:t>
            </a:r>
            <a:endParaRPr lang="en-US" sz="1800" dirty="0" smtClean="0"/>
          </a:p>
          <a:p>
            <a:pPr algn="just">
              <a:lnSpc>
                <a:spcPct val="150000"/>
              </a:lnSpc>
            </a:pPr>
            <a:r>
              <a:rPr lang="en-US" sz="1800" dirty="0" smtClean="0"/>
              <a:t>3. </a:t>
            </a:r>
            <a:r>
              <a:rPr lang="vi-VN" sz="1800" dirty="0" smtClean="0"/>
              <a:t>Đề </a:t>
            </a:r>
            <a:r>
              <a:rPr lang="vi-VN" sz="1800" dirty="0"/>
              <a:t>xuất một phương án thí nghiệm để có thể đo tốc độ tức thời của viên bi tại hai vị trí: cổng quang điện E và cổng quang điện F.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up)">
                                      <p:cBhvr>
                                        <p:cTn id="13" dur="500"/>
                                        <p:tgtEl>
                                          <p:spTgt spid="8">
                                            <p:txEl>
                                              <p:pRg st="1" end="1"/>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up)">
                                      <p:cBhvr>
                                        <p:cTn id="16" dur="500"/>
                                        <p:tgtEl>
                                          <p:spTgt spid="8">
                                            <p:txEl>
                                              <p:pRg st="2" end="2"/>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up)">
                                      <p:cBhvr>
                                        <p:cTn id="19" dur="500"/>
                                        <p:tgtEl>
                                          <p:spTgt spid="8">
                                            <p:txEl>
                                              <p:pRg st="3" end="3"/>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up)">
                                      <p:cBhvr>
                                        <p:cTn id="22" dur="500"/>
                                        <p:tgtEl>
                                          <p:spTgt spid="8">
                                            <p:txEl>
                                              <p:pRg st="4" end="4"/>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wipe(up)">
                                      <p:cBhvr>
                                        <p:cTn id="25" dur="500"/>
                                        <p:tgtEl>
                                          <p:spTgt spid="8">
                                            <p:txEl>
                                              <p:pRg st="5" end="5"/>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wipe(up)">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3" name="Rectangle 2"/>
          <p:cNvSpPr/>
          <p:nvPr/>
        </p:nvSpPr>
        <p:spPr>
          <a:xfrm>
            <a:off x="1238036" y="779290"/>
            <a:ext cx="4572000" cy="1015663"/>
          </a:xfrm>
          <a:prstGeom prst="rect">
            <a:avLst/>
          </a:prstGeom>
        </p:spPr>
        <p:txBody>
          <a:bodyPr>
            <a:spAutoFit/>
          </a:bodyPr>
          <a:lstStyle/>
          <a:p>
            <a:pPr algn="just">
              <a:lnSpc>
                <a:spcPct val="150000"/>
              </a:lnSpc>
            </a:pPr>
            <a:r>
              <a:rPr lang="vi-VN" sz="2000" b="1" dirty="0">
                <a:solidFill>
                  <a:srgbClr val="C00000"/>
                </a:solidFill>
              </a:rPr>
              <a:t>Bảng 6.1</a:t>
            </a:r>
          </a:p>
          <a:p>
            <a:pPr algn="just">
              <a:lnSpc>
                <a:spcPct val="150000"/>
              </a:lnSpc>
            </a:pPr>
            <a:r>
              <a:rPr lang="vi-VN" sz="2000" dirty="0"/>
              <a:t>Quãng đường: </a:t>
            </a:r>
            <a:r>
              <a:rPr lang="vi-VN" sz="2000" dirty="0" smtClean="0"/>
              <a:t>s</a:t>
            </a:r>
            <a:r>
              <a:rPr lang="en-US" sz="2000" dirty="0" smtClean="0"/>
              <a:t> </a:t>
            </a:r>
            <a:r>
              <a:rPr lang="vi-VN" sz="2000" dirty="0" smtClean="0"/>
              <a:t>=</a:t>
            </a:r>
            <a:r>
              <a:rPr lang="en-US" sz="2000" dirty="0" smtClean="0"/>
              <a:t> </a:t>
            </a:r>
            <a:r>
              <a:rPr lang="vi-VN" sz="2000" dirty="0" smtClean="0"/>
              <a:t>0,5 </a:t>
            </a:r>
            <a:r>
              <a:rPr lang="vi-VN" sz="2000" dirty="0"/>
              <a:t>(m). </a:t>
            </a:r>
          </a:p>
        </p:txBody>
      </p:sp>
      <p:graphicFrame>
        <p:nvGraphicFramePr>
          <p:cNvPr id="4" name="Table 3"/>
          <p:cNvGraphicFramePr>
            <a:graphicFrameLocks noGrp="1"/>
          </p:cNvGraphicFramePr>
          <p:nvPr>
            <p:extLst>
              <p:ext uri="{D42A27DB-BD31-4B8C-83A1-F6EECF244321}">
                <p14:modId xmlns:p14="http://schemas.microsoft.com/office/powerpoint/2010/main" val="4251674771"/>
              </p:ext>
            </p:extLst>
          </p:nvPr>
        </p:nvGraphicFramePr>
        <p:xfrm>
          <a:off x="694161" y="1972352"/>
          <a:ext cx="7853937" cy="1371600"/>
        </p:xfrm>
        <a:graphic>
          <a:graphicData uri="http://schemas.openxmlformats.org/drawingml/2006/table">
            <a:tbl>
              <a:tblPr firstRow="1" firstCol="1" bandRow="1"/>
              <a:tblGrid>
                <a:gridCol w="2069588"/>
                <a:gridCol w="1243173"/>
                <a:gridCol w="1315092"/>
                <a:gridCol w="1290718"/>
                <a:gridCol w="1935366"/>
              </a:tblGrid>
              <a:tr h="0">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Đại</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lượng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50000"/>
                        </a:lnSpc>
                        <a:spcBef>
                          <a:spcPts val="300"/>
                        </a:spcBef>
                        <a:spcAft>
                          <a:spcPts val="300"/>
                        </a:spcAft>
                      </a:pPr>
                      <a:r>
                        <a:rPr lang="fr-FR" sz="2000" b="1">
                          <a:solidFill>
                            <a:srgbClr val="000000"/>
                          </a:solidFill>
                          <a:effectLst/>
                          <a:latin typeface="+mn-lt"/>
                          <a:ea typeface="Calibri" panose="020F0502020204030204" pitchFamily="34" charset="0"/>
                          <a:cs typeface="Times New Roman" panose="02020603050405020304" pitchFamily="18" charset="0"/>
                        </a:rPr>
                        <a:t>Lần đo</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rowSpan="2">
                  <a:txBody>
                    <a:bodyPr/>
                    <a:lstStyle/>
                    <a:p>
                      <a:pPr algn="ctr">
                        <a:lnSpc>
                          <a:spcPct val="150000"/>
                        </a:lnSpc>
                        <a:spcBef>
                          <a:spcPts val="300"/>
                        </a:spcBef>
                        <a:spcAft>
                          <a:spcPts val="300"/>
                        </a:spcAft>
                      </a:pPr>
                      <a:r>
                        <a:rPr lang="fr-FR" sz="2000" b="1">
                          <a:solidFill>
                            <a:srgbClr val="000000"/>
                          </a:solidFill>
                          <a:effectLst/>
                          <a:latin typeface="+mn-lt"/>
                          <a:ea typeface="Calibri" panose="020F0502020204030204" pitchFamily="34" charset="0"/>
                          <a:cs typeface="Times New Roman" panose="02020603050405020304" pitchFamily="18" charset="0"/>
                        </a:rPr>
                        <a:t>Giá trị trung bình</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0">
                <a:tc vMerge="1">
                  <a:txBody>
                    <a:bodyPr/>
                    <a:lstStyle/>
                    <a:p>
                      <a:endParaRPr lang="en-US"/>
                    </a:p>
                  </a:txBody>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1</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2</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3</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r>
              <a:tr h="0">
                <a:tc>
                  <a:txBody>
                    <a:bodyPr/>
                    <a:lstStyle/>
                    <a:p>
                      <a:pPr algn="just">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Thời</a:t>
                      </a:r>
                      <a:r>
                        <a:rPr lang="fr-FR" sz="2000" dirty="0">
                          <a:solidFill>
                            <a:srgbClr val="000000"/>
                          </a:solidFill>
                          <a:effectLst/>
                          <a:latin typeface="+mn-lt"/>
                          <a:ea typeface="Calibri" panose="020F0502020204030204" pitchFamily="34" charset="0"/>
                          <a:cs typeface="Times New Roman" panose="02020603050405020304" pitchFamily="18" charset="0"/>
                        </a:rPr>
                        <a:t> </a:t>
                      </a:r>
                      <a:r>
                        <a:rPr lang="fr-FR" sz="2000" dirty="0" err="1">
                          <a:solidFill>
                            <a:srgbClr val="000000"/>
                          </a:solidFill>
                          <a:effectLst/>
                          <a:latin typeface="+mn-lt"/>
                          <a:ea typeface="Calibri" panose="020F0502020204030204" pitchFamily="34" charset="0"/>
                          <a:cs typeface="Times New Roman" panose="02020603050405020304" pitchFamily="18" charset="0"/>
                        </a:rPr>
                        <a:t>gian</a:t>
                      </a:r>
                      <a:r>
                        <a:rPr lang="fr-FR" sz="2000" dirty="0">
                          <a:solidFill>
                            <a:srgbClr val="000000"/>
                          </a:solidFill>
                          <a:effectLst/>
                          <a:latin typeface="+mn-lt"/>
                          <a:ea typeface="Calibri" panose="020F0502020204030204" pitchFamily="34" charset="0"/>
                          <a:cs typeface="Times New Roman" panose="02020603050405020304" pitchFamily="18" charset="0"/>
                        </a:rPr>
                        <a:t> (s)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0,777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0,780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0,776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0,778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80720599"/>
              </p:ext>
            </p:extLst>
          </p:nvPr>
        </p:nvGraphicFramePr>
        <p:xfrm>
          <a:off x="3380198" y="4016739"/>
          <a:ext cx="1886016" cy="775699"/>
        </p:xfrm>
        <a:graphic>
          <a:graphicData uri="http://schemas.openxmlformats.org/presentationml/2006/ole">
            <mc:AlternateContent xmlns:mc="http://schemas.openxmlformats.org/markup-compatibility/2006">
              <mc:Choice xmlns:v="urn:schemas-microsoft-com:vml" Requires="v">
                <p:oleObj spid="_x0000_s2056" r:id="rId4" imgW="1180588" imgH="482391" progId="Equation.DSMT4">
                  <p:embed/>
                </p:oleObj>
              </mc:Choice>
              <mc:Fallback>
                <p:oleObj r:id="rId4" imgW="1180588" imgH="482391"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0198" y="4016739"/>
                        <a:ext cx="1886016" cy="775699"/>
                      </a:xfrm>
                      <a:prstGeom prst="rect">
                        <a:avLst/>
                      </a:prstGeom>
                      <a:noFill/>
                    </p:spPr>
                  </p:pic>
                </p:oleObj>
              </mc:Fallback>
            </mc:AlternateContent>
          </a:graphicData>
        </a:graphic>
      </p:graphicFrame>
      <p:sp>
        <p:nvSpPr>
          <p:cNvPr id="11" name="TextBox 10"/>
          <p:cNvSpPr txBox="1"/>
          <p:nvPr/>
        </p:nvSpPr>
        <p:spPr>
          <a:xfrm>
            <a:off x="3524036" y="3462391"/>
            <a:ext cx="2316822" cy="400110"/>
          </a:xfrm>
          <a:prstGeom prst="rect">
            <a:avLst/>
          </a:prstGeom>
          <a:noFill/>
        </p:spPr>
        <p:txBody>
          <a:bodyPr wrap="square" rtlCol="0">
            <a:spAutoFit/>
          </a:bodyPr>
          <a:lstStyle/>
          <a:p>
            <a:r>
              <a:rPr lang="en-US" sz="2000" i="1" dirty="0" err="1" smtClean="0"/>
              <a:t>Tốc</a:t>
            </a:r>
            <a:r>
              <a:rPr lang="en-US" sz="2000" i="1" dirty="0" smtClean="0"/>
              <a:t> </a:t>
            </a:r>
            <a:r>
              <a:rPr lang="en-US" sz="2000" i="1" dirty="0" err="1" smtClean="0"/>
              <a:t>độ</a:t>
            </a:r>
            <a:r>
              <a:rPr lang="en-US" sz="2000" i="1" dirty="0" smtClean="0"/>
              <a:t>: m/s</a:t>
            </a:r>
            <a:endParaRPr lang="en-US" sz="2000" i="1" dirty="0"/>
          </a:p>
        </p:txBody>
      </p:sp>
      <p:sp>
        <p:nvSpPr>
          <p:cNvPr id="12" name="Rounded Rectangle 11"/>
          <p:cNvSpPr/>
          <p:nvPr/>
        </p:nvSpPr>
        <p:spPr>
          <a:xfrm>
            <a:off x="2825393" y="267128"/>
            <a:ext cx="3339101" cy="585627"/>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lumMod val="75000"/>
                  </a:schemeClr>
                </a:solidFill>
              </a:rPr>
              <a:t>Ví</a:t>
            </a:r>
            <a:r>
              <a:rPr lang="en-US" sz="2000" b="1" dirty="0" smtClean="0">
                <a:solidFill>
                  <a:schemeClr val="bg2">
                    <a:lumMod val="75000"/>
                  </a:schemeClr>
                </a:solidFill>
              </a:rPr>
              <a:t> </a:t>
            </a:r>
            <a:r>
              <a:rPr lang="en-US" sz="2000" b="1" dirty="0" err="1" smtClean="0">
                <a:solidFill>
                  <a:schemeClr val="bg2">
                    <a:lumMod val="75000"/>
                  </a:schemeClr>
                </a:solidFill>
              </a:rPr>
              <a:t>dụ</a:t>
            </a:r>
            <a:r>
              <a:rPr lang="en-US" sz="2000" b="1" dirty="0" smtClean="0">
                <a:solidFill>
                  <a:schemeClr val="bg2">
                    <a:lumMod val="75000"/>
                  </a:schemeClr>
                </a:solidFill>
              </a:rPr>
              <a:t> </a:t>
            </a:r>
            <a:r>
              <a:rPr lang="en-US" sz="2000" b="1" dirty="0" err="1" smtClean="0">
                <a:solidFill>
                  <a:schemeClr val="bg2">
                    <a:lumMod val="75000"/>
                  </a:schemeClr>
                </a:solidFill>
              </a:rPr>
              <a:t>kết</a:t>
            </a:r>
            <a:r>
              <a:rPr lang="en-US" sz="2000" b="1" dirty="0" smtClean="0">
                <a:solidFill>
                  <a:schemeClr val="bg2">
                    <a:lumMod val="75000"/>
                  </a:schemeClr>
                </a:solidFill>
              </a:rPr>
              <a:t> </a:t>
            </a:r>
            <a:r>
              <a:rPr lang="en-US" sz="2000" b="1" dirty="0" err="1" smtClean="0">
                <a:solidFill>
                  <a:schemeClr val="bg2">
                    <a:lumMod val="75000"/>
                  </a:schemeClr>
                </a:solidFill>
              </a:rPr>
              <a:t>quả</a:t>
            </a:r>
            <a:r>
              <a:rPr lang="en-US" sz="2000" b="1" dirty="0" smtClean="0">
                <a:solidFill>
                  <a:schemeClr val="bg2">
                    <a:lumMod val="75000"/>
                  </a:schemeClr>
                </a:solidFill>
              </a:rPr>
              <a:t> </a:t>
            </a:r>
            <a:r>
              <a:rPr lang="en-US" sz="2000" b="1" dirty="0" err="1" smtClean="0">
                <a:solidFill>
                  <a:schemeClr val="bg2">
                    <a:lumMod val="75000"/>
                  </a:schemeClr>
                </a:solidFill>
              </a:rPr>
              <a:t>thí</a:t>
            </a:r>
            <a:r>
              <a:rPr lang="en-US" sz="2000" b="1" dirty="0" smtClean="0">
                <a:solidFill>
                  <a:schemeClr val="bg2">
                    <a:lumMod val="75000"/>
                  </a:schemeClr>
                </a:solidFill>
              </a:rPr>
              <a:t> </a:t>
            </a:r>
            <a:r>
              <a:rPr lang="en-US" sz="2000" b="1" dirty="0" err="1" smtClean="0">
                <a:solidFill>
                  <a:schemeClr val="bg2">
                    <a:lumMod val="75000"/>
                  </a:schemeClr>
                </a:solidFill>
              </a:rPr>
              <a:t>nghiệm</a:t>
            </a:r>
            <a:endParaRPr lang="en-US" sz="2000" b="1" dirty="0">
              <a:solidFill>
                <a:schemeClr val="bg2">
                  <a:lumMod val="75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82199657"/>
              </p:ext>
            </p:extLst>
          </p:nvPr>
        </p:nvGraphicFramePr>
        <p:xfrm>
          <a:off x="1530850" y="1117956"/>
          <a:ext cx="5343079" cy="597827"/>
        </p:xfrm>
        <a:graphic>
          <a:graphicData uri="http://schemas.openxmlformats.org/presentationml/2006/ole">
            <mc:AlternateContent xmlns:mc="http://schemas.openxmlformats.org/markup-compatibility/2006">
              <mc:Choice xmlns:v="urn:schemas-microsoft-com:vml" Requires="v">
                <p:oleObj spid="_x0000_s4110" r:id="rId3" imgW="4089400" imgH="457200" progId="Equation.DSMT4">
                  <p:embed/>
                </p:oleObj>
              </mc:Choice>
              <mc:Fallback>
                <p:oleObj r:id="rId3" imgW="40894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50" y="1117956"/>
                        <a:ext cx="5343079" cy="597827"/>
                      </a:xfrm>
                      <a:prstGeom prst="rect">
                        <a:avLst/>
                      </a:prstGeom>
                      <a:noFill/>
                    </p:spPr>
                  </p:pic>
                </p:oleObj>
              </mc:Fallback>
            </mc:AlternateContent>
          </a:graphicData>
        </a:graphic>
      </p:graphicFrame>
      <p:sp>
        <p:nvSpPr>
          <p:cNvPr id="5" name="TextBox 4"/>
          <p:cNvSpPr txBox="1"/>
          <p:nvPr/>
        </p:nvSpPr>
        <p:spPr>
          <a:xfrm>
            <a:off x="1202076" y="513708"/>
            <a:ext cx="2887038" cy="400110"/>
          </a:xfrm>
          <a:prstGeom prst="rect">
            <a:avLst/>
          </a:prstGeom>
          <a:noFill/>
        </p:spPr>
        <p:txBody>
          <a:bodyPr wrap="square" rtlCol="0">
            <a:spAutoFit/>
          </a:bodyPr>
          <a:lstStyle/>
          <a:p>
            <a:r>
              <a:rPr lang="en-US" sz="2000" dirty="0" err="1" smtClean="0"/>
              <a:t>Sai</a:t>
            </a:r>
            <a:r>
              <a:rPr lang="en-US" sz="2000" dirty="0" smtClean="0"/>
              <a:t> </a:t>
            </a:r>
            <a:r>
              <a:rPr lang="en-US" sz="2000" dirty="0" err="1" smtClean="0"/>
              <a:t>số</a:t>
            </a:r>
            <a:r>
              <a:rPr lang="en-US" sz="2000" dirty="0" smtClean="0"/>
              <a:t>:</a:t>
            </a:r>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2041867756"/>
              </p:ext>
            </p:extLst>
          </p:nvPr>
        </p:nvGraphicFramePr>
        <p:xfrm>
          <a:off x="1530850" y="1919921"/>
          <a:ext cx="3750067" cy="673741"/>
        </p:xfrm>
        <a:graphic>
          <a:graphicData uri="http://schemas.openxmlformats.org/presentationml/2006/ole">
            <mc:AlternateContent xmlns:mc="http://schemas.openxmlformats.org/markup-compatibility/2006">
              <mc:Choice xmlns:v="urn:schemas-microsoft-com:vml" Requires="v">
                <p:oleObj spid="_x0000_s4111" r:id="rId5" imgW="2806700" imgH="508000" progId="Equation.DSMT4">
                  <p:embed/>
                </p:oleObj>
              </mc:Choice>
              <mc:Fallback>
                <p:oleObj r:id="rId5" imgW="2806700" imgH="508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850" y="1919921"/>
                        <a:ext cx="3750067" cy="673741"/>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01067054"/>
              </p:ext>
            </p:extLst>
          </p:nvPr>
        </p:nvGraphicFramePr>
        <p:xfrm>
          <a:off x="1530850" y="2840804"/>
          <a:ext cx="3503487" cy="300672"/>
        </p:xfrm>
        <a:graphic>
          <a:graphicData uri="http://schemas.openxmlformats.org/presentationml/2006/ole">
            <mc:AlternateContent xmlns:mc="http://schemas.openxmlformats.org/markup-compatibility/2006">
              <mc:Choice xmlns:v="urn:schemas-microsoft-com:vml" Requires="v">
                <p:oleObj spid="_x0000_s4112" r:id="rId7" imgW="2552700" imgH="215900" progId="Equation.DSMT4">
                  <p:embed/>
                </p:oleObj>
              </mc:Choice>
              <mc:Fallback>
                <p:oleObj r:id="rId7" imgW="2552700" imgH="2159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0850" y="2840804"/>
                        <a:ext cx="3503487" cy="3006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90034201"/>
              </p:ext>
            </p:extLst>
          </p:nvPr>
        </p:nvGraphicFramePr>
        <p:xfrm>
          <a:off x="1530850" y="3388618"/>
          <a:ext cx="3041150" cy="322004"/>
        </p:xfrm>
        <a:graphic>
          <a:graphicData uri="http://schemas.openxmlformats.org/presentationml/2006/ole">
            <mc:AlternateContent xmlns:mc="http://schemas.openxmlformats.org/markup-compatibility/2006">
              <mc:Choice xmlns:v="urn:schemas-microsoft-com:vml" Requires="v">
                <p:oleObj spid="_x0000_s4113" r:id="rId9" imgW="2425700" imgH="254000" progId="Equation.DSMT4">
                  <p:embed/>
                </p:oleObj>
              </mc:Choice>
              <mc:Fallback>
                <p:oleObj r:id="rId9" imgW="2425700" imgH="2540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0850" y="3388618"/>
                        <a:ext cx="3041150" cy="32200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06110215"/>
              </p:ext>
            </p:extLst>
          </p:nvPr>
        </p:nvGraphicFramePr>
        <p:xfrm>
          <a:off x="1530850" y="4010560"/>
          <a:ext cx="1705510" cy="288432"/>
        </p:xfrm>
        <a:graphic>
          <a:graphicData uri="http://schemas.openxmlformats.org/presentationml/2006/ole">
            <mc:AlternateContent xmlns:mc="http://schemas.openxmlformats.org/markup-compatibility/2006">
              <mc:Choice xmlns:v="urn:schemas-microsoft-com:vml" Requires="v">
                <p:oleObj spid="_x0000_s4114" r:id="rId11" imgW="1294838" imgH="215806" progId="Equation.DSMT4">
                  <p:embed/>
                </p:oleObj>
              </mc:Choice>
              <mc:Fallback>
                <p:oleObj r:id="rId11" imgW="1294838" imgH="2158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0850" y="4010560"/>
                        <a:ext cx="1705510" cy="288432"/>
                      </a:xfrm>
                      <a:prstGeom prst="rect">
                        <a:avLst/>
                      </a:prstGeom>
                      <a:noFill/>
                    </p:spPr>
                  </p:pic>
                </p:oleObj>
              </mc:Fallback>
            </mc:AlternateContent>
          </a:graphicData>
        </a:graphic>
      </p:graphicFrame>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4337" y="1715783"/>
            <a:ext cx="3513762" cy="3513762"/>
          </a:xfrm>
          <a:prstGeom prst="rect">
            <a:avLst/>
          </a:prstGeom>
        </p:spPr>
      </p:pic>
    </p:spTree>
    <p:extLst>
      <p:ext uri="{BB962C8B-B14F-4D97-AF65-F5344CB8AC3E}">
        <p14:creationId xmlns:p14="http://schemas.microsoft.com/office/powerpoint/2010/main" val="8078818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4" name="Rectangle 3"/>
          <p:cNvSpPr/>
          <p:nvPr/>
        </p:nvSpPr>
        <p:spPr>
          <a:xfrm>
            <a:off x="724328" y="507182"/>
            <a:ext cx="6775807" cy="1477328"/>
          </a:xfrm>
          <a:prstGeom prst="rect">
            <a:avLst/>
          </a:prstGeom>
        </p:spPr>
        <p:txBody>
          <a:bodyPr wrap="square">
            <a:spAutoFit/>
          </a:bodyPr>
          <a:lstStyle/>
          <a:p>
            <a:pPr>
              <a:lnSpc>
                <a:spcPct val="150000"/>
              </a:lnSpc>
            </a:pPr>
            <a:r>
              <a:rPr lang="vi-VN" sz="2000" b="1" dirty="0">
                <a:solidFill>
                  <a:srgbClr val="C00000"/>
                </a:solidFill>
              </a:rPr>
              <a:t>Bảng 6.2</a:t>
            </a:r>
          </a:p>
          <a:p>
            <a:pPr>
              <a:lnSpc>
                <a:spcPct val="150000"/>
              </a:lnSpc>
            </a:pPr>
            <a:r>
              <a:rPr lang="vi-VN" sz="2000" dirty="0"/>
              <a:t>Đường kính viên bi: </a:t>
            </a:r>
            <a:endParaRPr lang="en-US" sz="2000" dirty="0" smtClean="0"/>
          </a:p>
          <a:p>
            <a:pPr algn="ctr">
              <a:lnSpc>
                <a:spcPct val="150000"/>
              </a:lnSpc>
            </a:pPr>
            <a:r>
              <a:rPr lang="vi-VN" sz="2000" dirty="0" smtClean="0"/>
              <a:t>d</a:t>
            </a:r>
            <a:r>
              <a:rPr lang="en-US" sz="2000" dirty="0" smtClean="0"/>
              <a:t> </a:t>
            </a:r>
            <a:r>
              <a:rPr lang="vi-VN" sz="2000" dirty="0" smtClean="0"/>
              <a:t>=</a:t>
            </a:r>
            <a:r>
              <a:rPr lang="en-US" sz="2000" dirty="0" smtClean="0"/>
              <a:t> </a:t>
            </a:r>
            <a:r>
              <a:rPr lang="vi-VN" sz="2000" dirty="0" smtClean="0"/>
              <a:t>0,02 </a:t>
            </a:r>
            <a:r>
              <a:rPr lang="vi-VN" sz="2000" dirty="0"/>
              <a:t>(m); sai số: 0,02 </a:t>
            </a:r>
            <a:r>
              <a:rPr lang="vi-VN" sz="2000" dirty="0" smtClean="0"/>
              <a:t>mm</a:t>
            </a:r>
            <a:r>
              <a:rPr lang="en-US" sz="2000" dirty="0" smtClean="0"/>
              <a:t> </a:t>
            </a:r>
            <a:r>
              <a:rPr lang="vi-VN" sz="2000" dirty="0" smtClean="0"/>
              <a:t>=</a:t>
            </a:r>
            <a:r>
              <a:rPr lang="en-US" sz="2000" dirty="0" smtClean="0"/>
              <a:t> </a:t>
            </a:r>
            <a:r>
              <a:rPr lang="vi-VN" sz="2000" dirty="0" smtClean="0"/>
              <a:t>0,0002 </a:t>
            </a:r>
            <a:r>
              <a:rPr lang="vi-VN" sz="2000" dirty="0"/>
              <a:t>(m</a:t>
            </a:r>
            <a:r>
              <a:rPr lang="vi-VN" sz="2000" dirty="0" smtClean="0"/>
              <a:t>)</a:t>
            </a:r>
            <a:endParaRPr lang="vi-VN" sz="2000" dirty="0"/>
          </a:p>
        </p:txBody>
      </p:sp>
      <p:graphicFrame>
        <p:nvGraphicFramePr>
          <p:cNvPr id="5" name="Table 4"/>
          <p:cNvGraphicFramePr>
            <a:graphicFrameLocks noGrp="1"/>
          </p:cNvGraphicFramePr>
          <p:nvPr>
            <p:extLst>
              <p:ext uri="{D42A27DB-BD31-4B8C-83A1-F6EECF244321}">
                <p14:modId xmlns:p14="http://schemas.microsoft.com/office/powerpoint/2010/main" val="1373628025"/>
              </p:ext>
            </p:extLst>
          </p:nvPr>
        </p:nvGraphicFramePr>
        <p:xfrm>
          <a:off x="724328" y="2105915"/>
          <a:ext cx="7371709" cy="1371600"/>
        </p:xfrm>
        <a:graphic>
          <a:graphicData uri="http://schemas.openxmlformats.org/drawingml/2006/table">
            <a:tbl>
              <a:tblPr firstRow="1" firstCol="1" bandRow="1"/>
              <a:tblGrid>
                <a:gridCol w="1762018"/>
                <a:gridCol w="1078787"/>
                <a:gridCol w="1541123"/>
                <a:gridCol w="1304818"/>
                <a:gridCol w="1684963"/>
              </a:tblGrid>
              <a:tr h="0">
                <a:tc rowSpan="2">
                  <a:txBody>
                    <a:bodyPr/>
                    <a:lstStyle/>
                    <a:p>
                      <a:pPr algn="ctr">
                        <a:lnSpc>
                          <a:spcPct val="150000"/>
                        </a:lnSpc>
                        <a:spcBef>
                          <a:spcPts val="300"/>
                        </a:spcBef>
                        <a:spcAft>
                          <a:spcPts val="300"/>
                        </a:spcAft>
                      </a:pPr>
                      <a:r>
                        <a:rPr lang="fr-FR" sz="2000" b="1" dirty="0" err="1" smtClean="0">
                          <a:solidFill>
                            <a:srgbClr val="000000"/>
                          </a:solidFill>
                          <a:effectLst/>
                          <a:latin typeface="+mn-lt"/>
                          <a:ea typeface="Calibri" panose="020F0502020204030204" pitchFamily="34" charset="0"/>
                          <a:cs typeface="Times New Roman" panose="02020603050405020304" pitchFamily="18" charset="0"/>
                        </a:rPr>
                        <a:t>Đại</a:t>
                      </a:r>
                      <a:r>
                        <a:rPr lang="fr-FR" sz="2000" b="1" baseline="0" dirty="0" smtClean="0">
                          <a:solidFill>
                            <a:srgbClr val="000000"/>
                          </a:solidFill>
                          <a:effectLst/>
                          <a:latin typeface="+mn-lt"/>
                          <a:ea typeface="Calibri" panose="020F0502020204030204" pitchFamily="34" charset="0"/>
                          <a:cs typeface="Times New Roman" panose="02020603050405020304" pitchFamily="18" charset="0"/>
                        </a:rPr>
                        <a:t> </a:t>
                      </a:r>
                      <a:r>
                        <a:rPr lang="fr-FR" sz="2000" b="1" baseline="0" dirty="0" err="1" smtClean="0">
                          <a:solidFill>
                            <a:srgbClr val="000000"/>
                          </a:solidFill>
                          <a:effectLst/>
                          <a:latin typeface="+mn-lt"/>
                          <a:ea typeface="Calibri" panose="020F0502020204030204" pitchFamily="34" charset="0"/>
                          <a:cs typeface="Times New Roman" panose="02020603050405020304" pitchFamily="18" charset="0"/>
                        </a:rPr>
                        <a:t>lượng</a:t>
                      </a:r>
                      <a:r>
                        <a:rPr lang="fr-FR" sz="2000" b="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50000"/>
                        </a:lnSpc>
                        <a:spcBef>
                          <a:spcPts val="300"/>
                        </a:spcBef>
                        <a:spcAft>
                          <a:spcPts val="300"/>
                        </a:spcAft>
                      </a:pPr>
                      <a:r>
                        <a:rPr lang="fr-FR" sz="2000" b="1">
                          <a:solidFill>
                            <a:srgbClr val="000000"/>
                          </a:solidFill>
                          <a:effectLst/>
                          <a:latin typeface="+mn-lt"/>
                          <a:ea typeface="Calibri" panose="020F0502020204030204" pitchFamily="34" charset="0"/>
                          <a:cs typeface="Times New Roman" panose="02020603050405020304" pitchFamily="18" charset="0"/>
                        </a:rPr>
                        <a:t>Lần đo</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rowSpan="2">
                  <a:txBody>
                    <a:bodyPr/>
                    <a:lstStyle/>
                    <a:p>
                      <a:pPr algn="ctr">
                        <a:lnSpc>
                          <a:spcPct val="150000"/>
                        </a:lnSpc>
                        <a:spcBef>
                          <a:spcPts val="300"/>
                        </a:spcBef>
                        <a:spcAft>
                          <a:spcPts val="300"/>
                        </a:spcAft>
                      </a:pPr>
                      <a:r>
                        <a:rPr lang="fr-FR" sz="2000" b="1">
                          <a:solidFill>
                            <a:srgbClr val="000000"/>
                          </a:solidFill>
                          <a:effectLst/>
                          <a:latin typeface="+mn-lt"/>
                          <a:ea typeface="Calibri" panose="020F0502020204030204" pitchFamily="34" charset="0"/>
                          <a:cs typeface="Times New Roman" panose="02020603050405020304" pitchFamily="18" charset="0"/>
                        </a:rPr>
                        <a:t>Giá trị trung bình</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0">
                <a:tc vMerge="1">
                  <a:txBody>
                    <a:bodyPr/>
                    <a:lstStyle/>
                    <a:p>
                      <a:endParaRPr lang="en-US"/>
                    </a:p>
                  </a:txBody>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2</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3</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r>
              <a:tr h="0">
                <a:tc>
                  <a:txBody>
                    <a:bodyPr/>
                    <a:lstStyle/>
                    <a:p>
                      <a:pPr algn="just">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Thời</a:t>
                      </a:r>
                      <a:r>
                        <a:rPr lang="fr-FR" sz="2000" dirty="0">
                          <a:solidFill>
                            <a:srgbClr val="000000"/>
                          </a:solidFill>
                          <a:effectLst/>
                          <a:latin typeface="+mn-lt"/>
                          <a:ea typeface="Calibri" panose="020F0502020204030204" pitchFamily="34" charset="0"/>
                          <a:cs typeface="Times New Roman" panose="02020603050405020304" pitchFamily="18" charset="0"/>
                        </a:rPr>
                        <a:t> </a:t>
                      </a:r>
                      <a:r>
                        <a:rPr lang="fr-FR" sz="2000" dirty="0" err="1">
                          <a:solidFill>
                            <a:srgbClr val="000000"/>
                          </a:solidFill>
                          <a:effectLst/>
                          <a:latin typeface="+mn-lt"/>
                          <a:ea typeface="Calibri" panose="020F0502020204030204" pitchFamily="34" charset="0"/>
                          <a:cs typeface="Times New Roman" panose="02020603050405020304" pitchFamily="18" charset="0"/>
                        </a:rPr>
                        <a:t>gian</a:t>
                      </a:r>
                      <a:r>
                        <a:rPr lang="fr-FR" sz="2000" dirty="0">
                          <a:solidFill>
                            <a:srgbClr val="000000"/>
                          </a:solidFill>
                          <a:effectLst/>
                          <a:latin typeface="+mn-lt"/>
                          <a:ea typeface="Calibri" panose="020F0502020204030204" pitchFamily="34" charset="0"/>
                          <a:cs typeface="Times New Roman" panose="02020603050405020304" pitchFamily="18" charset="0"/>
                        </a:rPr>
                        <a:t> (s)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0,033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0,032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0,031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0,032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mc:AlternateContent xmlns:mc="http://schemas.openxmlformats.org/markup-compatibility/2006">
        <mc:Choice xmlns:a14="http://schemas.microsoft.com/office/drawing/2010/main" Requires="a14">
          <p:sp>
            <p:nvSpPr>
              <p:cNvPr id="7" name="Rectangle 6"/>
              <p:cNvSpPr/>
              <p:nvPr/>
            </p:nvSpPr>
            <p:spPr>
              <a:xfrm>
                <a:off x="2193533" y="3572992"/>
                <a:ext cx="4572000" cy="1251561"/>
              </a:xfrm>
              <a:prstGeom prst="rect">
                <a:avLst/>
              </a:prstGeom>
            </p:spPr>
            <p:txBody>
              <a:bodyPr>
                <a:spAutoFit/>
              </a:bodyPr>
              <a:lstStyle/>
              <a:p>
                <a:pPr algn="ctr">
                  <a:lnSpc>
                    <a:spcPct val="150000"/>
                  </a:lnSpc>
                  <a:spcBef>
                    <a:spcPts val="300"/>
                  </a:spcBef>
                  <a:spcAft>
                    <a:spcPts val="300"/>
                  </a:spcAft>
                </a:pPr>
                <a:r>
                  <a:rPr lang="en-US" sz="2000" i="1" dirty="0" err="1">
                    <a:latin typeface="+mn-lt"/>
                    <a:ea typeface="Times New Roman" panose="02020603050405020304" pitchFamily="18" charset="0"/>
                    <a:cs typeface="Times New Roman" panose="02020603050405020304" pitchFamily="18" charset="0"/>
                  </a:rPr>
                  <a:t>Tốc</a:t>
                </a:r>
                <a:r>
                  <a:rPr lang="en-US" sz="2000" i="1" dirty="0">
                    <a:latin typeface="+mn-lt"/>
                    <a:ea typeface="Times New Roman" panose="02020603050405020304" pitchFamily="18" charset="0"/>
                    <a:cs typeface="Times New Roman" panose="02020603050405020304" pitchFamily="18" charset="0"/>
                  </a:rPr>
                  <a:t> </a:t>
                </a:r>
                <a:r>
                  <a:rPr lang="en-US" sz="2000" i="1" dirty="0" err="1">
                    <a:latin typeface="+mn-lt"/>
                    <a:ea typeface="Times New Roman" panose="02020603050405020304" pitchFamily="18" charset="0"/>
                    <a:cs typeface="Times New Roman" panose="02020603050405020304" pitchFamily="18" charset="0"/>
                  </a:rPr>
                  <a:t>độ</a:t>
                </a:r>
                <a:r>
                  <a:rPr lang="en-US" sz="2000" i="1" dirty="0">
                    <a:latin typeface="+mn-lt"/>
                    <a:ea typeface="Times New Roman" panose="02020603050405020304" pitchFamily="18" charset="0"/>
                    <a:cs typeface="Times New Roman" panose="02020603050405020304" pitchFamily="18" charset="0"/>
                  </a:rPr>
                  <a:t> </a:t>
                </a:r>
                <a:r>
                  <a:rPr lang="en-US" sz="2000" i="1" dirty="0" err="1">
                    <a:latin typeface="+mn-lt"/>
                    <a:ea typeface="Times New Roman" panose="02020603050405020304" pitchFamily="18" charset="0"/>
                    <a:cs typeface="Times New Roman" panose="02020603050405020304" pitchFamily="18" charset="0"/>
                  </a:rPr>
                  <a:t>tức</a:t>
                </a:r>
                <a:r>
                  <a:rPr lang="en-US" sz="2000" i="1" dirty="0">
                    <a:latin typeface="+mn-lt"/>
                    <a:ea typeface="Times New Roman" panose="02020603050405020304" pitchFamily="18" charset="0"/>
                    <a:cs typeface="Times New Roman" panose="02020603050405020304" pitchFamily="18" charset="0"/>
                  </a:rPr>
                  <a:t> </a:t>
                </a:r>
                <a:r>
                  <a:rPr lang="en-US" sz="2000" i="1" dirty="0" err="1">
                    <a:latin typeface="+mn-lt"/>
                    <a:ea typeface="Times New Roman" panose="02020603050405020304" pitchFamily="18" charset="0"/>
                    <a:cs typeface="Times New Roman" panose="02020603050405020304" pitchFamily="18" charset="0"/>
                  </a:rPr>
                  <a:t>thời</a:t>
                </a:r>
                <a:r>
                  <a:rPr lang="en-US" sz="2000" i="1" dirty="0">
                    <a:latin typeface="+mn-lt"/>
                    <a:ea typeface="Times New Roman" panose="02020603050405020304" pitchFamily="18" charset="0"/>
                    <a:cs typeface="Times New Roman" panose="02020603050405020304" pitchFamily="18" charset="0"/>
                  </a:rPr>
                  <a:t>: m/s</a:t>
                </a:r>
                <a:endParaRPr lang="en-US" sz="2000" dirty="0">
                  <a:effectLst/>
                  <a:latin typeface="+mn-lt"/>
                  <a:ea typeface="Calibri" panose="020F0502020204030204" pitchFamily="34"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𝑣</m:t>
                      </m:r>
                      <m:r>
                        <a:rPr lang="en-US" sz="2000" i="1">
                          <a:latin typeface="+mn-lt"/>
                          <a:ea typeface="Calibri" panose="020F0502020204030204" pitchFamily="34" charset="0"/>
                          <a:cs typeface="Times New Roman" panose="02020603050405020304" pitchFamily="18" charset="0"/>
                        </a:rPr>
                        <m:t>=</m:t>
                      </m:r>
                      <m:f>
                        <m:fPr>
                          <m:ctrlPr>
                            <a:rPr lang="en-US" sz="2000" i="1">
                              <a:latin typeface="+mn-lt"/>
                              <a:cs typeface="Times New Roman" panose="02020603050405020304" pitchFamily="18" charset="0"/>
                            </a:rPr>
                          </m:ctrlPr>
                        </m:fPr>
                        <m:num>
                          <m:acc>
                            <m:accPr>
                              <m:chr m:val="̄"/>
                              <m:ctrlPr>
                                <a:rPr lang="en-US" sz="2000" i="1">
                                  <a:latin typeface="+mn-lt"/>
                                  <a:cs typeface="Times New Roman" panose="02020603050405020304" pitchFamily="18" charset="0"/>
                                </a:rPr>
                              </m:ctrlPr>
                            </m:accPr>
                            <m:e>
                              <m:r>
                                <a:rPr lang="en-US" sz="2000" i="1">
                                  <a:latin typeface="+mn-lt"/>
                                  <a:ea typeface="Calibri" panose="020F0502020204030204" pitchFamily="34" charset="0"/>
                                  <a:cs typeface="Times New Roman" panose="02020603050405020304" pitchFamily="18" charset="0"/>
                                </a:rPr>
                                <m:t>𝑑</m:t>
                              </m:r>
                            </m:e>
                          </m:acc>
                        </m:num>
                        <m:den>
                          <m:acc>
                            <m:accPr>
                              <m:chr m:val="̄"/>
                              <m:ctrlPr>
                                <a:rPr lang="en-US" sz="2000" i="1">
                                  <a:latin typeface="+mn-lt"/>
                                  <a:cs typeface="Times New Roman" panose="02020603050405020304" pitchFamily="18" charset="0"/>
                                </a:rPr>
                              </m:ctrlPr>
                            </m:accPr>
                            <m:e>
                              <m:r>
                                <a:rPr lang="en-US" sz="2000" i="1">
                                  <a:latin typeface="+mn-lt"/>
                                  <a:ea typeface="Calibri" panose="020F0502020204030204" pitchFamily="34" charset="0"/>
                                  <a:cs typeface="Times New Roman" panose="02020603050405020304" pitchFamily="18" charset="0"/>
                                </a:rPr>
                                <m:t>𝑡</m:t>
                              </m:r>
                            </m:e>
                          </m:acc>
                        </m:den>
                      </m:f>
                      <m:r>
                        <a:rPr lang="en-US" sz="2000" i="1">
                          <a:latin typeface="+mn-lt"/>
                          <a:ea typeface="Calibri" panose="020F0502020204030204" pitchFamily="34" charset="0"/>
                          <a:cs typeface="Times New Roman" panose="02020603050405020304" pitchFamily="18" charset="0"/>
                        </a:rPr>
                        <m:t>=</m:t>
                      </m:r>
                      <m:f>
                        <m:fPr>
                          <m:ctrlPr>
                            <a:rPr lang="en-US" sz="2000" i="1">
                              <a:latin typeface="+mn-lt"/>
                              <a:cs typeface="Times New Roman" panose="02020603050405020304" pitchFamily="18" charset="0"/>
                            </a:rPr>
                          </m:ctrlPr>
                        </m:fPr>
                        <m:num>
                          <m:r>
                            <a:rPr lang="en-US" sz="2000" i="1">
                              <a:latin typeface="+mn-lt"/>
                              <a:ea typeface="Calibri" panose="020F0502020204030204" pitchFamily="34" charset="0"/>
                              <a:cs typeface="Times New Roman" panose="02020603050405020304" pitchFamily="18" charset="0"/>
                            </a:rPr>
                            <m:t>0,5</m:t>
                          </m:r>
                        </m:num>
                        <m:den>
                          <m:r>
                            <a:rPr lang="en-US" sz="2000" i="1">
                              <a:latin typeface="+mn-lt"/>
                              <a:ea typeface="Calibri" panose="020F0502020204030204" pitchFamily="34" charset="0"/>
                              <a:cs typeface="Times New Roman" panose="02020603050405020304" pitchFamily="18" charset="0"/>
                            </a:rPr>
                            <m:t>0,778</m:t>
                          </m:r>
                        </m:den>
                      </m:f>
                      <m:r>
                        <a:rPr lang="en-US" sz="2000" i="1">
                          <a:latin typeface="+mn-lt"/>
                          <a:ea typeface="Calibri" panose="020F0502020204030204" pitchFamily="34" charset="0"/>
                          <a:cs typeface="Times New Roman" panose="02020603050405020304" pitchFamily="18" charset="0"/>
                        </a:rPr>
                        <m:t>=</m:t>
                      </m:r>
                    </m:oMath>
                  </m:oMathPara>
                </a14:m>
                <a:endParaRPr lang="en-US" sz="2000" dirty="0">
                  <a:latin typeface="+mn-lt"/>
                </a:endParaRPr>
              </a:p>
            </p:txBody>
          </p:sp>
        </mc:Choice>
        <mc:Fallback>
          <p:sp>
            <p:nvSpPr>
              <p:cNvPr id="7" name="Rectangle 6"/>
              <p:cNvSpPr>
                <a:spLocks noRot="1" noChangeAspect="1" noMove="1" noResize="1" noEditPoints="1" noAdjustHandles="1" noChangeArrowheads="1" noChangeShapeType="1" noTextEdit="1"/>
              </p:cNvSpPr>
              <p:nvPr/>
            </p:nvSpPr>
            <p:spPr>
              <a:xfrm>
                <a:off x="2193533" y="3572992"/>
                <a:ext cx="4572000" cy="1251561"/>
              </a:xfrm>
              <a:prstGeom prst="rect">
                <a:avLst/>
              </a:prstGeom>
              <a:blipFill rotWithShape="0">
                <a:blip r:embed="rId3"/>
                <a:stretch>
                  <a:fillRect/>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trips(downRight)">
                                      <p:cBhvr>
                                        <p:cTn id="14" dur="500"/>
                                        <p:tgtEl>
                                          <p:spTgt spid="4">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2076" y="513708"/>
            <a:ext cx="2887038" cy="400110"/>
          </a:xfrm>
          <a:prstGeom prst="rect">
            <a:avLst/>
          </a:prstGeom>
          <a:noFill/>
        </p:spPr>
        <p:txBody>
          <a:bodyPr wrap="square" rtlCol="0">
            <a:spAutoFit/>
          </a:bodyPr>
          <a:lstStyle/>
          <a:p>
            <a:r>
              <a:rPr lang="en-US" sz="2000" dirty="0" err="1" smtClean="0"/>
              <a:t>Sai</a:t>
            </a:r>
            <a:r>
              <a:rPr lang="en-US" sz="2000" dirty="0" smtClean="0"/>
              <a:t> </a:t>
            </a:r>
            <a:r>
              <a:rPr lang="en-US" sz="2000" dirty="0" err="1" smtClean="0"/>
              <a:t>số</a:t>
            </a:r>
            <a:r>
              <a:rPr lang="en-US" sz="2000" dirty="0" smtClean="0"/>
              <a:t>:</a:t>
            </a:r>
            <a:endParaRPr lang="en-US" sz="2000" dirty="0"/>
          </a:p>
        </p:txBody>
      </p:sp>
      <mc:AlternateContent xmlns:mc="http://schemas.openxmlformats.org/markup-compatibility/2006">
        <mc:Choice xmlns:a14="http://schemas.microsoft.com/office/drawing/2010/main" Requires="a14">
          <p:sp>
            <p:nvSpPr>
              <p:cNvPr id="2" name="Rectangle 1"/>
              <p:cNvSpPr/>
              <p:nvPr/>
            </p:nvSpPr>
            <p:spPr>
              <a:xfrm>
                <a:off x="2111339" y="202143"/>
                <a:ext cx="4741525" cy="5100307"/>
              </a:xfrm>
              <a:prstGeom prst="rect">
                <a:avLst/>
              </a:prstGeom>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bar>
                        <m:barPr>
                          <m:pos m:val="top"/>
                          <m:ctrlPr>
                            <a:rPr lang="en-US" sz="2000" i="1">
                              <a:latin typeface="+mn-lt"/>
                              <a:ea typeface="Calibri" panose="020F0502020204030204" pitchFamily="34" charset="0"/>
                              <a:cs typeface="Times New Roman" panose="02020603050405020304" pitchFamily="18" charset="0"/>
                            </a:rPr>
                          </m:ctrlPr>
                        </m:barPr>
                        <m:e>
                          <m:r>
                            <m:rPr>
                              <m:nor/>
                            </m:rPr>
                            <a:rPr lang="en-US" sz="2000">
                              <a:latin typeface="+mn-lt"/>
                              <a:ea typeface="Calibri" panose="020F0502020204030204" pitchFamily="34" charset="0"/>
                              <a:cs typeface="Times New Roman" panose="02020603050405020304" pitchFamily="18" charset="0"/>
                            </a:rPr>
                            <m:t>Δt</m:t>
                          </m:r>
                        </m:e>
                      </m:bar>
                      <m:r>
                        <a:rPr lang="en-US" sz="2000" i="1">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en-US" sz="2000" i="1">
                              <a:latin typeface="+mn-lt"/>
                              <a:ea typeface="Calibri" panose="020F0502020204030204" pitchFamily="34" charset="0"/>
                              <a:cs typeface="Times New Roman" panose="02020603050405020304" pitchFamily="18" charset="0"/>
                            </a:rPr>
                            <m:t>0,001+0+0,001</m:t>
                          </m:r>
                        </m:num>
                        <m:den>
                          <m:r>
                            <a:rPr lang="en-US" sz="2000" i="1">
                              <a:latin typeface="+mn-lt"/>
                              <a:ea typeface="Calibri" panose="020F0502020204030204" pitchFamily="34" charset="0"/>
                              <a:cs typeface="Times New Roman" panose="02020603050405020304" pitchFamily="18" charset="0"/>
                            </a:rPr>
                            <m:t>3</m:t>
                          </m:r>
                        </m:den>
                      </m:f>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𝑡</m:t>
                      </m:r>
                      <m:r>
                        <a:rPr lang="en-US" sz="2000" i="1">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en-US" sz="2000" i="1">
                              <a:latin typeface="+mn-lt"/>
                              <a:ea typeface="Calibri" panose="020F0502020204030204" pitchFamily="34" charset="0"/>
                              <a:cs typeface="Times New Roman" panose="02020603050405020304" pitchFamily="18" charset="0"/>
                            </a:rPr>
                            <m:t>0,001</m:t>
                          </m:r>
                        </m:num>
                        <m:den>
                          <m:r>
                            <a:rPr lang="en-US" sz="2000" i="1">
                              <a:latin typeface="+mn-lt"/>
                              <a:ea typeface="Calibri" panose="020F0502020204030204" pitchFamily="34" charset="0"/>
                              <a:cs typeface="Times New Roman" panose="02020603050405020304" pitchFamily="18" charset="0"/>
                            </a:rPr>
                            <m:t>0,032</m:t>
                          </m:r>
                        </m:den>
                      </m:f>
                      <m:r>
                        <a:rPr lang="en-US" sz="2000" i="1">
                          <a:latin typeface="+mn-lt"/>
                          <a:ea typeface="Calibri" panose="020F0502020204030204" pitchFamily="34" charset="0"/>
                          <a:cs typeface="Times New Roman" panose="02020603050405020304" pitchFamily="18" charset="0"/>
                        </a:rPr>
                        <m:t>⋅100%=2,1%</m:t>
                      </m:r>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𝑠</m:t>
                      </m:r>
                      <m:r>
                        <a:rPr lang="en-US" sz="2000" i="1">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en-US" sz="2000" i="1">
                              <a:latin typeface="+mn-lt"/>
                              <a:ea typeface="Calibri" panose="020F0502020204030204" pitchFamily="34" charset="0"/>
                              <a:cs typeface="Times New Roman" panose="02020603050405020304" pitchFamily="18" charset="0"/>
                            </a:rPr>
                            <m:t>0,0002</m:t>
                          </m:r>
                        </m:num>
                        <m:den>
                          <m:r>
                            <a:rPr lang="en-US" sz="2000" i="1">
                              <a:latin typeface="+mn-lt"/>
                              <a:ea typeface="Calibri" panose="020F0502020204030204" pitchFamily="34" charset="0"/>
                              <a:cs typeface="Times New Roman" panose="02020603050405020304" pitchFamily="18" charset="0"/>
                            </a:rPr>
                            <m:t>0,02</m:t>
                          </m:r>
                        </m:den>
                      </m:f>
                      <m:r>
                        <a:rPr lang="en-US" sz="2000" i="1">
                          <a:latin typeface="+mn-lt"/>
                          <a:ea typeface="Calibri" panose="020F0502020204030204" pitchFamily="34" charset="0"/>
                          <a:cs typeface="Times New Roman" panose="02020603050405020304" pitchFamily="18" charset="0"/>
                        </a:rPr>
                        <m:t>⋅100%=0,1%</m:t>
                      </m:r>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𝑣</m:t>
                      </m:r>
                      <m:r>
                        <a:rPr lang="en-US" sz="2000" i="1">
                          <a:latin typeface="+mn-lt"/>
                          <a:ea typeface="Calibri" panose="020F0502020204030204" pitchFamily="34" charset="0"/>
                          <a:cs typeface="Times New Roman" panose="02020603050405020304" pitchFamily="18" charset="0"/>
                        </a:rPr>
                        <m:t>=</m:t>
                      </m:r>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𝑠</m:t>
                      </m:r>
                      <m:r>
                        <a:rPr lang="en-US" sz="2000" i="1">
                          <a:latin typeface="+mn-lt"/>
                          <a:ea typeface="Calibri" panose="020F0502020204030204" pitchFamily="34" charset="0"/>
                          <a:cs typeface="Times New Roman" panose="02020603050405020304" pitchFamily="18" charset="0"/>
                        </a:rPr>
                        <m:t>+</m:t>
                      </m:r>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𝑡</m:t>
                      </m:r>
                      <m:r>
                        <a:rPr lang="en-US" sz="2000" i="1">
                          <a:latin typeface="+mn-lt"/>
                          <a:ea typeface="Calibri" panose="020F0502020204030204" pitchFamily="34" charset="0"/>
                          <a:cs typeface="Times New Roman" panose="02020603050405020304" pitchFamily="18" charset="0"/>
                        </a:rPr>
                        <m:t>=0,1%+2,1%=2,2%</m:t>
                      </m:r>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m:rPr>
                          <m:nor/>
                        </m:rPr>
                        <a:rPr lang="en-US" sz="2000">
                          <a:latin typeface="+mn-lt"/>
                          <a:ea typeface="Calibri" panose="020F0502020204030204" pitchFamily="34" charset="0"/>
                          <a:cs typeface="Times New Roman" panose="02020603050405020304" pitchFamily="18" charset="0"/>
                        </a:rPr>
                        <m:t>Δv</m:t>
                      </m:r>
                      <m:r>
                        <a:rPr lang="en-US" sz="2000">
                          <a:latin typeface="+mn-lt"/>
                          <a:ea typeface="Calibri" panose="020F0502020204030204" pitchFamily="34" charset="0"/>
                          <a:cs typeface="Times New Roman" panose="02020603050405020304" pitchFamily="18" charset="0"/>
                        </a:rPr>
                        <m:t>=</m:t>
                      </m:r>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𝑣</m:t>
                      </m:r>
                      <m:r>
                        <a:rPr lang="en-US" sz="2000" i="1">
                          <a:latin typeface="+mn-lt"/>
                          <a:ea typeface="Calibri" panose="020F0502020204030204" pitchFamily="34" charset="0"/>
                          <a:cs typeface="Times New Roman" panose="02020603050405020304" pitchFamily="18" charset="0"/>
                        </a:rPr>
                        <m:t>⋅</m:t>
                      </m:r>
                      <m:bar>
                        <m:barPr>
                          <m:pos m:val="top"/>
                          <m:ctrlPr>
                            <a:rPr lang="en-US" sz="2000" i="1">
                              <a:latin typeface="+mn-lt"/>
                              <a:ea typeface="Calibri" panose="020F0502020204030204" pitchFamily="34" charset="0"/>
                              <a:cs typeface="Times New Roman" panose="02020603050405020304" pitchFamily="18" charset="0"/>
                            </a:rPr>
                          </m:ctrlPr>
                        </m:barPr>
                        <m:e>
                          <m:r>
                            <a:rPr lang="en-US" sz="2000" i="1">
                              <a:latin typeface="+mn-lt"/>
                              <a:ea typeface="Calibri" panose="020F0502020204030204" pitchFamily="34" charset="0"/>
                              <a:cs typeface="Times New Roman" panose="02020603050405020304" pitchFamily="18" charset="0"/>
                            </a:rPr>
                            <m:t>𝑣</m:t>
                          </m:r>
                        </m:e>
                      </m:bar>
                      <m:r>
                        <a:rPr lang="en-US" sz="2000" i="1">
                          <a:latin typeface="+mn-lt"/>
                          <a:ea typeface="Calibri" panose="020F0502020204030204" pitchFamily="34" charset="0"/>
                          <a:cs typeface="Times New Roman" panose="02020603050405020304" pitchFamily="18" charset="0"/>
                        </a:rPr>
                        <m:t>=2,2%⋅0,032=0,001</m:t>
                      </m:r>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𝑣</m:t>
                      </m:r>
                      <m:r>
                        <a:rPr lang="en-US" sz="2000" i="1">
                          <a:latin typeface="+mn-lt"/>
                          <a:ea typeface="Calibri" panose="020F0502020204030204" pitchFamily="34" charset="0"/>
                          <a:cs typeface="Times New Roman" panose="02020603050405020304" pitchFamily="18" charset="0"/>
                        </a:rPr>
                        <m:t>=0,625±0,014</m:t>
                      </m:r>
                    </m:oMath>
                  </m:oMathPara>
                </a14:m>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111339" y="202143"/>
                <a:ext cx="4741525" cy="5100307"/>
              </a:xfrm>
              <a:prstGeom prst="rect">
                <a:avLst/>
              </a:prstGeom>
              <a:blipFill rotWithShape="0">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51" y="913818"/>
            <a:ext cx="2263525" cy="22635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027416"/>
            <a:ext cx="2965378" cy="2965378"/>
          </a:xfrm>
          <a:prstGeom prst="rect">
            <a:avLst/>
          </a:prstGeom>
        </p:spPr>
      </p:pic>
    </p:spTree>
    <p:extLst>
      <p:ext uri="{BB962C8B-B14F-4D97-AF65-F5344CB8AC3E}">
        <p14:creationId xmlns:p14="http://schemas.microsoft.com/office/powerpoint/2010/main" val="1561408344"/>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b="1" dirty="0" smtClean="0">
                <a:solidFill>
                  <a:srgbClr val="C00000"/>
                </a:solidFill>
                <a:latin typeface="+mn-lt"/>
              </a:rPr>
              <a:t>VẬN DỤNG</a:t>
            </a:r>
            <a:endParaRPr lang="en-US" sz="3200" b="1" dirty="0">
              <a:solidFill>
                <a:srgbClr val="C00000"/>
              </a:solidFill>
              <a:latin typeface="+mn-lt"/>
            </a:endParaRPr>
          </a:p>
        </p:txBody>
      </p:sp>
      <p:sp>
        <p:nvSpPr>
          <p:cNvPr id="10" name="Google Shape;763;p38"/>
          <p:cNvSpPr/>
          <p:nvPr/>
        </p:nvSpPr>
        <p:spPr>
          <a:xfrm>
            <a:off x="511618" y="1539594"/>
            <a:ext cx="607669" cy="62830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 name="TextBox 4"/>
          <p:cNvSpPr txBox="1"/>
          <p:nvPr/>
        </p:nvSpPr>
        <p:spPr>
          <a:xfrm>
            <a:off x="1401266" y="1366462"/>
            <a:ext cx="5825447" cy="1015663"/>
          </a:xfrm>
          <a:prstGeom prst="rect">
            <a:avLst/>
          </a:prstGeom>
          <a:noFill/>
        </p:spPr>
        <p:txBody>
          <a:bodyPr wrap="square" rtlCol="0">
            <a:spAutoFit/>
          </a:bodyPr>
          <a:lstStyle/>
          <a:p>
            <a:pPr algn="just">
              <a:lnSpc>
                <a:spcPct val="150000"/>
              </a:lnSpc>
            </a:pPr>
            <a:r>
              <a:rPr lang="en-US" sz="2000" dirty="0" err="1" smtClean="0"/>
              <a:t>Mô</a:t>
            </a:r>
            <a:r>
              <a:rPr lang="en-US" sz="2000" dirty="0" smtClean="0"/>
              <a:t> </a:t>
            </a:r>
            <a:r>
              <a:rPr lang="en-US" sz="2000" dirty="0" err="1" smtClean="0"/>
              <a:t>tả</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phương</a:t>
            </a:r>
            <a:r>
              <a:rPr lang="en-US" sz="2000" dirty="0" smtClean="0"/>
              <a:t> </a:t>
            </a:r>
            <a:r>
              <a:rPr lang="en-US" sz="2000" dirty="0" err="1" smtClean="0"/>
              <a:t>án</a:t>
            </a:r>
            <a:r>
              <a:rPr lang="en-US" sz="2000" dirty="0" smtClean="0"/>
              <a:t> </a:t>
            </a:r>
            <a:r>
              <a:rPr lang="en-US" sz="2000" dirty="0" err="1" smtClean="0"/>
              <a:t>đo</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thông</a:t>
            </a:r>
            <a:r>
              <a:rPr lang="en-US" sz="2000" dirty="0" smtClean="0"/>
              <a:t> </a:t>
            </a:r>
            <a:r>
              <a:rPr lang="en-US" sz="2000" dirty="0" err="1" smtClean="0"/>
              <a:t>dụng</a:t>
            </a:r>
            <a:r>
              <a:rPr lang="en-US" sz="2000" dirty="0" smtClean="0"/>
              <a:t> </a:t>
            </a:r>
            <a:r>
              <a:rPr lang="en-US" sz="2000" dirty="0" err="1" smtClean="0"/>
              <a:t>và</a:t>
            </a:r>
            <a:r>
              <a:rPr lang="en-US" sz="2000" dirty="0" smtClean="0"/>
              <a:t> </a:t>
            </a:r>
            <a:r>
              <a:rPr lang="en-US" sz="2000" dirty="0" err="1" smtClean="0"/>
              <a:t>đánh</a:t>
            </a:r>
            <a:r>
              <a:rPr lang="en-US" sz="2000" dirty="0" smtClean="0"/>
              <a:t> </a:t>
            </a:r>
            <a:r>
              <a:rPr lang="en-US" sz="2000" dirty="0" err="1" smtClean="0"/>
              <a:t>giá</a:t>
            </a:r>
            <a:r>
              <a:rPr lang="en-US" sz="2000" dirty="0" smtClean="0"/>
              <a:t> </a:t>
            </a:r>
            <a:r>
              <a:rPr lang="en-US" sz="2000" dirty="0" err="1" smtClean="0"/>
              <a:t>ưu</a:t>
            </a:r>
            <a:r>
              <a:rPr lang="en-US" sz="2000" dirty="0" smtClean="0"/>
              <a:t>, </a:t>
            </a:r>
            <a:r>
              <a:rPr lang="en-US" sz="2000" dirty="0" err="1" smtClean="0"/>
              <a:t>nhược</a:t>
            </a:r>
            <a:r>
              <a:rPr lang="en-US" sz="2000" dirty="0" smtClean="0"/>
              <a:t> </a:t>
            </a:r>
            <a:r>
              <a:rPr lang="en-US" sz="2000" dirty="0" err="1" smtClean="0"/>
              <a:t>điểm</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phương</a:t>
            </a:r>
            <a:r>
              <a:rPr lang="en-US" sz="2000" dirty="0" smtClean="0"/>
              <a:t> </a:t>
            </a:r>
            <a:r>
              <a:rPr lang="en-US" sz="2000" dirty="0" err="1" smtClean="0"/>
              <a:t>án</a:t>
            </a:r>
            <a:r>
              <a:rPr lang="en-US" sz="2000" dirty="0" smtClean="0"/>
              <a:t> </a:t>
            </a:r>
            <a:r>
              <a:rPr lang="en-US" sz="2000" dirty="0" err="1" smtClean="0"/>
              <a:t>đó</a:t>
            </a:r>
            <a:r>
              <a:rPr lang="en-US" sz="2000" dirty="0" smtClean="0"/>
              <a:t>.</a:t>
            </a:r>
            <a:endParaRPr lang="en-US" sz="2000" dirty="0"/>
          </a:p>
        </p:txBody>
      </p:sp>
      <p:sp>
        <p:nvSpPr>
          <p:cNvPr id="12" name="Google Shape;776;p38"/>
          <p:cNvSpPr/>
          <p:nvPr/>
        </p:nvSpPr>
        <p:spPr>
          <a:xfrm>
            <a:off x="531120" y="2953293"/>
            <a:ext cx="700731" cy="538002"/>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4" name="TextBox 13"/>
          <p:cNvSpPr txBox="1"/>
          <p:nvPr/>
        </p:nvSpPr>
        <p:spPr>
          <a:xfrm>
            <a:off x="1401266" y="2692859"/>
            <a:ext cx="5975579" cy="1477328"/>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điện</a:t>
            </a:r>
            <a:r>
              <a:rPr lang="en-US" sz="2000" dirty="0" smtClean="0"/>
              <a:t> </a:t>
            </a:r>
            <a:r>
              <a:rPr lang="en-US" sz="2000" dirty="0" err="1" smtClean="0"/>
              <a:t>thoại</a:t>
            </a:r>
            <a:r>
              <a:rPr lang="en-US" sz="2000" dirty="0" smtClean="0"/>
              <a:t> </a:t>
            </a:r>
            <a:r>
              <a:rPr lang="en-US" sz="2000" dirty="0" err="1" smtClean="0"/>
              <a:t>thông</a:t>
            </a:r>
            <a:r>
              <a:rPr lang="en-US" sz="2000" dirty="0" smtClean="0"/>
              <a:t> minh, quay video </a:t>
            </a:r>
            <a:r>
              <a:rPr lang="en-US" sz="2000" dirty="0" err="1" smtClean="0"/>
              <a:t>chuyển</a:t>
            </a:r>
            <a:r>
              <a:rPr lang="en-US" sz="2000" dirty="0" smtClean="0"/>
              <a:t> </a:t>
            </a:r>
            <a:r>
              <a:rPr lang="en-US" sz="2000" dirty="0" err="1" smtClean="0"/>
              <a:t>động</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vật</a:t>
            </a:r>
            <a:r>
              <a:rPr lang="en-US" sz="2000" dirty="0" smtClean="0"/>
              <a:t> </a:t>
            </a:r>
            <a:r>
              <a:rPr lang="en-US" sz="2000" dirty="0" err="1" smtClean="0"/>
              <a:t>rồi</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phần</a:t>
            </a:r>
            <a:r>
              <a:rPr lang="en-US" sz="2000" dirty="0" smtClean="0"/>
              <a:t> </a:t>
            </a:r>
            <a:r>
              <a:rPr lang="en-US" sz="2000" dirty="0" err="1" smtClean="0"/>
              <a:t>mềm</a:t>
            </a:r>
            <a:r>
              <a:rPr lang="en-US" sz="2000" dirty="0" smtClean="0"/>
              <a:t> </a:t>
            </a:r>
            <a:r>
              <a:rPr lang="en-US" sz="2000" dirty="0" err="1" smtClean="0"/>
              <a:t>phân</a:t>
            </a:r>
            <a:r>
              <a:rPr lang="en-US" sz="2000" dirty="0" smtClean="0"/>
              <a:t> </a:t>
            </a:r>
            <a:r>
              <a:rPr lang="en-US" sz="2000" dirty="0" err="1" smtClean="0"/>
              <a:t>tích</a:t>
            </a:r>
            <a:r>
              <a:rPr lang="en-US" sz="2000" dirty="0" smtClean="0"/>
              <a:t> video </a:t>
            </a:r>
            <a:r>
              <a:rPr lang="en-US" sz="2000" dirty="0" err="1" smtClean="0"/>
              <a:t>để</a:t>
            </a:r>
            <a:r>
              <a:rPr lang="en-US" sz="2000" dirty="0" smtClean="0"/>
              <a:t> </a:t>
            </a:r>
            <a:r>
              <a:rPr lang="en-US" sz="2000" dirty="0" err="1" smtClean="0"/>
              <a:t>xác</a:t>
            </a:r>
            <a:r>
              <a:rPr lang="en-US" sz="2000" dirty="0" smtClean="0"/>
              <a:t> </a:t>
            </a:r>
            <a:r>
              <a:rPr lang="en-US" sz="2000" dirty="0" err="1" smtClean="0"/>
              <a:t>định</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chuyển</a:t>
            </a:r>
            <a:r>
              <a:rPr lang="en-US" sz="2000" dirty="0" smtClean="0"/>
              <a:t> </a:t>
            </a:r>
            <a:r>
              <a:rPr lang="en-US" sz="2000" dirty="0" err="1" smtClean="0"/>
              <a:t>động</a:t>
            </a:r>
            <a:r>
              <a:rPr lang="en-US" sz="2000" dirty="0" smtClean="0"/>
              <a:t> </a:t>
            </a:r>
            <a:r>
              <a:rPr lang="en-US" sz="2000" dirty="0" err="1" smtClean="0"/>
              <a:t>của</a:t>
            </a:r>
            <a:r>
              <a:rPr lang="en-US" sz="2000" dirty="0" smtClean="0"/>
              <a:t> </a:t>
            </a:r>
            <a:r>
              <a:rPr lang="en-US" sz="2000" dirty="0" err="1" smtClean="0"/>
              <a:t>vật</a:t>
            </a:r>
            <a:r>
              <a:rPr lang="en-US" sz="2000" dirty="0" smtClean="0"/>
              <a:t> </a:t>
            </a:r>
            <a:r>
              <a:rPr lang="en-US" sz="2000" dirty="0" err="1" smtClean="0"/>
              <a:t>đó</a:t>
            </a:r>
            <a:r>
              <a:rPr lang="en-US" sz="2000" dirty="0" smtClean="0"/>
              <a:t>.</a:t>
            </a:r>
            <a:endParaRPr lang="en-US" sz="2000"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12"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015487" y="456290"/>
            <a:ext cx="4825500" cy="819900"/>
          </a:xfrm>
        </p:spPr>
        <p:txBody>
          <a:bodyPr/>
          <a:lstStyle/>
          <a:p>
            <a:pPr marL="69850" indent="0">
              <a:buNone/>
            </a:pPr>
            <a:r>
              <a:rPr lang="en-US" sz="3200" dirty="0" smtClean="0">
                <a:latin typeface="+mn-lt"/>
              </a:rPr>
              <a:t>HƯỚNG DẪN VỀ NHÀ</a:t>
            </a:r>
            <a:endParaRPr lang="en-US" sz="3200" dirty="0">
              <a:latin typeface="+mn-lt"/>
            </a:endParaRPr>
          </a:p>
        </p:txBody>
      </p:sp>
      <p:sp>
        <p:nvSpPr>
          <p:cNvPr id="7" name="Oval Callout 6"/>
          <p:cNvSpPr/>
          <p:nvPr/>
        </p:nvSpPr>
        <p:spPr>
          <a:xfrm>
            <a:off x="2282615" y="1752814"/>
            <a:ext cx="616449" cy="503434"/>
          </a:xfrm>
          <a:prstGeom prst="wedgeEllipseCallout">
            <a:avLst>
              <a:gd name="adj1" fmla="val 50834"/>
              <a:gd name="adj2" fmla="val 4617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6053230" y="1756881"/>
            <a:ext cx="616449" cy="503434"/>
          </a:xfrm>
          <a:prstGeom prst="wedgeEllipseCallout">
            <a:avLst>
              <a:gd name="adj1" fmla="val 50834"/>
              <a:gd name="adj2" fmla="val 4617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2481" y="2457664"/>
            <a:ext cx="2716715" cy="1045223"/>
          </a:xfrm>
          <a:prstGeom prst="rect">
            <a:avLst/>
          </a:prstGeom>
          <a:noFill/>
        </p:spPr>
        <p:txBody>
          <a:bodyPr wrap="square" rtlCol="0">
            <a:spAutoFit/>
          </a:bodyPr>
          <a:lstStyle/>
          <a:p>
            <a:pPr algn="ctr">
              <a:lnSpc>
                <a:spcPct val="150000"/>
              </a:lnSpc>
            </a:pPr>
            <a:r>
              <a:rPr lang="en-US" sz="2200" dirty="0" err="1" smtClean="0"/>
              <a:t>Hoàn</a:t>
            </a:r>
            <a:r>
              <a:rPr lang="en-US" sz="2200" dirty="0" smtClean="0"/>
              <a:t> </a:t>
            </a:r>
            <a:r>
              <a:rPr lang="en-US" sz="2200" dirty="0" err="1" smtClean="0"/>
              <a:t>thành</a:t>
            </a:r>
            <a:r>
              <a:rPr lang="en-US" sz="2200" dirty="0" smtClean="0"/>
              <a:t> </a:t>
            </a:r>
            <a:r>
              <a:rPr lang="en-US" sz="2200" dirty="0" err="1" smtClean="0"/>
              <a:t>bài</a:t>
            </a:r>
            <a:r>
              <a:rPr lang="en-US" sz="2200" dirty="0" smtClean="0"/>
              <a:t> </a:t>
            </a:r>
            <a:r>
              <a:rPr lang="en-US" sz="2200" dirty="0" err="1" smtClean="0"/>
              <a:t>tập</a:t>
            </a:r>
            <a:r>
              <a:rPr lang="en-US" sz="2200" dirty="0" smtClean="0"/>
              <a:t> </a:t>
            </a:r>
            <a:r>
              <a:rPr lang="en-US" sz="2200" dirty="0" err="1" smtClean="0"/>
              <a:t>vận</a:t>
            </a:r>
            <a:r>
              <a:rPr lang="en-US" sz="2200" dirty="0" smtClean="0"/>
              <a:t> </a:t>
            </a:r>
            <a:r>
              <a:rPr lang="en-US" sz="2200" dirty="0" err="1" smtClean="0"/>
              <a:t>dụng</a:t>
            </a:r>
            <a:endParaRPr lang="en-US" sz="2200" dirty="0"/>
          </a:p>
        </p:txBody>
      </p:sp>
      <p:sp>
        <p:nvSpPr>
          <p:cNvPr id="10" name="TextBox 9"/>
          <p:cNvSpPr txBox="1"/>
          <p:nvPr/>
        </p:nvSpPr>
        <p:spPr>
          <a:xfrm>
            <a:off x="4774136" y="2457664"/>
            <a:ext cx="3445190" cy="1615827"/>
          </a:xfrm>
          <a:prstGeom prst="rect">
            <a:avLst/>
          </a:prstGeom>
          <a:noFill/>
        </p:spPr>
        <p:txBody>
          <a:bodyPr wrap="square" rtlCol="0">
            <a:spAutoFit/>
          </a:bodyPr>
          <a:lstStyle/>
          <a:p>
            <a:pPr algn="ctr">
              <a:lnSpc>
                <a:spcPct val="150000"/>
              </a:lnSpc>
            </a:pPr>
            <a:r>
              <a:rPr lang="en-US" sz="2200" dirty="0" err="1" smtClean="0"/>
              <a:t>Đọc</a:t>
            </a:r>
            <a:r>
              <a:rPr lang="en-US" sz="2200" dirty="0" smtClean="0"/>
              <a:t> </a:t>
            </a:r>
            <a:r>
              <a:rPr lang="en-US" sz="2200" dirty="0" err="1" smtClean="0"/>
              <a:t>trước</a:t>
            </a:r>
            <a:r>
              <a:rPr lang="en-US" sz="2200" dirty="0" smtClean="0"/>
              <a:t> </a:t>
            </a:r>
            <a:r>
              <a:rPr lang="en-US" sz="2200" dirty="0" err="1" smtClean="0"/>
              <a:t>bài</a:t>
            </a:r>
            <a:r>
              <a:rPr lang="en-US" sz="2200" dirty="0" smtClean="0"/>
              <a:t> </a:t>
            </a:r>
            <a:r>
              <a:rPr lang="en-US" sz="2200" dirty="0" err="1" smtClean="0"/>
              <a:t>sau</a:t>
            </a:r>
            <a:r>
              <a:rPr lang="en-US" sz="2200" dirty="0" smtClean="0"/>
              <a:t> - </a:t>
            </a:r>
            <a:r>
              <a:rPr lang="en-US" sz="2200" b="1" dirty="0" err="1" smtClean="0"/>
              <a:t>Bài</a:t>
            </a:r>
            <a:r>
              <a:rPr lang="en-US" sz="2200" b="1" dirty="0" smtClean="0"/>
              <a:t> 7</a:t>
            </a:r>
            <a:r>
              <a:rPr lang="en-US" sz="2200" dirty="0" smtClean="0"/>
              <a:t>: </a:t>
            </a:r>
            <a:r>
              <a:rPr lang="en-US" sz="2200" dirty="0" err="1" smtClean="0"/>
              <a:t>Đồ</a:t>
            </a:r>
            <a:r>
              <a:rPr lang="en-US" sz="2200" dirty="0" smtClean="0"/>
              <a:t> </a:t>
            </a:r>
            <a:r>
              <a:rPr lang="en-US" sz="2200" dirty="0" err="1" smtClean="0"/>
              <a:t>thị</a:t>
            </a:r>
            <a:r>
              <a:rPr lang="en-US" sz="2200" dirty="0" smtClean="0"/>
              <a:t> </a:t>
            </a:r>
            <a:r>
              <a:rPr lang="en-US" sz="2200" dirty="0" err="1" smtClean="0"/>
              <a:t>độ</a:t>
            </a:r>
            <a:r>
              <a:rPr lang="en-US" sz="2200" dirty="0" smtClean="0"/>
              <a:t> </a:t>
            </a:r>
            <a:r>
              <a:rPr lang="en-US" sz="2200" dirty="0" err="1" smtClean="0"/>
              <a:t>dịch</a:t>
            </a:r>
            <a:r>
              <a:rPr lang="en-US" sz="2200" dirty="0" smtClean="0"/>
              <a:t> </a:t>
            </a:r>
            <a:r>
              <a:rPr lang="en-US" sz="2200" dirty="0" err="1" smtClean="0"/>
              <a:t>chuyển</a:t>
            </a:r>
            <a:r>
              <a:rPr lang="en-US" sz="2200" dirty="0" smtClean="0"/>
              <a:t> - </a:t>
            </a:r>
            <a:r>
              <a:rPr lang="en-US" sz="2200" dirty="0" err="1" smtClean="0"/>
              <a:t>thời</a:t>
            </a:r>
            <a:r>
              <a:rPr lang="en-US" sz="2200" dirty="0" smtClean="0"/>
              <a:t> </a:t>
            </a:r>
            <a:r>
              <a:rPr lang="en-US" sz="2200" dirty="0" err="1" smtClean="0"/>
              <a:t>gian</a:t>
            </a:r>
            <a:endParaRPr lang="en-US" sz="22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600" y="3502887"/>
            <a:ext cx="1490536" cy="1250852"/>
          </a:xfrm>
          <a:prstGeom prst="rect">
            <a:avLst/>
          </a:prstGeom>
        </p:spPr>
      </p:pic>
    </p:spTree>
    <p:extLst>
      <p:ext uri="{BB962C8B-B14F-4D97-AF65-F5344CB8AC3E}">
        <p14:creationId xmlns:p14="http://schemas.microsoft.com/office/powerpoint/2010/main" val="86860661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3"/>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35"/>
          <p:cNvSpPr txBox="1">
            <a:spLocks noGrp="1"/>
          </p:cNvSpPr>
          <p:nvPr>
            <p:ph type="ctrTitle" idx="4294967295"/>
          </p:nvPr>
        </p:nvSpPr>
        <p:spPr>
          <a:xfrm>
            <a:off x="688367" y="1781559"/>
            <a:ext cx="7643973" cy="1159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smtClean="0">
                <a:solidFill>
                  <a:schemeClr val="bg2"/>
                </a:solidFill>
                <a:latin typeface="+mn-lt"/>
              </a:rPr>
              <a:t>CẢM ƠN CÁC EM </a:t>
            </a:r>
            <a:br>
              <a:rPr lang="en-US" sz="4000" b="1" dirty="0" smtClean="0">
                <a:solidFill>
                  <a:schemeClr val="bg2"/>
                </a:solidFill>
                <a:latin typeface="+mn-lt"/>
              </a:rPr>
            </a:br>
            <a:r>
              <a:rPr lang="en-US" sz="4000" b="1" dirty="0" smtClean="0">
                <a:solidFill>
                  <a:schemeClr val="bg2"/>
                </a:solidFill>
                <a:latin typeface="+mn-lt"/>
              </a:rPr>
              <a:t>ĐÃ LẮNG NGHE BÀI GIẢNG!</a:t>
            </a:r>
            <a:endParaRPr sz="4000" b="1" dirty="0">
              <a:solidFill>
                <a:schemeClr val="bg2"/>
              </a:solidFill>
              <a:latin typeface="+mn-lt"/>
            </a:endParaRPr>
          </a:p>
        </p:txBody>
      </p:sp>
      <p:sp>
        <p:nvSpPr>
          <p:cNvPr id="734" name="Google Shape;734;p35"/>
          <p:cNvSpPr/>
          <p:nvPr/>
        </p:nvSpPr>
        <p:spPr>
          <a:xfrm>
            <a:off x="3786738" y="3054375"/>
            <a:ext cx="1180108" cy="108997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8"/>
          <p:cNvSpPr txBox="1">
            <a:spLocks noGrp="1"/>
          </p:cNvSpPr>
          <p:nvPr>
            <p:ph type="ctrTitle" idx="4294967295"/>
          </p:nvPr>
        </p:nvSpPr>
        <p:spPr>
          <a:xfrm>
            <a:off x="579407" y="2442581"/>
            <a:ext cx="7772400" cy="1159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600" b="1" dirty="0" smtClean="0">
                <a:solidFill>
                  <a:schemeClr val="bg2"/>
                </a:solidFill>
                <a:latin typeface="+mn-lt"/>
              </a:rPr>
              <a:t>BÀI 6: THỰC HÀNH: ĐO TỐC ĐỘ CỦA VẬT CHUYỂN ĐỘNG</a:t>
            </a:r>
            <a:endParaRPr sz="3600" b="1" dirty="0">
              <a:solidFill>
                <a:schemeClr val="bg2"/>
              </a:solidFill>
              <a:latin typeface="+mn-lt"/>
            </a:endParaRPr>
          </a:p>
        </p:txBody>
      </p:sp>
      <p:sp>
        <p:nvSpPr>
          <p:cNvPr id="568" name="Google Shape;568;p18"/>
          <p:cNvSpPr/>
          <p:nvPr/>
        </p:nvSpPr>
        <p:spPr>
          <a:xfrm>
            <a:off x="4552205" y="462189"/>
            <a:ext cx="1323528" cy="134114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69" name="Google Shape;569;p18"/>
          <p:cNvSpPr/>
          <p:nvPr/>
        </p:nvSpPr>
        <p:spPr>
          <a:xfrm rot="1473079">
            <a:off x="3278299" y="789914"/>
            <a:ext cx="773816" cy="7537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70" name="Google Shape;570;p18"/>
          <p:cNvSpPr/>
          <p:nvPr/>
        </p:nvSpPr>
        <p:spPr>
          <a:xfrm>
            <a:off x="4296220" y="334023"/>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71" name="Google Shape;571;p18"/>
          <p:cNvSpPr/>
          <p:nvPr/>
        </p:nvSpPr>
        <p:spPr>
          <a:xfrm rot="2487273">
            <a:off x="4007826" y="1485889"/>
            <a:ext cx="241052" cy="2342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latin typeface="+mn-lt"/>
              </a:rPr>
              <a:t>NỘI DUNG BÀI HỌC</a:t>
            </a:r>
            <a:endParaRPr sz="3200" b="1" dirty="0">
              <a:latin typeface="+mn-lt"/>
            </a:endParaRPr>
          </a:p>
        </p:txBody>
      </p:sp>
      <p:cxnSp>
        <p:nvCxnSpPr>
          <p:cNvPr id="662" name="Google Shape;662;p28"/>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63" name="Google Shape;663;p28"/>
          <p:cNvSpPr/>
          <p:nvPr/>
        </p:nvSpPr>
        <p:spPr>
          <a:xfrm rot="10800000" flipH="1">
            <a:off x="189532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28"/>
          <p:cNvCxnSpPr/>
          <p:nvPr/>
        </p:nvCxnSpPr>
        <p:spPr>
          <a:xfrm>
            <a:off x="210502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5" name="Google Shape;665;p28"/>
          <p:cNvSpPr/>
          <p:nvPr/>
        </p:nvSpPr>
        <p:spPr>
          <a:xfrm>
            <a:off x="4362450" y="1946336"/>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rot="10800000" flipH="1">
            <a:off x="682927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7" name="Google Shape;667;p28"/>
          <p:cNvCxnSpPr/>
          <p:nvPr/>
        </p:nvCxnSpPr>
        <p:spPr>
          <a:xfrm>
            <a:off x="4572000" y="2108411"/>
            <a:ext cx="0" cy="876300"/>
          </a:xfrm>
          <a:prstGeom prst="straightConnector1">
            <a:avLst/>
          </a:prstGeom>
          <a:noFill/>
          <a:ln w="19050" cap="flat" cmpd="sng">
            <a:solidFill>
              <a:srgbClr val="3C78D8"/>
            </a:solidFill>
            <a:prstDash val="solid"/>
            <a:round/>
            <a:headEnd type="oval" w="med" len="med"/>
            <a:tailEnd type="diamond" w="med" len="med"/>
          </a:ln>
        </p:spPr>
      </p:cxnSp>
      <p:cxnSp>
        <p:nvCxnSpPr>
          <p:cNvPr id="668" name="Google Shape;668;p28"/>
          <p:cNvCxnSpPr/>
          <p:nvPr/>
        </p:nvCxnSpPr>
        <p:spPr>
          <a:xfrm>
            <a:off x="703897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2" name="TextBox 1"/>
          <p:cNvSpPr txBox="1"/>
          <p:nvPr/>
        </p:nvSpPr>
        <p:spPr>
          <a:xfrm>
            <a:off x="681903" y="3044855"/>
            <a:ext cx="2845941" cy="1015663"/>
          </a:xfrm>
          <a:prstGeom prst="rect">
            <a:avLst/>
          </a:prstGeom>
          <a:noFill/>
        </p:spPr>
        <p:txBody>
          <a:bodyPr wrap="square" rtlCol="0">
            <a:spAutoFit/>
          </a:bodyPr>
          <a:lstStyle/>
          <a:p>
            <a:pPr algn="ctr">
              <a:lnSpc>
                <a:spcPct val="150000"/>
              </a:lnSpc>
            </a:pPr>
            <a:r>
              <a:rPr lang="en-US" sz="2000" dirty="0" err="1" smtClean="0"/>
              <a:t>Cách</a:t>
            </a:r>
            <a:r>
              <a:rPr lang="en-US" sz="2000" dirty="0" smtClean="0"/>
              <a:t> </a:t>
            </a:r>
            <a:r>
              <a:rPr lang="en-US" sz="2000" dirty="0" err="1" smtClean="0"/>
              <a:t>đo</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trong</a:t>
            </a:r>
            <a:r>
              <a:rPr lang="en-US" sz="2000" dirty="0" smtClean="0"/>
              <a:t> </a:t>
            </a:r>
            <a:r>
              <a:rPr lang="en-US" sz="2000" dirty="0" err="1" smtClean="0"/>
              <a:t>phòng</a:t>
            </a:r>
            <a:r>
              <a:rPr lang="en-US" sz="2000" dirty="0" smtClean="0"/>
              <a:t> </a:t>
            </a:r>
            <a:r>
              <a:rPr lang="en-US" sz="2000" dirty="0" err="1" smtClean="0"/>
              <a:t>thí</a:t>
            </a:r>
            <a:r>
              <a:rPr lang="en-US" sz="2000" dirty="0" smtClean="0"/>
              <a:t> </a:t>
            </a:r>
            <a:r>
              <a:rPr lang="en-US" sz="2000" dirty="0" err="1" smtClean="0"/>
              <a:t>nghiệm</a:t>
            </a:r>
            <a:endParaRPr lang="en-US" sz="2000" dirty="0"/>
          </a:p>
        </p:txBody>
      </p:sp>
      <p:sp>
        <p:nvSpPr>
          <p:cNvPr id="15" name="TextBox 14"/>
          <p:cNvSpPr txBox="1"/>
          <p:nvPr/>
        </p:nvSpPr>
        <p:spPr>
          <a:xfrm>
            <a:off x="3307743" y="3052184"/>
            <a:ext cx="2528513" cy="1015663"/>
          </a:xfrm>
          <a:prstGeom prst="rect">
            <a:avLst/>
          </a:prstGeom>
          <a:noFill/>
        </p:spPr>
        <p:txBody>
          <a:bodyPr wrap="square" rtlCol="0">
            <a:spAutoFit/>
          </a:bodyPr>
          <a:lstStyle/>
          <a:p>
            <a:pPr algn="ctr">
              <a:lnSpc>
                <a:spcPct val="150000"/>
              </a:lnSpc>
            </a:pPr>
            <a:r>
              <a:rPr lang="en-US" sz="2000" dirty="0" err="1" smtClean="0"/>
              <a:t>Giới</a:t>
            </a:r>
            <a:r>
              <a:rPr lang="en-US" sz="2000" dirty="0" smtClean="0"/>
              <a:t> </a:t>
            </a:r>
            <a:r>
              <a:rPr lang="en-US" sz="2000" dirty="0" err="1" smtClean="0"/>
              <a:t>thiệu</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đo</a:t>
            </a:r>
            <a:r>
              <a:rPr lang="en-US" sz="2000" dirty="0" smtClean="0"/>
              <a:t> </a:t>
            </a:r>
            <a:r>
              <a:rPr lang="en-US" sz="2000" dirty="0" err="1" smtClean="0"/>
              <a:t>thời</a:t>
            </a:r>
            <a:r>
              <a:rPr lang="en-US" sz="2000" dirty="0" smtClean="0"/>
              <a:t> </a:t>
            </a:r>
            <a:r>
              <a:rPr lang="en-US" sz="2000" dirty="0" err="1" smtClean="0"/>
              <a:t>gian</a:t>
            </a:r>
            <a:endParaRPr lang="en-US" sz="2000" dirty="0"/>
          </a:p>
        </p:txBody>
      </p:sp>
      <p:sp>
        <p:nvSpPr>
          <p:cNvPr id="16" name="TextBox 15"/>
          <p:cNvSpPr txBox="1"/>
          <p:nvPr/>
        </p:nvSpPr>
        <p:spPr>
          <a:xfrm>
            <a:off x="5836256" y="3052183"/>
            <a:ext cx="2528513" cy="1015663"/>
          </a:xfrm>
          <a:prstGeom prst="rect">
            <a:avLst/>
          </a:prstGeom>
          <a:noFill/>
        </p:spPr>
        <p:txBody>
          <a:bodyPr wrap="square" rtlCol="0">
            <a:spAutoFit/>
          </a:bodyPr>
          <a:lstStyle/>
          <a:p>
            <a:pPr algn="ctr">
              <a:lnSpc>
                <a:spcPct val="150000"/>
              </a:lnSpc>
            </a:pPr>
            <a:r>
              <a:rPr lang="en-US" sz="2000" dirty="0" err="1" smtClean="0"/>
              <a:t>Thực</a:t>
            </a:r>
            <a:r>
              <a:rPr lang="en-US" sz="2000" dirty="0" smtClean="0"/>
              <a:t> </a:t>
            </a:r>
            <a:r>
              <a:rPr lang="en-US" sz="2000" dirty="0" err="1" smtClean="0"/>
              <a:t>hành</a:t>
            </a:r>
            <a:r>
              <a:rPr lang="en-US" sz="2000" dirty="0" smtClean="0"/>
              <a:t> </a:t>
            </a:r>
            <a:r>
              <a:rPr lang="en-US" sz="2000" dirty="0" err="1" smtClean="0"/>
              <a:t>đo</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chuyển</a:t>
            </a:r>
            <a:r>
              <a:rPr lang="en-US" sz="2000" dirty="0" smtClean="0"/>
              <a:t> </a:t>
            </a:r>
            <a:r>
              <a:rPr lang="en-US" sz="2000" dirty="0" err="1" smtClean="0"/>
              <a:t>động</a:t>
            </a:r>
            <a:endParaRPr lang="en-US" sz="2000" dirty="0"/>
          </a:p>
        </p:txBody>
      </p:sp>
      <p:sp>
        <p:nvSpPr>
          <p:cNvPr id="17" name="TextBox 16"/>
          <p:cNvSpPr txBox="1"/>
          <p:nvPr/>
        </p:nvSpPr>
        <p:spPr>
          <a:xfrm>
            <a:off x="840616" y="1121361"/>
            <a:ext cx="2528513" cy="739754"/>
          </a:xfrm>
          <a:prstGeom prst="rect">
            <a:avLst/>
          </a:prstGeom>
          <a:noFill/>
        </p:spPr>
        <p:txBody>
          <a:bodyPr wrap="square" rtlCol="0">
            <a:spAutoFit/>
          </a:bodyPr>
          <a:lstStyle/>
          <a:p>
            <a:pPr algn="ctr">
              <a:lnSpc>
                <a:spcPct val="150000"/>
              </a:lnSpc>
            </a:pPr>
            <a:r>
              <a:rPr lang="en-US" sz="3200" b="1" dirty="0" smtClean="0">
                <a:solidFill>
                  <a:srgbClr val="C00000"/>
                </a:solidFill>
              </a:rPr>
              <a:t>01</a:t>
            </a:r>
            <a:endParaRPr lang="en-US" sz="3200" b="1" dirty="0">
              <a:solidFill>
                <a:srgbClr val="C00000"/>
              </a:solidFill>
            </a:endParaRPr>
          </a:p>
        </p:txBody>
      </p:sp>
      <p:sp>
        <p:nvSpPr>
          <p:cNvPr id="18" name="TextBox 17"/>
          <p:cNvSpPr txBox="1"/>
          <p:nvPr/>
        </p:nvSpPr>
        <p:spPr>
          <a:xfrm>
            <a:off x="3307743" y="1120212"/>
            <a:ext cx="2528513" cy="739754"/>
          </a:xfrm>
          <a:prstGeom prst="rect">
            <a:avLst/>
          </a:prstGeom>
          <a:noFill/>
        </p:spPr>
        <p:txBody>
          <a:bodyPr wrap="square" rtlCol="0">
            <a:spAutoFit/>
          </a:bodyPr>
          <a:lstStyle/>
          <a:p>
            <a:pPr algn="ctr">
              <a:lnSpc>
                <a:spcPct val="150000"/>
              </a:lnSpc>
            </a:pPr>
            <a:r>
              <a:rPr lang="en-US" sz="3200" b="1" dirty="0" smtClean="0">
                <a:solidFill>
                  <a:srgbClr val="C00000"/>
                </a:solidFill>
              </a:rPr>
              <a:t>02</a:t>
            </a:r>
            <a:endParaRPr lang="en-US" sz="3200" b="1" dirty="0">
              <a:solidFill>
                <a:srgbClr val="C00000"/>
              </a:solidFill>
            </a:endParaRPr>
          </a:p>
        </p:txBody>
      </p:sp>
      <p:sp>
        <p:nvSpPr>
          <p:cNvPr id="19" name="TextBox 18"/>
          <p:cNvSpPr txBox="1"/>
          <p:nvPr/>
        </p:nvSpPr>
        <p:spPr>
          <a:xfrm>
            <a:off x="5774568" y="1120212"/>
            <a:ext cx="2528513" cy="739754"/>
          </a:xfrm>
          <a:prstGeom prst="rect">
            <a:avLst/>
          </a:prstGeom>
          <a:noFill/>
        </p:spPr>
        <p:txBody>
          <a:bodyPr wrap="square" rtlCol="0">
            <a:spAutoFit/>
          </a:bodyPr>
          <a:lstStyle/>
          <a:p>
            <a:pPr algn="ctr">
              <a:lnSpc>
                <a:spcPct val="150000"/>
              </a:lnSpc>
            </a:pPr>
            <a:r>
              <a:rPr lang="en-US" sz="3200" b="1" dirty="0" smtClean="0">
                <a:solidFill>
                  <a:srgbClr val="C00000"/>
                </a:solidFill>
              </a:rPr>
              <a:t>03</a:t>
            </a:r>
            <a:endParaRPr lang="en-US" sz="32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wipe(up)">
                                      <p:cBhvr>
                                        <p:cTn id="7" dur="500"/>
                                        <p:tgtEl>
                                          <p:spTgt spid="66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wipe(up)">
                                      <p:cBhvr>
                                        <p:cTn id="10" dur="500"/>
                                        <p:tgtEl>
                                          <p:spTgt spid="663"/>
                                        </p:tgtEl>
                                      </p:cBhvr>
                                    </p:animEffect>
                                  </p:childTnLst>
                                </p:cTn>
                              </p:par>
                              <p:par>
                                <p:cTn id="11" presetID="22" presetClass="entr" presetSubtype="1"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wipe(up)">
                                      <p:cBhvr>
                                        <p:cTn id="13" dur="500"/>
                                        <p:tgtEl>
                                          <p:spTgt spid="66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667"/>
                                        </p:tgtEl>
                                        <p:attrNameLst>
                                          <p:attrName>style.visibility</p:attrName>
                                        </p:attrNameLst>
                                      </p:cBhvr>
                                      <p:to>
                                        <p:strVal val="visible"/>
                                      </p:to>
                                    </p:set>
                                    <p:anim calcmode="lin" valueType="num">
                                      <p:cBhvr>
                                        <p:cTn id="28" dur="500" fill="hold"/>
                                        <p:tgtEl>
                                          <p:spTgt spid="667"/>
                                        </p:tgtEl>
                                        <p:attrNameLst>
                                          <p:attrName>ppt_w</p:attrName>
                                        </p:attrNameLst>
                                      </p:cBhvr>
                                      <p:tavLst>
                                        <p:tav tm="0">
                                          <p:val>
                                            <p:fltVal val="0"/>
                                          </p:val>
                                        </p:tav>
                                        <p:tav tm="100000">
                                          <p:val>
                                            <p:strVal val="#ppt_w"/>
                                          </p:val>
                                        </p:tav>
                                      </p:tavLst>
                                    </p:anim>
                                    <p:anim calcmode="lin" valueType="num">
                                      <p:cBhvr>
                                        <p:cTn id="29" dur="500" fill="hold"/>
                                        <p:tgtEl>
                                          <p:spTgt spid="66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665"/>
                                        </p:tgtEl>
                                        <p:attrNameLst>
                                          <p:attrName>style.visibility</p:attrName>
                                        </p:attrNameLst>
                                      </p:cBhvr>
                                      <p:to>
                                        <p:strVal val="visible"/>
                                      </p:to>
                                    </p:set>
                                    <p:anim calcmode="lin" valueType="num">
                                      <p:cBhvr>
                                        <p:cTn id="32" dur="500" fill="hold"/>
                                        <p:tgtEl>
                                          <p:spTgt spid="665"/>
                                        </p:tgtEl>
                                        <p:attrNameLst>
                                          <p:attrName>ppt_w</p:attrName>
                                        </p:attrNameLst>
                                      </p:cBhvr>
                                      <p:tavLst>
                                        <p:tav tm="0">
                                          <p:val>
                                            <p:fltVal val="0"/>
                                          </p:val>
                                        </p:tav>
                                        <p:tav tm="100000">
                                          <p:val>
                                            <p:strVal val="#ppt_w"/>
                                          </p:val>
                                        </p:tav>
                                      </p:tavLst>
                                    </p:anim>
                                    <p:anim calcmode="lin" valueType="num">
                                      <p:cBhvr>
                                        <p:cTn id="33" dur="500" fill="hold"/>
                                        <p:tgtEl>
                                          <p:spTgt spid="665"/>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p:tgtEl>
                                          <p:spTgt spid="19"/>
                                        </p:tgtEl>
                                        <p:attrNameLst>
                                          <p:attrName>ppt_y</p:attrName>
                                        </p:attrNameLst>
                                      </p:cBhvr>
                                      <p:tavLst>
                                        <p:tav tm="0">
                                          <p:val>
                                            <p:strVal val="#ppt_y-#ppt_h*1.125000"/>
                                          </p:val>
                                        </p:tav>
                                        <p:tav tm="100000">
                                          <p:val>
                                            <p:strVal val="#ppt_y"/>
                                          </p:val>
                                        </p:tav>
                                      </p:tavLst>
                                    </p:anim>
                                    <p:animEffect transition="in" filter="wipe(down)">
                                      <p:cBhvr>
                                        <p:cTn id="43" dur="500"/>
                                        <p:tgtEl>
                                          <p:spTgt spid="19"/>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666"/>
                                        </p:tgtEl>
                                        <p:attrNameLst>
                                          <p:attrName>style.visibility</p:attrName>
                                        </p:attrNameLst>
                                      </p:cBhvr>
                                      <p:to>
                                        <p:strVal val="visible"/>
                                      </p:to>
                                    </p:set>
                                    <p:anim calcmode="lin" valueType="num">
                                      <p:cBhvr additive="base">
                                        <p:cTn id="46" dur="500"/>
                                        <p:tgtEl>
                                          <p:spTgt spid="666"/>
                                        </p:tgtEl>
                                        <p:attrNameLst>
                                          <p:attrName>ppt_y</p:attrName>
                                        </p:attrNameLst>
                                      </p:cBhvr>
                                      <p:tavLst>
                                        <p:tav tm="0">
                                          <p:val>
                                            <p:strVal val="#ppt_y-#ppt_h*1.125000"/>
                                          </p:val>
                                        </p:tav>
                                        <p:tav tm="100000">
                                          <p:val>
                                            <p:strVal val="#ppt_y"/>
                                          </p:val>
                                        </p:tav>
                                      </p:tavLst>
                                    </p:anim>
                                    <p:animEffect transition="in" filter="wipe(down)">
                                      <p:cBhvr>
                                        <p:cTn id="47" dur="500"/>
                                        <p:tgtEl>
                                          <p:spTgt spid="666"/>
                                        </p:tgtEl>
                                      </p:cBhvr>
                                    </p:animEffect>
                                  </p:childTnLst>
                                </p:cTn>
                              </p:par>
                              <p:par>
                                <p:cTn id="48" presetID="12" presetClass="entr" presetSubtype="1" fill="hold" nodeType="withEffect">
                                  <p:stCondLst>
                                    <p:cond delay="0"/>
                                  </p:stCondLst>
                                  <p:childTnLst>
                                    <p:set>
                                      <p:cBhvr>
                                        <p:cTn id="49" dur="1" fill="hold">
                                          <p:stCondLst>
                                            <p:cond delay="0"/>
                                          </p:stCondLst>
                                        </p:cTn>
                                        <p:tgtEl>
                                          <p:spTgt spid="668"/>
                                        </p:tgtEl>
                                        <p:attrNameLst>
                                          <p:attrName>style.visibility</p:attrName>
                                        </p:attrNameLst>
                                      </p:cBhvr>
                                      <p:to>
                                        <p:strVal val="visible"/>
                                      </p:to>
                                    </p:set>
                                    <p:anim calcmode="lin" valueType="num">
                                      <p:cBhvr additive="base">
                                        <p:cTn id="50" dur="500"/>
                                        <p:tgtEl>
                                          <p:spTgt spid="668"/>
                                        </p:tgtEl>
                                        <p:attrNameLst>
                                          <p:attrName>ppt_y</p:attrName>
                                        </p:attrNameLst>
                                      </p:cBhvr>
                                      <p:tavLst>
                                        <p:tav tm="0">
                                          <p:val>
                                            <p:strVal val="#ppt_y-#ppt_h*1.125000"/>
                                          </p:val>
                                        </p:tav>
                                        <p:tav tm="100000">
                                          <p:val>
                                            <p:strVal val="#ppt_y"/>
                                          </p:val>
                                        </p:tav>
                                      </p:tavLst>
                                    </p:anim>
                                    <p:animEffect transition="in" filter="wipe(down)">
                                      <p:cBhvr>
                                        <p:cTn id="51" dur="500"/>
                                        <p:tgtEl>
                                          <p:spTgt spid="668"/>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0" animBg="1"/>
      <p:bldP spid="665" grpId="0" animBg="1"/>
      <p:bldP spid="666" grpId="0" animBg="1"/>
      <p:bldP spid="2"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37651" y="544530"/>
            <a:ext cx="6140400" cy="4659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smtClean="0">
                <a:solidFill>
                  <a:srgbClr val="C00000"/>
                </a:solidFill>
                <a:latin typeface="+mn-lt"/>
              </a:rPr>
              <a:t>I. </a:t>
            </a:r>
            <a:r>
              <a:rPr lang="en-US" sz="2000" b="1" dirty="0" err="1" smtClean="0">
                <a:solidFill>
                  <a:srgbClr val="C00000"/>
                </a:solidFill>
                <a:latin typeface="+mn-lt"/>
              </a:rPr>
              <a:t>Cách</a:t>
            </a:r>
            <a:r>
              <a:rPr lang="en-US" sz="2000" b="1" dirty="0" smtClean="0">
                <a:solidFill>
                  <a:srgbClr val="C00000"/>
                </a:solidFill>
                <a:latin typeface="+mn-lt"/>
              </a:rPr>
              <a:t> </a:t>
            </a:r>
            <a:r>
              <a:rPr lang="en-US" sz="2000" b="1" dirty="0" err="1" smtClean="0">
                <a:solidFill>
                  <a:srgbClr val="C00000"/>
                </a:solidFill>
                <a:latin typeface="+mn-lt"/>
              </a:rPr>
              <a:t>đo</a:t>
            </a:r>
            <a:r>
              <a:rPr lang="en-US" sz="2000" b="1" dirty="0" smtClean="0">
                <a:solidFill>
                  <a:srgbClr val="C00000"/>
                </a:solidFill>
                <a:latin typeface="+mn-lt"/>
              </a:rPr>
              <a:t> </a:t>
            </a:r>
            <a:r>
              <a:rPr lang="en-US" sz="2000" b="1" dirty="0" err="1" smtClean="0">
                <a:solidFill>
                  <a:srgbClr val="C00000"/>
                </a:solidFill>
                <a:latin typeface="+mn-lt"/>
              </a:rPr>
              <a:t>tốc</a:t>
            </a:r>
            <a:r>
              <a:rPr lang="en-US" sz="2000" b="1" dirty="0" smtClean="0">
                <a:solidFill>
                  <a:srgbClr val="C00000"/>
                </a:solidFill>
                <a:latin typeface="+mn-lt"/>
              </a:rPr>
              <a:t> </a:t>
            </a:r>
            <a:r>
              <a:rPr lang="en-US" sz="2000" b="1" dirty="0" err="1" smtClean="0">
                <a:solidFill>
                  <a:srgbClr val="C00000"/>
                </a:solidFill>
                <a:latin typeface="+mn-lt"/>
              </a:rPr>
              <a:t>độ</a:t>
            </a:r>
            <a:r>
              <a:rPr lang="en-US" sz="2000" b="1" dirty="0" smtClean="0">
                <a:solidFill>
                  <a:srgbClr val="C00000"/>
                </a:solidFill>
                <a:latin typeface="+mn-lt"/>
              </a:rPr>
              <a:t> </a:t>
            </a:r>
            <a:r>
              <a:rPr lang="en-US" sz="2000" b="1" dirty="0" err="1" smtClean="0">
                <a:solidFill>
                  <a:srgbClr val="C00000"/>
                </a:solidFill>
                <a:latin typeface="+mn-lt"/>
              </a:rPr>
              <a:t>trong</a:t>
            </a:r>
            <a:r>
              <a:rPr lang="en-US" sz="2000" b="1" dirty="0" smtClean="0">
                <a:solidFill>
                  <a:srgbClr val="C00000"/>
                </a:solidFill>
                <a:latin typeface="+mn-lt"/>
              </a:rPr>
              <a:t> </a:t>
            </a:r>
            <a:r>
              <a:rPr lang="en-US" sz="2000" b="1" dirty="0" err="1" smtClean="0">
                <a:solidFill>
                  <a:srgbClr val="C00000"/>
                </a:solidFill>
                <a:latin typeface="+mn-lt"/>
              </a:rPr>
              <a:t>phòng</a:t>
            </a:r>
            <a:r>
              <a:rPr lang="en-US" sz="2000" b="1" dirty="0" smtClean="0">
                <a:solidFill>
                  <a:srgbClr val="C00000"/>
                </a:solidFill>
                <a:latin typeface="+mn-lt"/>
              </a:rPr>
              <a:t> </a:t>
            </a:r>
            <a:r>
              <a:rPr lang="en-US" sz="2000" b="1" dirty="0" err="1" smtClean="0">
                <a:solidFill>
                  <a:srgbClr val="C00000"/>
                </a:solidFill>
                <a:latin typeface="+mn-lt"/>
              </a:rPr>
              <a:t>thí</a:t>
            </a:r>
            <a:r>
              <a:rPr lang="en-US" sz="2000" b="1" dirty="0" smtClean="0">
                <a:solidFill>
                  <a:srgbClr val="C00000"/>
                </a:solidFill>
                <a:latin typeface="+mn-lt"/>
              </a:rPr>
              <a:t> </a:t>
            </a:r>
            <a:r>
              <a:rPr lang="en-US" sz="2000" b="1" dirty="0" err="1" smtClean="0">
                <a:solidFill>
                  <a:srgbClr val="C00000"/>
                </a:solidFill>
                <a:latin typeface="+mn-lt"/>
              </a:rPr>
              <a:t>nghiệm</a:t>
            </a:r>
            <a:r>
              <a:rPr lang="en-US" sz="2000" b="1" dirty="0" smtClean="0">
                <a:solidFill>
                  <a:srgbClr val="C00000"/>
                </a:solidFill>
                <a:latin typeface="+mn-lt"/>
              </a:rPr>
              <a:t> </a:t>
            </a:r>
            <a:endParaRPr sz="2000" b="1" dirty="0">
              <a:solidFill>
                <a:srgbClr val="C00000"/>
              </a:solidFill>
              <a:latin typeface="+mn-lt"/>
            </a:endParaRP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
        <p:nvSpPr>
          <p:cNvPr id="7" name="TextBox 6"/>
          <p:cNvSpPr txBox="1"/>
          <p:nvPr/>
        </p:nvSpPr>
        <p:spPr>
          <a:xfrm>
            <a:off x="737651" y="1253447"/>
            <a:ext cx="5396021" cy="400110"/>
          </a:xfrm>
          <a:prstGeom prst="rect">
            <a:avLst/>
          </a:prstGeom>
          <a:noFill/>
        </p:spPr>
        <p:txBody>
          <a:bodyPr wrap="square" rtlCol="0">
            <a:spAutoFit/>
          </a:bodyPr>
          <a:lstStyle/>
          <a:p>
            <a:pPr algn="just"/>
            <a:r>
              <a:rPr lang="en-US" sz="2000" b="1" i="1" dirty="0" err="1" smtClean="0">
                <a:solidFill>
                  <a:schemeClr val="bg2"/>
                </a:solidFill>
              </a:rPr>
              <a:t>Hãy</a:t>
            </a:r>
            <a:r>
              <a:rPr lang="en-US" sz="2000" b="1" i="1" dirty="0" smtClean="0">
                <a:solidFill>
                  <a:schemeClr val="bg2"/>
                </a:solidFill>
              </a:rPr>
              <a:t> </a:t>
            </a:r>
            <a:r>
              <a:rPr lang="en-US" sz="2000" b="1" i="1" dirty="0" err="1" smtClean="0">
                <a:solidFill>
                  <a:schemeClr val="bg2"/>
                </a:solidFill>
              </a:rPr>
              <a:t>thảo</a:t>
            </a:r>
            <a:r>
              <a:rPr lang="en-US" sz="2000" b="1" i="1" dirty="0" smtClean="0">
                <a:solidFill>
                  <a:schemeClr val="bg2"/>
                </a:solidFill>
              </a:rPr>
              <a:t> </a:t>
            </a:r>
            <a:r>
              <a:rPr lang="en-US" sz="2000" b="1" i="1" dirty="0" err="1" smtClean="0">
                <a:solidFill>
                  <a:schemeClr val="bg2"/>
                </a:solidFill>
              </a:rPr>
              <a:t>luận</a:t>
            </a:r>
            <a:r>
              <a:rPr lang="en-US" sz="2000" b="1" i="1" dirty="0" smtClean="0">
                <a:solidFill>
                  <a:schemeClr val="bg2"/>
                </a:solidFill>
              </a:rPr>
              <a:t> </a:t>
            </a:r>
            <a:r>
              <a:rPr lang="en-US" sz="2000" b="1" i="1" dirty="0" err="1" smtClean="0">
                <a:solidFill>
                  <a:schemeClr val="bg2"/>
                </a:solidFill>
              </a:rPr>
              <a:t>nhóm</a:t>
            </a:r>
            <a:r>
              <a:rPr lang="en-US" sz="2000" b="1" i="1" dirty="0" smtClean="0">
                <a:solidFill>
                  <a:schemeClr val="bg2"/>
                </a:solidFill>
              </a:rPr>
              <a:t> </a:t>
            </a:r>
            <a:r>
              <a:rPr lang="en-US" sz="2000" b="1" i="1" dirty="0" err="1" smtClean="0">
                <a:solidFill>
                  <a:schemeClr val="bg2"/>
                </a:solidFill>
              </a:rPr>
              <a:t>và</a:t>
            </a:r>
            <a:r>
              <a:rPr lang="en-US" sz="2000" b="1" i="1" dirty="0" smtClean="0">
                <a:solidFill>
                  <a:schemeClr val="bg2"/>
                </a:solidFill>
              </a:rPr>
              <a:t> </a:t>
            </a:r>
            <a:r>
              <a:rPr lang="en-US" sz="2000" b="1" i="1" dirty="0" err="1" smtClean="0">
                <a:solidFill>
                  <a:schemeClr val="bg2"/>
                </a:solidFill>
              </a:rPr>
              <a:t>trả</a:t>
            </a:r>
            <a:r>
              <a:rPr lang="en-US" sz="2000" b="1" i="1" dirty="0" smtClean="0">
                <a:solidFill>
                  <a:schemeClr val="bg2"/>
                </a:solidFill>
              </a:rPr>
              <a:t> </a:t>
            </a:r>
            <a:r>
              <a:rPr lang="en-US" sz="2000" b="1" i="1" dirty="0" err="1" smtClean="0">
                <a:solidFill>
                  <a:schemeClr val="bg2"/>
                </a:solidFill>
              </a:rPr>
              <a:t>lời</a:t>
            </a:r>
            <a:r>
              <a:rPr lang="en-US" sz="2000" b="1" i="1" dirty="0" smtClean="0">
                <a:solidFill>
                  <a:schemeClr val="bg2"/>
                </a:solidFill>
              </a:rPr>
              <a:t> </a:t>
            </a:r>
            <a:r>
              <a:rPr lang="en-US" sz="2000" b="1" i="1" dirty="0" err="1" smtClean="0">
                <a:solidFill>
                  <a:schemeClr val="bg2"/>
                </a:solidFill>
              </a:rPr>
              <a:t>câu</a:t>
            </a:r>
            <a:r>
              <a:rPr lang="en-US" sz="2000" b="1" i="1" dirty="0" smtClean="0">
                <a:solidFill>
                  <a:schemeClr val="bg2"/>
                </a:solidFill>
              </a:rPr>
              <a:t> </a:t>
            </a:r>
            <a:r>
              <a:rPr lang="en-US" sz="2000" b="1" i="1" dirty="0" err="1" smtClean="0">
                <a:solidFill>
                  <a:schemeClr val="bg2"/>
                </a:solidFill>
              </a:rPr>
              <a:t>hỏi</a:t>
            </a:r>
            <a:r>
              <a:rPr lang="en-US" sz="2000" b="1" i="1" dirty="0" smtClean="0">
                <a:solidFill>
                  <a:schemeClr val="bg2"/>
                </a:solidFill>
              </a:rPr>
              <a:t> </a:t>
            </a:r>
            <a:r>
              <a:rPr lang="en-US" sz="2000" b="1" i="1" dirty="0" err="1" smtClean="0">
                <a:solidFill>
                  <a:schemeClr val="bg2"/>
                </a:solidFill>
              </a:rPr>
              <a:t>sau</a:t>
            </a:r>
            <a:r>
              <a:rPr lang="en-US" sz="2000" b="1" i="1" dirty="0" smtClean="0">
                <a:solidFill>
                  <a:schemeClr val="bg2"/>
                </a:solidFill>
              </a:rPr>
              <a:t>:</a:t>
            </a:r>
            <a:endParaRPr lang="en-US" sz="2000" b="1" i="1" dirty="0">
              <a:solidFill>
                <a:schemeClr val="bg2"/>
              </a:solidFill>
            </a:endParaRPr>
          </a:p>
        </p:txBody>
      </p:sp>
      <p:sp>
        <p:nvSpPr>
          <p:cNvPr id="8" name="Rectangle 7"/>
          <p:cNvSpPr/>
          <p:nvPr/>
        </p:nvSpPr>
        <p:spPr>
          <a:xfrm>
            <a:off x="737651" y="1752660"/>
            <a:ext cx="6405937" cy="286232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smtClean="0"/>
              <a:t>Dùng </a:t>
            </a:r>
            <a:r>
              <a:rPr lang="vi-VN" sz="2000" dirty="0"/>
              <a:t>dụng cụ gì để đo quãng đường và thời gian chuyển động của một vật?</a:t>
            </a:r>
          </a:p>
          <a:p>
            <a:pPr marL="342900" indent="-342900" algn="just">
              <a:lnSpc>
                <a:spcPct val="150000"/>
              </a:lnSpc>
              <a:buFont typeface="Wingdings" panose="05000000000000000000" pitchFamily="2" charset="2"/>
              <a:buChar char="§"/>
            </a:pPr>
            <a:r>
              <a:rPr lang="vi-VN" sz="2000" dirty="0" smtClean="0"/>
              <a:t>Làm </a:t>
            </a:r>
            <a:r>
              <a:rPr lang="vi-VN" sz="2000" dirty="0"/>
              <a:t>thế nào đo </a:t>
            </a:r>
            <a:r>
              <a:rPr lang="vi-VN" sz="2000" dirty="0" smtClean="0"/>
              <a:t>đư</a:t>
            </a:r>
            <a:r>
              <a:rPr lang="en-US" sz="2000" dirty="0" smtClean="0"/>
              <a:t>ợ</a:t>
            </a:r>
            <a:r>
              <a:rPr lang="vi-VN" sz="2000" dirty="0" smtClean="0"/>
              <a:t>c </a:t>
            </a:r>
            <a:r>
              <a:rPr lang="vi-VN" sz="2000" dirty="0"/>
              <a:t>quãng đường đi được của vật trong một khoảng thời gian hoặc ngược lại?</a:t>
            </a:r>
          </a:p>
          <a:p>
            <a:pPr marL="342900" indent="-342900" algn="just">
              <a:lnSpc>
                <a:spcPct val="150000"/>
              </a:lnSpc>
              <a:buFont typeface="Wingdings" panose="05000000000000000000" pitchFamily="2" charset="2"/>
              <a:buChar char="§"/>
            </a:pPr>
            <a:r>
              <a:rPr lang="vi-VN" sz="2000" dirty="0" smtClean="0"/>
              <a:t>Thiết </a:t>
            </a:r>
            <a:r>
              <a:rPr lang="vi-VN" sz="2000" dirty="0"/>
              <a:t>kế các phương án đo tốc độ và so sánh ưu, nhược điểm của các phương án đó. </a:t>
            </a:r>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wipe(left)">
                                      <p:cBhvr>
                                        <p:cTn id="7" dur="500"/>
                                        <p:tgtEl>
                                          <p:spTgt spid="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8">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61" name="Google Shape;561;p1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7" name="Google Shape;530;p13"/>
          <p:cNvSpPr txBox="1">
            <a:spLocks noGrp="1"/>
          </p:cNvSpPr>
          <p:nvPr>
            <p:ph type="title"/>
          </p:nvPr>
        </p:nvSpPr>
        <p:spPr>
          <a:xfrm>
            <a:off x="737651" y="544530"/>
            <a:ext cx="6140400" cy="4659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smtClean="0">
                <a:solidFill>
                  <a:srgbClr val="C00000"/>
                </a:solidFill>
                <a:latin typeface="+mn-lt"/>
              </a:rPr>
              <a:t>II. </a:t>
            </a:r>
            <a:r>
              <a:rPr lang="en-US" sz="2000" b="1" dirty="0" err="1" smtClean="0">
                <a:solidFill>
                  <a:srgbClr val="C00000"/>
                </a:solidFill>
                <a:latin typeface="+mn-lt"/>
              </a:rPr>
              <a:t>Giới</a:t>
            </a:r>
            <a:r>
              <a:rPr lang="en-US" sz="2000" b="1" dirty="0" smtClean="0">
                <a:solidFill>
                  <a:srgbClr val="C00000"/>
                </a:solidFill>
                <a:latin typeface="+mn-lt"/>
              </a:rPr>
              <a:t> </a:t>
            </a:r>
            <a:r>
              <a:rPr lang="en-US" sz="2000" b="1" dirty="0" err="1" smtClean="0">
                <a:solidFill>
                  <a:srgbClr val="C00000"/>
                </a:solidFill>
                <a:latin typeface="+mn-lt"/>
              </a:rPr>
              <a:t>thiệu</a:t>
            </a:r>
            <a:r>
              <a:rPr lang="en-US" sz="2000" b="1" dirty="0" smtClean="0">
                <a:solidFill>
                  <a:srgbClr val="C00000"/>
                </a:solidFill>
                <a:latin typeface="+mn-lt"/>
              </a:rPr>
              <a:t> </a:t>
            </a:r>
            <a:r>
              <a:rPr lang="en-US" sz="2000" b="1" dirty="0" err="1" smtClean="0">
                <a:solidFill>
                  <a:srgbClr val="C00000"/>
                </a:solidFill>
                <a:latin typeface="+mn-lt"/>
              </a:rPr>
              <a:t>dụng</a:t>
            </a:r>
            <a:r>
              <a:rPr lang="en-US" sz="2000" b="1" dirty="0" smtClean="0">
                <a:solidFill>
                  <a:srgbClr val="C00000"/>
                </a:solidFill>
                <a:latin typeface="+mn-lt"/>
              </a:rPr>
              <a:t> </a:t>
            </a:r>
            <a:r>
              <a:rPr lang="en-US" sz="2000" b="1" dirty="0" err="1" smtClean="0">
                <a:solidFill>
                  <a:srgbClr val="C00000"/>
                </a:solidFill>
                <a:latin typeface="+mn-lt"/>
              </a:rPr>
              <a:t>cụ</a:t>
            </a:r>
            <a:r>
              <a:rPr lang="en-US" sz="2000" b="1" dirty="0" smtClean="0">
                <a:solidFill>
                  <a:srgbClr val="C00000"/>
                </a:solidFill>
                <a:latin typeface="+mn-lt"/>
              </a:rPr>
              <a:t> </a:t>
            </a:r>
            <a:r>
              <a:rPr lang="en-US" sz="2000" b="1" dirty="0" err="1" smtClean="0">
                <a:solidFill>
                  <a:srgbClr val="C00000"/>
                </a:solidFill>
                <a:latin typeface="+mn-lt"/>
              </a:rPr>
              <a:t>đo</a:t>
            </a:r>
            <a:r>
              <a:rPr lang="en-US" sz="2000" b="1" dirty="0" smtClean="0">
                <a:solidFill>
                  <a:srgbClr val="C00000"/>
                </a:solidFill>
                <a:latin typeface="+mn-lt"/>
              </a:rPr>
              <a:t> </a:t>
            </a:r>
            <a:r>
              <a:rPr lang="en-US" sz="2000" b="1" dirty="0" err="1" smtClean="0">
                <a:solidFill>
                  <a:srgbClr val="C00000"/>
                </a:solidFill>
                <a:latin typeface="+mn-lt"/>
              </a:rPr>
              <a:t>thời</a:t>
            </a:r>
            <a:r>
              <a:rPr lang="en-US" sz="2000" b="1" dirty="0" smtClean="0">
                <a:solidFill>
                  <a:srgbClr val="C00000"/>
                </a:solidFill>
                <a:latin typeface="+mn-lt"/>
              </a:rPr>
              <a:t> </a:t>
            </a:r>
            <a:r>
              <a:rPr lang="en-US" sz="2000" b="1" dirty="0" err="1" smtClean="0">
                <a:solidFill>
                  <a:srgbClr val="C00000"/>
                </a:solidFill>
                <a:latin typeface="+mn-lt"/>
              </a:rPr>
              <a:t>gian</a:t>
            </a:r>
            <a:endParaRPr sz="2000" b="1" dirty="0">
              <a:solidFill>
                <a:srgbClr val="C00000"/>
              </a:solidFill>
              <a:latin typeface="+mn-lt"/>
            </a:endParaRPr>
          </a:p>
        </p:txBody>
      </p:sp>
      <p:sp>
        <p:nvSpPr>
          <p:cNvPr id="4" name="Rectangle 3"/>
          <p:cNvSpPr/>
          <p:nvPr/>
        </p:nvSpPr>
        <p:spPr>
          <a:xfrm>
            <a:off x="737651" y="1174689"/>
            <a:ext cx="6591869" cy="400110"/>
          </a:xfrm>
          <a:prstGeom prst="rect">
            <a:avLst/>
          </a:prstGeom>
        </p:spPr>
        <p:txBody>
          <a:bodyPr wrap="none">
            <a:spAutoFit/>
          </a:bodyPr>
          <a:lstStyle/>
          <a:p>
            <a:r>
              <a:rPr lang="en-US" sz="2000" b="1" dirty="0">
                <a:solidFill>
                  <a:schemeClr val="bg2"/>
                </a:solidFill>
              </a:rPr>
              <a:t>1. </a:t>
            </a:r>
            <a:r>
              <a:rPr lang="en-US" sz="2000" b="1" dirty="0" err="1">
                <a:solidFill>
                  <a:schemeClr val="bg2"/>
                </a:solidFill>
              </a:rPr>
              <a:t>Đồng</a:t>
            </a:r>
            <a:r>
              <a:rPr lang="en-US" sz="2000" b="1" dirty="0">
                <a:solidFill>
                  <a:schemeClr val="bg2"/>
                </a:solidFill>
              </a:rPr>
              <a:t> </a:t>
            </a:r>
            <a:r>
              <a:rPr lang="en-US" sz="2000" b="1" dirty="0" err="1">
                <a:solidFill>
                  <a:schemeClr val="bg2"/>
                </a:solidFill>
              </a:rPr>
              <a:t>hồ</a:t>
            </a:r>
            <a:r>
              <a:rPr lang="en-US" sz="2000" b="1" dirty="0">
                <a:solidFill>
                  <a:schemeClr val="bg2"/>
                </a:solidFill>
              </a:rPr>
              <a:t> </a:t>
            </a:r>
            <a:r>
              <a:rPr lang="en-US" sz="2000" b="1" dirty="0" err="1">
                <a:solidFill>
                  <a:schemeClr val="bg2"/>
                </a:solidFill>
              </a:rPr>
              <a:t>đo</a:t>
            </a:r>
            <a:r>
              <a:rPr lang="en-US" sz="2000" b="1" dirty="0">
                <a:solidFill>
                  <a:schemeClr val="bg2"/>
                </a:solidFill>
              </a:rPr>
              <a:t> </a:t>
            </a:r>
            <a:r>
              <a:rPr lang="en-US" sz="2000" b="1" dirty="0" err="1">
                <a:solidFill>
                  <a:schemeClr val="bg2"/>
                </a:solidFill>
              </a:rPr>
              <a:t>thời</a:t>
            </a:r>
            <a:r>
              <a:rPr lang="en-US" sz="2000" b="1" dirty="0">
                <a:solidFill>
                  <a:schemeClr val="bg2"/>
                </a:solidFill>
              </a:rPr>
              <a:t> </a:t>
            </a:r>
            <a:r>
              <a:rPr lang="en-US" sz="2000" b="1" dirty="0" err="1">
                <a:solidFill>
                  <a:schemeClr val="bg2"/>
                </a:solidFill>
              </a:rPr>
              <a:t>gian</a:t>
            </a:r>
            <a:r>
              <a:rPr lang="en-US" sz="2000" b="1" dirty="0">
                <a:solidFill>
                  <a:schemeClr val="bg2"/>
                </a:solidFill>
              </a:rPr>
              <a:t> </a:t>
            </a:r>
            <a:r>
              <a:rPr lang="en-US" sz="2000" b="1" dirty="0" err="1">
                <a:solidFill>
                  <a:schemeClr val="bg2"/>
                </a:solidFill>
              </a:rPr>
              <a:t>hiện</a:t>
            </a:r>
            <a:r>
              <a:rPr lang="en-US" sz="2000" b="1" dirty="0">
                <a:solidFill>
                  <a:schemeClr val="bg2"/>
                </a:solidFill>
              </a:rPr>
              <a:t> </a:t>
            </a:r>
            <a:r>
              <a:rPr lang="en-US" sz="2000" b="1" dirty="0" err="1">
                <a:solidFill>
                  <a:schemeClr val="bg2"/>
                </a:solidFill>
              </a:rPr>
              <a:t>số</a:t>
            </a:r>
            <a:r>
              <a:rPr lang="en-US" sz="2000" b="1" dirty="0">
                <a:solidFill>
                  <a:schemeClr val="bg2"/>
                </a:solidFill>
              </a:rPr>
              <a:t> </a:t>
            </a:r>
            <a:r>
              <a:rPr lang="en-US" sz="2000" b="1" dirty="0" err="1">
                <a:solidFill>
                  <a:schemeClr val="bg2"/>
                </a:solidFill>
              </a:rPr>
              <a:t>và</a:t>
            </a:r>
            <a:r>
              <a:rPr lang="en-US" sz="2000" b="1" dirty="0">
                <a:solidFill>
                  <a:schemeClr val="bg2"/>
                </a:solidFill>
              </a:rPr>
              <a:t> </a:t>
            </a:r>
            <a:r>
              <a:rPr lang="en-US" sz="2000" b="1" dirty="0" err="1">
                <a:solidFill>
                  <a:schemeClr val="bg2"/>
                </a:solidFill>
              </a:rPr>
              <a:t>cổng</a:t>
            </a:r>
            <a:r>
              <a:rPr lang="en-US" sz="2000" b="1" dirty="0">
                <a:solidFill>
                  <a:schemeClr val="bg2"/>
                </a:solidFill>
              </a:rPr>
              <a:t> </a:t>
            </a:r>
            <a:r>
              <a:rPr lang="en-US" sz="2000" b="1" dirty="0" err="1">
                <a:solidFill>
                  <a:schemeClr val="bg2"/>
                </a:solidFill>
              </a:rPr>
              <a:t>quang</a:t>
            </a:r>
            <a:r>
              <a:rPr lang="en-US" sz="2000" b="1" dirty="0">
                <a:solidFill>
                  <a:schemeClr val="bg2"/>
                </a:solidFill>
              </a:rPr>
              <a:t> </a:t>
            </a:r>
            <a:r>
              <a:rPr lang="en-US" sz="2000" b="1" dirty="0" err="1" smtClean="0">
                <a:solidFill>
                  <a:schemeClr val="bg2"/>
                </a:solidFill>
              </a:rPr>
              <a:t>điện</a:t>
            </a:r>
            <a:endParaRPr lang="en-US" sz="2000" b="1" dirty="0">
              <a:solidFill>
                <a:schemeClr val="bg2"/>
              </a:solidFill>
            </a:endParaRPr>
          </a:p>
        </p:txBody>
      </p:sp>
      <p:sp>
        <p:nvSpPr>
          <p:cNvPr id="5" name="Rectangle 4"/>
          <p:cNvSpPr/>
          <p:nvPr/>
        </p:nvSpPr>
        <p:spPr>
          <a:xfrm>
            <a:off x="737651" y="1574799"/>
            <a:ext cx="6474807" cy="1338828"/>
          </a:xfrm>
          <a:prstGeom prst="rect">
            <a:avLst/>
          </a:prstGeom>
        </p:spPr>
        <p:txBody>
          <a:bodyPr wrap="square">
            <a:spAutoFit/>
          </a:bodyPr>
          <a:lstStyle/>
          <a:p>
            <a:pPr algn="just">
              <a:lnSpc>
                <a:spcPct val="150000"/>
              </a:lnSpc>
            </a:pPr>
            <a:r>
              <a:rPr lang="vi-VN" sz="1800" dirty="0"/>
              <a:t>Đồng hồ đo thời gian hiện số (Hình 6.2) có thể đo thời gian chính xác đến phần nghìn giây, được điều khiển bằng cổng quang điện (Hình 6.1</a:t>
            </a:r>
            <a:r>
              <a:rPr lang="vi-VN" sz="1800" dirty="0" smtClean="0"/>
              <a:t>)</a:t>
            </a:r>
            <a:endParaRPr lang="en-US" sz="1800"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536967" y="2913627"/>
            <a:ext cx="2817164" cy="2048791"/>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509057" y="2861379"/>
            <a:ext cx="1963662" cy="2153285"/>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500"/>
                                        <p:tgtEl>
                                          <p:spTgt spid="5"/>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4" name="Rectangle 3"/>
          <p:cNvSpPr/>
          <p:nvPr/>
        </p:nvSpPr>
        <p:spPr>
          <a:xfrm>
            <a:off x="1320229" y="245034"/>
            <a:ext cx="6529227" cy="958660"/>
          </a:xfrm>
          <a:prstGeom prst="rect">
            <a:avLst/>
          </a:prstGeom>
        </p:spPr>
        <p:txBody>
          <a:bodyPr wrap="square">
            <a:spAutoFit/>
          </a:bodyPr>
          <a:lstStyle/>
          <a:p>
            <a:pPr algn="ctr">
              <a:lnSpc>
                <a:spcPct val="150000"/>
              </a:lnSpc>
            </a:pPr>
            <a:r>
              <a:rPr lang="vi-VN" sz="2000" b="1" dirty="0">
                <a:solidFill>
                  <a:schemeClr val="bg2"/>
                </a:solidFill>
              </a:rPr>
              <a:t>Cách sử dụng đồng hồ đo thời gian hiện số MC964 (Hình 6.2) như sau:</a:t>
            </a:r>
            <a:endParaRPr lang="en-US" sz="2000" b="1"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95" y="245034"/>
            <a:ext cx="672234" cy="6913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548" y="245034"/>
            <a:ext cx="672234" cy="691349"/>
          </a:xfrm>
          <a:prstGeom prst="rect">
            <a:avLst/>
          </a:prstGeom>
        </p:spPr>
      </p:pic>
      <p:sp>
        <p:nvSpPr>
          <p:cNvPr id="6" name="Rectangle 5"/>
          <p:cNvSpPr/>
          <p:nvPr/>
        </p:nvSpPr>
        <p:spPr>
          <a:xfrm>
            <a:off x="888466" y="1203694"/>
            <a:ext cx="7392751"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dirty="0" smtClean="0">
                <a:solidFill>
                  <a:srgbClr val="C00000"/>
                </a:solidFill>
              </a:rPr>
              <a:t>Thang </a:t>
            </a:r>
            <a:r>
              <a:rPr lang="vi-VN" sz="2000" b="1" dirty="0">
                <a:solidFill>
                  <a:srgbClr val="C00000"/>
                </a:solidFill>
              </a:rPr>
              <a:t>đo: </a:t>
            </a:r>
            <a:r>
              <a:rPr lang="vi-VN" sz="2000" dirty="0"/>
              <a:t>chọn thang đo thời gian, với ĐCNN tương ứng là 0,001s hoặc 0,01s. </a:t>
            </a:r>
          </a:p>
          <a:p>
            <a:pPr marL="342900" indent="-342900" algn="just">
              <a:lnSpc>
                <a:spcPct val="150000"/>
              </a:lnSpc>
              <a:buFont typeface="Wingdings" panose="05000000000000000000" pitchFamily="2" charset="2"/>
              <a:buChar char="Ø"/>
            </a:pPr>
            <a:r>
              <a:rPr lang="vi-VN" sz="2000" b="1" dirty="0" smtClean="0">
                <a:solidFill>
                  <a:srgbClr val="C00000"/>
                </a:solidFill>
              </a:rPr>
              <a:t>MODE</a:t>
            </a:r>
            <a:r>
              <a:rPr lang="vi-VN" sz="2000" b="1" dirty="0">
                <a:solidFill>
                  <a:srgbClr val="C00000"/>
                </a:solidFill>
              </a:rPr>
              <a:t>: </a:t>
            </a:r>
            <a:r>
              <a:rPr lang="vi-VN" sz="2000" dirty="0"/>
              <a:t>chọn kiểu làm việc cho máy đo thời gian.</a:t>
            </a:r>
          </a:p>
        </p:txBody>
      </p:sp>
      <p:sp>
        <p:nvSpPr>
          <p:cNvPr id="7" name="Rectangle 6"/>
          <p:cNvSpPr/>
          <p:nvPr/>
        </p:nvSpPr>
        <p:spPr>
          <a:xfrm>
            <a:off x="1320229" y="2752983"/>
            <a:ext cx="4916183" cy="1015663"/>
          </a:xfrm>
          <a:prstGeom prst="rect">
            <a:avLst/>
          </a:prstGeom>
        </p:spPr>
        <p:txBody>
          <a:bodyPr wrap="square">
            <a:spAutoFit/>
          </a:bodyPr>
          <a:lstStyle/>
          <a:p>
            <a:pPr algn="just">
              <a:lnSpc>
                <a:spcPct val="150000"/>
              </a:lnSpc>
            </a:pPr>
            <a:r>
              <a:rPr lang="en-US" sz="2000" dirty="0"/>
              <a:t>(</a:t>
            </a:r>
            <a:r>
              <a:rPr lang="en-US" sz="2000" dirty="0" smtClean="0"/>
              <a:t>1) MODE </a:t>
            </a:r>
            <a:r>
              <a:rPr lang="en-US" sz="2000" dirty="0"/>
              <a:t>A: </a:t>
            </a:r>
            <a:r>
              <a:rPr lang="en-US" sz="2000" dirty="0" err="1"/>
              <a:t>đo</a:t>
            </a:r>
            <a:r>
              <a:rPr lang="en-US" sz="2000" dirty="0"/>
              <a:t> </a:t>
            </a:r>
            <a:r>
              <a:rPr lang="en-US" sz="2000" dirty="0" err="1"/>
              <a:t>thời</a:t>
            </a:r>
            <a:r>
              <a:rPr lang="en-US" sz="2000" dirty="0"/>
              <a:t> </a:t>
            </a:r>
            <a:r>
              <a:rPr lang="en-US" sz="2000" dirty="0" err="1"/>
              <a:t>gian</a:t>
            </a:r>
            <a:r>
              <a:rPr lang="en-US" sz="2000" dirty="0"/>
              <a:t> </a:t>
            </a:r>
            <a:r>
              <a:rPr lang="en-US" sz="2000" dirty="0" err="1"/>
              <a:t>vật</a:t>
            </a:r>
            <a:r>
              <a:rPr lang="en-US" sz="2000" dirty="0"/>
              <a:t> </a:t>
            </a:r>
            <a:r>
              <a:rPr lang="en-US" sz="2000" dirty="0" err="1"/>
              <a:t>chắn</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A (</a:t>
            </a:r>
            <a:r>
              <a:rPr lang="en-US" sz="2000" dirty="0" err="1"/>
              <a:t>Hình</a:t>
            </a:r>
            <a:r>
              <a:rPr lang="en-US" sz="2000" dirty="0"/>
              <a:t> 6.3). </a:t>
            </a: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6339153" y="2607176"/>
            <a:ext cx="2255760" cy="1307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anim calcmode="lin" valueType="num">
                                      <p:cBhvr>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3" name="Rectangle 2"/>
          <p:cNvSpPr/>
          <p:nvPr/>
        </p:nvSpPr>
        <p:spPr>
          <a:xfrm>
            <a:off x="1484616" y="626747"/>
            <a:ext cx="6231276" cy="2400657"/>
          </a:xfrm>
          <a:prstGeom prst="rect">
            <a:avLst/>
          </a:prstGeom>
        </p:spPr>
        <p:txBody>
          <a:bodyPr wrap="square">
            <a:spAutoFit/>
          </a:bodyPr>
          <a:lstStyle/>
          <a:p>
            <a:pPr algn="just">
              <a:lnSpc>
                <a:spcPct val="150000"/>
              </a:lnSpc>
            </a:pPr>
            <a:r>
              <a:rPr lang="en-US" sz="2000" dirty="0"/>
              <a:t>(</a:t>
            </a:r>
            <a:r>
              <a:rPr lang="en-US" sz="2000" dirty="0" smtClean="0"/>
              <a:t>2) MODE </a:t>
            </a:r>
            <a:r>
              <a:rPr lang="en-US" sz="2000" dirty="0"/>
              <a:t>B: </a:t>
            </a:r>
            <a:r>
              <a:rPr lang="en-US" sz="2000" dirty="0" err="1"/>
              <a:t>đo</a:t>
            </a:r>
            <a:r>
              <a:rPr lang="en-US" sz="2000" dirty="0"/>
              <a:t> </a:t>
            </a:r>
            <a:r>
              <a:rPr lang="en-US" sz="2000" dirty="0" err="1"/>
              <a:t>thời</a:t>
            </a:r>
            <a:r>
              <a:rPr lang="en-US" sz="2000" dirty="0"/>
              <a:t> </a:t>
            </a:r>
            <a:r>
              <a:rPr lang="en-US" sz="2000" dirty="0" err="1"/>
              <a:t>gian</a:t>
            </a:r>
            <a:r>
              <a:rPr lang="en-US" sz="2000" dirty="0"/>
              <a:t> </a:t>
            </a:r>
            <a:r>
              <a:rPr lang="en-US" sz="2000" dirty="0" err="1"/>
              <a:t>vật</a:t>
            </a:r>
            <a:r>
              <a:rPr lang="en-US" sz="2000" dirty="0"/>
              <a:t> </a:t>
            </a:r>
            <a:r>
              <a:rPr lang="en-US" sz="2000" dirty="0" err="1"/>
              <a:t>chắn</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B </a:t>
            </a:r>
          </a:p>
          <a:p>
            <a:pPr algn="just">
              <a:lnSpc>
                <a:spcPct val="150000"/>
              </a:lnSpc>
            </a:pPr>
            <a:r>
              <a:rPr lang="en-US" sz="2000" dirty="0"/>
              <a:t>(</a:t>
            </a:r>
            <a:r>
              <a:rPr lang="en-US" sz="2000" dirty="0" smtClean="0"/>
              <a:t>3) MODE A + B</a:t>
            </a:r>
            <a:r>
              <a:rPr lang="en-US" sz="2000" dirty="0"/>
              <a:t>: </a:t>
            </a:r>
            <a:r>
              <a:rPr lang="en-US" sz="2000" dirty="0" err="1"/>
              <a:t>đo</a:t>
            </a:r>
            <a:r>
              <a:rPr lang="en-US" sz="2000" dirty="0"/>
              <a:t> </a:t>
            </a:r>
            <a:r>
              <a:rPr lang="en-US" sz="2000" dirty="0" err="1"/>
              <a:t>tổng</a:t>
            </a:r>
            <a:r>
              <a:rPr lang="en-US" sz="2000" dirty="0"/>
              <a:t> </a:t>
            </a:r>
            <a:r>
              <a:rPr lang="en-US" sz="2000" dirty="0" err="1"/>
              <a:t>của</a:t>
            </a:r>
            <a:r>
              <a:rPr lang="en-US" sz="2000" dirty="0"/>
              <a:t> </a:t>
            </a:r>
            <a:r>
              <a:rPr lang="en-US" sz="2000" dirty="0" err="1"/>
              <a:t>hai</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a:t>
            </a:r>
            <a:r>
              <a:rPr lang="en-US" sz="2000" dirty="0" err="1"/>
              <a:t>vật</a:t>
            </a:r>
            <a:r>
              <a:rPr lang="en-US" sz="2000" dirty="0"/>
              <a:t> </a:t>
            </a:r>
            <a:r>
              <a:rPr lang="en-US" sz="2000" dirty="0" err="1"/>
              <a:t>chắn</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A </a:t>
            </a:r>
            <a:r>
              <a:rPr lang="en-US" sz="2000" dirty="0" err="1"/>
              <a:t>và</a:t>
            </a:r>
            <a:r>
              <a:rPr lang="en-US" sz="2000" dirty="0"/>
              <a:t> </a:t>
            </a:r>
            <a:r>
              <a:rPr lang="en-US" sz="2000" dirty="0" err="1"/>
              <a:t>vật</a:t>
            </a:r>
            <a:r>
              <a:rPr lang="en-US" sz="2000" dirty="0"/>
              <a:t> </a:t>
            </a:r>
            <a:r>
              <a:rPr lang="en-US" sz="2000" dirty="0" err="1"/>
              <a:t>chắn</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B.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2297"/>
          <a:stretch/>
        </p:blipFill>
        <p:spPr>
          <a:xfrm>
            <a:off x="1592495" y="2576136"/>
            <a:ext cx="3092521" cy="24029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2562" y="3102664"/>
            <a:ext cx="2161426" cy="18011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 name="Rounded Rectangle 4"/>
          <p:cNvSpPr/>
          <p:nvPr/>
        </p:nvSpPr>
        <p:spPr>
          <a:xfrm>
            <a:off x="606174" y="667820"/>
            <a:ext cx="6606284" cy="3801437"/>
          </a:xfrm>
          <a:prstGeom prst="round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7977" y="856817"/>
            <a:ext cx="6002677" cy="2400657"/>
          </a:xfrm>
          <a:prstGeom prst="rect">
            <a:avLst/>
          </a:prstGeom>
        </p:spPr>
        <p:txBody>
          <a:bodyPr wrap="square">
            <a:spAutoFit/>
          </a:bodyPr>
          <a:lstStyle/>
          <a:p>
            <a:pPr algn="just">
              <a:lnSpc>
                <a:spcPct val="150000"/>
              </a:lnSpc>
            </a:pPr>
            <a:r>
              <a:rPr lang="en-US" sz="2000" dirty="0" smtClean="0"/>
              <a:t>(4) MODE </a:t>
            </a:r>
            <a:r>
              <a:rPr lang="en-US" sz="2000" dirty="0"/>
              <a:t>A ↔ B: </a:t>
            </a:r>
            <a:r>
              <a:rPr lang="en-US" sz="2000" dirty="0" err="1"/>
              <a:t>Đo</a:t>
            </a:r>
            <a:r>
              <a:rPr lang="en-US" sz="2000" dirty="0"/>
              <a:t> </a:t>
            </a:r>
            <a:r>
              <a:rPr lang="en-US" sz="2000" dirty="0" err="1"/>
              <a:t>thời</a:t>
            </a:r>
            <a:r>
              <a:rPr lang="en-US" sz="2000" dirty="0"/>
              <a:t> </a:t>
            </a:r>
            <a:r>
              <a:rPr lang="en-US" sz="2000" dirty="0" err="1"/>
              <a:t>gian</a:t>
            </a:r>
            <a:r>
              <a:rPr lang="en-US" sz="2000" dirty="0"/>
              <a:t> </a:t>
            </a:r>
            <a:r>
              <a:rPr lang="en-US" sz="2000" dirty="0" err="1"/>
              <a:t>vật</a:t>
            </a:r>
            <a:r>
              <a:rPr lang="en-US" sz="2000" dirty="0"/>
              <a:t> </a:t>
            </a:r>
            <a:r>
              <a:rPr lang="en-US" sz="2000" dirty="0" err="1"/>
              <a:t>chuyển</a:t>
            </a:r>
            <a:r>
              <a:rPr lang="en-US" sz="2000" dirty="0"/>
              <a:t> </a:t>
            </a:r>
            <a:r>
              <a:rPr lang="en-US" sz="2000" dirty="0" err="1"/>
              <a:t>động</a:t>
            </a:r>
            <a:r>
              <a:rPr lang="en-US" sz="2000" dirty="0"/>
              <a:t> </a:t>
            </a:r>
            <a:r>
              <a:rPr lang="en-US" sz="2000" dirty="0" err="1"/>
              <a:t>từ</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A </a:t>
            </a:r>
            <a:r>
              <a:rPr lang="en-US" sz="2000" dirty="0" err="1"/>
              <a:t>tới</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B.</a:t>
            </a:r>
          </a:p>
          <a:p>
            <a:pPr algn="just">
              <a:lnSpc>
                <a:spcPct val="150000"/>
              </a:lnSpc>
            </a:pPr>
            <a:r>
              <a:rPr lang="en-US" sz="2000" dirty="0" smtClean="0"/>
              <a:t>(5) MODE </a:t>
            </a:r>
            <a:r>
              <a:rPr lang="en-US" sz="2000" dirty="0"/>
              <a:t>T: </a:t>
            </a:r>
            <a:r>
              <a:rPr lang="en-US" sz="2000" dirty="0" err="1"/>
              <a:t>đo</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T </a:t>
            </a:r>
            <a:r>
              <a:rPr lang="en-US" sz="2000" dirty="0" err="1"/>
              <a:t>của</a:t>
            </a:r>
            <a:r>
              <a:rPr lang="en-US" sz="2000" dirty="0"/>
              <a:t> </a:t>
            </a:r>
            <a:r>
              <a:rPr lang="en-US" sz="2000" dirty="0" err="1"/>
              <a:t>từng</a:t>
            </a:r>
            <a:r>
              <a:rPr lang="en-US" sz="2000" dirty="0"/>
              <a:t> </a:t>
            </a:r>
            <a:r>
              <a:rPr lang="en-US" sz="2000" dirty="0" err="1"/>
              <a:t>chu</a:t>
            </a:r>
            <a:r>
              <a:rPr lang="en-US" sz="2000" dirty="0"/>
              <a:t> </a:t>
            </a:r>
            <a:r>
              <a:rPr lang="en-US" sz="2000" dirty="0" err="1"/>
              <a:t>kì</a:t>
            </a:r>
            <a:r>
              <a:rPr lang="en-US" sz="2000" dirty="0"/>
              <a:t> </a:t>
            </a:r>
            <a:r>
              <a:rPr lang="en-US" sz="2000" dirty="0" err="1"/>
              <a:t>dao</a:t>
            </a:r>
            <a:r>
              <a:rPr lang="en-US" sz="2000" dirty="0"/>
              <a:t> </a:t>
            </a:r>
            <a:r>
              <a:rPr lang="en-US" sz="2000" dirty="0" err="1"/>
              <a:t>động</a:t>
            </a:r>
            <a:r>
              <a:rPr lang="en-US" sz="2000" dirty="0"/>
              <a:t>. </a:t>
            </a:r>
          </a:p>
        </p:txBody>
      </p:sp>
      <p:sp>
        <p:nvSpPr>
          <p:cNvPr id="7" name="Rectangle 6"/>
          <p:cNvSpPr/>
          <p:nvPr/>
        </p:nvSpPr>
        <p:spPr>
          <a:xfrm>
            <a:off x="606174" y="3446471"/>
            <a:ext cx="6726521" cy="400110"/>
          </a:xfrm>
          <a:prstGeom prst="rect">
            <a:avLst/>
          </a:prstGeom>
        </p:spPr>
        <p:txBody>
          <a:bodyPr wrap="none">
            <a:spAutoFit/>
          </a:bodyPr>
          <a:lstStyle/>
          <a:p>
            <a:pPr marL="342900" indent="-342900">
              <a:buFont typeface="Wingdings" panose="05000000000000000000" pitchFamily="2" charset="2"/>
              <a:buChar char="Ø"/>
            </a:pPr>
            <a:r>
              <a:rPr lang="en-US" sz="2000" b="1" dirty="0" err="1">
                <a:solidFill>
                  <a:srgbClr val="C00000"/>
                </a:solidFill>
              </a:rPr>
              <a:t>Nút</a:t>
            </a:r>
            <a:r>
              <a:rPr lang="en-US" sz="2000" b="1" dirty="0">
                <a:solidFill>
                  <a:srgbClr val="C00000"/>
                </a:solidFill>
              </a:rPr>
              <a:t> RESET: </a:t>
            </a:r>
            <a:r>
              <a:rPr lang="en-US" sz="2000" dirty="0" err="1"/>
              <a:t>đặt</a:t>
            </a:r>
            <a:r>
              <a:rPr lang="en-US" sz="2000" dirty="0"/>
              <a:t> </a:t>
            </a:r>
            <a:r>
              <a:rPr lang="en-US" sz="2000" dirty="0" err="1"/>
              <a:t>lại</a:t>
            </a:r>
            <a:r>
              <a:rPr lang="en-US" sz="2000" dirty="0"/>
              <a:t> </a:t>
            </a:r>
            <a:r>
              <a:rPr lang="en-US" sz="2000" dirty="0" err="1"/>
              <a:t>chỉ</a:t>
            </a:r>
            <a:r>
              <a:rPr lang="en-US" sz="2000" dirty="0"/>
              <a:t> </a:t>
            </a:r>
            <a:r>
              <a:rPr lang="en-US" sz="2000" dirty="0" err="1"/>
              <a:t>số</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về</a:t>
            </a:r>
            <a:r>
              <a:rPr lang="en-US" sz="2000" dirty="0"/>
              <a:t> </a:t>
            </a:r>
            <a:r>
              <a:rPr lang="en-US" sz="2000" dirty="0" err="1"/>
              <a:t>giá</a:t>
            </a:r>
            <a:r>
              <a:rPr lang="en-US" sz="2000" dirty="0"/>
              <a:t> </a:t>
            </a:r>
            <a:r>
              <a:rPr lang="en-US" sz="2000" dirty="0" err="1"/>
              <a:t>trị</a:t>
            </a:r>
            <a:r>
              <a:rPr lang="en-US" sz="2000" dirty="0"/>
              <a:t> </a:t>
            </a:r>
            <a:r>
              <a:rPr lang="en-US" sz="2000" dirty="0" smtClean="0"/>
              <a:t>0000 </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6">
                                            <p:txEl>
                                              <p:pRg st="0" end="0"/>
                                            </p:txEl>
                                          </p:spTgt>
                                        </p:tgtEl>
                                      </p:cBhvr>
                                    </p:animEffect>
                                  </p:childTnLst>
                                </p:cTn>
                              </p:par>
                              <p:par>
                                <p:cTn id="9" presetID="1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1252</Words>
  <PresentationFormat>On-screen Show (16:9)</PresentationFormat>
  <Paragraphs>140</Paragraphs>
  <Slides>27</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Calibri</vt:lpstr>
      <vt:lpstr>Wingdings</vt:lpstr>
      <vt:lpstr>Times New Roman</vt:lpstr>
      <vt:lpstr>Sniglet</vt:lpstr>
      <vt:lpstr>Arial</vt:lpstr>
      <vt:lpstr>Dosis</vt:lpstr>
      <vt:lpstr>Friar template</vt:lpstr>
      <vt:lpstr>Equation.DSMT4</vt:lpstr>
      <vt:lpstr>CHÀO MỪNG CÁC EM  ĐẾN VỚI TIẾT HỌC HÔM NAY!</vt:lpstr>
      <vt:lpstr>PowerPoint Presentation</vt:lpstr>
      <vt:lpstr>BÀI 6: THỰC HÀNH: ĐO TỐC ĐỘ CỦA VẬT CHUYỂN ĐỘNG</vt:lpstr>
      <vt:lpstr>NỘI DUNG BÀI HỌC</vt:lpstr>
      <vt:lpstr>I. Cách đo tốc độ trong phòng thí nghiệm </vt:lpstr>
      <vt:lpstr>II. Giới thiệu dụng cụ đo thời gian</vt:lpstr>
      <vt:lpstr>PowerPoint Presentation</vt:lpstr>
      <vt:lpstr>PowerPoint Presentation</vt:lpstr>
      <vt:lpstr>PowerPoint Presentation</vt:lpstr>
      <vt:lpstr>PowerPoint Presentation</vt:lpstr>
      <vt:lpstr>PowerPoint Presentation</vt:lpstr>
      <vt:lpstr>Đọc thông tin mục II.1, quan sát Hình 6.6 SGK trang 31 và trả lời câu hỏi: Hãy nêu các dụng cụ thí nghiệm sẽ sử dụng trong bài thực hành. </vt:lpstr>
      <vt:lpstr>PowerPoint Presentation</vt:lpstr>
      <vt:lpstr>PowerPoint Presentation</vt:lpstr>
      <vt:lpstr>Thiết kế phương án thí nghiệm</vt:lpstr>
      <vt:lpstr>Thiết kế phương án thí nghiệm</vt:lpstr>
      <vt:lpstr>Thí nghiệm 1: Đo tốc độ trung bình</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2022-03-06T17:35:46Z</dcterms:modified>
</cp:coreProperties>
</file>