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59" r:id="rId4"/>
    <p:sldId id="267" r:id="rId5"/>
    <p:sldId id="268" r:id="rId6"/>
    <p:sldId id="269" r:id="rId7"/>
    <p:sldId id="265" r:id="rId8"/>
    <p:sldId id="270" r:id="rId9"/>
    <p:sldId id="271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02"/>
    <a:srgbClr val="67C98C"/>
    <a:srgbClr val="F7FBDD"/>
    <a:srgbClr val="DCF117"/>
    <a:srgbClr val="D5E226"/>
    <a:srgbClr val="66FF33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06" autoAdjust="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66720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</a:rPr>
              <a:t>CHỦ ĐỀ </a:t>
            </a:r>
            <a:r>
              <a:rPr lang="en-US" sz="3600" dirty="0" smtClean="0">
                <a:solidFill>
                  <a:srgbClr val="C00000"/>
                </a:solidFill>
              </a:rPr>
              <a:t>6</a:t>
            </a:r>
            <a:endParaRPr lang="vi-VN" sz="3600" dirty="0" smtClean="0">
              <a:solidFill>
                <a:srgbClr val="C0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PHÁT TRIỂN BẢN THÂN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9365" y="2717953"/>
            <a:ext cx="68532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TỔNG KẾT/ </a:t>
            </a:r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CAM KẾT </a:t>
            </a:r>
          </a:p>
          <a:p>
            <a:pPr algn="ctr"/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CHẤP HÀNH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20436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ĐỀ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6</a:t>
            </a:r>
          </a:p>
          <a:p>
            <a:pPr algn="ctr"/>
            <a:r>
              <a:rPr lang="en-US" sz="3200" b="1" dirty="0" smtClean="0">
                <a:latin typeface="+mj-lt"/>
              </a:rPr>
              <a:t>PHÁT TRIỂN BẢN THÂN </a:t>
            </a:r>
            <a:r>
              <a:rPr lang="vi-VN" sz="3200" b="1" dirty="0" smtClean="0">
                <a:latin typeface="+mj-lt"/>
              </a:rPr>
              <a:t>(TUẦN </a:t>
            </a:r>
            <a:r>
              <a:rPr lang="en-US" sz="3200" b="1" dirty="0" smtClean="0">
                <a:latin typeface="+mj-lt"/>
              </a:rPr>
              <a:t>21</a:t>
            </a:r>
            <a:r>
              <a:rPr lang="vi-VN" sz="3200" b="1" dirty="0" smtClean="0">
                <a:latin typeface="+mj-lt"/>
              </a:rPr>
              <a:t>)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7707" y="12550"/>
            <a:ext cx="46551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+mj-lt"/>
              </a:rPr>
              <a:t>SINH HOẠT LỚP</a:t>
            </a:r>
            <a:endParaRPr lang="en-US" sz="40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8483"/>
            <a:ext cx="12192000" cy="563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85454" y="1981201"/>
            <a:ext cx="9434945" cy="19188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1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và 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động tuần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động tuần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438400" y="1433945"/>
            <a:ext cx="6221555" cy="3442855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Sơ kết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Từng tổ báo cáo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Lớp trưởng tập hợp ý kiến tình hình hoạt động của tổ, lớp trong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Tổng kết hoạt động tuần 1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động tuần 2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175164" y="962891"/>
            <a:ext cx="8437417" cy="491143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Phương án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ổn định, duy trì nền nếp quy định.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thực hiện tốt các nội quy của nhà trường đề ra.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Tích cực học tập để nâng cao chất lượng. 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duy trì các hoạt động: thể dục, vệ sinh trường, lớp xanh, sạch, đẹp và cả ý thức nói lời hay, làm việc tốt ....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Thực hiện các hoạt động khác theo phân công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147454" y="2213275"/>
            <a:ext cx="7869382" cy="243921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1023609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819" y="1123930"/>
            <a:ext cx="10063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ý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912072"/>
              </p:ext>
            </p:extLst>
          </p:nvPr>
        </p:nvGraphicFramePr>
        <p:xfrm>
          <a:off x="1491914" y="2310062"/>
          <a:ext cx="8494295" cy="40377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8859">
                  <a:extLst>
                    <a:ext uri="{9D8B030D-6E8A-4147-A177-3AD203B41FA5}">
                      <a16:colId xmlns:a16="http://schemas.microsoft.com/office/drawing/2014/main" val="1190015268"/>
                    </a:ext>
                  </a:extLst>
                </a:gridCol>
                <a:gridCol w="1698859">
                  <a:extLst>
                    <a:ext uri="{9D8B030D-6E8A-4147-A177-3AD203B41FA5}">
                      <a16:colId xmlns:a16="http://schemas.microsoft.com/office/drawing/2014/main" val="2413011396"/>
                    </a:ext>
                  </a:extLst>
                </a:gridCol>
                <a:gridCol w="1698859">
                  <a:extLst>
                    <a:ext uri="{9D8B030D-6E8A-4147-A177-3AD203B41FA5}">
                      <a16:colId xmlns:a16="http://schemas.microsoft.com/office/drawing/2014/main" val="3909289058"/>
                    </a:ext>
                  </a:extLst>
                </a:gridCol>
                <a:gridCol w="1698859">
                  <a:extLst>
                    <a:ext uri="{9D8B030D-6E8A-4147-A177-3AD203B41FA5}">
                      <a16:colId xmlns:a16="http://schemas.microsoft.com/office/drawing/2014/main" val="2731543750"/>
                    </a:ext>
                  </a:extLst>
                </a:gridCol>
                <a:gridCol w="1698859">
                  <a:extLst>
                    <a:ext uri="{9D8B030D-6E8A-4147-A177-3AD203B41FA5}">
                      <a16:colId xmlns:a16="http://schemas.microsoft.com/office/drawing/2014/main" val="616092165"/>
                    </a:ext>
                  </a:extLst>
                </a:gridCol>
              </a:tblGrid>
              <a:tr h="68688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Việc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làm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Thời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Nhiệm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Người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thực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hiện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Yêu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cầu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kết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quả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994392"/>
                  </a:ext>
                </a:extLst>
              </a:tr>
              <a:tr h="129023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Trực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nhật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theo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công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Trước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sau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giờ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vào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lớp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Quét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dọn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hành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lang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lau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bảng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kê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bàn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Hùng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Oanh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Đức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Lớp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học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hành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sạch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bảng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sạch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bàn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ghế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ngay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ngắn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419343"/>
                  </a:ext>
                </a:extLst>
              </a:tr>
              <a:tr h="6868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…………..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…………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………….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………….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…………….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643954"/>
                  </a:ext>
                </a:extLst>
              </a:tr>
              <a:tr h="6868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…………..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…………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………….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………….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…………….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440249"/>
                  </a:ext>
                </a:extLst>
              </a:tr>
              <a:tr h="6868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…………..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…………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………….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………….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…………….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376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3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68442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owchart: Alternate Process 7"/>
          <p:cNvSpPr/>
          <p:nvPr/>
        </p:nvSpPr>
        <p:spPr>
          <a:xfrm>
            <a:off x="-1588" y="-168442"/>
            <a:ext cx="12192000" cy="1023609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078" y="878947"/>
            <a:ext cx="6575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7243" y="1852863"/>
            <a:ext cx="447574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hoach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147454" y="2213275"/>
            <a:ext cx="7869382" cy="243921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5520</TotalTime>
  <Words>340</Words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2022-03-07T03:29:52Z</dcterms:created>
  <dcterms:modified xsi:type="dcterms:W3CDTF">2023-02-08T07:18:49Z</dcterms:modified>
</cp:coreProperties>
</file>