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0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9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9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7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3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5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2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9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3FE3-6A44-4598-8CF7-E0512E20DB4B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2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3152" y="601180"/>
            <a:ext cx="93813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 CHƯƠNG I: </a:t>
            </a:r>
          </a:p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TỬ, SƠ LƯỢC VỀ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BẢNG TUẦN HOÀN CÁC NGUYÊN TỐ HOÁ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</a:p>
          <a:p>
            <a:pPr algn="ctr"/>
            <a:r>
              <a:rPr lang="pt-BR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(tiết 2)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3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0624" y="318710"/>
            <a:ext cx="8723376" cy="3618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 marR="106680">
              <a:lnSpc>
                <a:spcPct val="150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H5</a:t>
            </a:r>
            <a:r>
              <a:rPr lang="vi-VN" sz="2000" b="1" dirty="0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 sát Hình 2.6 và cho biết:nguyên tử chlorine có bao nhiêu lớp electron. Mỗi lớp có bao nhiêu electron?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1720">
              <a:spcBef>
                <a:spcPts val="1065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electron ở lớp thứ nhất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:..........................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1720"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electron ở lớp thứ hai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:................................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1720">
              <a:spcBef>
                <a:spcPts val="5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electron ở lớp thứ ba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:.................................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16" y="1458468"/>
            <a:ext cx="3829812" cy="2057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34017" y="1606893"/>
            <a:ext cx="551754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e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52305" y="2210397"/>
            <a:ext cx="5517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e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88881" y="2804757"/>
            <a:ext cx="5517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e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10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749296" y="624840"/>
            <a:ext cx="38331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3600" b="1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600" b="1" u="sng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56488" y="1647508"/>
            <a:ext cx="8077200" cy="1169551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1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+ </a:t>
            </a:r>
            <a:r>
              <a:rPr lang="pt-BR" altLang="en-US" sz="2800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Hoàn thiện các bài tập trong phiếu học tập. </a:t>
            </a:r>
            <a:endParaRPr lang="pt-BR" altLang="en-US" sz="2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90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59828"/>
            <a:ext cx="9144000" cy="4067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>
              <a:spcAft>
                <a:spcPts val="0"/>
              </a:spcAft>
              <a:tabLst>
                <a:tab pos="610235" algn="l"/>
              </a:tabLst>
            </a:pPr>
            <a:r>
              <a:rPr lang="en-US" sz="2000" b="1" dirty="0" err="1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vi-VN" sz="2000" b="1" spc="-10" dirty="0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vi-VN" sz="2000" b="1" dirty="0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vi-VN" sz="2000" b="1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 hãy điền vào chỗ trống các từ, cụm từ thích hợp </a:t>
            </a:r>
            <a:r>
              <a:rPr lang="vi-VN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sau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để được câu hoàn</a:t>
            </a:r>
            <a:r>
              <a:rPr lang="vi-VN" sz="2000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chỉnh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695">
              <a:spcBef>
                <a:spcPts val="955"/>
              </a:spcBef>
              <a:spcAft>
                <a:spcPts val="0"/>
              </a:spcAft>
              <a:tabLst>
                <a:tab pos="5166995" algn="l"/>
              </a:tabLs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Nguyên tử là hạt (1) …………………….…..… </a:t>
            </a:r>
            <a:r>
              <a:rPr lang="vi-VN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vi-VN" sz="20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…………………….…..Theo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Rutherford –</a:t>
            </a:r>
            <a:r>
              <a:rPr lang="vi-VN" sz="20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Bohr,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nguyên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tử có cấu tạo gồm 2 phần là (3)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</a:t>
            </a:r>
            <a:r>
              <a:rPr lang="vi-VN" sz="2000" spc="1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(mang</a:t>
            </a:r>
            <a:r>
              <a:rPr lang="vi-VN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(4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……..…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………………….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và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(5) …………………..… tạo bởi (6) ………………………….</a:t>
            </a:r>
            <a:r>
              <a:rPr lang="vi-VN" sz="20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vi-VN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(7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…………………………………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695">
              <a:spcBef>
                <a:spcPts val="630"/>
              </a:spcBef>
              <a:spcAft>
                <a:spcPts val="0"/>
              </a:spcAft>
              <a:tabLst>
                <a:tab pos="5492750" algn="l"/>
              </a:tabLs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Trong nguyên tử, các electron (8) ……………… xung quanh hạt nhân</a:t>
            </a:r>
            <a:r>
              <a:rPr lang="vi-VN" sz="2000" spc="-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 (9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………………………………………..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thành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vi-VN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lớp.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54672" y="1819656"/>
          <a:ext cx="8205281" cy="1161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14523">
                  <a:extLst>
                    <a:ext uri="{9D8B030D-6E8A-4147-A177-3AD203B41FA5}">
                      <a16:colId xmlns:a16="http://schemas.microsoft.com/office/drawing/2014/main" val="2733586913"/>
                    </a:ext>
                  </a:extLst>
                </a:gridCol>
                <a:gridCol w="1657941">
                  <a:extLst>
                    <a:ext uri="{9D8B030D-6E8A-4147-A177-3AD203B41FA5}">
                      <a16:colId xmlns:a16="http://schemas.microsoft.com/office/drawing/2014/main" val="63595816"/>
                    </a:ext>
                  </a:extLst>
                </a:gridCol>
                <a:gridCol w="1657941">
                  <a:extLst>
                    <a:ext uri="{9D8B030D-6E8A-4147-A177-3AD203B41FA5}">
                      <a16:colId xmlns:a16="http://schemas.microsoft.com/office/drawing/2014/main" val="1264901019"/>
                    </a:ext>
                  </a:extLst>
                </a:gridCol>
                <a:gridCol w="1656333">
                  <a:extLst>
                    <a:ext uri="{9D8B030D-6E8A-4147-A177-3AD203B41FA5}">
                      <a16:colId xmlns:a16="http://schemas.microsoft.com/office/drawing/2014/main" val="1030018667"/>
                    </a:ext>
                  </a:extLst>
                </a:gridCol>
                <a:gridCol w="1618543">
                  <a:extLst>
                    <a:ext uri="{9D8B030D-6E8A-4147-A177-3AD203B41FA5}">
                      <a16:colId xmlns:a16="http://schemas.microsoft.com/office/drawing/2014/main" val="3538716880"/>
                    </a:ext>
                  </a:extLst>
                </a:gridCol>
              </a:tblGrid>
              <a:tr h="611205">
                <a:tc>
                  <a:txBody>
                    <a:bodyPr/>
                    <a:lstStyle/>
                    <a:p>
                      <a:pPr marL="660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chuyển động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các electron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hạt nhân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điện tích dương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trung hòa về điện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55828035"/>
                  </a:ext>
                </a:extLst>
              </a:tr>
              <a:tr h="550083">
                <a:tc>
                  <a:txBody>
                    <a:bodyPr/>
                    <a:lstStyle/>
                    <a:p>
                      <a:pPr marL="6604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vỏ nguyên tử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điện tích âm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vô cùng nhỏ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sắp xếp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063667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63860" y="35483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uyện tập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696164" y="3152894"/>
            <a:ext cx="1510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07460" y="3162038"/>
            <a:ext cx="20479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37028" y="3783830"/>
            <a:ext cx="15921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vỏ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59788" y="4103870"/>
            <a:ext cx="1449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iện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âm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64660" y="3500366"/>
            <a:ext cx="1059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hạt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5340" y="4085582"/>
            <a:ext cx="14141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electron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35460" y="3765542"/>
            <a:ext cx="1797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iện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dương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3708" y="4817102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sắp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xếp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8448" y="831187"/>
            <a:ext cx="78455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>
              <a:spcBef>
                <a:spcPts val="630"/>
              </a:spcBef>
              <a:spcAft>
                <a:spcPts val="0"/>
              </a:spcAft>
              <a:tabLst>
                <a:tab pos="610235" algn="l"/>
              </a:tabLst>
            </a:pPr>
            <a:r>
              <a:rPr lang="en-US" sz="2400" b="1" dirty="0" err="1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vi-VN" sz="2400" b="1" dirty="0" smtClean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vi-VN" sz="2400" b="1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 sát Hình 2.4 và cho</a:t>
            </a:r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biết: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9035"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Hạt nhân nguyên tử có một hay nhiều hạt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08555">
              <a:spcBef>
                <a:spcPts val="630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Các hạt đó thuộc cùng một loại hạt hay nhiều loại</a:t>
            </a:r>
            <a:r>
              <a:rPr lang="vi-VN" sz="2000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hạt?.......................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08555">
              <a:spcBef>
                <a:spcPts val="630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đơn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điện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tích hạt nhân của helium bằng bao</a:t>
            </a:r>
            <a:r>
              <a:rPr lang="vi-VN" sz="2000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nhiêu?........................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Điện tích hạt nhân của của helium bằng bao nhiêu?............................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" y="1645920"/>
            <a:ext cx="3593592" cy="235915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921460" y="2238494"/>
            <a:ext cx="1941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5780" y="2924294"/>
            <a:ext cx="17700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34108" y="358266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57268" y="3893558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+2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4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737982"/>
              </p:ext>
            </p:extLst>
          </p:nvPr>
        </p:nvGraphicFramePr>
        <p:xfrm>
          <a:off x="885759" y="987552"/>
          <a:ext cx="7654736" cy="12840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548360">
                  <a:extLst>
                    <a:ext uri="{9D8B030D-6E8A-4147-A177-3AD203B41FA5}">
                      <a16:colId xmlns:a16="http://schemas.microsoft.com/office/drawing/2014/main" val="1472042027"/>
                    </a:ext>
                  </a:extLst>
                </a:gridCol>
                <a:gridCol w="1547609">
                  <a:extLst>
                    <a:ext uri="{9D8B030D-6E8A-4147-A177-3AD203B41FA5}">
                      <a16:colId xmlns:a16="http://schemas.microsoft.com/office/drawing/2014/main" val="2644709967"/>
                    </a:ext>
                  </a:extLst>
                </a:gridCol>
                <a:gridCol w="1547609">
                  <a:extLst>
                    <a:ext uri="{9D8B030D-6E8A-4147-A177-3AD203B41FA5}">
                      <a16:colId xmlns:a16="http://schemas.microsoft.com/office/drawing/2014/main" val="2516072397"/>
                    </a:ext>
                  </a:extLst>
                </a:gridCol>
                <a:gridCol w="1546108">
                  <a:extLst>
                    <a:ext uri="{9D8B030D-6E8A-4147-A177-3AD203B41FA5}">
                      <a16:colId xmlns:a16="http://schemas.microsoft.com/office/drawing/2014/main" val="2839743218"/>
                    </a:ext>
                  </a:extLst>
                </a:gridCol>
                <a:gridCol w="1465050">
                  <a:extLst>
                    <a:ext uri="{9D8B030D-6E8A-4147-A177-3AD203B41FA5}">
                      <a16:colId xmlns:a16="http://schemas.microsoft.com/office/drawing/2014/main" val="4274490585"/>
                    </a:ext>
                  </a:extLst>
                </a:gridCol>
              </a:tblGrid>
              <a:tr h="722017">
                <a:tc>
                  <a:txBody>
                    <a:bodyPr/>
                    <a:lstStyle/>
                    <a:p>
                      <a:pPr marL="7048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Nguyên tử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1150" marR="30734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proton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1150" marR="30988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Số neutron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2067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Số electron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9060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Điện tích hạt nhân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290916"/>
                  </a:ext>
                </a:extLst>
              </a:tr>
              <a:tr h="562024">
                <a:tc>
                  <a:txBody>
                    <a:bodyPr/>
                    <a:lstStyle/>
                    <a:p>
                      <a:pPr marL="70485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Hydrogen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1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0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9122173"/>
                  </a:ext>
                </a:extLst>
              </a:tr>
            </a:tbl>
          </a:graphicData>
        </a:graphic>
      </p:graphicFrame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450975" y="10015538"/>
            <a:ext cx="6488113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253746" y="378611"/>
            <a:ext cx="6185702" cy="946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4800" tIns="215832" rIns="266616" bIns="3554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Bài</a:t>
            </a:r>
            <a:r>
              <a:rPr kumimoji="0" lang="vi-VN" altLang="en-US" sz="2400" b="1" i="0" u="none" strike="noStrike" cap="none" normalizeH="0" baseline="0" dirty="0" smtClean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3</a:t>
            </a:r>
            <a:r>
              <a:rPr kumimoji="0" lang="vi-VN" altLang="en-US" sz="2400" b="1" i="0" u="none" strike="noStrike" cap="none" normalizeH="0" baseline="0" dirty="0" smtClean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r>
              <a:rPr kumimoji="0" lang="vi-V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Hoàn thành thông tin trong bảng sau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369054"/>
              </p:ext>
            </p:extLst>
          </p:nvPr>
        </p:nvGraphicFramePr>
        <p:xfrm>
          <a:off x="886968" y="2276855"/>
          <a:ext cx="7635240" cy="31089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521834">
                  <a:extLst>
                    <a:ext uri="{9D8B030D-6E8A-4147-A177-3AD203B41FA5}">
                      <a16:colId xmlns:a16="http://schemas.microsoft.com/office/drawing/2014/main" val="2320909410"/>
                    </a:ext>
                  </a:extLst>
                </a:gridCol>
                <a:gridCol w="1589015">
                  <a:extLst>
                    <a:ext uri="{9D8B030D-6E8A-4147-A177-3AD203B41FA5}">
                      <a16:colId xmlns:a16="http://schemas.microsoft.com/office/drawing/2014/main" val="2058478208"/>
                    </a:ext>
                  </a:extLst>
                </a:gridCol>
                <a:gridCol w="1452439">
                  <a:extLst>
                    <a:ext uri="{9D8B030D-6E8A-4147-A177-3AD203B41FA5}">
                      <a16:colId xmlns:a16="http://schemas.microsoft.com/office/drawing/2014/main" val="3465103138"/>
                    </a:ext>
                  </a:extLst>
                </a:gridCol>
                <a:gridCol w="96739">
                  <a:extLst>
                    <a:ext uri="{9D8B030D-6E8A-4147-A177-3AD203B41FA5}">
                      <a16:colId xmlns:a16="http://schemas.microsoft.com/office/drawing/2014/main" val="2044816019"/>
                    </a:ext>
                  </a:extLst>
                </a:gridCol>
                <a:gridCol w="1529189">
                  <a:extLst>
                    <a:ext uri="{9D8B030D-6E8A-4147-A177-3AD203B41FA5}">
                      <a16:colId xmlns:a16="http://schemas.microsoft.com/office/drawing/2014/main" val="2288401062"/>
                    </a:ext>
                  </a:extLst>
                </a:gridCol>
                <a:gridCol w="1446024">
                  <a:extLst>
                    <a:ext uri="{9D8B030D-6E8A-4147-A177-3AD203B41FA5}">
                      <a16:colId xmlns:a16="http://schemas.microsoft.com/office/drawing/2014/main" val="1594726693"/>
                    </a:ext>
                  </a:extLst>
                </a:gridCol>
              </a:tblGrid>
              <a:tr h="506830">
                <a:tc>
                  <a:txBody>
                    <a:bodyPr/>
                    <a:lstStyle/>
                    <a:p>
                      <a:pPr marL="78740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Carbon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24765" algn="ctr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3583454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Phosphorus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53657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16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4546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+15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4504403"/>
                  </a:ext>
                </a:extLst>
              </a:tr>
              <a:tr h="524734">
                <a:tc>
                  <a:txBody>
                    <a:bodyPr/>
                    <a:lstStyle/>
                    <a:p>
                      <a:pPr marL="7874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Nitrogen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2476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82568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Aluminium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53657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14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1660" marR="55372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13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5903382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Iron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53657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30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4546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+26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5211973"/>
                  </a:ext>
                </a:extLst>
              </a:tr>
              <a:tr h="515591"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Potassium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81660" marR="555625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19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53657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20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790643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70300" y="177215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79644" y="1753862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69900" y="228421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52212" y="2320790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79044" y="282371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88588" y="279627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7732" y="334491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88788" y="3335774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24764" y="389355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52212" y="3875270"/>
            <a:ext cx="585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+13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05892" y="442391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06876" y="439647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06876" y="492683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88204" y="4963406"/>
            <a:ext cx="585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+19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92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633730" y="3780504"/>
          <a:ext cx="7897621" cy="27050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88035">
                  <a:extLst>
                    <a:ext uri="{9D8B030D-6E8A-4147-A177-3AD203B41FA5}">
                      <a16:colId xmlns:a16="http://schemas.microsoft.com/office/drawing/2014/main" val="1219148977"/>
                    </a:ext>
                  </a:extLst>
                </a:gridCol>
                <a:gridCol w="1975947">
                  <a:extLst>
                    <a:ext uri="{9D8B030D-6E8A-4147-A177-3AD203B41FA5}">
                      <a16:colId xmlns:a16="http://schemas.microsoft.com/office/drawing/2014/main" val="3497254727"/>
                    </a:ext>
                  </a:extLst>
                </a:gridCol>
                <a:gridCol w="1541902">
                  <a:extLst>
                    <a:ext uri="{9D8B030D-6E8A-4147-A177-3AD203B41FA5}">
                      <a16:colId xmlns:a16="http://schemas.microsoft.com/office/drawing/2014/main" val="1212537226"/>
                    </a:ext>
                  </a:extLst>
                </a:gridCol>
                <a:gridCol w="1621310">
                  <a:extLst>
                    <a:ext uri="{9D8B030D-6E8A-4147-A177-3AD203B41FA5}">
                      <a16:colId xmlns:a16="http://schemas.microsoft.com/office/drawing/2014/main" val="3519059671"/>
                    </a:ext>
                  </a:extLst>
                </a:gridCol>
                <a:gridCol w="1570427">
                  <a:extLst>
                    <a:ext uri="{9D8B030D-6E8A-4147-A177-3AD203B41FA5}">
                      <a16:colId xmlns:a16="http://schemas.microsoft.com/office/drawing/2014/main" val="2812256698"/>
                    </a:ext>
                  </a:extLst>
                </a:gridCol>
              </a:tblGrid>
              <a:tr h="1175544">
                <a:tc>
                  <a:txBody>
                    <a:bodyPr/>
                    <a:lstStyle/>
                    <a:p>
                      <a:pPr marL="17653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Nguyên tử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1035" marR="208915" indent="-437515"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Số proton trong hạt nhân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2890" marR="88900" indent="-125095"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Số electron trong vỏ nguyên tử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Số lớp electron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7955" marR="132715" algn="ctr"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Số electron ở lớp electron ngoài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147955" marR="131445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cùng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312155"/>
                  </a:ext>
                </a:extLst>
              </a:tr>
              <a:tr h="444484">
                <a:tc>
                  <a:txBody>
                    <a:bodyPr/>
                    <a:lstStyle/>
                    <a:p>
                      <a:pPr marL="9842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Carbon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1005527"/>
                  </a:ext>
                </a:extLst>
              </a:tr>
              <a:tr h="444484"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Oxygen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0014038"/>
                  </a:ext>
                </a:extLst>
              </a:tr>
              <a:tr h="444484">
                <a:tc>
                  <a:txBody>
                    <a:bodyPr/>
                    <a:lstStyle/>
                    <a:p>
                      <a:pPr marL="9842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Nitrogen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5342543"/>
                  </a:ext>
                </a:extLst>
              </a:tr>
            </a:tbl>
          </a:graphicData>
        </a:graphic>
      </p:graphicFrame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60845" y="117200"/>
            <a:ext cx="825097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 4</a:t>
            </a:r>
            <a:r>
              <a:rPr kumimoji="0" lang="vi-VN" altLang="en-US" sz="2000" b="1" i="0" u="none" strike="noStrike" cap="none" normalizeH="0" baseline="0" dirty="0" smtClean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r>
              <a:rPr kumimoji="0" lang="vi-V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Dựa vào mô hình nguyên tử của các nguyên tử carbon, nitrogen, oxygen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theo Hình 2.5.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735267" y="3234470"/>
            <a:ext cx="43620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Hãy hoàn thành thông tin trong bảng sau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44" y="804672"/>
            <a:ext cx="7269479" cy="24505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40132" y="511885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32940" y="516457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76" y="514628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42484" y="521029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2700" y="558519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14652" y="558519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14852" y="562177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60772" y="563091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30988" y="605154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42084" y="604239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87420" y="606068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79060" y="606068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4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7864" y="993571"/>
            <a:ext cx="7415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 1</a:t>
            </a:r>
            <a:r>
              <a:rPr lang="nb-NO" sz="240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Hạt nhân nguyên tử được tạo nên từ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 hạt chủ yếu nào ?</a:t>
            </a:r>
            <a:endParaRPr lang="en-US" sz="2400" dirty="0">
              <a:solidFill>
                <a:srgbClr val="0033CC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144" y="2203704"/>
            <a:ext cx="3593592" cy="235915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100079" y="2621463"/>
            <a:ext cx="51427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Hạt nhân </a:t>
            </a:r>
            <a:r>
              <a:rPr lang="nb-NO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nguyên </a:t>
            </a:r>
            <a:r>
              <a:rPr lang="nb-NO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tử được tạo nên </a:t>
            </a:r>
            <a:r>
              <a:rPr lang="nb-NO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từ hạt </a:t>
            </a:r>
          </a:p>
          <a:p>
            <a:r>
              <a:rPr lang="nb-NO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nb-NO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roton (p) (mang điện tích dương) và </a:t>
            </a:r>
          </a:p>
          <a:p>
            <a:r>
              <a:rPr lang="nb-NO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hạt neutron (n) (không mang điện)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80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5876" y="838924"/>
            <a:ext cx="6410922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H2: Hãy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 số proton của nguyên tử Mg, P, Br...?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048" y="1448752"/>
            <a:ext cx="1981200" cy="185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0622" y="1528953"/>
            <a:ext cx="1815465" cy="1733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814" y="1262253"/>
            <a:ext cx="2551938" cy="28434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81814" y="3399244"/>
            <a:ext cx="1779205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8366" y="3316948"/>
            <a:ext cx="199285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Mg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5422" y="4048468"/>
            <a:ext cx="187262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69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7864" y="754751"/>
            <a:ext cx="7552944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H3: Làm thế nào để biểu diễn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nguyên tử Oxygen, 5 nguyên tử Lithium...? 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6029" y="2282944"/>
            <a:ext cx="2786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nguyên 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Oxygen: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232926" y="2850952"/>
            <a:ext cx="2800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nguyên 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Lithium: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759297" y="1725765"/>
            <a:ext cx="1149674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</a:t>
            </a:r>
            <a:endParaRPr lang="en-US" sz="24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42177" y="2265261"/>
            <a:ext cx="638316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O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70193" y="2850477"/>
            <a:ext cx="688009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nb-NO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98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5840" y="992495"/>
            <a:ext cx="7388352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H4: Đọc số nguyên tử của các ký hiệu </a:t>
            </a:r>
            <a:r>
              <a:rPr lang="nb-NO" sz="240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b-NO" sz="240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H, 4 O, 6 Ca, 7C...?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9498" y="2437727"/>
            <a:ext cx="638316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endParaRPr lang="en-US" sz="24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9025" y="1826349"/>
            <a:ext cx="1149674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</a:t>
            </a:r>
            <a:endParaRPr lang="en-US" sz="24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7786" y="3032087"/>
            <a:ext cx="638316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O</a:t>
            </a:r>
            <a:endParaRPr lang="en-US" sz="24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07619" y="3608159"/>
            <a:ext cx="756938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Ca</a:t>
            </a:r>
            <a:endParaRPr lang="en-US" sz="24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2507" y="4211663"/>
            <a:ext cx="543739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7C</a:t>
            </a:r>
            <a:endParaRPr lang="en-US" sz="24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7397" y="2438392"/>
            <a:ext cx="2904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hiđrogen: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995685" y="3041896"/>
            <a:ext cx="2717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oxygen: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986541" y="3608824"/>
            <a:ext cx="2800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calcium: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2995685" y="4175752"/>
            <a:ext cx="2648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</a:t>
            </a:r>
            <a:r>
              <a:rPr lang="nb-NO" sz="2400" dirty="0" smtClean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carbon: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32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437</Words>
  <Application>Microsoft Office PowerPoint</Application>
  <PresentationFormat>On-screen Show (4:3)</PresentationFormat>
  <Paragraphs>171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2022-06-29T02:40:32Z</dcterms:created>
  <dcterms:modified xsi:type="dcterms:W3CDTF">2022-06-29T09:33:37Z</dcterms:modified>
</cp:coreProperties>
</file>