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90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99" r:id="rId28"/>
    <p:sldId id="289" r:id="rId29"/>
    <p:sldId id="291" r:id="rId30"/>
    <p:sldId id="292" r:id="rId31"/>
    <p:sldId id="294" r:id="rId32"/>
    <p:sldId id="295" r:id="rId33"/>
    <p:sldId id="296" r:id="rId34"/>
    <p:sldId id="297" r:id="rId35"/>
    <p:sldId id="298" r:id="rId36"/>
    <p:sldId id="300" r:id="rId37"/>
    <p:sldId id="301" r:id="rId38"/>
    <p:sldId id="329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1EF2F-2DF9-48B1-90E7-82670E4286D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04D20-948C-400D-BEB9-062C0A88D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0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04D20-948C-400D-BEB9-062C0A88D1C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2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9.xml"/><Relationship Id="rId3" Type="http://schemas.openxmlformats.org/officeDocument/2006/relationships/slide" Target="slide20.xml"/><Relationship Id="rId7" Type="http://schemas.openxmlformats.org/officeDocument/2006/relationships/slide" Target="slide15.xml"/><Relationship Id="rId12" Type="http://schemas.openxmlformats.org/officeDocument/2006/relationships/slide" Target="slide10.xml"/><Relationship Id="rId2" Type="http://schemas.openxmlformats.org/officeDocument/2006/relationships/slide" Target="slide19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1.xml"/><Relationship Id="rId5" Type="http://schemas.openxmlformats.org/officeDocument/2006/relationships/slide" Target="slide22.xml"/><Relationship Id="rId15" Type="http://schemas.openxmlformats.org/officeDocument/2006/relationships/slide" Target="slide13.xml"/><Relationship Id="rId10" Type="http://schemas.openxmlformats.org/officeDocument/2006/relationships/slide" Target="slide12.xml"/><Relationship Id="rId4" Type="http://schemas.openxmlformats.org/officeDocument/2006/relationships/slide" Target="slide21.xml"/><Relationship Id="rId9" Type="http://schemas.openxmlformats.org/officeDocument/2006/relationships/slide" Target="slide17.xml"/><Relationship Id="rId14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24.xml"/><Relationship Id="rId3" Type="http://schemas.openxmlformats.org/officeDocument/2006/relationships/slide" Target="slide35.xml"/><Relationship Id="rId7" Type="http://schemas.openxmlformats.org/officeDocument/2006/relationships/slide" Target="slide30.xml"/><Relationship Id="rId12" Type="http://schemas.openxmlformats.org/officeDocument/2006/relationships/slide" Target="slide25.xml"/><Relationship Id="rId2" Type="http://schemas.openxmlformats.org/officeDocument/2006/relationships/slide" Target="slide34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26.xml"/><Relationship Id="rId5" Type="http://schemas.openxmlformats.org/officeDocument/2006/relationships/slide" Target="slide37.xml"/><Relationship Id="rId15" Type="http://schemas.openxmlformats.org/officeDocument/2006/relationships/slide" Target="slide28.xml"/><Relationship Id="rId10" Type="http://schemas.openxmlformats.org/officeDocument/2006/relationships/slide" Target="slide27.xml"/><Relationship Id="rId4" Type="http://schemas.openxmlformats.org/officeDocument/2006/relationships/slide" Target="slide36.xml"/><Relationship Id="rId9" Type="http://schemas.openxmlformats.org/officeDocument/2006/relationships/slide" Target="slide32.xml"/><Relationship Id="rId14" Type="http://schemas.openxmlformats.org/officeDocument/2006/relationships/slide" Target="slide3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40.xml"/><Relationship Id="rId3" Type="http://schemas.openxmlformats.org/officeDocument/2006/relationships/slide" Target="slide51.xml"/><Relationship Id="rId7" Type="http://schemas.openxmlformats.org/officeDocument/2006/relationships/slide" Target="slide46.xml"/><Relationship Id="rId12" Type="http://schemas.openxmlformats.org/officeDocument/2006/relationships/slide" Target="slide41.xml"/><Relationship Id="rId2" Type="http://schemas.openxmlformats.org/officeDocument/2006/relationships/slide" Target="slide50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11" Type="http://schemas.openxmlformats.org/officeDocument/2006/relationships/slide" Target="slide42.xml"/><Relationship Id="rId5" Type="http://schemas.openxmlformats.org/officeDocument/2006/relationships/slide" Target="slide54.xml"/><Relationship Id="rId15" Type="http://schemas.openxmlformats.org/officeDocument/2006/relationships/slide" Target="slide44.xml"/><Relationship Id="rId10" Type="http://schemas.openxmlformats.org/officeDocument/2006/relationships/slide" Target="slide43.xml"/><Relationship Id="rId4" Type="http://schemas.openxmlformats.org/officeDocument/2006/relationships/slide" Target="slide52.xml"/><Relationship Id="rId9" Type="http://schemas.openxmlformats.org/officeDocument/2006/relationships/slide" Target="slide48.xml"/><Relationship Id="rId14" Type="http://schemas.openxmlformats.org/officeDocument/2006/relationships/slide" Target="slide4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slide" Target="slide58.xml"/><Relationship Id="rId4" Type="http://schemas.openxmlformats.org/officeDocument/2006/relationships/slide" Target="slide6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.bin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2510"/>
            <a:ext cx="10515600" cy="5844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de-D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 mặt phẳng (P):2x-y+z-1=0. Vectơ nào là một vectơ pháp tuyến của (P)?</a:t>
            </a:r>
          </a:p>
          <a:p>
            <a:pPr marL="514350" indent="-514350">
              <a:buAutoNum type="alphaUcPeriod"/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 ⃗=(2;-1;-1).	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n ⃗=(-2;1;-1).	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n ⃗=(2;1;-1).	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n ⃗=(-1;1;-1).</a:t>
            </a:r>
          </a:p>
          <a:p>
            <a:pPr marL="0" indent="0">
              <a:buNone/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endParaRPr lang="en-US" sz="3600" dirty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B</a:t>
            </a:r>
          </a:p>
          <a:p>
            <a:pPr marL="0" indent="0">
              <a:buNone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Mặt phẳng (P):2x-y+z-1=0 có một vectơ pháp tuyến là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 ⃗=(2;-1;1) do đó cũng có một vectơ pháp tuyến là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⃗=(-2;1;-1).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9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7818"/>
            <a:ext cx="11353800" cy="5969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 không gian Oxyz, vectơ nào sau đây là một vectơ pháp tuyến của (P). Biết u ⃗=(1;-2;0), v ⃗=(0;2;-1) là cặp vectơ chỉ phương của (P).</a:t>
            </a:r>
          </a:p>
          <a:p>
            <a:pPr marL="0" indent="0">
              <a:buNone/>
            </a:pPr>
            <a:r>
              <a:rPr lang="vi-VN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n ⃗=(1;2;0</a:t>
            </a:r>
            <a:r>
              <a:rPr lang="vi-VN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B. n ⃗=(2;1;2).	</a:t>
            </a:r>
            <a:endParaRPr lang="en-US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n ⃗=(0;1;2).	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n ⃗=(2;-1;2).</a:t>
            </a:r>
          </a:p>
          <a:p>
            <a:pPr marL="0" lvl="0" indent="0">
              <a:buNone/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endParaRPr lang="en-US" sz="3600" dirty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 (P) có một vectơ pháp tuyến là n ⃗=[u ⃗,v ⃗ ]=(2;1;2).</a:t>
            </a:r>
          </a:p>
          <a:p>
            <a:pPr marL="0" indent="0">
              <a:buNone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 nhớ: Nếu a ⃗,b ⃗ là cặp véctơ chỉ phương của mặt phẳng (P) thì VTPT là n ⃗_((P))=[a ⃗,b ⃗].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927" y="263791"/>
            <a:ext cx="11804072" cy="64002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5. </a:t>
            </a:r>
            <a:r>
              <a:rPr lang="vi-VN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mặt phẳng (P):x-2y+z=5. Điểm nào dưới đây thuộc (P).</a:t>
            </a:r>
          </a:p>
          <a:p>
            <a:pPr marL="0" indent="0">
              <a:buNone/>
            </a:pPr>
            <a:r>
              <a:rPr lang="vi-VN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Q(2;-1;5).	B. P(0;0;-5).	C. N(-5;0;0).	D. M(1;1;6).</a:t>
            </a:r>
          </a:p>
          <a:p>
            <a:pPr marL="0" indent="0">
              <a:buNone/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0" indent="0">
              <a:buNone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Thế tọa độ của M(1;1;6) vào phương trình của (P) ta được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1-2.1+6=5.</a:t>
            </a:r>
          </a:p>
          <a:p>
            <a:pPr marL="0" indent="0">
              <a:buNone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Vậy điểm M(1;1;6)∈(P).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05999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4800"/>
            <a:ext cx="11353800" cy="5872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6.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 m để điểm M(m;1;6) thuộc mặt phẳng (P):x-2y+z-5=0.</a:t>
            </a:r>
          </a:p>
          <a:p>
            <a:pPr marL="0" indent="0">
              <a:buNone/>
            </a:pPr>
            <a:r>
              <a:rPr lang="vi-VN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m=1.	B. m=-1.	C. m=3.	D. m=2.</a:t>
            </a:r>
          </a:p>
          <a:p>
            <a:pPr marL="0" lvl="0" indent="0">
              <a:buNone/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pPr marL="0" indent="0">
              <a:buNone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M(m;1;5)∈(P)⇔m-2.1+6-5=0⇔m=1.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434945" y="5846618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87760" y="305354"/>
                <a:ext cx="11284528" cy="6552646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de-DE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7. 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=−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=−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  <a:p>
                <a:pPr marL="0" indent="0">
                  <a:buNone/>
                </a:pP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A(m;m-1;1+2m)∈(P)⇔2m-(m-1)-(1+2m)+1=0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⇔2m-m+1-1-2m+1=0⇔m=1.</a:t>
                </a:r>
              </a:p>
              <a:p>
                <a:pPr marL="0" lvl="0" indent="0">
                  <a:buNone/>
                </a:pP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7760" y="305354"/>
                <a:ext cx="11284528" cy="6552646"/>
              </a:xfrm>
              <a:blipFill rotWithShape="1">
                <a:blip r:embed="rId2"/>
                <a:stretch>
                  <a:fillRect l="-1621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35526" y="180109"/>
                <a:ext cx="11956473" cy="667789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8. </a:t>
                </a:r>
                <a:r>
                  <a:rPr lang="vi-VN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Phương trình mặt phẳng đi qua A(1;-1;2) và có véctơ pháp tuyến n ⃗=(4;2;-6) là</a:t>
                </a:r>
              </a:p>
              <a:p>
                <a:pPr marL="0" indent="0">
                  <a:buNone/>
                </a:pPr>
                <a:r>
                  <a:rPr lang="vi-VN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 4x+2y-6z+5=0.	B. 2x+y-3z+5=0.</a:t>
                </a:r>
              </a:p>
              <a:p>
                <a:pPr marL="0" indent="0">
                  <a:buNone/>
                </a:pPr>
                <a:r>
                  <a:rPr lang="vi-VN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 2x+y-3z+2=0.	D. 2x+y-3z-5=0</a:t>
                </a:r>
                <a:r>
                  <a:rPr lang="nl-NL" sz="3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nl-NL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m:t>B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highlight>
                    <a:srgbClr val="00FF00"/>
                  </a:highlight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18288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36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 err="1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dirty="0" err="1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ó 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d>
                      <m:dPr>
                        <m:begChr m:val="{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Qua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VTPT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𝑃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=(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4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;−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6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4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)+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)−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6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    ⇔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5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5526" y="180109"/>
                <a:ext cx="11956473" cy="6677891"/>
              </a:xfrm>
              <a:blipFill rotWithShape="1">
                <a:blip r:embed="rId2"/>
                <a:stretch>
                  <a:fillRect l="-1581" t="-2283" r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5999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5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49382" y="180663"/>
                <a:ext cx="11942618" cy="6386392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9. </a:t>
                </a:r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</a:t>
                </a:r>
                <a:r>
                  <a:rPr lang="en-US" sz="3600" b="1" dirty="0" err="1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hương</a:t>
                </a:r>
                <a:r>
                  <a:rPr lang="en-US" sz="3600" b="1" dirty="0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en-US" sz="3600" b="1" dirty="0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3600" b="1" dirty="0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en-US" sz="3600" b="1" dirty="0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đi</a:t>
                </a:r>
                <a:r>
                  <a:rPr lang="en-US" sz="3600" b="1" dirty="0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𝟗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vi-VN" sz="3600" b="1" dirty="0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vuông góc với trục </a:t>
                </a:r>
                <a14:m>
                  <m:oMath xmlns:m="http://schemas.openxmlformats.org/officeDocument/2006/math">
                    <m:r>
                      <a:rPr lang="vi-VN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𝑶𝒙</m:t>
                    </m:r>
                  </m:oMath>
                </a14:m>
                <a:r>
                  <a:rPr lang="en-US" sz="3600" b="1" dirty="0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endParaRPr lang="en-US" sz="3600" b="1" dirty="0">
                  <a:solidFill>
                    <a:srgbClr val="000099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1144270" indent="-742950" algn="just">
                  <a:lnSpc>
                    <a:spcPct val="115000"/>
                  </a:lnSpc>
                  <a:spcAft>
                    <a:spcPts val="0"/>
                  </a:spcAft>
                  <a:buAutoNum type="alphaUcPeriod"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600" b="1" dirty="0" smtClean="0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B</a:t>
                </a:r>
                <a:r>
                  <a:rPr lang="en-US" sz="3600" b="1" dirty="0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𝟖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endParaRPr lang="en-US" sz="3600" b="1" dirty="0" smtClean="0">
                  <a:solidFill>
                    <a:srgbClr val="000099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600" b="1" dirty="0" smtClean="0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</a:t>
                </a:r>
                <a:r>
                  <a:rPr lang="en-US" sz="3600" b="1" dirty="0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𝟏𝟏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99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99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0099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nl-NL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600" b="1" dirty="0">
                    <a:solidFill>
                      <a:srgbClr val="FF0000"/>
                    </a:solidFill>
                    <a:highlight>
                      <a:srgbClr val="00FF00"/>
                    </a:highlight>
                    <a:latin typeface="Times New Roman"/>
                    <a:ea typeface="Calibri"/>
                    <a:cs typeface="Times New Roman"/>
                  </a:rPr>
                  <a:t>Chọn A        </a:t>
                </a:r>
                <a:r>
                  <a:rPr lang="en-US" sz="3600" dirty="0">
                    <a:latin typeface="Times New Roman"/>
                    <a:ea typeface="Calibri"/>
                    <a:cs typeface="Times New Roman"/>
                  </a:rPr>
                  <a:t>Ta </a:t>
                </a:r>
                <a:r>
                  <a:rPr lang="en-US" sz="3600" dirty="0" err="1">
                    <a:latin typeface="Times New Roman"/>
                    <a:ea typeface="Calibri"/>
                    <a:cs typeface="Times New Roman"/>
                  </a:rPr>
                  <a:t>có</a:t>
                </a:r>
                <a:r>
                  <a:rPr lang="en-US" sz="36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Qua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 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𝑀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9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VTPT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=(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3600" i="1" dirty="0">
                  <a:latin typeface="Cambria Math"/>
                  <a:ea typeface="Calibri"/>
                  <a:cs typeface="Times New Roman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libri"/>
                          <a:cs typeface="Cambria Math"/>
                        </a:rPr>
                        <m:t>⇒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𝑃</m:t>
                          </m:r>
                        </m:e>
                      </m:d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: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𝑦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9</m:t>
                          </m:r>
                        </m:e>
                      </m:d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𝑧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𝑃</m:t>
                          </m:r>
                        </m:e>
                      </m:d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:</m:t>
                      </m:r>
                    </m:oMath>
                  </m:oMathPara>
                </a14:m>
                <a:endParaRPr lang="en-US" sz="3600" i="1" dirty="0" smtClean="0">
                  <a:latin typeface="Cambria Math"/>
                  <a:ea typeface="Calibri"/>
                  <a:cs typeface="Times New Roman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3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3600" dirty="0">
                  <a:latin typeface="Palatino Linotype"/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9382" y="180663"/>
                <a:ext cx="11942618" cy="6386392"/>
              </a:xfrm>
              <a:blipFill rotWithShape="1">
                <a:blip r:embed="rId2"/>
                <a:stretch>
                  <a:fillRect l="-1582" t="-955" r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83127" y="0"/>
                <a:ext cx="12192000" cy="6192982"/>
              </a:xfrm>
            </p:spPr>
            <p:txBody>
              <a:bodyPr>
                <a:normAutofit fontScale="47500" lnSpcReduction="20000"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65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10. </a:t>
                </a:r>
                <a:r>
                  <a:rPr lang="en-US" sz="6500" b="1" cap="all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</a:t>
                </a:r>
                <a:r>
                  <a:rPr lang="en-US" sz="65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hương</a:t>
                </a:r>
                <a:r>
                  <a:rPr lang="en-US" sz="65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65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en-US" sz="65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65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65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65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en-US" sz="65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65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đi</a:t>
                </a:r>
                <a:r>
                  <a:rPr lang="en-US" sz="65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(−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65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65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và</a:t>
                </a:r>
                <a:r>
                  <a:rPr lang="en-US" sz="65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vi-VN" sz="65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vuông góc với trục </a:t>
                </a:r>
                <a14:m>
                  <m:oMath xmlns:m="http://schemas.openxmlformats.org/officeDocument/2006/math">
                    <m:r>
                      <a:rPr lang="vi-VN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𝑶𝒛</m:t>
                    </m:r>
                  </m:oMath>
                </a14:m>
                <a:r>
                  <a:rPr lang="en-US" sz="65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65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endParaRPr lang="en-US" sz="65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65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65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65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endParaRPr lang="en-US" sz="6500" b="1" dirty="0" smtClean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6500" b="1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</a:t>
                </a:r>
                <a:r>
                  <a:rPr lang="en-US" sz="65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65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6500" b="1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D</a:t>
                </a:r>
                <a:r>
                  <a:rPr lang="en-US" sz="65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65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65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65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65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5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65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6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65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65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65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</a:t>
                </a:r>
                <a:r>
                  <a:rPr lang="en-US" sz="65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65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5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65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65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d>
                      <m:dPr>
                        <m:begChr m:val="{"/>
                        <m:endChr m:val=""/>
                        <m:ctrlPr>
                          <a:rPr lang="en-US" sz="65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5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65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65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65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Qua</m:t>
                            </m:r>
                            <m:r>
                              <m:rPr>
                                <m:nor/>
                              </m:rPr>
                              <a:rPr lang="en-US" sz="65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65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</m:t>
                            </m:r>
                            <m:r>
                              <a:rPr lang="en-US" sz="6500"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en-US" sz="6500" i="1"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650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6500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6500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  <m:r>
                              <a:rPr lang="en-US" sz="6500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6500" i="1"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6500">
                                <a:latin typeface="Cambria Math"/>
                                <a:ea typeface="Calibri"/>
                                <a:cs typeface="Times New Roman"/>
                              </a:rPr>
                              <m:t>5</m:t>
                            </m:r>
                            <m:r>
                              <a:rPr lang="en-US" sz="6500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  <m:e>
                            <m:r>
                              <a:rPr lang="en-US" sz="65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65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65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VTPT</m:t>
                            </m:r>
                            <m:r>
                              <a:rPr lang="en-US" sz="6500">
                                <a:latin typeface="Cambria Math"/>
                                <a:ea typeface="Calibri"/>
                                <a:cs typeface="Times New Roman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sz="65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65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65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65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en-US" sz="65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𝑃</m:t>
                                </m:r>
                                <m:r>
                                  <a:rPr lang="en-US" sz="65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en-US" sz="65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65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65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𝑘</m:t>
                                </m:r>
                              </m:e>
                            </m:acc>
                            <m:r>
                              <a:rPr lang="en-US" sz="6500" i="1">
                                <a:latin typeface="Cambria Math"/>
                                <a:ea typeface="Calibri"/>
                                <a:cs typeface="Times New Roman"/>
                              </a:rPr>
                              <m:t>=(</m:t>
                            </m:r>
                            <m:r>
                              <a:rPr lang="en-US" sz="6500" i="1"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  <m:r>
                              <a:rPr lang="en-US" sz="6500" i="1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6500" i="1"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  <m:r>
                              <a:rPr lang="en-US" sz="6500" i="1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65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6500" i="1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65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500" i="1">
                          <a:latin typeface="Cambria Math"/>
                          <a:ea typeface="Calibri"/>
                          <a:cs typeface="Cambria Math"/>
                        </a:rPr>
                        <m:t>⇒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𝑃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):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)+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3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)+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𝑧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5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)=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</m:oMath>
                  </m:oMathPara>
                </a14:m>
                <a:endParaRPr lang="en-US" sz="65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500" i="1"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𝑃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):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𝑧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5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  <m:r>
                        <a:rPr lang="en-US" sz="65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65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83127" y="0"/>
                <a:ext cx="12192000" cy="6192982"/>
              </a:xfrm>
              <a:blipFill>
                <a:blip r:embed="rId2"/>
                <a:stretch>
                  <a:fillRect l="-1200" t="-1673" r="-1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92000" cy="6176964"/>
              </a:xfrm>
            </p:spPr>
            <p:txBody>
              <a:bodyPr>
                <a:normAutofit fontScale="92500" lnSpcReduction="10000"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de-DE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 </a:t>
                </a:r>
                <a:r>
                  <a:rPr lang="vi-VN" sz="3600" b="1" cap="all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</a:t>
                </a:r>
                <a:r>
                  <a:rPr lang="vi-VN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ho </a:t>
                </a:r>
                <a14:m>
                  <m:oMath xmlns:m="http://schemas.openxmlformats.org/officeDocument/2006/math"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vi-VN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).</m:t>
                    </m:r>
                  </m:oMath>
                </a14:m>
                <a:r>
                  <a:rPr lang="vi-VN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Viết phương trình mặt phẳng </a:t>
                </a:r>
                <a14:m>
                  <m:oMath xmlns:m="http://schemas.openxmlformats.org/officeDocument/2006/math"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vi-VN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</m:oMath>
                </a14:m>
                <a:r>
                  <a:rPr lang="vi-VN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và vuông góc với đường thẳng </a:t>
                </a:r>
                <a14:m>
                  <m:oMath xmlns:m="http://schemas.openxmlformats.org/officeDocument/2006/math"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𝑨𝑩</m:t>
                    </m:r>
                    <m:r>
                      <a:rPr lang="vi-VN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𝟕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𝟐𝟔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d>
                      <m:dPr>
                        <m:begChr m:val="{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Qua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VTPT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𝑃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=(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libri"/>
                          <a:cs typeface="Cambria Math"/>
                        </a:rPr>
                        <m:t>⇒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𝑃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):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)+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)+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𝑧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)=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</m:oMath>
                  </m:oMathPara>
                </a14:m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𝑃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):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𝑧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3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92000" cy="6176964"/>
              </a:xfrm>
              <a:blipFill rotWithShape="1">
                <a:blip r:embed="rId2"/>
                <a:stretch>
                  <a:fillRect l="-1300" t="-1481" r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199" y="387928"/>
                <a:ext cx="11173691" cy="5789036"/>
              </a:xfrm>
            </p:spPr>
            <p:txBody>
              <a:bodyPr>
                <a:normAutofit fontScale="92500" lnSpcReduction="20000"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12</a:t>
                </a: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b="1" cap="all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ho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),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),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vuông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góc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với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𝑩𝑪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D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</a:t>
                </a:r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d>
                      <m:dPr>
                        <m:begChr m:val="{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Qua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VTPT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𝑃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𝐵𝐶</m:t>
                                </m:r>
                              </m:e>
                            </m:acc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=(−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;−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libri"/>
                          <a:cs typeface="Cambria Math"/>
                        </a:rPr>
                        <m:t>⇒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𝑃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):−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)−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)+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𝑧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)=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</m:oMath>
                  </m:oMathPara>
                </a14:m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𝑃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):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𝑧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199" y="387928"/>
                <a:ext cx="11173691" cy="5789036"/>
              </a:xfrm>
              <a:blipFill rotWithShape="1">
                <a:blip r:embed="rId2"/>
                <a:stretch>
                  <a:fillRect l="-1418" t="-1897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4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3200">
              <a:latin typeface="+mj-lt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3" y="212005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B.Ví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dụ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minh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Vani" panose="02040502050405020303" pitchFamily="18" charset="0"/>
            </a:endParaRPr>
          </a:p>
        </p:txBody>
      </p:sp>
      <p:sp>
        <p:nvSpPr>
          <p:cNvPr id="71" name="AutoShape 15"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73718" y="1345734"/>
            <a:ext cx="5648609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Lý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3" action="ppaction://hlinksldjump"/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rId4" action="ppaction://hlinksldjump"/>
            <a:extLst>
              <a:ext uri="{FF2B5EF4-FFF2-40B4-BE49-F238E27FC236}">
                <a16:creationId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5" action="ppaction://hlinksldjump"/>
            <a:extLst>
              <a:ext uri="{FF2B5EF4-FFF2-40B4-BE49-F238E27FC236}">
                <a16:creationId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Vani" panose="02040502050405020303" pitchFamily="18" charset="0"/>
            </a:endParaRPr>
          </a:p>
        </p:txBody>
      </p:sp>
      <p:sp>
        <p:nvSpPr>
          <p:cNvPr id="75" name="AutoShape 42">
            <a:hlinkClick r:id="rId6" action="ppaction://hlinksldjump"/>
            <a:extLst>
              <a:ext uri="{FF2B5EF4-FFF2-40B4-BE49-F238E27FC236}">
                <a16:creationId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AutoShape 42">
            <a:hlinkClick r:id="rId7" action="ppaction://hlinksldjump"/>
            <a:extLst>
              <a:ext uri="{FF2B5EF4-FFF2-40B4-BE49-F238E27FC236}">
                <a16:creationId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C.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CĐ36_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PHẲNG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4692" y="166255"/>
                <a:ext cx="11720946" cy="5832763"/>
              </a:xfrm>
            </p:spPr>
            <p:txBody>
              <a:bodyPr>
                <a:normAutofit fontScale="25000" lnSpcReduction="20000"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1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13. </a:t>
                </a:r>
                <a:r>
                  <a:rPr lang="vi-VN" sz="12800" b="1" cap="all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</a:t>
                </a:r>
                <a:r>
                  <a:rPr lang="vi-VN" sz="128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ho </a:t>
                </a:r>
                <a14:m>
                  <m:oMath xmlns:m="http://schemas.openxmlformats.org/officeDocument/2006/math"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), 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),</m:t>
                    </m:r>
                  </m:oMath>
                </a14:m>
                <a:r>
                  <a:rPr lang="vi-VN" sz="128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).</m:t>
                    </m:r>
                  </m:oMath>
                </a14:m>
                <a:r>
                  <a:rPr lang="vi-VN" sz="128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Viết phương trình mặt phẳng </a:t>
                </a:r>
                <a14:m>
                  <m:oMath xmlns:m="http://schemas.openxmlformats.org/officeDocument/2006/math"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vi-VN" sz="128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qua trọng tâm </a:t>
                </a:r>
                <a14:m>
                  <m:oMath xmlns:m="http://schemas.openxmlformats.org/officeDocument/2006/math"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𝑮</m:t>
                    </m:r>
                  </m:oMath>
                </a14:m>
                <a:r>
                  <a:rPr lang="vi-VN" sz="128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𝜟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𝑨𝑩𝑪</m:t>
                    </m:r>
                  </m:oMath>
                </a14:m>
                <a:r>
                  <a:rPr lang="vi-VN" sz="128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và vuông góc với </a:t>
                </a:r>
                <a14:m>
                  <m:oMath xmlns:m="http://schemas.openxmlformats.org/officeDocument/2006/math"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𝑩𝑪</m:t>
                    </m:r>
                    <m:r>
                      <a:rPr lang="vi-VN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128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128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128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128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128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128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12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128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28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12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8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2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1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1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sz="1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1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</a:t>
                </a:r>
                <a:r>
                  <a:rPr lang="en-US" sz="128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1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8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128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128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d>
                      <m:dPr>
                        <m:begChr m:val="{"/>
                        <m:endChr m:val=""/>
                        <m:ctrlPr>
                          <a:rPr lang="en-US" sz="128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28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128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128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128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Qua</m:t>
                            </m:r>
                            <m:r>
                              <m:rPr>
                                <m:nor/>
                              </m:rPr>
                              <a:rPr lang="en-US" sz="128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128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𝐺</m:t>
                            </m:r>
                            <m:r>
                              <a:rPr lang="en-US" sz="12800"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en-US" sz="1280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12800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12800" i="1"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1280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12800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1280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12800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  <m:e>
                            <m:r>
                              <a:rPr lang="en-US" sz="128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128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128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VTPT</m:t>
                            </m:r>
                            <m:r>
                              <a:rPr lang="en-US" sz="12800">
                                <a:latin typeface="Cambria Math"/>
                                <a:ea typeface="Calibri"/>
                                <a:cs typeface="Times New Roman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sz="128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28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8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en-US" sz="12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𝑃</m:t>
                                </m:r>
                                <m:r>
                                  <a:rPr lang="en-US" sz="12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en-US" sz="128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128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128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𝐵𝐶</m:t>
                                </m:r>
                              </m:e>
                            </m:acc>
                            <m:r>
                              <a:rPr lang="en-US" sz="12800" i="1">
                                <a:latin typeface="Cambria Math"/>
                                <a:ea typeface="Calibri"/>
                                <a:cs typeface="Times New Roman"/>
                              </a:rPr>
                              <m:t>=(−</m:t>
                            </m:r>
                            <m:r>
                              <a:rPr lang="en-US" sz="128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12800" i="1">
                                <a:latin typeface="Cambria Math"/>
                                <a:ea typeface="Calibri"/>
                                <a:cs typeface="Times New Roman"/>
                              </a:rPr>
                              <m:t>;−</m:t>
                            </m:r>
                            <m:r>
                              <a:rPr lang="en-US" sz="128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12800" i="1">
                                <a:latin typeface="Cambria Math"/>
                                <a:ea typeface="Calibri"/>
                                <a:cs typeface="Times New Roman"/>
                              </a:rPr>
                              <m:t>;−</m:t>
                            </m:r>
                            <m:r>
                              <a:rPr lang="en-US" sz="12800" i="1">
                                <a:latin typeface="Cambria Math"/>
                                <a:ea typeface="Calibri"/>
                                <a:cs typeface="Times New Roman"/>
                              </a:rPr>
                              <m:t>4</m:t>
                            </m:r>
                            <m:r>
                              <a:rPr lang="en-US" sz="12800" i="1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128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800" i="1">
                          <a:latin typeface="Cambria Math"/>
                          <a:ea typeface="Calibri"/>
                          <a:cs typeface="Cambria Math"/>
                        </a:rPr>
                        <m:t>⇒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𝑃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):−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)−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)−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4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𝑧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)=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</m:oMath>
                  </m:oMathPara>
                </a14:m>
                <a:endParaRPr lang="en-US" sz="128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800" i="1"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𝑃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):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4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𝑧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3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  <m:r>
                        <a:rPr lang="en-US" sz="128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128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4692" y="166255"/>
                <a:ext cx="11720946" cy="5832763"/>
              </a:xfrm>
              <a:blipFill rotWithShape="1">
                <a:blip r:embed="rId2"/>
                <a:stretch>
                  <a:fillRect l="-1300" t="-1881" r="-1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10016836" y="6220691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3400" y="333064"/>
                <a:ext cx="11353800" cy="5859918"/>
              </a:xfrm>
            </p:spPr>
            <p:txBody>
              <a:bodyPr>
                <a:normAutofit fontScale="85000" lnSpcReduction="20000"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3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14. 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Viết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phương</a:t>
                </a:r>
                <a:r>
                  <a:rPr lang="en-US" sz="38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trình</a:t>
                </a:r>
                <a:r>
                  <a:rPr lang="en-US" sz="38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mặt</a:t>
                </a:r>
                <a:r>
                  <a:rPr lang="en-US" sz="38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phẳng</a:t>
                </a:r>
                <a:r>
                  <a:rPr lang="en-US" sz="38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38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8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và</a:t>
                </a:r>
                <a:r>
                  <a:rPr lang="en-US" sz="38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𝑷</m:t>
                        </m:r>
                      </m:e>
                    </m:d>
                    <m:r>
                      <m:rPr>
                        <m:nor/>
                      </m:rPr>
                      <a:rPr lang="en-US" sz="3800" b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//</m:t>
                    </m:r>
                    <m:d>
                      <m:dPr>
                        <m:ctrlPr>
                          <a:rPr lang="en-US" sz="3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𝑸</m:t>
                        </m:r>
                      </m:e>
                    </m:d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endParaRPr lang="en-US" sz="3800" b="1" dirty="0">
                  <a:solidFill>
                    <a:srgbClr val="0000CC"/>
                  </a:solidFill>
                  <a:latin typeface="Palatino Linotype"/>
                  <a:ea typeface="Calibri"/>
                  <a:cs typeface="Times New Roman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8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𝟗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38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en-US" sz="3800" b="1" dirty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</a:rPr>
                  <a:t>		</a:t>
                </a:r>
                <a:r>
                  <a:rPr lang="en-US" sz="38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𝟗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38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3800" b="1" dirty="0">
                  <a:solidFill>
                    <a:srgbClr val="0000CC"/>
                  </a:solidFill>
                  <a:latin typeface="Palatino Linotype"/>
                  <a:ea typeface="Calibri"/>
                  <a:cs typeface="Times New Roman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8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38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en-US" sz="3800" b="1" dirty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</a:rPr>
                  <a:t>		</a:t>
                </a:r>
                <a:r>
                  <a:rPr lang="en-US" sz="38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8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38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3800" b="1" dirty="0">
                  <a:solidFill>
                    <a:srgbClr val="0000CC"/>
                  </a:solidFill>
                  <a:latin typeface="Palatino Linotype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8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</a:p>
              <a:p>
                <a:pPr marL="40132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800" dirty="0">
                    <a:latin typeface="Times New Roman"/>
                    <a:ea typeface="Times New Roman"/>
                    <a:cs typeface="Times New Roman"/>
                  </a:rPr>
                  <a:t>Ta </a:t>
                </a:r>
                <a:r>
                  <a:rPr lang="en-US" sz="3800" dirty="0" err="1">
                    <a:latin typeface="Times New Roman"/>
                    <a:ea typeface="Times New Roman"/>
                    <a:cs typeface="Times New Roman"/>
                  </a:rPr>
                  <a:t>có</a:t>
                </a:r>
                <a:r>
                  <a:rPr lang="en-US" sz="3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</m:d>
                    <m:r>
                      <a:rPr lang="en-US" sz="3800" i="1"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&amp;.</m:t>
                            </m:r>
                            <m:r>
                              <m:rPr>
                                <m:nor/>
                              </m:rPr>
                              <a:rPr lang="en-US" sz="3800"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800">
                                <a:latin typeface="Cambria Math"/>
                                <a:ea typeface="Times New Roman"/>
                                <a:cs typeface="Times New Roman"/>
                              </a:rPr>
                              <m:t>qua</m:t>
                            </m:r>
                            <m:r>
                              <m:rPr>
                                <m:nor/>
                              </m:rPr>
                              <a:rPr lang="en-US" sz="3800"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a:rPr lang="en-US" sz="3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  <m:r>
                              <a:rPr lang="en-US" sz="3800"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en-US" sz="3800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  <m:r>
                              <a:rPr lang="en-US" sz="3800">
                                <a:latin typeface="Cambria Math"/>
                                <a:ea typeface="Times New Roman"/>
                                <a:cs typeface="Times New Roman"/>
                              </a:rPr>
                              <m:t>; </m:t>
                            </m:r>
                            <m:r>
                              <a:rPr lang="en-US" sz="3800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  <m:r>
                              <a:rPr lang="en-US" sz="3800">
                                <a:latin typeface="Cambria Math"/>
                                <a:ea typeface="Times New Roman"/>
                                <a:cs typeface="Times New Roman"/>
                              </a:rPr>
                              <m:t>; </m:t>
                            </m:r>
                            <m:r>
                              <a:rPr lang="en-US" sz="3800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r>
                              <a:rPr lang="en-US" sz="3800"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e>
                          <m:e>
                            <m:r>
                              <a:rPr lang="en-US" sz="3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&amp;.</m:t>
                            </m:r>
                            <m:r>
                              <m:rPr>
                                <m:nor/>
                              </m:rPr>
                              <a:rPr lang="en-US" sz="3800"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800">
                                <a:latin typeface="Cambria Math"/>
                                <a:ea typeface="Times New Roman"/>
                                <a:cs typeface="Times New Roman"/>
                              </a:rPr>
                              <m:t>VTPT</m:t>
                            </m:r>
                            <m:r>
                              <m:rPr>
                                <m:nor/>
                              </m:rPr>
                              <a:rPr lang="en-US" sz="3800">
                                <a:latin typeface="Cambria Math"/>
                                <a:ea typeface="Times New Roman"/>
                                <a:cs typeface="Times New Roman"/>
                              </a:rPr>
                              <m:t>: </m:t>
                            </m:r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d>
                                  <m:dPr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sz="3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d>
                                  <m:dPr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8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𝑄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sz="3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=(</m:t>
                            </m:r>
                            <m:r>
                              <a:rPr lang="en-US" sz="3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sz="3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; </m:t>
                            </m:r>
                            <m:r>
                              <a:rPr lang="en-US" sz="3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  <m:r>
                              <a:rPr lang="en-US" sz="3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;−</m:t>
                            </m:r>
                            <m:r>
                              <a:rPr lang="en-US" sz="3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r>
                              <a:rPr lang="en-US" sz="3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3800" i="1">
                        <a:latin typeface="Cambria Math"/>
                        <a:ea typeface="Times New Roman"/>
                        <a:cs typeface="Times New Roman"/>
                      </a:rPr>
                      <m:t> </m:t>
                    </m:r>
                  </m:oMath>
                </a14:m>
                <a:endParaRPr lang="en-US" sz="3800" i="1" dirty="0" smtClean="0">
                  <a:latin typeface="Cambria Math"/>
                  <a:ea typeface="Times New Roman"/>
                  <a:cs typeface="Times New Roman"/>
                </a:endParaRPr>
              </a:p>
              <a:p>
                <a:pPr marL="40132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latin typeface="Cambria Math"/>
                          <a:ea typeface="Times New Roman"/>
                          <a:cs typeface="Cambria Math"/>
                        </a:rPr>
                        <m:t>⇒</m:t>
                      </m:r>
                      <m:r>
                        <a:rPr lang="en-US" sz="3800" i="1"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 sz="3800" i="1">
                          <a:latin typeface="Cambria Math"/>
                          <a:ea typeface="Times New Roman"/>
                          <a:cs typeface="Times New Roman"/>
                        </a:rPr>
                        <m:t>𝑃</m:t>
                      </m:r>
                      <m:r>
                        <a:rPr lang="en-US" sz="3800" i="1">
                          <a:latin typeface="Cambria Math"/>
                          <a:ea typeface="Times New Roman"/>
                          <a:cs typeface="Times New Roman"/>
                        </a:rPr>
                        <m:t>):</m:t>
                      </m:r>
                      <m:r>
                        <a:rPr lang="en-US" sz="3800" i="1"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d>
                        <m:dPr>
                          <m:ctrlPr>
                            <a:rPr lang="en-US" sz="3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38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3800" i="1"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e>
                      </m:d>
                      <m:r>
                        <a:rPr lang="en-US" sz="3800" i="1"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3800" i="1">
                          <a:latin typeface="Cambria Math"/>
                          <a:ea typeface="Times New Roman"/>
                          <a:cs typeface="Times New Roman"/>
                        </a:rPr>
                        <m:t>0</m:t>
                      </m:r>
                      <m:d>
                        <m:dPr>
                          <m:ctrlPr>
                            <a:rPr lang="en-US" sz="3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𝑦</m:t>
                          </m:r>
                          <m:r>
                            <a:rPr lang="en-US" sz="38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3800" i="1"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en-US" sz="3800" i="1"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3800" i="1">
                          <a:latin typeface="Cambria Math"/>
                          <a:ea typeface="Times New Roman"/>
                          <a:cs typeface="Times New Roman"/>
                        </a:rPr>
                        <m:t>3</m:t>
                      </m:r>
                      <m:d>
                        <m:dPr>
                          <m:ctrlPr>
                            <a:rPr lang="en-US" sz="3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𝑧</m:t>
                          </m:r>
                          <m:r>
                            <a:rPr lang="en-US" sz="38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3800" i="1"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en-US" sz="3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3800" i="1">
                          <a:latin typeface="Cambria Math"/>
                          <a:ea typeface="Times New Roman"/>
                          <a:cs typeface="Times New Roman"/>
                        </a:rPr>
                        <m:t>0</m:t>
                      </m:r>
                    </m:oMath>
                  </m:oMathPara>
                </a14:m>
                <a:endParaRPr lang="en-US" sz="3800" dirty="0">
                  <a:latin typeface="Palatino Linotype"/>
                  <a:ea typeface="Calibri"/>
                  <a:cs typeface="Times New Roman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nl-NL" sz="3800" i="1"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nl-NL" sz="3800" i="1"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nl-NL" sz="3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nl-NL" sz="3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nl-NL" sz="3800" i="1">
                        <a:latin typeface="Cambria Math"/>
                        <a:ea typeface="Times New Roman"/>
                        <a:cs typeface="Times New Roman"/>
                      </a:rPr>
                      <m:t>3</m:t>
                    </m:r>
                    <m:r>
                      <a:rPr lang="nl-NL" sz="3800" i="1">
                        <a:latin typeface="Cambria Math"/>
                        <a:ea typeface="Times New Roman"/>
                        <a:cs typeface="Times New Roman"/>
                      </a:rPr>
                      <m:t>𝑧</m:t>
                    </m:r>
                    <m:r>
                      <a:rPr lang="nl-NL" sz="3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nl-NL" sz="3800" i="1">
                        <a:latin typeface="Cambria Math"/>
                        <a:ea typeface="Times New Roman"/>
                        <a:cs typeface="Times New Roman"/>
                      </a:rPr>
                      <m:t>9</m:t>
                    </m:r>
                    <m:r>
                      <a:rPr lang="nl-NL" sz="3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nl-NL" sz="3800" i="1"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</m:oMath>
                </a14:m>
                <a:r>
                  <a:rPr lang="en-US" sz="3800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333064"/>
                <a:ext cx="11353800" cy="5859918"/>
              </a:xfrm>
              <a:blipFill>
                <a:blip r:embed="rId2"/>
                <a:stretch>
                  <a:fillRect l="-1396" t="-1873" r="-13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199" y="41565"/>
                <a:ext cx="10910455" cy="6719455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15. </a:t>
                </a:r>
                <a:r>
                  <a:rPr lang="en-US" sz="3200" dirty="0">
                    <a:latin typeface="Times New Roman"/>
                    <a:ea typeface="Calibri"/>
                    <a:cs typeface="Times New Roman"/>
                  </a:rPr>
                  <a:t>Viết </a:t>
                </a:r>
                <a:r>
                  <a:rPr lang="en-US" sz="3200" dirty="0" err="1">
                    <a:latin typeface="Times New Roman"/>
                    <a:ea typeface="Calibri"/>
                    <a:cs typeface="Times New Roman"/>
                  </a:rPr>
                  <a:t>phương</a:t>
                </a:r>
                <a:r>
                  <a:rPr lang="en-US" sz="3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dirty="0" err="1">
                    <a:latin typeface="Times New Roman"/>
                    <a:ea typeface="Calibri"/>
                    <a:cs typeface="Times New Roman"/>
                  </a:rPr>
                  <a:t>trình</a:t>
                </a:r>
                <a:r>
                  <a:rPr lang="en-US" sz="3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dirty="0" err="1">
                    <a:latin typeface="Times New Roman"/>
                    <a:ea typeface="Calibri"/>
                    <a:cs typeface="Times New Roman"/>
                  </a:rPr>
                  <a:t>mặt</a:t>
                </a:r>
                <a:r>
                  <a:rPr lang="en-US" sz="3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dirty="0" err="1">
                    <a:latin typeface="Times New Roman"/>
                    <a:ea typeface="Calibri"/>
                    <a:cs typeface="Times New Roman"/>
                  </a:rPr>
                  <a:t>phẳng</a:t>
                </a:r>
                <a:r>
                  <a:rPr lang="en-US" sz="32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/>
                    <a:ea typeface="Calibri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dirty="0" err="1">
                    <a:latin typeface="Times New Roman"/>
                    <a:ea typeface="Calibri"/>
                    <a:cs typeface="Times New Roman"/>
                  </a:rPr>
                  <a:t>và</a:t>
                </a:r>
                <a:r>
                  <a:rPr lang="en-US" sz="32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  <m:r>
                      <m:rPr>
                        <m:nor/>
                      </m:rPr>
                      <a:rPr lang="en-US" sz="3200">
                        <a:latin typeface="Cambria Math"/>
                        <a:ea typeface="Calibri"/>
                        <a:cs typeface="Times New Roman"/>
                      </a:rPr>
                      <m:t>//</m:t>
                    </m:r>
                    <m:r>
                      <a:rPr lang="en-US" sz="3200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𝑂𝑥𝑦</m:t>
                    </m:r>
                    <m:r>
                      <a:rPr lang="en-US" sz="3200">
                        <a:latin typeface="Cambria Math"/>
                        <a:ea typeface="Calibri"/>
                        <a:cs typeface="Times New Roman"/>
                      </a:rPr>
                      <m:t>).</m:t>
                    </m:r>
                  </m:oMath>
                </a14:m>
                <a:endParaRPr lang="en-US" sz="3200" dirty="0">
                  <a:latin typeface="Palatino Linotype"/>
                  <a:ea typeface="Calibri"/>
                  <a:cs typeface="Times New Roman"/>
                </a:endParaRPr>
              </a:p>
              <a:p>
                <a:pPr marL="1144270" indent="-742950" algn="just">
                  <a:lnSpc>
                    <a:spcPct val="115000"/>
                  </a:lnSpc>
                  <a:spcAft>
                    <a:spcPts val="0"/>
                  </a:spcAft>
                  <a:buAutoNum type="alphaUcPeriod"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/>
                    <a:ea typeface="Calibri"/>
                    <a:cs typeface="Times New Roman"/>
                  </a:rPr>
                  <a:t>	</a:t>
                </a:r>
                <a:endParaRPr lang="en-US" sz="3200" dirty="0" smtClean="0">
                  <a:latin typeface="Times New Roman"/>
                  <a:ea typeface="Calibri"/>
                  <a:cs typeface="Times New Roman"/>
                </a:endParaRPr>
              </a:p>
              <a:p>
                <a:pPr marL="1144270" indent="-742950" algn="just">
                  <a:lnSpc>
                    <a:spcPct val="115000"/>
                  </a:lnSpc>
                  <a:spcAft>
                    <a:spcPts val="0"/>
                  </a:spcAft>
                  <a:buAutoNum type="alphaUcPeriod"/>
                  <a:tabLst>
                    <a:tab pos="3599815" algn="l"/>
                    <a:tab pos="5039995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200" dirty="0">
                  <a:latin typeface="Palatino Linotype"/>
                  <a:ea typeface="Calibri"/>
                  <a:cs typeface="Times New Roman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2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r>
                  <a:rPr lang="en-US" sz="3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  <a:p>
                <a:pPr marL="40132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2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nl-NL" sz="3200" i="1">
                          <a:latin typeface="Cambria Math"/>
                          <a:ea typeface="Calibri"/>
                          <a:cs typeface="Times New Roman"/>
                        </a:rPr>
                        <m:t>𝑂𝑥𝑦</m:t>
                      </m:r>
                      <m:r>
                        <a:rPr lang="nl-NL" sz="3200" i="1">
                          <a:latin typeface="Cambria Math"/>
                          <a:ea typeface="Calibri"/>
                          <a:cs typeface="Times New Roman"/>
                        </a:rPr>
                        <m:t>):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nl-NL" sz="32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&amp;.</m:t>
                              </m:r>
                              <m:r>
                                <m:rPr>
                                  <m:nor/>
                                </m:rPr>
                                <a:rPr lang="nl-NL" sz="3200">
                                  <a:latin typeface="Times New Roman" pitchFamily="18" charset="0"/>
                                  <a:ea typeface="Calibri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NL" sz="3200">
                                  <a:latin typeface="Times New Roman" pitchFamily="18" charset="0"/>
                                  <a:ea typeface="Calibri"/>
                                  <a:cs typeface="Times New Roman" pitchFamily="18" charset="0"/>
                                </a:rPr>
                                <m:t>qua</m:t>
                              </m:r>
                              <m:r>
                                <m:rPr>
                                  <m:nor/>
                                </m:rPr>
                                <a:rPr lang="nl-NL" sz="3200">
                                  <a:latin typeface="Times New Roman" pitchFamily="18" charset="0"/>
                                  <a:ea typeface="Calibri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NL" sz="3200">
                                  <a:latin typeface="Times New Roman" pitchFamily="18" charset="0"/>
                                  <a:ea typeface="Calibri"/>
                                  <a:cs typeface="Times New Roman" pitchFamily="18" charset="0"/>
                                </a:rPr>
                                <m:t>O</m:t>
                              </m:r>
                              <m:r>
                                <a:rPr lang="nl-NL" sz="32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lang="nl-NL" sz="32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  <m:r>
                                <a:rPr lang="nl-NL" sz="32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;</m:t>
                              </m:r>
                              <m:r>
                                <a:rPr lang="nl-NL" sz="32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  <m:r>
                                <a:rPr lang="nl-NL" sz="32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;</m:t>
                              </m:r>
                              <m:r>
                                <a:rPr lang="nl-NL" sz="32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  <m:r>
                                <a:rPr lang="nl-NL" sz="32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e>
                            <m:e>
                              <m:r>
                                <a:rPr lang="nl-NL" sz="32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&amp;.</m:t>
                              </m:r>
                              <m:r>
                                <m:rPr>
                                  <m:nor/>
                                </m:rPr>
                                <a:rPr lang="nl-NL" sz="3200">
                                  <a:latin typeface="Times New Roman" pitchFamily="18" charset="0"/>
                                  <a:ea typeface="Calibri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NL" sz="3200">
                                  <a:latin typeface="Times New Roman" pitchFamily="18" charset="0"/>
                                  <a:ea typeface="Calibri"/>
                                  <a:cs typeface="Times New Roman" pitchFamily="18" charset="0"/>
                                </a:rPr>
                                <m:t>VTPT</m:t>
                              </m:r>
                              <m:r>
                                <m:rPr>
                                  <m:nor/>
                                </m:rPr>
                                <a:rPr lang="nl-NL" sz="3200">
                                  <a:latin typeface="Times New Roman" pitchFamily="18" charset="0"/>
                                  <a:ea typeface="Calibri"/>
                                  <a:cs typeface="Times New Roman" pitchFamily="18" charset="0"/>
                                </a:rPr>
                                <m:t>: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nl-NL" sz="32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nl-NL" sz="32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=(</m:t>
                              </m:r>
                              <m:r>
                                <a:rPr lang="nl-NL" sz="32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  <m:r>
                                <a:rPr lang="nl-NL" sz="32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; </m:t>
                              </m:r>
                              <m:r>
                                <a:rPr lang="nl-NL" sz="32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  <m:r>
                                <a:rPr lang="nl-NL" sz="32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;</m:t>
                              </m:r>
                              <m:r>
                                <a:rPr lang="nl-NL" sz="32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  <m:r>
                                <a:rPr lang="nl-NL" sz="32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e>
                          </m:eqArr>
                        </m:e>
                      </m:d>
                      <m:r>
                        <a:rPr lang="nl-NL" sz="3200" i="1">
                          <a:latin typeface="Cambria Math"/>
                          <a:ea typeface="Calibri"/>
                          <a:cs typeface="Times New Roman"/>
                        </a:rPr>
                        <m:t> </m:t>
                      </m:r>
                      <m:r>
                        <a:rPr lang="nl-NL" sz="3200" i="1">
                          <a:latin typeface="Cambria Math"/>
                          <a:ea typeface="Calibri"/>
                          <a:cs typeface="Cambria Math"/>
                        </a:rPr>
                        <m:t>⇒</m:t>
                      </m:r>
                      <m:r>
                        <a:rPr lang="nl-NL" sz="32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nl-NL" sz="3200" i="1">
                          <a:latin typeface="Cambria Math"/>
                          <a:ea typeface="Calibri"/>
                          <a:cs typeface="Times New Roman"/>
                        </a:rPr>
                        <m:t>𝑂𝑥𝑦</m:t>
                      </m:r>
                      <m:r>
                        <a:rPr lang="nl-NL" sz="3200" i="1">
                          <a:latin typeface="Cambria Math"/>
                          <a:ea typeface="Calibri"/>
                          <a:cs typeface="Times New Roman"/>
                        </a:rPr>
                        <m:t>):</m:t>
                      </m:r>
                      <m:r>
                        <a:rPr lang="nl-NL" sz="3200" i="1">
                          <a:latin typeface="Cambria Math"/>
                          <a:ea typeface="Calibri"/>
                          <a:cs typeface="Times New Roman"/>
                        </a:rPr>
                        <m:t>𝑧</m:t>
                      </m:r>
                      <m:r>
                        <a:rPr lang="nl-NL" sz="32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nl-NL" sz="32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nl-NL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)∥(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𝑂𝑥𝑦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)⇒(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𝑑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nl-NL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nl-NL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)⇒(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</m:oMath>
                </a14:m>
                <a:r>
                  <a:rPr lang="nl-NL" sz="32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  <a:sym typeface="Wingdings"/>
                  </a:rPr>
                  <a:t></a:t>
                </a:r>
                <a:r>
                  <a:rPr lang="nl-NL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Mặt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𝑂𝑥𝑦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nl-NL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có 1 VTPT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nl-NL" sz="32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e>
                    </m:acc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nl-NL" sz="32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199" y="41565"/>
                <a:ext cx="10910455" cy="6719455"/>
              </a:xfrm>
              <a:blipFill rotWithShape="1">
                <a:blip r:embed="rId2"/>
                <a:stretch>
                  <a:fillRect l="-1397" t="-817" r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387928"/>
                <a:ext cx="10515600" cy="5789036"/>
              </a:xfrm>
            </p:spPr>
            <p:txBody>
              <a:bodyPr>
                <a:normAutofit fontScale="92500" lnSpcReduction="20000"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16. </a:t>
                </a:r>
                <a:r>
                  <a:rPr lang="nl-NL" sz="3600" b="1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Viết </a:t>
                </a:r>
                <a:r>
                  <a:rPr lang="nl-NL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phương trình mặt phẳng </a:t>
                </a:r>
                <a14:m>
                  <m:oMath xmlns:m="http://schemas.openxmlformats.org/officeDocument/2006/math">
                    <m:r>
                      <a:rPr lang="nl-NL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nl-NL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nl-NL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nl-NL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nl-NL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nl-NL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nl-NL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nl-NL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nl-NL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nl-NL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nl-NL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nl-NL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)∥(</m:t>
                    </m:r>
                    <m:r>
                      <a:rPr lang="nl-NL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𝑶𝒙𝒛</m:t>
                    </m:r>
                    <m:r>
                      <a:rPr lang="nl-NL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).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600" b="1" dirty="0" smtClean="0">
                    <a:solidFill>
                      <a:srgbClr val="0000CC"/>
                    </a:solidFill>
                    <a:ea typeface="Calibri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b="1" dirty="0" smtClean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D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6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nl-NL" sz="3600" i="1">
                          <a:latin typeface="Cambria Math"/>
                          <a:ea typeface="Calibri"/>
                          <a:cs typeface="Times New Roman"/>
                        </a:rPr>
                        <m:t>𝑂𝑥𝑧</m:t>
                      </m:r>
                      <m:r>
                        <a:rPr lang="nl-NL" sz="3600" i="1">
                          <a:latin typeface="Cambria Math"/>
                          <a:ea typeface="Calibri"/>
                          <a:cs typeface="Times New Roman"/>
                        </a:rPr>
                        <m:t>):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nl-NL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&amp;.</m:t>
                              </m:r>
                              <m:r>
                                <m:rPr>
                                  <m:nor/>
                                </m:rPr>
                                <a:rPr lang="nl-NL" sz="3600">
                                  <a:latin typeface="Times New Roman" pitchFamily="18" charset="0"/>
                                  <a:ea typeface="Calibri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NL" sz="3600">
                                  <a:latin typeface="Times New Roman" pitchFamily="18" charset="0"/>
                                  <a:ea typeface="Calibri"/>
                                  <a:cs typeface="Times New Roman" pitchFamily="18" charset="0"/>
                                </a:rPr>
                                <m:t>qua</m:t>
                              </m:r>
                              <m:r>
                                <m:rPr>
                                  <m:nor/>
                                </m:rPr>
                                <a:rPr lang="nl-NL" sz="3600">
                                  <a:latin typeface="Times New Roman" pitchFamily="18" charset="0"/>
                                  <a:ea typeface="Calibri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NL" sz="3600">
                                  <a:latin typeface="Times New Roman" pitchFamily="18" charset="0"/>
                                  <a:ea typeface="Calibri"/>
                                  <a:cs typeface="Times New Roman" pitchFamily="18" charset="0"/>
                                </a:rPr>
                                <m:t>O</m:t>
                              </m:r>
                              <m:r>
                                <a:rPr lang="nl-NL" sz="36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lang="nl-NL" sz="36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  <m:r>
                                <a:rPr lang="nl-NL" sz="36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;</m:t>
                              </m:r>
                              <m:r>
                                <a:rPr lang="nl-NL" sz="36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  <m:r>
                                <a:rPr lang="nl-NL" sz="36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;</m:t>
                              </m:r>
                              <m:r>
                                <a:rPr lang="nl-NL" sz="36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  <m:r>
                                <a:rPr lang="nl-NL" sz="36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e>
                            <m:e>
                              <m:r>
                                <a:rPr lang="nl-NL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&amp;.</m:t>
                              </m:r>
                              <m:r>
                                <m:rPr>
                                  <m:nor/>
                                </m:rPr>
                                <a:rPr lang="nl-NL" sz="3600">
                                  <a:latin typeface="Times New Roman" pitchFamily="18" charset="0"/>
                                  <a:ea typeface="Calibri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NL" sz="3600">
                                  <a:latin typeface="Times New Roman" pitchFamily="18" charset="0"/>
                                  <a:ea typeface="Calibri"/>
                                  <a:cs typeface="Times New Roman" pitchFamily="18" charset="0"/>
                                </a:rPr>
                                <m:t>VTPT</m:t>
                              </m:r>
                              <m:r>
                                <m:rPr>
                                  <m:nor/>
                                </m:rPr>
                                <a:rPr lang="nl-NL" sz="3600">
                                  <a:latin typeface="Times New Roman" pitchFamily="18" charset="0"/>
                                  <a:ea typeface="Calibri"/>
                                  <a:cs typeface="Times New Roman" pitchFamily="18" charset="0"/>
                                </a:rPr>
                                <m:t>: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nl-NL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=(</m:t>
                              </m:r>
                              <m:r>
                                <a:rPr lang="nl-NL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  <m:r>
                                <a:rPr lang="nl-NL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; </m:t>
                              </m:r>
                              <m:r>
                                <a:rPr lang="nl-NL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  <m:r>
                                <a:rPr lang="nl-NL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;</m:t>
                              </m:r>
                              <m:r>
                                <a:rPr lang="nl-NL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  <m:r>
                                <a:rPr lang="nl-NL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e>
                          </m:eqArr>
                        </m:e>
                      </m:d>
                      <m:r>
                        <a:rPr lang="nl-NL" sz="3600" i="1">
                          <a:latin typeface="Cambria Math"/>
                          <a:ea typeface="Calibri"/>
                          <a:cs typeface="Times New Roman"/>
                        </a:rPr>
                        <m:t> </m:t>
                      </m:r>
                      <m:r>
                        <a:rPr lang="nl-NL" sz="3600" i="1">
                          <a:latin typeface="Cambria Math"/>
                          <a:ea typeface="Calibri"/>
                          <a:cs typeface="Cambria Math"/>
                        </a:rPr>
                        <m:t>⇒</m:t>
                      </m:r>
                      <m:r>
                        <a:rPr lang="nl-NL" sz="3600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nl-NL" sz="3600" i="1">
                          <a:latin typeface="Cambria Math"/>
                          <a:ea typeface="Calibri"/>
                          <a:cs typeface="Times New Roman"/>
                        </a:rPr>
                        <m:t>𝑂𝑥𝑧</m:t>
                      </m:r>
                      <m:r>
                        <a:rPr lang="nl-NL" sz="3600" i="1">
                          <a:latin typeface="Cambria Math"/>
                          <a:ea typeface="Calibri"/>
                          <a:cs typeface="Times New Roman"/>
                        </a:rPr>
                        <m:t>):</m:t>
                      </m:r>
                      <m:r>
                        <a:rPr lang="nl-NL" sz="3600" i="1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nl-NL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nl-NL" sz="36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</m:oMath>
                  </m:oMathPara>
                </a14:m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nl-NL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)∥(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𝑂𝑥𝑧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)⇒(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𝑑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nl-NL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nl-NL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4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5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)⇒(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4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nl-NL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</m:oMath>
                </a14:m>
                <a:r>
                  <a:rPr lang="nl-NL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  <a:sym typeface="Wingdings"/>
                  </a:rPr>
                  <a:t>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𝑂𝑥𝑧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1 VTPT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𝑗</m:t>
                        </m:r>
                      </m:e>
                    </m:acc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387928"/>
                <a:ext cx="10515600" cy="5789036"/>
              </a:xfrm>
              <a:blipFill rotWithShape="1">
                <a:blip r:embed="rId2"/>
                <a:stretch>
                  <a:fillRect l="-1565" t="-1897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55967"/>
                <a:ext cx="12192000" cy="6524938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17. </a:t>
                </a:r>
                <a:r>
                  <a:rPr lang="fr-FR" sz="3200" b="1" dirty="0" smtClean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Viết </a:t>
                </a:r>
                <a:r>
                  <a:rPr lang="fr-FR" sz="3200" b="1" dirty="0" err="1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phương</a:t>
                </a:r>
                <a:r>
                  <a:rPr lang="fr-F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3200" b="1" dirty="0" err="1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trình</a:t>
                </a:r>
                <a:r>
                  <a:rPr lang="fr-F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3200" b="1" dirty="0" err="1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mặt</a:t>
                </a:r>
                <a:r>
                  <a:rPr lang="fr-F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3200" b="1" dirty="0" err="1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phẳng</a:t>
                </a:r>
                <a:r>
                  <a:rPr lang="fr-F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3200" b="1" dirty="0" err="1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trung</a:t>
                </a:r>
                <a:r>
                  <a:rPr lang="fr-F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3200" b="1" dirty="0" err="1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trực</a:t>
                </a:r>
                <a:r>
                  <a:rPr lang="fr-F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𝑷</m:t>
                        </m:r>
                      </m:e>
                    </m:d>
                  </m:oMath>
                </a14:m>
                <a:r>
                  <a:rPr lang="fr-F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3200" b="1" dirty="0" err="1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của</a:t>
                </a:r>
                <a:r>
                  <a:rPr lang="fr-F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3200" b="1" dirty="0" err="1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đoạn</a:t>
                </a:r>
                <a:r>
                  <a:rPr lang="fr-F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𝑨𝑩</m:t>
                    </m:r>
                  </m:oMath>
                </a14:m>
                <a:r>
                  <a:rPr lang="fr-F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3200" b="1" dirty="0" err="1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với</a:t>
                </a:r>
                <a:r>
                  <a:rPr lang="fr-F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3200" b="1" dirty="0">
                  <a:solidFill>
                    <a:srgbClr val="0000CC"/>
                  </a:solidFill>
                  <a:latin typeface="Palatino Linotype"/>
                  <a:ea typeface="Calibri"/>
                  <a:cs typeface="Times New Roman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pt-B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pt-BR" sz="32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𝑷</m:t>
                        </m:r>
                      </m:e>
                    </m:d>
                    <m:r>
                      <a:rPr lang="pt-BR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pt-BR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pt-BR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pt-BR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pt-BR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pt-BR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pt-BR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pt-BR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pt-BR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pt-BR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pt-B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.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𝑷</m:t>
                        </m:r>
                      </m:e>
                    </m:d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pt-B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3200" b="1" dirty="0">
                  <a:solidFill>
                    <a:srgbClr val="0000CC"/>
                  </a:solidFill>
                  <a:latin typeface="Palatino Linotype"/>
                  <a:ea typeface="Calibri"/>
                  <a:cs typeface="Times New Roman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pt-B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𝑷</m:t>
                        </m:r>
                      </m:e>
                    </m:d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pt-B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.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𝑷</m:t>
                        </m:r>
                      </m:e>
                    </m:d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pt-BR" sz="3200" b="1" dirty="0">
                    <a:solidFill>
                      <a:srgbClr val="0000CC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3200" b="1" dirty="0">
                  <a:solidFill>
                    <a:srgbClr val="0000CC"/>
                  </a:solidFill>
                  <a:latin typeface="Palatino Linotype"/>
                  <a:ea typeface="Calibri"/>
                  <a:cs typeface="Times New Roman"/>
                </a:endParaRPr>
              </a:p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200" dirty="0" err="1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Gọi</a:t>
                </a:r>
                <a:r>
                  <a:rPr lang="en-US" sz="32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𝐼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là </a:t>
                </a:r>
                <a:r>
                  <a:rPr lang="fr-FR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trung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điểm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của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đoạn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</m:oMath>
                </a14:m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299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fr-FR" sz="3200" cap="all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</a:t>
                </a:r>
                <a:r>
                  <a:rPr lang="fr-FR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ặt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trung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trực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của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đoạn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</m:oMath>
                </a14:m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đi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𝐼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fr-FR" sz="3200" i="1"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fr-FR" sz="32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fr-FR" sz="32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fr-FR" sz="32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:r>
                  <a:rPr lang="fr-FR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vectơ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pháp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tuyến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pt-BR" sz="3200" b="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acc>
                    <m:r>
                      <a:rPr lang="pt-BR" sz="3200" b="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pt-BR" sz="3200" b="0" i="1">
                            <a:latin typeface="Cambria Math"/>
                            <a:ea typeface="Calibri"/>
                            <a:cs typeface="Times New Roman"/>
                          </a:rPr>
                          <m:t>𝐴𝐵</m:t>
                        </m:r>
                      </m:e>
                    </m:acc>
                    <m:r>
                      <a:rPr lang="pt-BR" sz="3200" b="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pt-BR" sz="3200" b="0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pt-BR" sz="3200" b="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pt-BR" sz="3200" b="0" i="1"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pt-BR" sz="3200" b="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pt-BR" sz="3200" b="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pt-BR" sz="3200" b="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fr-FR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200" dirty="0" err="1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endParaRPr lang="fr-FR" sz="3200" dirty="0" smtClean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299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fr-FR" sz="32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fr-FR" sz="3200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fr-FR" sz="32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  <m:r>
                          <a:rPr lang="fr-FR" sz="32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fr-FR" sz="32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  <m:r>
                          <a:rPr lang="fr-FR" sz="3200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fr-FR" sz="32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d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fr-FR" sz="3200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fr-FR" sz="32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55967"/>
                <a:ext cx="12192000" cy="6524938"/>
              </a:xfrm>
              <a:blipFill rotWithShape="1">
                <a:blip r:embed="rId2"/>
                <a:stretch>
                  <a:fillRect l="-1250" t="-840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7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92000" cy="6414654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18. </a:t>
                </a:r>
                <a:r>
                  <a:rPr lang="fr-FR" sz="3600" b="1" cap="all" dirty="0" smtClean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b="1" cap="all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</a:t>
                </a:r>
                <a:r>
                  <a:rPr lang="fr-FR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hương</a:t>
                </a:r>
                <a:r>
                  <a:rPr lang="fr-F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fr-F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fr-F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fr-F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trung</a:t>
                </a:r>
                <a:r>
                  <a:rPr lang="fr-F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trực</a:t>
                </a:r>
                <a:r>
                  <a:rPr lang="fr-F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của</a:t>
                </a:r>
                <a:r>
                  <a:rPr lang="fr-F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đoạn</a:t>
                </a:r>
                <a:r>
                  <a:rPr lang="fr-F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𝑨𝑩</m:t>
                    </m:r>
                  </m:oMath>
                </a14:m>
                <a:r>
                  <a:rPr lang="fr-F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với</a:t>
                </a:r>
                <a:r>
                  <a:rPr lang="fr-F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  <m:r>
                          <a:rPr lang="fr-F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fr-F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fr-F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fr-F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fr-F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fr-F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𝟓</m:t>
                        </m:r>
                        <m:r>
                          <a:rPr lang="fr-F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fr-F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là</a:t>
                </a:r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1087120" indent="-457200" algn="just">
                  <a:lnSpc>
                    <a:spcPct val="115000"/>
                  </a:lnSpc>
                  <a:spcAft>
                    <a:spcPts val="0"/>
                  </a:spcAft>
                  <a:buAutoNum type="alphaUcPeriod"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𝟕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pt-B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pt-BR" sz="3600" b="1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B</a:t>
                </a:r>
                <a:r>
                  <a:rPr lang="pt-B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𝟖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pt-B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</a:p>
              <a:p>
                <a:pPr marL="1087120" indent="-457200" algn="just">
                  <a:lnSpc>
                    <a:spcPct val="115000"/>
                  </a:lnSpc>
                  <a:spcAft>
                    <a:spcPts val="0"/>
                  </a:spcAft>
                  <a:buAutoNum type="alphaUcPeriod"/>
                  <a:tabLst>
                    <a:tab pos="3599815" algn="l"/>
                    <a:tab pos="5039995" algn="l"/>
                  </a:tabLst>
                </a:pPr>
                <a:r>
                  <a:rPr lang="pt-B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pt-B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Palatino Linotype"/>
                  <a:ea typeface="Calibri"/>
                  <a:cs typeface="Times New Roman"/>
                </a:endParaRPr>
              </a:p>
              <a:p>
                <a:pPr marL="0" lvl="0" indent="0">
                  <a:buNone/>
                </a:pPr>
                <a:r>
                  <a:rPr lang="fr-FR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𝐼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là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trung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điểm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của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đoạn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</m:oMath>
                </a14:m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29920" indent="63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3600" cap="all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ặt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trung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trực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36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của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đoạn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</m:oMath>
                </a14:m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đi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𝐼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d>
                  </m:oMath>
                </a14:m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vectơ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pháp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tuyến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pt-BR" sz="3600" b="1" i="1"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e>
                    </m:acc>
                    <m:r>
                      <a:rPr lang="pt-BR" sz="3600" b="1" i="1"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pt-BR" sz="3600" b="1" i="1"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pt-BR" sz="36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pt-BR" sz="3600" b="1" i="1">
                            <a:latin typeface="Cambria Math"/>
                            <a:ea typeface="Calibri"/>
                            <a:cs typeface="Times New Roman"/>
                          </a:rPr>
                          <m:t>𝑨𝑩</m:t>
                        </m:r>
                      </m:e>
                    </m:acc>
                    <m:r>
                      <a:rPr lang="pt-BR" sz="36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pt-BR" sz="3600" b="1" i="1"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pt-BR" sz="3600" b="1" i="1"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pt-BR" sz="36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pt-BR" sz="3600" b="1" i="1"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pt-BR" sz="3600" b="1" i="1"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36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fr-FR" sz="36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fr-FR" sz="3600" i="1">
                        <a:latin typeface="Cambria Math"/>
                        <a:ea typeface="Calibri"/>
                      </a:rPr>
                      <m:t>−</m:t>
                    </m:r>
                    <m:r>
                      <a:rPr lang="fr-FR" sz="36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fr-FR" sz="3600" i="1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fr-FR" sz="3600" i="1">
                        <a:latin typeface="Cambria Math"/>
                        <a:ea typeface="Calibri"/>
                      </a:rPr>
                      <m:t>−</m:t>
                    </m:r>
                    <m:r>
                      <a:rPr lang="fr-FR" sz="36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fr-FR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fr-FR" sz="3600" i="1">
                        <a:latin typeface="Cambria Math"/>
                        <a:ea typeface="Calibri"/>
                        <a:cs typeface="Times New Roman"/>
                      </a:rPr>
                      <m:t>7</m:t>
                    </m:r>
                    <m:r>
                      <a:rPr lang="fr-FR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fr-FR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92000" cy="6414654"/>
              </a:xfrm>
              <a:blipFill rotWithShape="1">
                <a:blip r:embed="rId2"/>
                <a:stretch>
                  <a:fillRect l="-1500" t="-951" r="-1500" b="-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92000" cy="6732754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19. </a:t>
                </a:r>
                <a:r>
                  <a:rPr lang="en-US" sz="3200" cap="all" dirty="0" err="1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iết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qua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điểm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𝑀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cặp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véctơ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chỉ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</m:acc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), 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</m:acc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).</m:t>
                    </m:r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5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8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8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5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8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8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5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8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8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5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8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8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lvl="0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:r>
                  <a:rPr lang="en-US" sz="32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Qua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𝑀</m:t>
                            </m:r>
                            <m:r>
                              <a:rPr lang="en-US" sz="3200"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en-US" sz="320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200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200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200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  <m:r>
                              <a:rPr lang="en-US" sz="3200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VTPT</m:t>
                            </m:r>
                            <m:r>
                              <a:rPr lang="en-US" sz="3200">
                                <a:latin typeface="Cambria Math"/>
                                <a:ea typeface="Calibri"/>
                                <a:cs typeface="Times New Roman"/>
                              </a:rPr>
                              <m:t>:</m:t>
                            </m:r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=[</m:t>
                            </m:r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]=(−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5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8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Vậy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:−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5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8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</m:oMath>
                </a14:m>
                <a:endParaRPr lang="en-US" sz="3200" i="1" dirty="0" smtClean="0">
                  <a:latin typeface="Cambria Math"/>
                  <a:ea typeface="Calibri"/>
                  <a:cs typeface="Times New Roman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r>
                        <a:rPr lang="en-US" sz="3200" i="1">
                          <a:latin typeface="Cambria Math"/>
                          <a:ea typeface="Calibri"/>
                          <a:cs typeface="Times New Roman"/>
                        </a:rPr>
                        <m:t>5</m:t>
                      </m:r>
                      <m:r>
                        <a:rPr lang="en-US" sz="3200" i="1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3200" i="1">
                          <a:latin typeface="Cambria Math"/>
                          <a:ea typeface="Calibri"/>
                          <a:cs typeface="Times New Roman"/>
                        </a:rPr>
                        <m:t>8</m:t>
                      </m:r>
                      <m:r>
                        <a:rPr lang="en-US" sz="3200" i="1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32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3200" i="1">
                          <a:latin typeface="Cambria Math"/>
                          <a:ea typeface="Calibri"/>
                          <a:cs typeface="Times New Roman"/>
                        </a:rPr>
                        <m:t>𝑧</m:t>
                      </m:r>
                      <m:r>
                        <a:rPr lang="en-US" sz="32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200" i="1">
                          <a:latin typeface="Cambria Math"/>
                          <a:ea typeface="Calibri"/>
                          <a:cs typeface="Times New Roman"/>
                        </a:rPr>
                        <m:t>8</m:t>
                      </m:r>
                      <m:r>
                        <a:rPr lang="en-US" sz="32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32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  <m:r>
                        <a:rPr lang="en-US" sz="32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92000" cy="6732754"/>
              </a:xfrm>
              <a:blipFill rotWithShape="1">
                <a:blip r:embed="rId2"/>
                <a:stretch>
                  <a:fillRect l="-1250" t="-815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00891" y="166809"/>
                <a:ext cx="11617036" cy="6511081"/>
              </a:xfrm>
            </p:spPr>
            <p:txBody>
              <a:bodyPr>
                <a:noAutofit/>
              </a:bodyPr>
              <a:lstStyle/>
              <a:p>
                <a:pPr marL="0" lvl="0" indent="0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20.</a:t>
                </a:r>
                <a:r>
                  <a:rPr lang="en-US" sz="3200" cap="all" dirty="0" smtClean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cap="all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hương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qua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ba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điểm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), 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), 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𝐶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 algn="just">
                  <a:spcAft>
                    <a:spcPts val="0"/>
                  </a:spcAft>
                  <a:buNone/>
                  <a:tabLst>
                    <a:tab pos="629920" algn="l"/>
                  </a:tabLst>
                </a:pPr>
                <a:r>
                  <a:rPr lang="en-US" sz="32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r>
                  <a:rPr lang="en-US" sz="3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=(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;−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𝐴𝐶</m:t>
                                </m:r>
                              </m:e>
                            </m:acc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=(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;−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𝐴𝐵</m:t>
                            </m:r>
                          </m:e>
                        </m:acc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Qua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0</m:t>
                                </m:r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e>
                            </m:d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VTPT</m:t>
                            </m:r>
                            <m:r>
                              <a:rPr lang="en-US" sz="3200">
                                <a:latin typeface="Cambria Math"/>
                                <a:ea typeface="Calibri"/>
                                <a:cs typeface="Times New Roman"/>
                              </a:rPr>
                              <m:t>:</m:t>
                            </m:r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;−</m:t>
                                </m:r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;−</m:t>
                                </m:r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Vậy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0891" y="166809"/>
                <a:ext cx="11617036" cy="6511081"/>
              </a:xfrm>
              <a:blipFill rotWithShape="1">
                <a:blip r:embed="rId2"/>
                <a:stretch>
                  <a:fillRect l="-1364" t="-843" b="-2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2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387928"/>
                <a:ext cx="11145982" cy="5789036"/>
              </a:xfrm>
            </p:spPr>
            <p:txBody>
              <a:bodyPr>
                <a:normAutofit fontScale="77500" lnSpcReduction="20000"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21.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đi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qua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điểm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𝑀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và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chứa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trục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𝑂𝑥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dạng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D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</a:t>
                </a: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𝑂𝑀</m:t>
                                </m:r>
                              </m:e>
                            </m:acc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;−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e>
                            </m:d>
                          </m:e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   </m:t>
                            </m:r>
                            <m:acc>
                              <m:accPr>
                                <m:chr m:val="⃗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0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0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sub>
                    </m:sSub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𝑂𝑀</m:t>
                            </m:r>
                          </m:e>
                        </m:acc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d>
                      <m:dPr>
                        <m:begChr m:val="{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Qua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;−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e>
                            </m:d>
                          </m:e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VTPT</m:t>
                            </m:r>
                            <m:r>
                              <a:rPr lang="en-US" sz="3600">
                                <a:latin typeface="Cambria Math"/>
                                <a:ea typeface="Calibri"/>
                                <a:cs typeface="Times New Roman"/>
                              </a:rPr>
                              <m:t>:</m:t>
                            </m:r>
                            <m:acc>
                              <m:accPr>
                                <m:chr m:val="⃗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0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Vậy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387928"/>
                <a:ext cx="11145982" cy="5789036"/>
              </a:xfrm>
              <a:blipFill>
                <a:blip r:embed="rId2"/>
                <a:stretch>
                  <a:fillRect l="-1149" t="-1475" r="-10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56550" y="334673"/>
                <a:ext cx="11270673" cy="5636636"/>
              </a:xfrm>
            </p:spPr>
            <p:txBody>
              <a:bodyPr>
                <a:normAutofit fontScale="92500" lnSpcReduction="10000"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22. </a:t>
                </a:r>
                <a:r>
                  <a:rPr lang="vi-VN" sz="3600" b="1" cap="all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vi-VN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iết phương trình mặt phẳng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vi-VN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đi qua hai điểm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vi-VN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),</m:t>
                    </m:r>
                  </m:oMath>
                </a14:m>
                <a:r>
                  <a:rPr lang="vi-VN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đồng thời song song với trục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𝑶𝒙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𝐀</m:t>
                    </m:r>
                    <m:r>
                      <a:rPr lang="en-US" sz="3600" b="1" i="0" smtClean="0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b="1" i="0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𝐏</m:t>
                        </m:r>
                      </m:e>
                    </m:d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–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 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–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–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</a:rPr>
                      <m:t>–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=(−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Times New Roman" pitchFamily="18" charset="0"/>
                                <a:ea typeface="Calibri"/>
                                <a:cs typeface="Times New Roman" pitchFamily="18" charset="0"/>
                              </a:rPr>
                              <m:t>    </m:t>
                            </m:r>
                            <m:acc>
                              <m:accPr>
                                <m:chr m:val="⃗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=(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sub>
                    </m:sSub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𝐴𝐵</m:t>
                            </m:r>
                          </m:e>
                        </m:acc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Khi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đó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  <m:r>
                          <a:rPr lang="en-US" sz="3600" i="1"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</a:rPr>
                      <m:t>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  <m:r>
                          <a:rPr lang="en-US" sz="3600" i="1"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</m:oMath>
                </a14:m>
                <a:endParaRPr lang="en-US" sz="3600" i="1" dirty="0" smtClean="0">
                  <a:latin typeface="Cambria Math"/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3600" i="1">
                          <a:latin typeface="Cambria Math"/>
                          <a:ea typeface="Calibri"/>
                        </a:rPr>
                        <m:t>−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𝑧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6550" y="334673"/>
                <a:ext cx="11270673" cy="5636636"/>
              </a:xfrm>
              <a:blipFill rotWithShape="1">
                <a:blip r:embed="rId2"/>
                <a:stretch>
                  <a:fillRect l="-1406" t="-1622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67633" y="801825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6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6982" y="124691"/>
                <a:ext cx="11984182" cy="6052273"/>
              </a:xfrm>
            </p:spPr>
            <p:txBody>
              <a:bodyPr>
                <a:normAutofit fontScale="85000" lnSpcReduction="10000"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de-DE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23. </a:t>
                </a:r>
                <a:r>
                  <a:rPr lang="en-US" sz="3600" b="1" cap="all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ho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), 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), 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), 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𝑫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Viết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song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song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với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đường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𝑪𝑫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=(−</m:t>
                              </m:r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;</m:t>
                              </m:r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;</m:t>
                              </m:r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𝐶𝐷</m:t>
                                  </m:r>
                                </m:e>
                              </m:acc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=(</m:t>
                              </m:r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;</m:t>
                              </m:r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;−</m:t>
                              </m:r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e>
                          </m:eqArr>
                        </m:e>
                      </m:d>
                      <m:r>
                        <a:rPr lang="en-US" sz="3600" i="1">
                          <a:latin typeface="Cambria Math"/>
                          <a:ea typeface="Calibri"/>
                          <a:cs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𝑃</m:t>
                          </m:r>
                        </m:sub>
                      </m:sSub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𝐶𝐷</m:t>
                              </m:r>
                            </m:e>
                          </m:acc>
                        </m:e>
                      </m:d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;−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;−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Khi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đó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:−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</m:oMath>
                </a14:m>
                <a:endParaRPr lang="en-US" sz="3600" i="1" dirty="0" smtClean="0">
                  <a:latin typeface="Cambria Math"/>
                  <a:ea typeface="Calibri"/>
                  <a:cs typeface="Times New Roman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⇔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6982" y="124691"/>
                <a:ext cx="11984182" cy="6052273"/>
              </a:xfrm>
              <a:blipFill>
                <a:blip r:embed="rId2"/>
                <a:stretch>
                  <a:fillRect l="-1272" t="-1410" r="-12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96981"/>
                <a:ext cx="12192000" cy="5650491"/>
              </a:xfrm>
            </p:spPr>
            <p:txBody>
              <a:bodyPr>
                <a:normAutofit fontScale="85000" lnSpcReduction="20000"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24. </a:t>
                </a:r>
                <a:r>
                  <a:rPr lang="en-US" sz="3600" b="1" cap="all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iết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qua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hai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điểm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), 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vuông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góc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với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endParaRPr lang="en-US" sz="3600" b="1" dirty="0" smtClean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lvl="0" indent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0000CC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sz="3600" b="1" i="1">
                          <a:solidFill>
                            <a:srgbClr val="0000CC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𝑸</m:t>
                      </m:r>
                      <m:r>
                        <a:rPr lang="en-US" sz="3600" b="1" i="1">
                          <a:solidFill>
                            <a:srgbClr val="0000CC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):</m:t>
                      </m:r>
                      <m:r>
                        <a:rPr lang="en-US" sz="3600" b="1" i="1">
                          <a:solidFill>
                            <a:srgbClr val="0000CC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r>
                        <a:rPr lang="en-US" sz="3600" b="1" i="1">
                          <a:solidFill>
                            <a:srgbClr val="0000CC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3600" b="1" i="1">
                          <a:solidFill>
                            <a:srgbClr val="0000CC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  <m:r>
                        <a:rPr lang="en-US" sz="3600" b="1" i="1">
                          <a:solidFill>
                            <a:srgbClr val="0000CC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𝒚</m:t>
                      </m:r>
                      <m:r>
                        <a:rPr lang="en-US" sz="3600" b="1" i="1">
                          <a:solidFill>
                            <a:srgbClr val="0000CC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3600" b="1" i="1">
                          <a:solidFill>
                            <a:srgbClr val="0000CC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𝒛</m:t>
                      </m:r>
                      <m:r>
                        <a:rPr lang="en-US" sz="3600" b="1" i="1">
                          <a:solidFill>
                            <a:srgbClr val="0000CC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b="1" i="1">
                          <a:solidFill>
                            <a:srgbClr val="0000CC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𝟏</m:t>
                      </m:r>
                      <m:r>
                        <a:rPr lang="en-US" sz="3600" b="1" i="1">
                          <a:solidFill>
                            <a:srgbClr val="0000CC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3600" b="1" i="1">
                          <a:solidFill>
                            <a:srgbClr val="0000CC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𝟎</m:t>
                      </m:r>
                      <m:r>
                        <a:rPr lang="en-US" sz="3600" b="1" i="1">
                          <a:solidFill>
                            <a:srgbClr val="0000CC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𝟏𝟓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𝟕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𝟐𝟕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𝟏𝟓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𝟕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𝟐𝟕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𝟏𝟓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𝟕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𝟐𝟕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𝟏𝟓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𝟕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𝟐𝟕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132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=(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;−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6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=(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;−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;−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sub>
                    </m:sSub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𝐴𝐵</m:t>
                            </m:r>
                          </m:e>
                        </m:acc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𝑄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15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40132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Khi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đó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15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7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</m:oMath>
                </a14:m>
                <a:endParaRPr lang="en-US" sz="3600" i="1" dirty="0" smtClean="0">
                  <a:latin typeface="Cambria Math"/>
                  <a:ea typeface="Calibri"/>
                  <a:cs typeface="Times New Roman"/>
                </a:endParaRPr>
              </a:p>
              <a:p>
                <a:pPr marL="40132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15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7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27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96981"/>
                <a:ext cx="12192000" cy="5650491"/>
              </a:xfrm>
              <a:blipFill>
                <a:blip r:embed="rId2"/>
                <a:stretch>
                  <a:fillRect l="-1200" t="-1942" r="-1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36" y="1"/>
            <a:ext cx="11887199" cy="6622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 (P):2x+y-2z+1=0, A(1;-2;3) và B(3;2;-1). Viết phương trình mặt phẳng (Q) qua   và vuông góc với (P).</a:t>
            </a:r>
          </a:p>
          <a:p>
            <a:pPr marL="0" indent="0">
              <a:buNone/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(Q):2x+2y+3z-7=0.	B. (Q):2x-2y+3z-7=0.</a:t>
            </a:r>
          </a:p>
          <a:p>
            <a:pPr marL="0" indent="0">
              <a:buNone/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(Q):2x+2y+3z-9=0.	D. (Q):x+2y+3z-7=0.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Ta có: n ⃗_((P))=(2;1;-2) là véc tơ pháp tuyến của (P)và (AB) ⃗=(2;4;-4).</a:t>
            </a:r>
          </a:p>
          <a:p>
            <a:pPr marL="0" indent="0">
              <a:buNone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Vì: (Q) qua   và vuông góc với (P) nên  .</a:t>
            </a:r>
          </a:p>
          <a:p>
            <a:pPr marL="0" indent="0">
              <a:buNone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Phương trình mặt phẳng (Q) qua   và vuông góc với (P) là:</a:t>
            </a:r>
          </a:p>
          <a:p>
            <a:pPr marL="0" indent="0">
              <a:buNone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-4(x-1)-4(y+2)-6(z-3)=0⇔2x+2y+3z-7=0.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06000" y="5957454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5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4691" y="1"/>
                <a:ext cx="12067309" cy="6594764"/>
              </a:xfrm>
            </p:spPr>
            <p:txBody>
              <a:bodyPr>
                <a:normAutofit fontScale="92500" lnSpcReduction="20000"/>
              </a:bodyPr>
              <a:lstStyle/>
              <a:p>
                <a:pPr marL="0" lvl="0" indent="0">
                  <a:buNone/>
                </a:pPr>
                <a:r>
                  <a:rPr lang="de-DE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26. </a:t>
                </a:r>
                <a:r>
                  <a:rPr lang="en-US" sz="3600" cap="all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ho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các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mặt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):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3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4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̀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):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3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Viết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trình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mặt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phẳng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𝑃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điểm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𝐴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;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;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),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góc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mặt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phẳng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̀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𝑃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):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4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5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𝑃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):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4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5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𝑃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):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4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5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𝑃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):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4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5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véctơ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/>
                      </a:rPr>
                      <m:t>;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  <m:r>
                          <a:rPr lang="en-US" sz="3600" i="1">
                            <a:latin typeface="Cambria Math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  <m:r>
                          <a:rPr lang="en-US" sz="3600" i="1">
                            <a:latin typeface="Cambria Math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  <m:r>
                          <a:rPr lang="en-US" sz="3600" i="1">
                            <a:latin typeface="Cambria Math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  <m:r>
                          <a:rPr lang="en-US" sz="3600" i="1">
                            <a:latin typeface="Cambria Math"/>
                          </a:rPr>
                          <m:t>;−</m:t>
                        </m:r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mặt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phẳng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(</m:t>
                    </m:r>
                    <m:r>
                      <a:rPr lang="en-US" sz="3600" i="1">
                        <a:latin typeface="Cambria Math"/>
                      </a:rPr>
                      <m:t>𝑃</m:t>
                    </m:r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góc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mặt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phẳng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8</m:t>
                        </m:r>
                        <m:r>
                          <a:rPr lang="en-US" sz="3600" i="1">
                            <a:latin typeface="Cambria Math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</a:rPr>
                          <m:t>10</m:t>
                        </m:r>
                        <m:r>
                          <a:rPr lang="en-US" sz="3600" i="1">
                            <a:latin typeface="Cambria Math"/>
                          </a:rPr>
                          <m:t>;−</m:t>
                        </m:r>
                        <m:r>
                          <a:rPr lang="en-US" sz="3600" i="1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trình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mặt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phẳng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(</m:t>
                    </m:r>
                    <m:r>
                      <a:rPr lang="en-US" sz="3600" i="1">
                        <a:latin typeface="Cambria Math"/>
                      </a:rPr>
                      <m:t>𝑃</m:t>
                    </m:r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điểm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𝐴</m:t>
                    </m:r>
                    <m:r>
                      <a:rPr lang="en-US" sz="3600" i="1">
                        <a:latin typeface="Cambria Math"/>
                      </a:rPr>
                      <m:t>(</m:t>
                    </m:r>
                    <m:r>
                      <a:rPr lang="en-US" sz="3600" i="1">
                        <a:latin typeface="Cambria Math"/>
                      </a:rPr>
                      <m:t>1</m:t>
                    </m:r>
                    <m:r>
                      <a:rPr lang="en-US" sz="3600" i="1">
                        <a:latin typeface="Cambria Math"/>
                      </a:rPr>
                      <m:t>;</m:t>
                    </m:r>
                    <m:r>
                      <a:rPr lang="en-US" sz="3600" i="1">
                        <a:latin typeface="Cambria Math"/>
                      </a:rPr>
                      <m:t>1</m:t>
                    </m:r>
                    <m:r>
                      <a:rPr lang="en-US" sz="3600" i="1">
                        <a:latin typeface="Cambria Math"/>
                      </a:rPr>
                      <m:t>;</m:t>
                    </m:r>
                    <m:r>
                      <a:rPr lang="en-US" sz="3600" i="1">
                        <a:latin typeface="Cambria Math"/>
                      </a:rPr>
                      <m:t>1</m:t>
                    </m:r>
                    <m:r>
                      <a:rPr lang="en-US" sz="3600" i="1">
                        <a:latin typeface="Cambria Math"/>
                      </a:rPr>
                      <m:t>),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góc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mặt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phẳng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−</m:t>
                    </m:r>
                    <m:r>
                      <a:rPr lang="en-US" sz="3600" i="1">
                        <a:latin typeface="Cambria Math"/>
                      </a:rPr>
                      <m:t>8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10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𝑦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−</m:t>
                    </m:r>
                    <m:r>
                      <a:rPr lang="en-US" sz="3600" i="1">
                        <a:latin typeface="Cambria Math"/>
                      </a:rPr>
                      <m:t>4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𝑧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0</m:t>
                    </m:r>
                    <m:r>
                      <a:rPr lang="en-US" sz="3600" i="1">
                        <a:latin typeface="Cambria Math"/>
                      </a:rPr>
                      <m:t>⇔</m:t>
                    </m:r>
                    <m:r>
                      <a:rPr lang="en-US" sz="3600" i="1">
                        <a:latin typeface="Cambria Math"/>
                      </a:rPr>
                      <m:t>4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−</m:t>
                    </m:r>
                    <m:r>
                      <a:rPr lang="en-US" sz="3600" i="1">
                        <a:latin typeface="Cambria Math"/>
                      </a:rPr>
                      <m:t>5</m:t>
                    </m:r>
                    <m:r>
                      <a:rPr lang="en-US" sz="3600" i="1">
                        <a:latin typeface="Cambria Math"/>
                      </a:rPr>
                      <m:t>𝑦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2</m:t>
                    </m:r>
                    <m:r>
                      <a:rPr lang="en-US" sz="3600" i="1">
                        <a:latin typeface="Cambria Math"/>
                      </a:rPr>
                      <m:t>𝑧</m:t>
                    </m:r>
                    <m:r>
                      <a:rPr lang="en-US" sz="3600" i="1">
                        <a:latin typeface="Cambria Math"/>
                      </a:rPr>
                      <m:t>−</m:t>
                    </m:r>
                    <m:r>
                      <a:rPr lang="en-US" sz="3600" i="1">
                        <a:latin typeface="Cambria Math"/>
                      </a:rPr>
                      <m:t>1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4691" y="1"/>
                <a:ext cx="12067309" cy="6594764"/>
              </a:xfrm>
              <a:blipFill rotWithShape="1">
                <a:blip r:embed="rId2"/>
                <a:stretch>
                  <a:fillRect l="-1313" t="-3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90945" y="401782"/>
                <a:ext cx="11790219" cy="5775181"/>
              </a:xfrm>
            </p:spPr>
            <p:txBody>
              <a:bodyPr>
                <a:normAutofit fontScale="92500" lnSpcReduction="10000"/>
              </a:bodyPr>
              <a:lstStyle/>
              <a:p>
                <a:pPr marL="0" lvl="0" indent="0">
                  <a:buNone/>
                </a:pPr>
                <a:r>
                  <a:rPr lang="de-DE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de-DE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27.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3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6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6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3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6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6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6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3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6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6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3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6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Mặt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𝐶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dạng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6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6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0945" y="401782"/>
                <a:ext cx="11790219" cy="5775181"/>
              </a:xfrm>
              <a:blipFill rotWithShape="1">
                <a:blip r:embed="rId2"/>
                <a:stretch>
                  <a:fillRect l="-1396" t="-3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40327" y="0"/>
                <a:ext cx="11651673" cy="6608618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de-DE" sz="3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28. 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𝐴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chiếu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𝑂𝑦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𝑂𝑧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3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6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3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6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6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3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6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3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6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4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4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r>
                  <a:rPr lang="en-US" sz="34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</a:t>
                </a:r>
              </a:p>
              <a:p>
                <a:pPr marL="40132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𝐶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lần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lượt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hình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chiếu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của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𝑀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trên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các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trục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𝑂𝑥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𝑂𝑦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𝑂𝑧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nên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𝐶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40132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</m:oMath>
                </a14:m>
                <a:endParaRPr lang="en-US" sz="3600" i="1" dirty="0" smtClean="0">
                  <a:latin typeface="Cambria Math"/>
                  <a:ea typeface="Calibri"/>
                  <a:cs typeface="Times New Roman"/>
                </a:endParaRPr>
              </a:p>
              <a:p>
                <a:pPr marL="401320" indent="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6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6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3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0327" y="0"/>
                <a:ext cx="11651673" cy="6608618"/>
              </a:xfrm>
              <a:blipFill rotWithShape="1">
                <a:blip r:embed="rId2"/>
                <a:stretch>
                  <a:fillRect l="-1622" t="-2306" r="-1570" b="-3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55418" y="0"/>
                <a:ext cx="12192000" cy="6858000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29.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Viết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biết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</m:d>
                    <m:r>
                      <m:rPr>
                        <m:nor/>
                      </m:rPr>
                      <a:rPr lang="en-US" sz="3200">
                        <a:solidFill>
                          <a:srgbClr val="0000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//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+ 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cách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điểm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𝑀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một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khoảng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bằng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3.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514350" lvl="0" indent="-51435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00FF"/>
                  </a:buClr>
                  <a:buAutoNum type="alphaUcPeriod"/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: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4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: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14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: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: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11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200" dirty="0" smtClean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: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4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: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14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: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: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11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0" marR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600" dirty="0" err="1"/>
                  <a:t>Vì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mp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600" dirty="0"/>
                  <a:t> song </a:t>
                </a:r>
                <a:r>
                  <a:rPr lang="en-US" sz="3600" dirty="0" err="1"/>
                  <a:t>song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với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nên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mp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có</a:t>
                </a:r>
                <a:r>
                  <a:rPr lang="en-US" sz="3600" dirty="0"/>
                  <a:t> </a:t>
                </a:r>
                <a:r>
                  <a:rPr lang="en-US" sz="3600" dirty="0" err="1"/>
                  <a:t>phương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trình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6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600" dirty="0" smtClean="0"/>
                  <a:t>Ta </a:t>
                </a:r>
                <a:r>
                  <a:rPr lang="en-US" sz="3600" dirty="0" err="1"/>
                  <a:t>có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​,​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d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/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/>
                  <a:t>.</a:t>
                </a: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55418" y="0"/>
                <a:ext cx="12192000" cy="6858000"/>
              </a:xfrm>
              <a:blipFill rotWithShape="1">
                <a:blip r:embed="rId2"/>
                <a:stretch>
                  <a:fillRect l="-1550" t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5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96982"/>
                <a:ext cx="12191999" cy="6761018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30. 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Viết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vuông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góc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𝛼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, (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𝛽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đồng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thời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cách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𝑀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(−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một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khoảng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5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&amp;(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𝑃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):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5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&amp;(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𝑃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):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):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&amp;(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𝑃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):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5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&amp;(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𝑃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):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200" dirty="0">
                  <a:latin typeface="Palatino Linotype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440180" algn="l"/>
                  </a:tabLst>
                </a:pPr>
                <a:r>
                  <a:rPr lang="en-US" sz="32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r>
                  <a:rPr lang="en-US" sz="3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440180" algn="l"/>
                  </a:tabLst>
                </a:pPr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96982"/>
                <a:ext cx="12191999" cy="6761018"/>
              </a:xfrm>
              <a:blipFill rotWithShape="1">
                <a:blip r:embed="rId2"/>
                <a:stretch>
                  <a:fillRect l="-1250" t="-812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96982"/>
                <a:ext cx="12191999" cy="6761018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de-DE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30. </a:t>
                </a:r>
                <a:r>
                  <a:rPr lang="en-US" sz="32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r>
                  <a:rPr lang="en-US" sz="3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</a:p>
              <a:p>
                <a:pPr marL="0" indent="0">
                  <a:buNone/>
                </a:pPr>
                <a:r>
                  <a:rPr lang="en-US" sz="3200" dirty="0"/>
                  <a:t>Ta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hai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mặt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phẳng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véc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tơ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pháp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tuyến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lần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lượt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3200"/>
                      <m:t>  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pPr marL="0" indent="0">
                  <a:buNone/>
                </a:pPr>
                <a:r>
                  <a:rPr lang="en-US" sz="3200" dirty="0"/>
                  <a:t>Do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vuông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góc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với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nên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err="1"/>
                  <a:t>có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véc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tơ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pháp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tuyến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  <a:r>
                  <a:rPr lang="en-US" sz="3200" dirty="0" err="1"/>
                  <a:t>Nên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phương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trình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err="1"/>
                  <a:t>có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dạng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0" indent="0">
                  <a:buNone/>
                </a:pPr>
                <a:r>
                  <a:rPr lang="en-US" sz="3200" dirty="0" err="1"/>
                  <a:t>Lại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cách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một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khoảng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bằng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nên</a:t>
                </a:r>
                <a:r>
                  <a:rPr lang="en-US" sz="3200" dirty="0"/>
                  <a:t> ta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pPr marL="0" indent="0">
                  <a:buNone/>
                </a:pPr>
                <a:r>
                  <a:rPr lang="en-US" sz="3200" dirty="0" err="1"/>
                  <a:t>Vậy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phương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trình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mặt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err="1"/>
                  <a:t>là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hoặc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440180" algn="l"/>
                  </a:tabLst>
                </a:pPr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96982"/>
                <a:ext cx="12191999" cy="6761018"/>
              </a:xfrm>
              <a:blipFill rotWithShape="1">
                <a:blip r:embed="rId2"/>
                <a:stretch>
                  <a:fillRect l="-1250" t="-812" r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prstClr val="black"/>
                </a:solidFill>
              </a:rPr>
              <a:t>Phần</a:t>
            </a:r>
            <a:r>
              <a:rPr lang="en-US" b="1" dirty="0" smtClean="0">
                <a:solidFill>
                  <a:prstClr val="black"/>
                </a:solidFill>
              </a:rPr>
              <a:t> 2</a:t>
            </a:r>
            <a:r>
              <a:rPr lang="en-US" b="1" dirty="0">
                <a:solidFill>
                  <a:prstClr val="black"/>
                </a:solidFill>
              </a:rPr>
              <a:t>. </a:t>
            </a:r>
            <a:r>
              <a:rPr lang="en-US" b="1" dirty="0" err="1" smtClean="0">
                <a:solidFill>
                  <a:prstClr val="black"/>
                </a:solidFill>
              </a:rPr>
              <a:t>Thông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hiểu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5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B5589-BCD2-4F0E-A74F-0ACF51F85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"/>
            <a:ext cx="12192000" cy="6858000"/>
          </a:xfrm>
        </p:spPr>
        <p:txBody>
          <a:bodyPr>
            <a:noAutofit/>
          </a:bodyPr>
          <a:lstStyle/>
          <a:p>
            <a:pPr marL="0" indent="0" defTabSz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 </a:t>
            </a:r>
          </a:p>
          <a:p>
            <a:pPr marL="0" indent="0" defTabSz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015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hlinkClick r:id="rId16" action="ppaction://hlinksldjump"/>
          </p:cNvPr>
          <p:cNvSpPr txBox="1"/>
          <p:nvPr/>
        </p:nvSpPr>
        <p:spPr>
          <a:xfrm>
            <a:off x="1139824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E7128-81FF-4191-A928-655237246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618" y="50103"/>
            <a:ext cx="11402291" cy="6807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32. 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E7128-81FF-4191-A928-655237246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818" y="182452"/>
            <a:ext cx="11984182" cy="6807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E7128-81FF-4191-A928-655237246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0103"/>
            <a:ext cx="12192000" cy="6807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 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E7128-81FF-4191-A928-655237246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0"/>
            <a:ext cx="11820526" cy="68078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E7128-81FF-4191-A928-655237246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2393"/>
            <a:ext cx="12192000" cy="68078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2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E7128-81FF-4191-A928-655237246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0047"/>
            <a:ext cx="12192000" cy="6807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 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E7128-81FF-4191-A928-655237246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77" y="259055"/>
            <a:ext cx="12192000" cy="6807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 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E7128-81FF-4191-A928-655237246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024" y="0"/>
            <a:ext cx="12192000" cy="6807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 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06000" y="6078886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E7128-81FF-4191-A928-655237246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283" y="50103"/>
            <a:ext cx="12192000" cy="6807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 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2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E7128-81FF-4191-A928-655237246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023" y="-3685"/>
            <a:ext cx="12192000" cy="68078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44711" y="801825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6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E7128-81FF-4191-A928-655237246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982" y="43902"/>
            <a:ext cx="12095018" cy="6807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42. </a:t>
            </a:r>
          </a:p>
          <a:p>
            <a:pPr marL="0" indent="0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E7128-81FF-4191-A928-655237246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284" y="0"/>
            <a:ext cx="12164292" cy="6807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 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0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E7128-81FF-4191-A928-655237246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7680"/>
            <a:ext cx="12192000" cy="68078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E7128-81FF-4191-A928-655237246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9510" y="238362"/>
            <a:ext cx="10328086" cy="6807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9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E7128-81FF-4191-A928-655237246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173" y="50103"/>
            <a:ext cx="11902993" cy="680789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5602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332509" y="204320"/>
            <a:ext cx="11679382" cy="59033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92000" cy="6857999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46. </a:t>
                </a:r>
                <a:r>
                  <a:rPr lang="pt-BR" sz="3600" b="1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Trong </a:t>
                </a:r>
                <a:r>
                  <a:rPr lang="vi-VN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không</a:t>
                </a:r>
                <a:r>
                  <a:rPr lang="pt-B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gian </a:t>
                </a:r>
                <a14:m>
                  <m:oMath xmlns:m="http://schemas.openxmlformats.org/officeDocument/2006/math"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𝑶𝒙𝒚𝒛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</m:oMath>
                </a14:m>
                <a:r>
                  <a:rPr lang="pt-B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cho mặt phẳng </a:t>
                </a:r>
                <a:endParaRPr lang="pt-BR" sz="3600" b="1" dirty="0" smtClean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pt-B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𝑷</m:t>
                        </m:r>
                      </m:e>
                    </m:d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pt-B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và hai điểm </a:t>
                </a:r>
                <a14:m>
                  <m:oMath xmlns:m="http://schemas.openxmlformats.org/officeDocument/2006/math"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pt-B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pt-B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pt-B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pt-B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pt-B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e>
                    </m:d>
                  </m:oMath>
                </a14:m>
                <a:r>
                  <a:rPr lang="pt-B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pt-B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pt-B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pt-B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pt-B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pt-B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pt-B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  <m:r>
                          <a:rPr lang="pt-B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pt-B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  <m:r>
                          <a:rPr lang="pt-B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pt-B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d>
                  </m:oMath>
                </a14:m>
                <a:r>
                  <a:rPr lang="pt-B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pt-BR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𝑷</m:t>
                        </m:r>
                      </m:e>
                    </m:d>
                  </m:oMath>
                </a14:m>
                <a:r>
                  <a:rPr lang="pt-B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𝑴𝑨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pt-BR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𝑴𝑩</m:t>
                    </m:r>
                  </m:oMath>
                </a14:m>
                <a:r>
                  <a:rPr lang="pt-BR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nhỏ nhất.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Tính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bằng</a:t>
                </a:r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𝟒𝟏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Cambria Math"/>
                      </a:rPr>
                      <m:t>⋅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Cambria Math"/>
                      </a:rPr>
                      <m:t>⋅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Cambria Math"/>
                      </a:rPr>
                      <m:t>⋅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3600" dirty="0" err="1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en-US" sz="36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đường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thẳng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𝑦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40132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Tọa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độ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điểm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M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nghiệm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của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hệ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𝑦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e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𝑦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3600" i="1" dirty="0" smtClean="0">
                  <a:latin typeface="Cambria Math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92000" cy="6857999"/>
              </a:xfrm>
              <a:blipFill rotWithShape="1">
                <a:blip r:embed="rId2"/>
                <a:stretch>
                  <a:fillRect l="-1500" t="-1422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50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Văn bản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93835" y="234702"/>
                <a:ext cx="11063874" cy="5736607"/>
              </a:xfrm>
            </p:spPr>
            <p:txBody>
              <a:bodyPr>
                <a:normAutofit/>
              </a:bodyPr>
              <a:lstStyle/>
              <a:p>
                <a:pPr marL="40132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𝑀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40132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Vậy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Chọn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B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hỗ dành sẵn cho Văn bản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3835" y="234702"/>
                <a:ext cx="11063874" cy="573660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 smtClean="0">
                <a:solidFill>
                  <a:schemeClr val="tx1"/>
                </a:solidFill>
              </a:rPr>
              <a:t>cao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3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5556" y="0"/>
                <a:ext cx="12066443" cy="6807897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47.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cap="all" dirty="0">
                    <a:solidFill>
                      <a:srgbClr val="0000CC"/>
                    </a:solidFill>
                    <a:ea typeface="Calibri"/>
                    <a:cs typeface="Times New Roman"/>
                  </a:rPr>
                  <a:t>c</a:t>
                </a:r>
                <a:r>
                  <a:rPr lang="vi-VN" sz="3600" dirty="0">
                    <a:solidFill>
                      <a:srgbClr val="0000CC"/>
                    </a:solidFill>
                    <a:ea typeface="Calibri"/>
                    <a:cs typeface="Times New Roman"/>
                  </a:rPr>
                  <a:t>ho điểm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𝑀</m:t>
                    </m:r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5</m:t>
                    </m:r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).</m:t>
                    </m:r>
                  </m:oMath>
                </a14:m>
                <a:r>
                  <a:rPr lang="vi-VN" sz="3600" dirty="0">
                    <a:solidFill>
                      <a:srgbClr val="0000CC"/>
                    </a:solidFill>
                    <a:ea typeface="Calibri"/>
                    <a:cs typeface="Times New Roman"/>
                  </a:rPr>
                  <a:t> Mặt phẳng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vi-VN" sz="3600" dirty="0">
                    <a:solidFill>
                      <a:srgbClr val="0000CC"/>
                    </a:solidFill>
                    <a:ea typeface="Calibri"/>
                    <a:cs typeface="Times New Roman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𝑀</m:t>
                    </m:r>
                  </m:oMath>
                </a14:m>
                <a:r>
                  <a:rPr lang="vi-VN" sz="3600" dirty="0">
                    <a:solidFill>
                      <a:srgbClr val="0000CC"/>
                    </a:solidFill>
                    <a:ea typeface="Calibri"/>
                    <a:cs typeface="Times New Roman"/>
                  </a:rPr>
                  <a:t> và cắt trục tọa độ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𝑂𝑥</m:t>
                    </m:r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𝑂𝑦</m:t>
                    </m:r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CC"/>
                    </a:solidFill>
                    <a:ea typeface="Calibri"/>
                    <a:cs typeface="Times New Roman"/>
                  </a:rPr>
                  <a:t> tại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𝐶</m:t>
                    </m:r>
                  </m:oMath>
                </a14:m>
                <a:r>
                  <a:rPr lang="vi-VN" sz="3600" dirty="0">
                    <a:solidFill>
                      <a:srgbClr val="0000CC"/>
                    </a:solidFill>
                    <a:ea typeface="Calibri"/>
                    <a:cs typeface="Times New Roman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𝑀</m:t>
                    </m:r>
                  </m:oMath>
                </a14:m>
                <a:r>
                  <a:rPr lang="vi-VN" sz="3600" dirty="0">
                    <a:solidFill>
                      <a:srgbClr val="0000CC"/>
                    </a:solidFill>
                    <a:ea typeface="Calibri"/>
                    <a:cs typeface="Times New Roman"/>
                  </a:rPr>
                  <a:t> là trực tâm tam giác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  <m:r>
                      <a:rPr lang="vi-VN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vi-VN" sz="3600" dirty="0">
                    <a:solidFill>
                      <a:srgbClr val="0000CC"/>
                    </a:solidFill>
                    <a:ea typeface="Calibri"/>
                    <a:cs typeface="Times New Roman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ea typeface="Calibri"/>
                    <a:cs typeface="Times New Roman"/>
                  </a:rPr>
                  <a:t>Khi</a:t>
                </a:r>
                <a:r>
                  <a:rPr lang="en-US" sz="3600" dirty="0">
                    <a:solidFill>
                      <a:srgbClr val="0000CC"/>
                    </a:solidFill>
                    <a:ea typeface="Calibri"/>
                    <a:cs typeface="Times New Roman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ea typeface="Calibri"/>
                    <a:cs typeface="Times New Roman"/>
                  </a:rPr>
                  <a:t>đó</a:t>
                </a:r>
                <a:r>
                  <a:rPr lang="en-US" sz="3600" dirty="0">
                    <a:solidFill>
                      <a:srgbClr val="0000CC"/>
                    </a:solidFill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sz="3600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vi-VN" sz="3600" dirty="0">
                    <a:solidFill>
                      <a:srgbClr val="0000CC"/>
                    </a:solidFill>
                    <a:ea typeface="Calibri"/>
                    <a:cs typeface="Times New Roman"/>
                  </a:rPr>
                  <a:t> có phương trình </a:t>
                </a:r>
                <a:r>
                  <a:rPr lang="en-US" sz="3600" dirty="0" err="1">
                    <a:solidFill>
                      <a:srgbClr val="0000CC"/>
                    </a:solidFill>
                    <a:ea typeface="Calibri"/>
                    <a:cs typeface="Times New Roman"/>
                  </a:rPr>
                  <a:t>là</a:t>
                </a:r>
                <a:r>
                  <a:rPr lang="en-US" sz="3600" dirty="0">
                    <a:solidFill>
                      <a:srgbClr val="0000CC"/>
                    </a:solidFill>
                    <a:ea typeface="Calibri"/>
                    <a:cs typeface="Times New Roman"/>
                  </a:rPr>
                  <a:t>:</a:t>
                </a:r>
              </a:p>
              <a:p>
                <a:pPr marL="401320" indent="0" algn="just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600" b="1" dirty="0">
                    <a:solidFill>
                      <a:srgbClr val="0000CC"/>
                    </a:solidFill>
                    <a:ea typeface="Calibri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ea typeface="Calibri"/>
                    <a:cs typeface="Times New Roman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𝟏𝟎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dirty="0">
                  <a:solidFill>
                    <a:srgbClr val="0000CC"/>
                  </a:solidFill>
                  <a:ea typeface="Calibri"/>
                  <a:cs typeface="Times New Roman"/>
                </a:endParaRPr>
              </a:p>
              <a:p>
                <a:pPr marL="401320" indent="0" algn="just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600" b="1" dirty="0">
                    <a:solidFill>
                      <a:srgbClr val="0000CC"/>
                    </a:solidFill>
                    <a:ea typeface="Calibri"/>
                    <a:cs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𝟑𝟎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ea typeface="Calibri"/>
                    <a:cs typeface="Times New Roman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𝟖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dirty="0">
                  <a:solidFill>
                    <a:srgbClr val="0000CC"/>
                  </a:solidFill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6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9144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Trước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hết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ta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chứng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minh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nếu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𝑀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trực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tâm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của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tam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giác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thì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𝑂𝑀</m:t>
                    </m:r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⊥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e>
                    </m:d>
                  </m:oMath>
                </a14:m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Thật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vậy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𝐴𝐵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Cambria Math"/>
                              </a:rPr>
                              <m:t>⊥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𝑂𝐶</m:t>
                            </m:r>
                          </m:e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𝐴𝐵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Cambria Math"/>
                              </a:rPr>
                              <m:t>⊥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𝐶𝑀</m:t>
                            </m:r>
                          </m:e>
                        </m:eqAr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⊥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𝑂𝑀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tương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tự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𝐴𝐶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Cambria Math"/>
                              </a:rPr>
                              <m:t>⊥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𝑂𝐵</m:t>
                            </m:r>
                          </m:e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𝐴𝐶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Cambria Math"/>
                              </a:rPr>
                              <m:t>⊥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𝐵𝑀</m:t>
                            </m:r>
                          </m:e>
                        </m:eqAr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𝐴𝐶</m:t>
                    </m:r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⊥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𝑂𝑀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nên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𝑂𝑀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⊥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Do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đó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nhận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làm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một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vectơ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pháp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tuyến</a:t>
                </a:r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5556" y="0"/>
                <a:ext cx="12066443" cy="6807897"/>
              </a:xfrm>
              <a:blipFill rotWithShape="1">
                <a:blip r:embed="rId2"/>
                <a:stretch>
                  <a:fillRect l="-1566" t="-1343" r="-1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3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Văn bản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28638" y="0"/>
                <a:ext cx="11244262" cy="6858000"/>
              </a:xfrm>
            </p:spPr>
            <p:txBody>
              <a:bodyPr>
                <a:normAutofit/>
              </a:bodyPr>
              <a:lstStyle/>
              <a:p>
                <a:pPr marL="40132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Áp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dụng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: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≡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𝑄𝑢𝑎𝑀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5</m:t>
                                </m:r>
                              </m:e>
                            </m:d>
                          </m:e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𝑉𝑇𝑃𝑇</m:t>
                            </m:r>
                            <m:acc>
                              <m:accPr>
                                <m:chr m:val="⃗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𝑂𝑀</m:t>
                                </m:r>
                              </m:e>
                            </m:acc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3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5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tổng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quát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:</a:t>
                </a:r>
              </a:p>
              <a:p>
                <a:pPr marL="17272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𝑦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5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𝑧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5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𝑧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30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0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17272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Vậy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5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30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hỗ dành sẵn cho Văn bản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8638" y="0"/>
                <a:ext cx="11244262" cy="6858000"/>
              </a:xfrm>
              <a:blipFill rotWithShape="1">
                <a:blip r:embed="rId2"/>
                <a:stretch>
                  <a:fillRect l="-1681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 smtClean="0">
                <a:solidFill>
                  <a:schemeClr val="tx1"/>
                </a:solidFill>
              </a:rPr>
              <a:t>cao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76" y="4455227"/>
            <a:ext cx="11748654" cy="240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5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83208" y="691604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6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3986212" y="3201262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6553200" y="320126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7162800" y="22346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5219700" y="22346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3152775" y="22040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7473" y="0"/>
                <a:ext cx="12054527" cy="6807897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48. 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Viết </a:t>
                </a:r>
                <a:r>
                  <a:rPr lang="pt-BR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𝑶𝒙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𝑶𝒚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𝑶𝒛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𝑶𝑨𝑩𝑪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𝟔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𝟑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𝟏𝟖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𝟔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𝟑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𝟑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𝟐𝟏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𝟔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𝟑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𝟐𝟏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𝟔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𝟑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𝟐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𝒛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𝟏𝟖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𝑀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∈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Lại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ad>
                      <m:ra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6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𝑎𝑏𝑐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ad>
                      <m:ra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6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𝑎𝑏𝑐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𝑎𝑏𝑐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162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7473" y="0"/>
                <a:ext cx="12054527" cy="6807897"/>
              </a:xfrm>
              <a:blipFill rotWithShape="1">
                <a:blip r:embed="rId2"/>
                <a:stretch>
                  <a:fillRect l="-1568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9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Văn bản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98482" y="114300"/>
                <a:ext cx="11993517" cy="6743700"/>
              </a:xfrm>
            </p:spPr>
            <p:txBody>
              <a:bodyPr>
                <a:noAutofit/>
              </a:bodyPr>
              <a:lstStyle/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𝑉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𝑎𝑏𝑐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27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Dấu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đẳng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thức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xảy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ra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endParaRPr lang="en-US" sz="3600" i="1" dirty="0" smtClean="0">
                  <a:latin typeface="Cambria Math"/>
                  <a:ea typeface="Calibri"/>
                  <a:cs typeface="Cambria Math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6</m:t>
                            </m:r>
                          </m:e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𝑐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9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endParaRPr lang="en-US" sz="3600" dirty="0" smtClean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6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6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18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hỗ dành sẵn cho Văn bản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8482" y="114300"/>
                <a:ext cx="11993517" cy="6743700"/>
              </a:xfrm>
              <a:blipFill rotWithShape="1">
                <a:blip r:embed="rId2"/>
                <a:stretch>
                  <a:fillRect l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 smtClean="0">
                <a:solidFill>
                  <a:schemeClr val="tx1"/>
                </a:solidFill>
              </a:rPr>
              <a:t>cao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0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50103"/>
                <a:ext cx="12192000" cy="6807897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49. 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Mặt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đia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𝑶𝒙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𝑶𝒚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𝑶𝒛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𝑻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𝑶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𝑶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𝑶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𝒂𝒚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𝒃𝒙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𝒄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en-US" sz="36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𝒂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𝒃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𝟏𝟗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𝟗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>
                        <a:solidFill>
                          <a:srgbClr val="0000CC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Phương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𝑚</m:t>
                        </m:r>
                        <m:r>
                          <a:rPr lang="en-US" sz="3600" i="1">
                            <a:latin typeface="Cambria Math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  <m:r>
                          <a:rPr lang="en-US" sz="3600" i="1">
                            <a:latin typeface="Cambria Math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  <m:r>
                          <a:rPr lang="en-US" sz="3600" i="1">
                            <a:latin typeface="Cambria Math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  <m:r>
                          <a:rPr lang="en-US" sz="3600" i="1">
                            <a:latin typeface="Cambria Math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  <m:r>
                          <a:rPr lang="en-US" sz="3600" i="1">
                            <a:latin typeface="Cambria Math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  <m:r>
                          <a:rPr lang="en-US" sz="3600" i="1">
                            <a:latin typeface="Cambria Math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dương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đi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qua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điểm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𝑀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nên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𝑚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Áp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dụng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bấtđẳng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thức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/>
                        <a:ea typeface="Calibri"/>
                        <a:cs typeface="Times New Roman"/>
                      </a:rPr>
                      <m:t>≤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sub>
                          <m:sup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b>
                          <m:sup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b>
                          <m:sup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bSup>
                      </m:e>
                    </m:d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sub>
                          <m:sup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b>
                          <m:sup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b>
                          <m:sup>
                            <m:r>
                              <a:rPr lang="en-US" sz="36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ta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được</a:t>
                </a:r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50103"/>
                <a:ext cx="12192000" cy="6807897"/>
              </a:xfrm>
              <a:blipFill rotWithShape="1">
                <a:blip r:embed="rId2"/>
                <a:stretch>
                  <a:fillRect l="-1500" t="-2238" b="-2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6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hỗ dành sẵn cho Văn bản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5134"/>
                <a:ext cx="12192000" cy="640952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≤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3200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𝑇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Dấu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đẳng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xảy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ra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𝑚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𝑘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𝑘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14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7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𝑘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14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Phương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14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Calibri"/>
                            <a:cs typeface="Times New Roman"/>
                          </a:rPr>
                          <m:t>14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14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𝑐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/>
                                <a:ea typeface="Calibri"/>
                                <a:cs typeface="Times New Roman"/>
                              </a:rPr>
                              <m:t>14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Vậy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𝑏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𝑐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3200" i="1">
                        <a:latin typeface="Cambria Math"/>
                        <a:ea typeface="Calibri"/>
                        <a:cs typeface="Times New Roman"/>
                      </a:rPr>
                      <m:t>9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hỗ dành sẵn cho Văn bản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5134"/>
                <a:ext cx="12192000" cy="6409520"/>
              </a:xfrm>
              <a:blipFill>
                <a:blip r:embed="rId2"/>
                <a:stretch>
                  <a:fillRect l="-1150" r="-150" b="-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 smtClean="0">
                <a:solidFill>
                  <a:schemeClr val="tx1"/>
                </a:solidFill>
              </a:rPr>
              <a:t>cao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1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8896" y="50103"/>
                <a:ext cx="12083104" cy="6807897"/>
              </a:xfrm>
            </p:spPr>
            <p:txBody>
              <a:bodyPr>
                <a:noAutofit/>
              </a:bodyPr>
              <a:lstStyle/>
              <a:p>
                <a:pPr marL="0" lvl="0" indent="0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Trong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không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gian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với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hệ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trục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𝑶𝒙𝒚𝒛</m:t>
                    </m:r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cho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hai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điểm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𝑴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;−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𝑵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Một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đi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𝑴</m:t>
                    </m:r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𝑵</m:t>
                    </m:r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sao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cho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khoảng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cách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từ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điểm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𝑲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đến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đạt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giá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trị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lớn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nhất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Tìm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tọa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độ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véctơ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pháp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tuyến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của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401320" indent="0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𝒏</m:t>
                        </m:r>
                      </m:e>
                    </m:acc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;−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𝒏</m:t>
                        </m:r>
                      </m:e>
                    </m:acc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endParaRPr lang="en-US" sz="3200" b="1" dirty="0" smtClean="0">
                  <a:solidFill>
                    <a:srgbClr val="0000CC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401320" indent="0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𝒏</m:t>
                        </m:r>
                      </m:e>
                    </m:acc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;−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𝒏</m:t>
                        </m:r>
                      </m:e>
                    </m:acc>
                    <m:r>
                      <a:rPr lang="en-US" sz="3200" b="1" i="1">
                        <a:solidFill>
                          <a:srgbClr val="0000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;−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𝑀𝑁</m:t>
                        </m:r>
                      </m:e>
                    </m:acc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Đường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qua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điểm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𝑁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tham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8896" y="50103"/>
                <a:ext cx="12083104" cy="6807897"/>
              </a:xfrm>
              <a:blipFill rotWithShape="1">
                <a:blip r:embed="rId2"/>
                <a:stretch>
                  <a:fillRect l="-1312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103" y="1710315"/>
            <a:ext cx="376078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3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Văn bản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74073" y="119231"/>
                <a:ext cx="11817927" cy="6420113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6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hình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chiếu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vuông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góc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của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𝐾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lên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đường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thẳng</a:t>
                </a:r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</m:e>
                    </m:d>
                    <m:r>
                      <a:rPr lang="en-US" sz="3600" i="1"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;−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Khi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đó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ta </a:t>
                </a:r>
                <a:r>
                  <a:rPr lang="fr-FR" sz="3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𝐾𝐼</m:t>
                        </m:r>
                      </m:e>
                    </m:acc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;−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3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𝐾𝐼</m:t>
                    </m:r>
                    <m:r>
                      <a:rPr lang="en-US" sz="3600" i="1">
                        <a:latin typeface="Cambria Math"/>
                        <a:ea typeface="Times New Roman"/>
                        <a:cs typeface="Cambria Math"/>
                      </a:rPr>
                      <m:t>⊥</m:t>
                    </m:r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𝑀𝑁</m:t>
                    </m:r>
                    <m:r>
                      <a:rPr lang="en-US" sz="3600" i="1"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𝐾𝐼</m:t>
                        </m:r>
                      </m:e>
                    </m:acc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𝑀𝑁</m:t>
                        </m:r>
                      </m:e>
                    </m:acc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  <m:r>
                      <a:rPr lang="en-US" sz="3600" i="1">
                        <a:latin typeface="Cambria Math"/>
                        <a:ea typeface="Times New Roman"/>
                        <a:cs typeface="Cambria Math"/>
                      </a:rPr>
                      <m:t>⇔</m:t>
                    </m:r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4</m:t>
                    </m:r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</m:oMath>
                </a14:m>
                <a:endParaRPr lang="en-US" sz="3600" i="1" dirty="0" smtClean="0">
                  <a:latin typeface="Cambria Math"/>
                  <a:ea typeface="Times New Roman"/>
                  <a:cs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⇔</m:t>
                    </m:r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𝐾𝐼</m:t>
                        </m:r>
                      </m:e>
                    </m:acc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den>
                        </m:f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;−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den>
                        </m:f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3600" i="1"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;−</m:t>
                        </m:r>
                        <m:r>
                          <a:rPr lang="en-US" sz="3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36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</a:pPr>
                <a:r>
                  <a:rPr lang="en-US" sz="3600" dirty="0"/>
                  <a:t>Ta </a:t>
                </a:r>
                <a:r>
                  <a:rPr lang="en-US" sz="3600" dirty="0" err="1"/>
                  <a:t>có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                 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600" dirty="0"/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endParaRPr lang="en-US" sz="3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hỗ dành sẵn cho Văn bản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4073" y="119231"/>
                <a:ext cx="11817927" cy="6420113"/>
              </a:xfrm>
              <a:blipFill rotWithShape="1">
                <a:blip r:embed="rId3"/>
                <a:stretch>
                  <a:fillRect l="-1547" t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 smtClean="0">
                <a:solidFill>
                  <a:schemeClr val="tx1"/>
                </a:solidFill>
              </a:rPr>
              <a:t>cao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515753"/>
              </p:ext>
            </p:extLst>
          </p:nvPr>
        </p:nvGraphicFramePr>
        <p:xfrm>
          <a:off x="2092037" y="3990109"/>
          <a:ext cx="6503605" cy="527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3288960" imgH="266400" progId="Equation.DSMT4">
                  <p:embed/>
                </p:oleObj>
              </mc:Choice>
              <mc:Fallback>
                <p:oleObj name="Equation" r:id="rId5" imgW="32889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2037" y="3990109"/>
                        <a:ext cx="6503605" cy="527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55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5297" y="589979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36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8135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9700" y="4495799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6280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56713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81350" y="350606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19699" y="3506062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62800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90038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75751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28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197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52775" y="25088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3950" y="451485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23950" y="352511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95375" y="252787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6982" y="0"/>
                <a:ext cx="11901054" cy="66086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1. </a:t>
                </a:r>
                <a:r>
                  <a:rPr lang="vi-VN" sz="3600" b="1" dirty="0" smtClean="0">
                    <a:solidFill>
                      <a:srgbClr val="0000CC"/>
                    </a:solidFill>
                    <a:latin typeface="Times New Roman" pitchFamily="18" charset="0"/>
                  </a:rPr>
                  <a:t>Cho </a:t>
                </a:r>
                <a:r>
                  <a:rPr lang="vi-VN" sz="3600" b="1" dirty="0">
                    <a:solidFill>
                      <a:srgbClr val="0000CC"/>
                    </a:solidFill>
                    <a:latin typeface="Times New Roman" pitchFamily="18" charset="0"/>
                  </a:rPr>
                  <a:t>mặt phẳng (P):3x-z+2=0. Vectơ nào là một vectơ pháp tuyến của (P)?</a:t>
                </a:r>
              </a:p>
              <a:p>
                <a:pPr marL="1144270" indent="-514350" algn="just">
                  <a:lnSpc>
                    <a:spcPct val="115000"/>
                  </a:lnSpc>
                  <a:spcAft>
                    <a:spcPts val="0"/>
                  </a:spcAft>
                  <a:buAutoNum type="alphaUcPeriod"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𝒏</m:t>
                            </m:r>
                          </m:e>
                          <m:sub>
                            <m:r>
                              <a:rPr lang="en-US" sz="36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𝟒</m:t>
                            </m:r>
                          </m:sub>
                        </m:sSub>
                      </m:e>
                    </m:acc>
                    <m:r>
                      <a:rPr lang="en-US" sz="36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3600" b="1" dirty="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	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𝒏</m:t>
                            </m:r>
                          </m:e>
                          <m:sub>
                            <m:r>
                              <a:rPr lang="en-US" sz="36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36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3600" b="1" dirty="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	</a:t>
                </a:r>
              </a:p>
              <a:p>
                <a:pPr marL="1144270" indent="-514350" algn="just">
                  <a:lnSpc>
                    <a:spcPct val="115000"/>
                  </a:lnSpc>
                  <a:spcAft>
                    <a:spcPts val="0"/>
                  </a:spcAft>
                  <a:buAutoNum type="alphaUcPeriod"/>
                  <a:tabLst>
                    <a:tab pos="3599815" algn="l"/>
                    <a:tab pos="5039995" algn="l"/>
                  </a:tabLst>
                </a:pPr>
                <a:r>
                  <a:rPr lang="en-US" sz="3600" b="1" dirty="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𝒏</m:t>
                            </m:r>
                          </m:e>
                          <m:sub>
                            <m:r>
                              <a:rPr lang="en-US" sz="36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en-US" sz="36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3600" b="1" dirty="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	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𝒏</m:t>
                            </m:r>
                          </m:e>
                          <m:sub>
                            <m:r>
                              <a:rPr lang="en-US" sz="36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36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3600" b="1" dirty="0">
                    <a:solidFill>
                      <a:srgbClr val="0000FF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3600" b="1" dirty="0">
                  <a:latin typeface="Palatino Linotype"/>
                  <a:ea typeface="Calibri"/>
                  <a:cs typeface="Times New Roman"/>
                </a:endParaRPr>
              </a:p>
              <a:p>
                <a:r>
                  <a:rPr lang="vi-VN" sz="3600" dirty="0">
                    <a:latin typeface="+mj-lt"/>
                  </a:rPr>
                  <a:t>Lời giải</a:t>
                </a:r>
                <a:r>
                  <a:rPr lang="en-US" sz="3600" dirty="0">
                    <a:latin typeface="+mj-lt"/>
                  </a:rPr>
                  <a:t>.  </a:t>
                </a:r>
                <a:r>
                  <a:rPr lang="vi-VN" sz="3600" b="1" dirty="0">
                    <a:solidFill>
                      <a:srgbClr val="FF0000"/>
                    </a:solidFill>
                    <a:latin typeface="+mj-lt"/>
                  </a:rPr>
                  <a:t>Chọn D</a:t>
                </a:r>
              </a:p>
              <a:p>
                <a:r>
                  <a:rPr lang="vi-VN" sz="3600" dirty="0">
                    <a:latin typeface="+mj-lt"/>
                  </a:rPr>
                  <a:t>Mặt phẳng (P):3x-z+2=0 được viết lại dưới dạng (P):3x+0y-z+2=0 do đó có một vectơ pháp tuyến là (n_2 ) ⃗=(3;0;-1).</a:t>
                </a:r>
              </a:p>
              <a:p>
                <a:r>
                  <a:rPr lang="vi-VN" sz="3600" dirty="0">
                    <a:latin typeface="+mj-lt"/>
                  </a:rPr>
                  <a:t>Cần nhớ: Mặt phẳng (P):ax+by+cz+d=0 có một véctơ pháp tuyến là n ⃗=(a;b;c</a:t>
                </a:r>
                <a:r>
                  <a:rPr lang="vi-VN" sz="3600" dirty="0" smtClean="0">
                    <a:latin typeface="+mj-lt"/>
                  </a:rPr>
                  <a:t>).</a:t>
                </a:r>
                <a:endParaRPr lang="vi-VN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6982" y="0"/>
                <a:ext cx="11901054" cy="6608619"/>
              </a:xfrm>
              <a:blipFill rotWithShape="1">
                <a:blip r:embed="rId2"/>
                <a:stretch>
                  <a:fillRect l="-1588" t="-2306" r="-2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2"/>
          <p:cNvSpPr txBox="1">
            <a:spLocks/>
          </p:cNvSpPr>
          <p:nvPr/>
        </p:nvSpPr>
        <p:spPr>
          <a:xfrm>
            <a:off x="838200" y="2701637"/>
            <a:ext cx="10515600" cy="281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9434945" y="5846618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9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45" y="512619"/>
            <a:ext cx="11215255" cy="5971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 mặt phẳng (P):-3x+2z-1=0. Vectơ nào là một vectơ pháp tuyến của (P)?</a:t>
            </a:r>
          </a:p>
          <a:p>
            <a:pPr marL="514350" indent="-514350">
              <a:buAutoNum type="alphaUcPeriod"/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 ⃗=(-3;2;-1).	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n ⃗=(3;2;-1).	</a:t>
            </a:r>
          </a:p>
          <a:p>
            <a:pPr marL="0" indent="0">
              <a:buNone/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n ⃗=(-3;0;2).	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n ⃗=(3;0;2).</a:t>
            </a:r>
          </a:p>
          <a:p>
            <a:pPr marL="0" indent="0">
              <a:buNone/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</a:rPr>
              <a:t>Chọn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  <a:p>
            <a:r>
              <a:rPr lang="vi-VN" sz="3600" dirty="0">
                <a:solidFill>
                  <a:prstClr val="black"/>
                </a:solidFill>
                <a:latin typeface="Times New Roman" pitchFamily="18" charset="0"/>
              </a:rPr>
              <a:t>Mặt phẳng (P):-3x+2z-1=0 được viết lại dưới dạng </a:t>
            </a:r>
            <a:endParaRPr lang="en-US" sz="36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vi-VN" sz="3600" dirty="0">
                <a:solidFill>
                  <a:prstClr val="black"/>
                </a:solidFill>
                <a:latin typeface="Times New Roman" pitchFamily="18" charset="0"/>
              </a:rPr>
              <a:t>P</a:t>
            </a: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</a:rPr>
              <a:t>):-</a:t>
            </a:r>
            <a:r>
              <a:rPr lang="vi-VN" sz="3600" dirty="0">
                <a:solidFill>
                  <a:prstClr val="black"/>
                </a:solidFill>
                <a:latin typeface="Times New Roman" pitchFamily="18" charset="0"/>
              </a:rPr>
              <a:t>3x+0y+2z-1=0 do đó có một vectơ pháp tuyến là </a:t>
            </a:r>
            <a:endParaRPr lang="en-US" sz="36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</a:rPr>
              <a:t>n </a:t>
            </a:r>
            <a:r>
              <a:rPr lang="vi-VN" sz="3600" dirty="0">
                <a:solidFill>
                  <a:prstClr val="black"/>
                </a:solidFill>
                <a:latin typeface="Times New Roman" pitchFamily="18" charset="0"/>
              </a:rPr>
              <a:t>⃗=(-3;0;2).</a:t>
            </a:r>
          </a:p>
          <a:p>
            <a:pPr marL="0" lvl="0" indent="0">
              <a:buNone/>
            </a:pP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4620</TotalTime>
  <Words>1716</Words>
  <PresentationFormat>Màn hình rộng</PresentationFormat>
  <Paragraphs>453</Paragraphs>
  <Slides>65</Slides>
  <Notes>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65</vt:i4>
      </vt:variant>
    </vt:vector>
  </HeadingPairs>
  <TitlesOfParts>
    <vt:vector size="75" baseType="lpstr">
      <vt:lpstr>Arial</vt:lpstr>
      <vt:lpstr>Calibri</vt:lpstr>
      <vt:lpstr>Calibri Light</vt:lpstr>
      <vt:lpstr>Cambria Math</vt:lpstr>
      <vt:lpstr>Palatino Linotype</vt:lpstr>
      <vt:lpstr>Times New Roman</vt:lpstr>
      <vt:lpstr>Vani</vt:lpstr>
      <vt:lpstr>Wingdings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2020-02-20T09:14:24Z</dcterms:modified>
</cp:coreProperties>
</file>