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699" r:id="rId3"/>
    <p:sldMasterId id="2147483714" r:id="rId4"/>
    <p:sldMasterId id="2147483729" r:id="rId5"/>
    <p:sldMasterId id="2147483744" r:id="rId6"/>
  </p:sldMasterIdLst>
  <p:notesMasterIdLst>
    <p:notesMasterId r:id="rId20"/>
  </p:notesMasterIdLst>
  <p:sldIdLst>
    <p:sldId id="279" r:id="rId7"/>
    <p:sldId id="280" r:id="rId8"/>
    <p:sldId id="283" r:id="rId9"/>
    <p:sldId id="272" r:id="rId10"/>
    <p:sldId id="275" r:id="rId11"/>
    <p:sldId id="273" r:id="rId12"/>
    <p:sldId id="257" r:id="rId13"/>
    <p:sldId id="258" r:id="rId14"/>
    <p:sldId id="260" r:id="rId15"/>
    <p:sldId id="259" r:id="rId16"/>
    <p:sldId id="261" r:id="rId17"/>
    <p:sldId id="281" r:id="rId18"/>
    <p:sldId id="28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Segoe Print" panose="02000600000000000000" pitchFamily="2" charset="0"/>
      <p:regular r:id="rId27"/>
      <p:bold r:id="rId28"/>
    </p:embeddedFont>
    <p:embeddedFont>
      <p:font typeface="Tahoma" panose="020B0604030504040204" pitchFamily="34" charset="0"/>
      <p:regular r:id="rId29"/>
      <p:bold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D8E34D"/>
    <a:srgbClr val="000099"/>
    <a:srgbClr val="D1E3F3"/>
    <a:srgbClr val="CEE1F2"/>
    <a:srgbClr val="C6DCF0"/>
    <a:srgbClr val="F6F8FC"/>
    <a:srgbClr val="D9E848"/>
    <a:srgbClr val="CF5F13"/>
    <a:srgbClr val="F5D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7C12E-13BE-46C4-8FA2-1B237AF33050}" v="2" dt="2019-09-22T15:17:0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64" d="100"/>
          <a:sy n="64" d="100"/>
        </p:scale>
        <p:origin x="960"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providerId="Windows Live" clId="Web-{C437C12E-13BE-46C4-8FA2-1B237AF33050}"/>
    <pc:docChg chg="modSld">
      <pc:chgData name="Người dùng Khách" userId="" providerId="Windows Live" clId="Web-{C437C12E-13BE-46C4-8FA2-1B237AF33050}" dt="2019-09-22T15:17:02.121" v="1" actId="20577"/>
      <pc:docMkLst>
        <pc:docMk/>
      </pc:docMkLst>
      <pc:sldChg chg="modSp">
        <pc:chgData name="Người dùng Khách" userId="" providerId="Windows Live" clId="Web-{C437C12E-13BE-46C4-8FA2-1B237AF33050}" dt="2019-09-22T15:17:02.121" v="1" actId="20577"/>
        <pc:sldMkLst>
          <pc:docMk/>
          <pc:sldMk cId="2790983187" sldId="258"/>
        </pc:sldMkLst>
        <pc:spChg chg="mod">
          <ac:chgData name="Người dùng Khách" userId="" providerId="Windows Live" clId="Web-{C437C12E-13BE-46C4-8FA2-1B237AF33050}" dt="2019-09-22T15:17:02.121" v="1" actId="20577"/>
          <ac:spMkLst>
            <pc:docMk/>
            <pc:sldMk cId="2790983187" sldId="25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7842B-CD07-4CA2-B37B-2D4E25C07C52}" type="datetimeFigureOut">
              <a:rPr lang="en-GB" smtClean="0"/>
              <a:t>22/01/2022</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7FC1C-E274-4C45-A068-524E6AC6CF56}" type="slidenum">
              <a:rPr lang="en-GB" smtClean="0"/>
              <a:t>‹#›</a:t>
            </a:fld>
            <a:endParaRPr lang="en-GB"/>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829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987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1801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64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2667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07582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7676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3026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18827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7227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26045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8887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768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475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26798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9873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14752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84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726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t>22/01/2022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2365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033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5415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42627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2545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5898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42784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103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1390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9592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t>22/01/2022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209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4932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633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56181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40581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49592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05872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68056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408241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4638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t>22/01/2022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7037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2876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9451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61636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697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9101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751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6348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20860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21845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t>22/01/2022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21557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5763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8513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598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6218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37932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3706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1/22/2022</a:t>
            </a:fld>
            <a:endParaRPr>
              <a:solidFill>
                <a:srgbClr val="9A5315"/>
              </a:solidFill>
            </a:endParaRPr>
          </a:p>
        </p:txBody>
      </p:sp>
    </p:spTree>
    <p:extLst>
      <p:ext uri="{BB962C8B-B14F-4D97-AF65-F5344CB8AC3E}">
        <p14:creationId xmlns:p14="http://schemas.microsoft.com/office/powerpoint/2010/main" val="1388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08867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346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t>22/01/2022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66332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97577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3733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31259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07083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39652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5693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100441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2141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22/01/2022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22/01/2022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t>22/01/2022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1/22/2022</a:t>
            </a:fld>
            <a:endParaRPr lang="en-US">
              <a:solidFill>
                <a:srgbClr val="9A5315"/>
              </a:solidFill>
            </a:endParaRPr>
          </a:p>
        </p:txBody>
      </p:sp>
    </p:spTree>
    <p:extLst>
      <p:ext uri="{BB962C8B-B14F-4D97-AF65-F5344CB8AC3E}">
        <p14:creationId xmlns:p14="http://schemas.microsoft.com/office/powerpoint/2010/main" val="4227535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1/22/2022</a:t>
            </a:fld>
            <a:endParaRPr lang="en-US">
              <a:solidFill>
                <a:srgbClr val="9A5315"/>
              </a:solidFill>
            </a:endParaRPr>
          </a:p>
        </p:txBody>
      </p:sp>
    </p:spTree>
    <p:extLst>
      <p:ext uri="{BB962C8B-B14F-4D97-AF65-F5344CB8AC3E}">
        <p14:creationId xmlns:p14="http://schemas.microsoft.com/office/powerpoint/2010/main" val="41810419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1/22/2022</a:t>
            </a:fld>
            <a:endParaRPr lang="en-US">
              <a:solidFill>
                <a:srgbClr val="9A5315"/>
              </a:solidFill>
            </a:endParaRPr>
          </a:p>
        </p:txBody>
      </p:sp>
    </p:spTree>
    <p:extLst>
      <p:ext uri="{BB962C8B-B14F-4D97-AF65-F5344CB8AC3E}">
        <p14:creationId xmlns:p14="http://schemas.microsoft.com/office/powerpoint/2010/main" val="1167029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1/22/2022</a:t>
            </a:fld>
            <a:endParaRPr lang="en-US">
              <a:solidFill>
                <a:srgbClr val="9A5315"/>
              </a:solidFill>
            </a:endParaRPr>
          </a:p>
        </p:txBody>
      </p:sp>
    </p:spTree>
    <p:extLst>
      <p:ext uri="{BB962C8B-B14F-4D97-AF65-F5344CB8AC3E}">
        <p14:creationId xmlns:p14="http://schemas.microsoft.com/office/powerpoint/2010/main" val="2901164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429078117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2.png"/><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slide" Target="slide8.xml"/><Relationship Id="rId3" Type="http://schemas.openxmlformats.org/officeDocument/2006/relationships/slideLayout" Target="../slideLayouts/slideLayout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image" Target="../media/image21.png"/><Relationship Id="rId25" Type="http://schemas.openxmlformats.org/officeDocument/2006/relationships/image" Target="../media/image29.gif"/><Relationship Id="rId2" Type="http://schemas.openxmlformats.org/officeDocument/2006/relationships/audio" Target="../media/media1.wav"/><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slide" Target="slide9.xml"/><Relationship Id="rId1" Type="http://schemas.microsoft.com/office/2007/relationships/media" Target="../media/media1.wav"/><Relationship Id="rId6" Type="http://schemas.openxmlformats.org/officeDocument/2006/relationships/audio" Target="../media/audio1.wav"/><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audio" Target="../media/audio3.wav"/><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slide" Target="slide10.xml"/><Relationship Id="rId10" Type="http://schemas.openxmlformats.org/officeDocument/2006/relationships/image" Target="../media/image14.gif"/><Relationship Id="rId19" Type="http://schemas.openxmlformats.org/officeDocument/2006/relationships/image" Target="../media/image23.png"/><Relationship Id="rId31"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image" Target="../media/image26.png"/><Relationship Id="rId27" Type="http://schemas.openxmlformats.org/officeDocument/2006/relationships/image" Target="../media/image30.gif"/><Relationship Id="rId30"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323850"/>
            <a:ext cx="11506200" cy="1828800"/>
          </a:xfrm>
        </p:spPr>
        <p:txBody>
          <a:bodyPr>
            <a:noAutofit/>
          </a:bodyPr>
          <a:lstStyle/>
          <a:p>
            <a:pPr algn="ctr"/>
            <a:r>
              <a:rPr lang="en-US" sz="4800" b="1" dirty="0">
                <a:latin typeface="Times New Roman" panose="02020603050405020304" pitchFamily="18" charset="0"/>
                <a:cs typeface="Times New Roman" panose="02020603050405020304" pitchFamily="18" charset="0"/>
              </a:rPr>
              <a:t>CHÀO MỪNG </a:t>
            </a:r>
            <a:br>
              <a:rPr lang="en-US" sz="44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CÁC THẦY CÔ GIÁO VÀ CÁC EM HỌC SINH </a:t>
            </a:r>
            <a:br>
              <a:rPr lang="en-US" sz="40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VỀ DỰ TIẾT HỌC</a:t>
            </a:r>
          </a:p>
        </p:txBody>
      </p:sp>
      <p:sp>
        <p:nvSpPr>
          <p:cNvPr id="3" name="Subtitle 2"/>
          <p:cNvSpPr>
            <a:spLocks noGrp="1"/>
          </p:cNvSpPr>
          <p:nvPr>
            <p:ph type="subTitle" idx="1"/>
          </p:nvPr>
        </p:nvSpPr>
        <p:spPr>
          <a:xfrm>
            <a:off x="4979985" y="2438400"/>
            <a:ext cx="6858002" cy="914400"/>
          </a:xfrm>
        </p:spPr>
        <p:txBody>
          <a:bodyPr>
            <a:normAutofit/>
          </a:bodyPr>
          <a:lstStyle/>
          <a:p>
            <a:r>
              <a:rPr lang="en-US" sz="3600" b="1" dirty="0">
                <a:latin typeface="Times New Roman" panose="02020603050405020304" pitchFamily="18" charset="0"/>
                <a:cs typeface="Times New Roman" panose="02020603050405020304" pitchFamily="18" charset="0"/>
              </a:rPr>
              <a:t>HÌNH HỌC 6</a:t>
            </a:r>
          </a:p>
        </p:txBody>
      </p:sp>
    </p:spTree>
    <p:extLst>
      <p:ext uri="{BB962C8B-B14F-4D97-AF65-F5344CB8AC3E}">
        <p14:creationId xmlns:p14="http://schemas.microsoft.com/office/powerpoint/2010/main" val="831369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550459" y="4153642"/>
            <a:ext cx="11759822" cy="1133965"/>
          </a:xfrm>
          <a:prstGeom prst="rect">
            <a:avLst/>
          </a:prstGeom>
        </p:spPr>
        <p:txBody>
          <a:bodyPr wrap="square">
            <a:spAutoFit/>
          </a:bodyPr>
          <a:lstStyle/>
          <a:p>
            <a:pPr marL="457200" indent="-457200">
              <a:lnSpc>
                <a:spcPct val="150000"/>
              </a:lnSpc>
              <a:buAutoNum type="alphaLcPeriod"/>
            </a:pPr>
            <a:r>
              <a:rPr lang="nl-NL" sz="2400" b="1" dirty="0">
                <a:solidFill>
                  <a:srgbClr val="000000"/>
                </a:solidFill>
                <a:latin typeface="Times New Roman" pitchFamily="18" charset="0"/>
                <a:ea typeface="Times New Roman"/>
                <a:cs typeface="Times New Roman" pitchFamily="18" charset="0"/>
              </a:rPr>
              <a:t>Các góc có trong hình vẽ là</a:t>
            </a:r>
            <a:r>
              <a:rPr lang="vi-VN" sz="2400" b="1" dirty="0">
                <a:solidFill>
                  <a:srgbClr val="000000"/>
                </a:solidFill>
                <a:latin typeface="Times New Roman" pitchFamily="18" charset="0"/>
                <a:ea typeface="Times New Roman"/>
                <a:cs typeface="Times New Roman" pitchFamily="18" charset="0"/>
              </a:rPr>
              <a:t> góc</a:t>
            </a:r>
            <a:r>
              <a:rPr lang="nl-NL" sz="2400" b="1" dirty="0">
                <a:solidFill>
                  <a:srgbClr val="000000"/>
                </a:solidFill>
                <a:latin typeface="Times New Roman" pitchFamily="18" charset="0"/>
                <a:ea typeface="Times New Roman"/>
                <a:cs typeface="Times New Roman" pitchFamily="18" charset="0"/>
              </a:rPr>
              <a:t> ABC</a:t>
            </a:r>
            <a:r>
              <a:rPr lang="vi-VN" sz="2400" b="1" dirty="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a:t>
            </a:r>
            <a:r>
              <a:rPr lang="vi-VN" sz="2400" b="1" dirty="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BAC</a:t>
            </a:r>
            <a:r>
              <a:rPr lang="vi-VN" sz="2400" b="1" dirty="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CAB</a:t>
            </a:r>
            <a:r>
              <a:rPr lang="vi-VN" sz="2400" b="1" dirty="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BDA</a:t>
            </a:r>
            <a:r>
              <a:rPr lang="vi-VN" sz="2400" b="1" dirty="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a:t>
            </a:r>
            <a:endParaRPr lang="vi-VN" sz="2400" b="1" dirty="0">
              <a:solidFill>
                <a:srgbClr val="000000"/>
              </a:solidFill>
              <a:latin typeface="Times New Roman" pitchFamily="18" charset="0"/>
              <a:ea typeface="Times New Roman"/>
              <a:cs typeface="Times New Roman" pitchFamily="18" charset="0"/>
            </a:endParaRPr>
          </a:p>
          <a:p>
            <a:pPr>
              <a:lnSpc>
                <a:spcPct val="150000"/>
              </a:lnSpc>
            </a:pPr>
            <a:r>
              <a:rPr lang="nl-NL" sz="2400" b="1" dirty="0">
                <a:solidFill>
                  <a:srgbClr val="000000"/>
                </a:solidFill>
                <a:latin typeface="Times New Roman" pitchFamily="18" charset="0"/>
                <a:ea typeface="Times New Roman"/>
                <a:cs typeface="Times New Roman" pitchFamily="18" charset="0"/>
              </a:rPr>
              <a:t>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DAB</a:t>
            </a:r>
            <a:r>
              <a:rPr lang="vi-VN" sz="2400" b="1" dirty="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ABD;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DBC ; </a:t>
            </a:r>
            <a:r>
              <a:rPr lang="vi-VN" sz="2400" b="1" dirty="0">
                <a:solidFill>
                  <a:srgbClr val="000000"/>
                </a:solidFill>
                <a:latin typeface="Times New Roman" pitchFamily="18" charset="0"/>
                <a:ea typeface="Times New Roman"/>
                <a:cs typeface="Times New Roman" pitchFamily="18" charset="0"/>
              </a:rPr>
              <a:t>góc </a:t>
            </a:r>
            <a:r>
              <a:rPr lang="nl-NL" sz="2400" b="1" dirty="0">
                <a:solidFill>
                  <a:srgbClr val="000000"/>
                </a:solidFill>
                <a:latin typeface="Times New Roman" pitchFamily="18" charset="0"/>
                <a:ea typeface="Times New Roman"/>
                <a:cs typeface="Times New Roman" pitchFamily="18" charset="0"/>
              </a:rPr>
              <a:t>DAC.</a:t>
            </a:r>
            <a:endParaRPr lang="vi-VN" sz="2400" b="1" dirty="0">
              <a:latin typeface="Times New Roman" pitchFamily="18" charset="0"/>
              <a:ea typeface="Arial"/>
              <a:cs typeface="Times New Roman" pitchFamily="18" charset="0"/>
            </a:endParaRPr>
          </a:p>
        </p:txBody>
      </p:sp>
      <p:sp>
        <p:nvSpPr>
          <p:cNvPr id="3" name="Rectangle 2"/>
          <p:cNvSpPr/>
          <p:nvPr/>
        </p:nvSpPr>
        <p:spPr>
          <a:xfrm>
            <a:off x="623244" y="5243115"/>
            <a:ext cx="9571633" cy="646331"/>
          </a:xfrm>
          <a:prstGeom prst="rect">
            <a:avLst/>
          </a:prstGeom>
        </p:spPr>
        <p:txBody>
          <a:bodyPr wrap="square">
            <a:spAutoFit/>
          </a:bodyPr>
          <a:lstStyle/>
          <a:p>
            <a:pPr>
              <a:lnSpc>
                <a:spcPct val="150000"/>
              </a:lnSpc>
            </a:pPr>
            <a:r>
              <a:rPr lang="nl-NL" sz="2400" b="1" dirty="0">
                <a:solidFill>
                  <a:srgbClr val="000000"/>
                </a:solidFill>
                <a:latin typeface="Times New Roman" pitchFamily="18" charset="0"/>
                <a:ea typeface="Times New Roman"/>
                <a:cs typeface="Times New Roman" pitchFamily="18" charset="0"/>
              </a:rPr>
              <a:t>Những góc có số đo bằng 60 độ là :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ABC ;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BAC ; </a:t>
            </a:r>
            <a:r>
              <a:rPr lang="vi-VN" sz="2400" b="1" dirty="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CAB .</a:t>
            </a:r>
            <a:endParaRPr lang="vi-VN" sz="2400" b="1" dirty="0">
              <a:latin typeface="Times New Roman" pitchFamily="18" charset="0"/>
              <a:ea typeface="Arial"/>
              <a:cs typeface="Times New Roman" pitchFamily="18" charset="0"/>
            </a:endParaRPr>
          </a:p>
        </p:txBody>
      </p:sp>
      <p:sp>
        <p:nvSpPr>
          <p:cNvPr id="4" name="Rectangle 3"/>
          <p:cNvSpPr/>
          <p:nvPr/>
        </p:nvSpPr>
        <p:spPr>
          <a:xfrm>
            <a:off x="623243" y="5792942"/>
            <a:ext cx="9940123"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b. Điểm D có nằm trong góc ABC . Điểm C không  nằm trong góc ADB .</a:t>
            </a:r>
            <a:endParaRPr lang="vi-VN" sz="2400" b="1" dirty="0">
              <a:latin typeface="+mj-lt"/>
              <a:ea typeface="Arial"/>
              <a:cs typeface="Arial"/>
            </a:endParaRPr>
          </a:p>
        </p:txBody>
      </p:sp>
      <p:sp>
        <p:nvSpPr>
          <p:cNvPr id="6" name="Rectangle 5"/>
          <p:cNvSpPr/>
          <p:nvPr/>
        </p:nvSpPr>
        <p:spPr>
          <a:xfrm>
            <a:off x="633975" y="6314075"/>
            <a:ext cx="7186190"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c. Số đo góc ABD là : 40 độ .</a:t>
            </a:r>
            <a:endParaRPr lang="vi-VN" sz="2400" b="1" dirty="0">
              <a:latin typeface="+mj-lt"/>
              <a:ea typeface="Arial"/>
              <a:cs typeface="Arial"/>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3411" y="0"/>
            <a:ext cx="4323566" cy="39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7400" y="25400"/>
            <a:ext cx="5829300" cy="3989867"/>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a:solidFill>
                  <a:schemeClr val="tx1"/>
                </a:solidFill>
                <a:latin typeface="Times New Roman" pitchFamily="18" charset="0"/>
                <a:ea typeface="Tahoma"/>
                <a:cs typeface="Times New Roman" pitchFamily="18" charset="0"/>
              </a:rPr>
              <a:t>8.36. Trong hình vẽ sau, cho tam giác ABC đều và góc DBC bằng 20 độ.</a:t>
            </a:r>
          </a:p>
          <a:p>
            <a:pPr>
              <a:tabLst>
                <a:tab pos="1079500" algn="l"/>
              </a:tabLst>
            </a:pPr>
            <a:r>
              <a:rPr lang="vi-VN" sz="2600" b="1" dirty="0">
                <a:solidFill>
                  <a:schemeClr val="tx1"/>
                </a:solidFill>
                <a:latin typeface="Times New Roman" pitchFamily="18" charset="0"/>
                <a:ea typeface="Tahoma"/>
                <a:cs typeface="Times New Roman" pitchFamily="18" charset="0"/>
              </a:rPr>
              <a:t>a. Kể tên các góc có trong hình vẽ  trên. Những góc nào có số đo bằng 60 độ?</a:t>
            </a:r>
          </a:p>
          <a:p>
            <a:pPr>
              <a:tabLst>
                <a:tab pos="1079500" algn="l"/>
              </a:tabLst>
            </a:pPr>
            <a:r>
              <a:rPr lang="vi-VN" sz="2600" b="1" dirty="0">
                <a:solidFill>
                  <a:schemeClr val="tx1"/>
                </a:solidFill>
                <a:latin typeface="Times New Roman" pitchFamily="18" charset="0"/>
                <a:ea typeface="Tahoma"/>
                <a:cs typeface="Times New Roman" pitchFamily="18" charset="0"/>
              </a:rPr>
              <a:t>b. Điểm D có nằm trong góc ABC không? Điểm C có nằm trong góc ADB không?</a:t>
            </a:r>
          </a:p>
          <a:p>
            <a:pPr>
              <a:tabLst>
                <a:tab pos="1079500" algn="l"/>
              </a:tabLst>
            </a:pPr>
            <a:r>
              <a:rPr lang="vi-VN" sz="2600" b="1" dirty="0">
                <a:solidFill>
                  <a:schemeClr val="tx1"/>
                </a:solidFill>
                <a:latin typeface="Times New Roman" pitchFamily="18" charset="0"/>
                <a:ea typeface="Tahoma"/>
                <a:cs typeface="Times New Roman" pitchFamily="18" charset="0"/>
              </a:rPr>
              <a:t>c. Hãy dự đoán số đo góc ABD và sử dụng thước đo để kiểm tra lại dự đoán của mình.</a:t>
            </a:r>
          </a:p>
        </p:txBody>
      </p:sp>
    </p:spTree>
    <p:extLst>
      <p:ext uri="{BB962C8B-B14F-4D97-AF65-F5344CB8AC3E}">
        <p14:creationId xmlns:p14="http://schemas.microsoft.com/office/powerpoint/2010/main" val="41776534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4" y="5768563"/>
            <a:ext cx="1285875" cy="1285875"/>
          </a:xfrm>
          <a:prstGeom prst="rect">
            <a:avLst/>
          </a:prstGeom>
        </p:spPr>
      </p:pic>
      <p:sp>
        <p:nvSpPr>
          <p:cNvPr id="2" name="Rectangle 1"/>
          <p:cNvSpPr/>
          <p:nvPr/>
        </p:nvSpPr>
        <p:spPr>
          <a:xfrm>
            <a:off x="1285875" y="5928478"/>
            <a:ext cx="6538970" cy="738664"/>
          </a:xfrm>
          <a:prstGeom prst="rect">
            <a:avLst/>
          </a:prstGeom>
        </p:spPr>
        <p:txBody>
          <a:bodyPr wrap="none">
            <a:spAutoFit/>
          </a:bodyPr>
          <a:lstStyle/>
          <a:p>
            <a:pPr>
              <a:lnSpc>
                <a:spcPct val="150000"/>
              </a:lnSpc>
              <a:spcAft>
                <a:spcPts val="1000"/>
              </a:spcAft>
            </a:pPr>
            <a:r>
              <a:rPr lang="vi-VN" sz="2800" dirty="0">
                <a:solidFill>
                  <a:srgbClr val="000000"/>
                </a:solidFill>
                <a:latin typeface="Times New Roman"/>
                <a:ea typeface="Times New Roman"/>
                <a:cs typeface="Times New Roman"/>
              </a:rPr>
              <a:t>Chiếc thang trong hình đã đảm bảo an toàn .</a:t>
            </a:r>
            <a:endParaRPr lang="vi-VN" sz="2800" dirty="0">
              <a:ea typeface="Arial"/>
              <a:cs typeface="Times New Roman"/>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700" y="2307"/>
            <a:ext cx="6032499" cy="585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20699" y="2308"/>
            <a:ext cx="4940301" cy="5855156"/>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Times New Roman" pitchFamily="18" charset="0"/>
                <a:ea typeface="Tahoma"/>
                <a:cs typeface="Times New Roman" pitchFamily="18" charset="0"/>
              </a:rPr>
              <a:t>Trong hình bên, góc xOy là góc nghiêng khi đặt thang. Biết rằng góc nghiêng khi đặt thang đảm bảo an toàn là 75 độ, em hãy đo góc xOy để kiểm tra chiếc thang ở hình bên đã đảm bảo an toàn chưa?</a:t>
            </a:r>
            <a:endParaRPr lang="vi-VN" sz="2800" b="1" dirty="0">
              <a:solidFill>
                <a:schemeClr val="tx1"/>
              </a:solidFill>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25034780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0">
            <a:extLst>
              <a:ext uri="{FF2B5EF4-FFF2-40B4-BE49-F238E27FC236}">
                <a16:creationId xmlns:a16="http://schemas.microsoft.com/office/drawing/2014/main" id="{2D2037B1-9E5B-4220-91C8-FAC6D726F084}"/>
              </a:ext>
            </a:extLst>
          </p:cNvPr>
          <p:cNvSpPr/>
          <p:nvPr/>
        </p:nvSpPr>
        <p:spPr>
          <a:xfrm>
            <a:off x="3105336" y="28932"/>
            <a:ext cx="5874324" cy="1206920"/>
          </a:xfrm>
          <a:prstGeom prst="cloudCallout">
            <a:avLst>
              <a:gd name="adj1" fmla="val 35751"/>
              <a:gd name="adj2" fmla="val 35688"/>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defRPr/>
            </a:pPr>
            <a:r>
              <a:rPr lang="en-US" sz="2800" b="1" dirty="0">
                <a:solidFill>
                  <a:srgbClr val="D1E5F9">
                    <a:lumMod val="25000"/>
                  </a:srgbClr>
                </a:solidFill>
                <a:latin typeface="Times New Roman" panose="02020603050405020304" pitchFamily="18" charset="0"/>
                <a:cs typeface="Times New Roman" panose="02020603050405020304" pitchFamily="18" charset="0"/>
              </a:rPr>
              <a:t>GIAO VIỆC VỀ NHÀ</a:t>
            </a:r>
          </a:p>
        </p:txBody>
      </p:sp>
      <p:sp>
        <p:nvSpPr>
          <p:cNvPr id="3" name="TextBox 2">
            <a:extLst>
              <a:ext uri="{FF2B5EF4-FFF2-40B4-BE49-F238E27FC236}">
                <a16:creationId xmlns:a16="http://schemas.microsoft.com/office/drawing/2014/main" id="{6E87C11E-A03B-4329-9D7A-FCC5D394AF66}"/>
              </a:ext>
            </a:extLst>
          </p:cNvPr>
          <p:cNvSpPr txBox="1"/>
          <p:nvPr/>
        </p:nvSpPr>
        <p:spPr>
          <a:xfrm>
            <a:off x="1077686" y="1404257"/>
            <a:ext cx="9187543" cy="1754326"/>
          </a:xfrm>
          <a:prstGeom prst="rect">
            <a:avLst/>
          </a:prstGeom>
          <a:noFill/>
        </p:spPr>
        <p:txBody>
          <a:bodyPr wrap="square" rtlCol="0">
            <a:spAutoFit/>
          </a:bodyPr>
          <a:lstStyle/>
          <a:p>
            <a:pPr marL="285750" indent="-285750">
              <a:lnSpc>
                <a:spcPct val="150000"/>
              </a:lnSpc>
              <a:buFontTx/>
              <a:buChar char="-"/>
            </a:pPr>
            <a:r>
              <a:rPr lang="en-US" sz="2400" b="1" dirty="0" err="1">
                <a:solidFill>
                  <a:srgbClr val="D1E5F9">
                    <a:lumMod val="25000"/>
                  </a:srgbClr>
                </a:solidFill>
                <a:latin typeface="Times New Roman" panose="02020603050405020304" pitchFamily="18" charset="0"/>
                <a:cs typeface="Times New Roman" panose="02020603050405020304" pitchFamily="18" charset="0"/>
              </a:rPr>
              <a:t>Ôn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lại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các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kiến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thức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về</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đường</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về</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góc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cách</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đo</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góc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các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góc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đặc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biệt</a:t>
            </a:r>
            <a:r>
              <a:rPr lang="en-US" sz="2400" b="1" dirty="0">
                <a:solidFill>
                  <a:srgbClr val="D1E5F9">
                    <a:lumMod val="25000"/>
                  </a:srgbClr>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b="1" dirty="0" err="1">
                <a:solidFill>
                  <a:srgbClr val="D1E5F9">
                    <a:lumMod val="25000"/>
                  </a:srgbClr>
                </a:solidFill>
                <a:latin typeface="Times New Roman" panose="02020603050405020304" pitchFamily="18" charset="0"/>
                <a:cs typeface="Times New Roman" panose="02020603050405020304" pitchFamily="18" charset="0"/>
              </a:rPr>
              <a:t>Làm</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bài</a:t>
            </a:r>
            <a:r>
              <a:rPr lang="en-US" sz="2400" b="1" dirty="0">
                <a:solidFill>
                  <a:srgbClr val="D1E5F9">
                    <a:lumMod val="25000"/>
                  </a:srgbClr>
                </a:solidFill>
                <a:latin typeface="Times New Roman" panose="02020603050405020304" pitchFamily="18" charset="0"/>
                <a:cs typeface="Times New Roman" panose="02020603050405020304" pitchFamily="18" charset="0"/>
              </a:rPr>
              <a:t> 8.51;8.52; 8.53 </a:t>
            </a:r>
            <a:r>
              <a:rPr lang="en-US" sz="2400" b="1" dirty="0" err="1">
                <a:solidFill>
                  <a:srgbClr val="D1E5F9">
                    <a:lumMod val="25000"/>
                  </a:srgbClr>
                </a:solidFill>
                <a:latin typeface="Times New Roman" panose="02020603050405020304" pitchFamily="18" charset="0"/>
                <a:cs typeface="Times New Roman" panose="02020603050405020304" pitchFamily="18" charset="0"/>
              </a:rPr>
              <a:t>sách</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bài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tập</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p>
          <a:p>
            <a:pPr>
              <a:lnSpc>
                <a:spcPct val="150000"/>
              </a:lnSpc>
            </a:pP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Chuẩn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bị</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bài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Ôn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tập</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chương</a:t>
            </a:r>
            <a:r>
              <a:rPr lang="en-US" sz="2400" b="1" dirty="0">
                <a:solidFill>
                  <a:srgbClr val="D1E5F9">
                    <a:lumMod val="25000"/>
                  </a:srgbClr>
                </a:solidFill>
                <a:latin typeface="Times New Roman" panose="02020603050405020304" pitchFamily="18" charset="0"/>
                <a:cs typeface="Times New Roman" panose="02020603050405020304" pitchFamily="18" charset="0"/>
              </a:rPr>
              <a:t> 8</a:t>
            </a:r>
          </a:p>
        </p:txBody>
      </p:sp>
    </p:spTree>
    <p:extLst>
      <p:ext uri="{BB962C8B-B14F-4D97-AF65-F5344CB8AC3E}">
        <p14:creationId xmlns:p14="http://schemas.microsoft.com/office/powerpoint/2010/main" val="486215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wallcoo.net/cartoon/Creative_Ideas_and_Digital_Design_1920x1200/wallpapers/1280x800/CG_Design_Fly_away_dandelion_under_blue_sky.jpg">
            <a:extLst>
              <a:ext uri="{FF2B5EF4-FFF2-40B4-BE49-F238E27FC236}">
                <a16:creationId xmlns:a16="http://schemas.microsoft.com/office/drawing/2014/main" id="{C6D3A800-D70B-4A49-86D2-FB370F38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B482C6-0271-42DC-8074-263F3B40146F}"/>
              </a:ext>
            </a:extLst>
          </p:cNvPr>
          <p:cNvSpPr txBox="1"/>
          <p:nvPr/>
        </p:nvSpPr>
        <p:spPr>
          <a:xfrm>
            <a:off x="1905000" y="533400"/>
            <a:ext cx="8534400" cy="2743200"/>
          </a:xfrm>
          <a:prstGeom prst="rect">
            <a:avLst/>
          </a:prstGeom>
          <a:noFill/>
        </p:spPr>
        <p:txBody>
          <a:bodyPr wrap="none">
            <a:prstTxWarp prst="textCanUp">
              <a:avLst>
                <a:gd name="adj" fmla="val 7239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rgbClr val="8BBEF1">
                        <a:tint val="70000"/>
                        <a:satMod val="245000"/>
                      </a:srgbClr>
                    </a:gs>
                    <a:gs pos="75000">
                      <a:srgbClr val="8BBEF1">
                        <a:tint val="90000"/>
                        <a:shade val="60000"/>
                        <a:satMod val="240000"/>
                      </a:srgbClr>
                    </a:gs>
                    <a:gs pos="100000">
                      <a:srgbClr val="8BBEF1">
                        <a:tint val="100000"/>
                        <a:shade val="50000"/>
                        <a:satMod val="240000"/>
                      </a:srgbClr>
                    </a:gs>
                  </a:gsLst>
                  <a:lin ang="5400000"/>
                </a:gradFill>
                <a:effectLst>
                  <a:outerShdw blurRad="50800" dist="39000" dir="5460000" algn="tl">
                    <a:srgbClr val="000000">
                      <a:alpha val="38000"/>
                    </a:srgbClr>
                  </a:outerShdw>
                </a:effectLst>
              </a:rPr>
              <a:t>Xin chân thành cảm ơn các thầy cô giáo !</a:t>
            </a:r>
          </a:p>
        </p:txBody>
      </p:sp>
    </p:spTree>
    <p:extLst>
      <p:ext uri="{BB962C8B-B14F-4D97-AF65-F5344CB8AC3E}">
        <p14:creationId xmlns:p14="http://schemas.microsoft.com/office/powerpoint/2010/main" val="327867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C50A36C-41BB-43AF-8B02-C239636F6E04}"/>
              </a:ext>
            </a:extLst>
          </p:cNvPr>
          <p:cNvSpPr/>
          <p:nvPr/>
        </p:nvSpPr>
        <p:spPr>
          <a:xfrm>
            <a:off x="1763486" y="185058"/>
            <a:ext cx="8665028" cy="446315"/>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TIẾT …:  LUYỆN TẬP CHUNG</a:t>
            </a:r>
          </a:p>
        </p:txBody>
      </p:sp>
    </p:spTree>
    <p:extLst>
      <p:ext uri="{BB962C8B-B14F-4D97-AF65-F5344CB8AC3E}">
        <p14:creationId xmlns:p14="http://schemas.microsoft.com/office/powerpoint/2010/main" val="199355611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3"/>
          <p:cNvGrpSpPr/>
          <p:nvPr/>
        </p:nvGrpSpPr>
        <p:grpSpPr>
          <a:xfrm>
            <a:off x="1543050" y="55726"/>
            <a:ext cx="3562350" cy="2687474"/>
            <a:chOff x="19050" y="55726"/>
            <a:chExt cx="3867150" cy="2687474"/>
          </a:xfrm>
        </p:grpSpPr>
        <p:grpSp>
          <p:nvGrpSpPr>
            <p:cNvPr id="218" name="Google Shape;218;p3"/>
            <p:cNvGrpSpPr/>
            <p:nvPr/>
          </p:nvGrpSpPr>
          <p:grpSpPr>
            <a:xfrm>
              <a:off x="19050" y="55726"/>
              <a:ext cx="3867150" cy="2687474"/>
              <a:chOff x="1143000" y="1142999"/>
              <a:chExt cx="3562350" cy="2687474"/>
            </a:xfrm>
          </p:grpSpPr>
          <p:sp>
            <p:nvSpPr>
              <p:cNvPr id="219" name="Google Shape;219;p3"/>
              <p:cNvSpPr/>
              <p:nvPr/>
            </p:nvSpPr>
            <p:spPr>
              <a:xfrm>
                <a:off x="1143000" y="1142999"/>
                <a:ext cx="3562350" cy="2687474"/>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20" name="Google Shape;220;p3"/>
              <p:cNvGrpSpPr/>
              <p:nvPr/>
            </p:nvGrpSpPr>
            <p:grpSpPr>
              <a:xfrm>
                <a:off x="1443037" y="1283523"/>
                <a:ext cx="2924175" cy="2256159"/>
                <a:chOff x="1366837" y="1283523"/>
                <a:chExt cx="2924175" cy="2256159"/>
              </a:xfrm>
            </p:grpSpPr>
            <p:sp>
              <p:nvSpPr>
                <p:cNvPr id="221" name="Google Shape;221;p3"/>
                <p:cNvSpPr txBox="1"/>
                <p:nvPr/>
              </p:nvSpPr>
              <p:spPr>
                <a:xfrm>
                  <a:off x="1600200" y="2486736"/>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cxnSp>
              <p:nvCxnSpPr>
                <p:cNvPr id="222" name="Google Shape;222;p3"/>
                <p:cNvCxnSpPr>
                  <a:endCxn id="223" idx="2"/>
                </p:cNvCxnSpPr>
                <p:nvPr/>
              </p:nvCxnSpPr>
              <p:spPr>
                <a:xfrm>
                  <a:off x="1809830" y="3024582"/>
                  <a:ext cx="1844100" cy="515100"/>
                </a:xfrm>
                <a:prstGeom prst="straightConnector1">
                  <a:avLst/>
                </a:prstGeom>
                <a:noFill/>
                <a:ln w="9525" cap="flat" cmpd="sng">
                  <a:solidFill>
                    <a:schemeClr val="dk1"/>
                  </a:solidFill>
                  <a:prstDash val="solid"/>
                  <a:miter lim="800000"/>
                  <a:headEnd type="none" w="sm" len="sm"/>
                  <a:tailEnd type="none" w="sm" len="sm"/>
                </a:ln>
              </p:spPr>
            </p:cxnSp>
            <p:sp>
              <p:nvSpPr>
                <p:cNvPr id="224" name="Google Shape;224;p3"/>
                <p:cNvSpPr txBox="1"/>
                <p:nvPr/>
              </p:nvSpPr>
              <p:spPr>
                <a:xfrm>
                  <a:off x="1600200" y="3090440"/>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25" name="Google Shape;225;p3"/>
                <p:cNvSpPr txBox="1"/>
                <p:nvPr/>
              </p:nvSpPr>
              <p:spPr>
                <a:xfrm>
                  <a:off x="1366837" y="1283523"/>
                  <a:ext cx="2924175" cy="64629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dirty="0" err="1">
                      <a:solidFill>
                        <a:srgbClr val="000000"/>
                      </a:solidFill>
                      <a:latin typeface="Calibri"/>
                      <a:cs typeface="Calibri"/>
                      <a:sym typeface="Calibri"/>
                    </a:rPr>
                    <a:t>Góc</a:t>
                  </a:r>
                  <a:r>
                    <a:rPr lang="en-US" kern="0" dirty="0">
                      <a:solidFill>
                        <a:srgbClr val="000000"/>
                      </a:solidFill>
                      <a:latin typeface="Calibri"/>
                      <a:cs typeface="Calibri"/>
                      <a:sym typeface="Calibri"/>
                    </a:rPr>
                    <a:t> </a:t>
                  </a:r>
                  <a:r>
                    <a:rPr lang="en-US" kern="0" dirty="0" err="1">
                      <a:solidFill>
                        <a:srgbClr val="000000"/>
                      </a:solidFill>
                      <a:latin typeface="Calibri"/>
                      <a:cs typeface="Calibri"/>
                      <a:sym typeface="Calibri"/>
                    </a:rPr>
                    <a:t>và</a:t>
                  </a:r>
                  <a:r>
                    <a:rPr lang="en-US" kern="0" dirty="0">
                      <a:solidFill>
                        <a:srgbClr val="000000"/>
                      </a:solidFill>
                      <a:latin typeface="Calibri"/>
                      <a:cs typeface="Calibri"/>
                      <a:sym typeface="Calibri"/>
                    </a:rPr>
                    <a:t> </a:t>
                  </a:r>
                  <a:r>
                    <a:rPr lang="en-US" kern="0" dirty="0" err="1">
                      <a:solidFill>
                        <a:srgbClr val="000000"/>
                      </a:solidFill>
                      <a:latin typeface="Calibri"/>
                      <a:cs typeface="Calibri"/>
                      <a:sym typeface="Calibri"/>
                    </a:rPr>
                    <a:t>yếu</a:t>
                  </a:r>
                  <a:r>
                    <a:rPr lang="en-US" kern="0" dirty="0">
                      <a:solidFill>
                        <a:srgbClr val="000000"/>
                      </a:solidFill>
                      <a:latin typeface="Calibri"/>
                      <a:cs typeface="Calibri"/>
                      <a:sym typeface="Calibri"/>
                    </a:rPr>
                    <a:t> </a:t>
                  </a:r>
                  <a:r>
                    <a:rPr lang="en-US" kern="0" dirty="0" err="1">
                      <a:solidFill>
                        <a:srgbClr val="000000"/>
                      </a:solidFill>
                      <a:latin typeface="Calibri"/>
                      <a:cs typeface="Calibri"/>
                      <a:sym typeface="Calibri"/>
                    </a:rPr>
                    <a:t>tố</a:t>
                  </a:r>
                  <a:r>
                    <a:rPr lang="en-US" kern="0" dirty="0">
                      <a:solidFill>
                        <a:srgbClr val="000000"/>
                      </a:solidFill>
                      <a:latin typeface="Calibri"/>
                      <a:cs typeface="Calibri"/>
                      <a:sym typeface="Calibri"/>
                    </a:rPr>
                    <a:t> </a:t>
                  </a:r>
                  <a:r>
                    <a:rPr lang="en-US" kern="0" dirty="0" err="1">
                      <a:solidFill>
                        <a:srgbClr val="000000"/>
                      </a:solidFill>
                      <a:latin typeface="Calibri"/>
                      <a:cs typeface="Calibri"/>
                      <a:sym typeface="Calibri"/>
                    </a:rPr>
                    <a:t>liên</a:t>
                  </a:r>
                  <a:r>
                    <a:rPr lang="en-US" kern="0" dirty="0">
                      <a:solidFill>
                        <a:srgbClr val="000000"/>
                      </a:solidFill>
                      <a:latin typeface="Calibri"/>
                      <a:cs typeface="Calibri"/>
                      <a:sym typeface="Calibri"/>
                    </a:rPr>
                    <a:t> </a:t>
                  </a:r>
                  <a:r>
                    <a:rPr lang="en-US" kern="0" dirty="0" err="1">
                      <a:solidFill>
                        <a:srgbClr val="000000"/>
                      </a:solidFill>
                      <a:latin typeface="Calibri"/>
                      <a:cs typeface="Calibri"/>
                      <a:sym typeface="Calibri"/>
                    </a:rPr>
                    <a:t>quan</a:t>
                  </a:r>
                  <a:r>
                    <a:rPr lang="en-US" kern="0" dirty="0">
                      <a:solidFill>
                        <a:srgbClr val="000000"/>
                      </a:solidFill>
                      <a:latin typeface="Calibri"/>
                      <a:cs typeface="Calibri"/>
                      <a:sym typeface="Calibri"/>
                    </a:rPr>
                    <a:t> </a:t>
                  </a:r>
                  <a:r>
                    <a:rPr lang="en-US" kern="0" dirty="0" err="1">
                      <a:solidFill>
                        <a:srgbClr val="000000"/>
                      </a:solidFill>
                      <a:latin typeface="Calibri"/>
                      <a:cs typeface="Calibri"/>
                      <a:sym typeface="Calibri"/>
                    </a:rPr>
                    <a:t>đến</a:t>
                  </a:r>
                  <a:r>
                    <a:rPr lang="en-US" kern="0" dirty="0">
                      <a:solidFill>
                        <a:srgbClr val="000000"/>
                      </a:solidFill>
                      <a:latin typeface="Calibri"/>
                      <a:cs typeface="Calibri"/>
                      <a:sym typeface="Calibri"/>
                    </a:rPr>
                    <a:t> </a:t>
                  </a:r>
                  <a:r>
                    <a:rPr lang="en-US" kern="0" dirty="0" err="1">
                      <a:solidFill>
                        <a:srgbClr val="000000"/>
                      </a:solidFill>
                      <a:latin typeface="Calibri"/>
                      <a:cs typeface="Calibri"/>
                      <a:sym typeface="Calibri"/>
                    </a:rPr>
                    <a:t>góc</a:t>
                  </a:r>
                  <a:endParaRPr sz="1400" kern="0" dirty="0">
                    <a:solidFill>
                      <a:srgbClr val="000000"/>
                    </a:solidFill>
                    <a:cs typeface="Arial"/>
                    <a:sym typeface="Arial"/>
                  </a:endParaRPr>
                </a:p>
              </p:txBody>
            </p:sp>
          </p:grpSp>
        </p:grpSp>
        <p:cxnSp>
          <p:nvCxnSpPr>
            <p:cNvPr id="226" name="Google Shape;226;p3"/>
            <p:cNvCxnSpPr/>
            <p:nvPr/>
          </p:nvCxnSpPr>
          <p:spPr>
            <a:xfrm rot="10800000" flipH="1">
              <a:off x="762000" y="1066801"/>
              <a:ext cx="1981200" cy="870466"/>
            </a:xfrm>
            <a:prstGeom prst="straightConnector1">
              <a:avLst/>
            </a:prstGeom>
            <a:noFill/>
            <a:ln w="9525" cap="flat" cmpd="sng">
              <a:solidFill>
                <a:schemeClr val="dk1"/>
              </a:solidFill>
              <a:prstDash val="solid"/>
              <a:miter lim="800000"/>
              <a:headEnd type="none" w="sm" len="sm"/>
              <a:tailEnd type="none" w="sm" len="sm"/>
            </a:ln>
          </p:spPr>
        </p:cxnSp>
        <p:sp>
          <p:nvSpPr>
            <p:cNvPr id="229" name="Google Shape;229;p3"/>
            <p:cNvSpPr txBox="1"/>
            <p:nvPr/>
          </p:nvSpPr>
          <p:spPr>
            <a:xfrm>
              <a:off x="1671897" y="1030131"/>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A</a:t>
              </a:r>
              <a:endParaRPr sz="1400" kern="0">
                <a:solidFill>
                  <a:srgbClr val="000000"/>
                </a:solidFill>
                <a:cs typeface="Arial"/>
                <a:sym typeface="Arial"/>
              </a:endParaRPr>
            </a:p>
          </p:txBody>
        </p:sp>
        <p:sp>
          <p:nvSpPr>
            <p:cNvPr id="230" name="Google Shape;230;p3"/>
            <p:cNvSpPr txBox="1"/>
            <p:nvPr/>
          </p:nvSpPr>
          <p:spPr>
            <a:xfrm>
              <a:off x="2705476" y="146862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M</a:t>
              </a:r>
              <a:endParaRPr sz="1400" kern="0">
                <a:solidFill>
                  <a:srgbClr val="000000"/>
                </a:solidFill>
                <a:cs typeface="Arial"/>
                <a:sym typeface="Arial"/>
              </a:endParaRPr>
            </a:p>
          </p:txBody>
        </p:sp>
        <p:sp>
          <p:nvSpPr>
            <p:cNvPr id="231" name="Google Shape;231;p3"/>
            <p:cNvSpPr txBox="1"/>
            <p:nvPr/>
          </p:nvSpPr>
          <p:spPr>
            <a:xfrm>
              <a:off x="1363462" y="22626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dirty="0">
                  <a:solidFill>
                    <a:srgbClr val="000000"/>
                  </a:solidFill>
                  <a:latin typeface="Calibri"/>
                  <a:ea typeface="Calibri"/>
                  <a:cs typeface="Calibri"/>
                  <a:sym typeface="Calibri"/>
                </a:rPr>
                <a:t>B</a:t>
              </a:r>
              <a:endParaRPr sz="1400" kern="0" dirty="0">
                <a:solidFill>
                  <a:srgbClr val="000000"/>
                </a:solidFill>
                <a:cs typeface="Arial"/>
                <a:sym typeface="Arial"/>
              </a:endParaRPr>
            </a:p>
          </p:txBody>
        </p:sp>
        <p:sp>
          <p:nvSpPr>
            <p:cNvPr id="232" name="Google Shape;232;p3"/>
            <p:cNvSpPr txBox="1"/>
            <p:nvPr/>
          </p:nvSpPr>
          <p:spPr>
            <a:xfrm>
              <a:off x="2608464" y="109013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sp>
          <p:nvSpPr>
            <p:cNvPr id="223" name="Google Shape;223;p3"/>
            <p:cNvSpPr txBox="1"/>
            <p:nvPr/>
          </p:nvSpPr>
          <p:spPr>
            <a:xfrm>
              <a:off x="2608464" y="208307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sp>
          <p:nvSpPr>
            <p:cNvPr id="233" name="Google Shape;233;p3"/>
            <p:cNvSpPr txBox="1"/>
            <p:nvPr/>
          </p:nvSpPr>
          <p:spPr>
            <a:xfrm>
              <a:off x="2410604" y="1214797"/>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4" name="Google Shape;234;p3"/>
            <p:cNvSpPr txBox="1"/>
            <p:nvPr/>
          </p:nvSpPr>
          <p:spPr>
            <a:xfrm>
              <a:off x="1615874" y="1648708"/>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5" name="Google Shape;235;p3"/>
            <p:cNvSpPr txBox="1"/>
            <p:nvPr/>
          </p:nvSpPr>
          <p:spPr>
            <a:xfrm>
              <a:off x="1890972" y="838200"/>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grpSp>
      <p:sp>
        <p:nvSpPr>
          <p:cNvPr id="236" name="Google Shape;236;p3" descr="Thước đo Góc"/>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37" name="Google Shape;237;p3"/>
          <p:cNvGrpSpPr/>
          <p:nvPr/>
        </p:nvGrpSpPr>
        <p:grpSpPr>
          <a:xfrm>
            <a:off x="7086600" y="152400"/>
            <a:ext cx="3352800" cy="2524620"/>
            <a:chOff x="5562600" y="152400"/>
            <a:chExt cx="3352800" cy="2524620"/>
          </a:xfrm>
        </p:grpSpPr>
        <p:sp>
          <p:nvSpPr>
            <p:cNvPr id="238" name="Google Shape;238;p3"/>
            <p:cNvSpPr/>
            <p:nvPr/>
          </p:nvSpPr>
          <p:spPr>
            <a:xfrm>
              <a:off x="5562600" y="152400"/>
              <a:ext cx="3352800" cy="2513147"/>
            </a:xfrm>
            <a:prstGeom prst="roundRect">
              <a:avLst>
                <a:gd name="adj" fmla="val 16667"/>
              </a:avLst>
            </a:prstGeom>
            <a:noFill/>
            <a:ln>
              <a:noFill/>
            </a:ln>
          </p:spPr>
          <p:txBody>
            <a:bodyPr spcFirstLastPara="1" wrap="square" lIns="91425" tIns="45700" rIns="91425" bIns="45700" anchor="t" anchorCtr="0">
              <a:noAutofit/>
            </a:bodyPr>
            <a:lstStyle/>
            <a:p>
              <a:pPr>
                <a:buClr>
                  <a:srgbClr val="000000"/>
                </a:buClr>
                <a:buFont typeface="Arial"/>
                <a:buNone/>
              </a:pPr>
              <a:r>
                <a:rPr lang="en-US" kern="0">
                  <a:solidFill>
                    <a:srgbClr val="000000"/>
                  </a:solidFill>
                  <a:latin typeface="Calibri"/>
                  <a:ea typeface="Calibri"/>
                  <a:cs typeface="Calibri"/>
                  <a:sym typeface="Calibri"/>
                </a:rPr>
                <a:t> </a:t>
              </a:r>
              <a:endParaRPr sz="1400" kern="0">
                <a:solidFill>
                  <a:srgbClr val="000000"/>
                </a:solidFill>
                <a:cs typeface="Arial"/>
                <a:sym typeface="Arial"/>
              </a:endParaRPr>
            </a:p>
          </p:txBody>
        </p:sp>
        <p:pic>
          <p:nvPicPr>
            <p:cNvPr id="239" name="Google Shape;239;p3"/>
            <p:cNvPicPr preferRelativeResize="0"/>
            <p:nvPr/>
          </p:nvPicPr>
          <p:blipFill rotWithShape="1">
            <a:blip r:embed="rId3">
              <a:alphaModFix/>
            </a:blip>
            <a:srcRect/>
            <a:stretch/>
          </p:blipFill>
          <p:spPr>
            <a:xfrm>
              <a:off x="5902592" y="944378"/>
              <a:ext cx="2835643" cy="1417822"/>
            </a:xfrm>
            <a:prstGeom prst="rect">
              <a:avLst/>
            </a:prstGeom>
            <a:noFill/>
            <a:ln>
              <a:noFill/>
            </a:ln>
          </p:spPr>
        </p:pic>
        <p:cxnSp>
          <p:nvCxnSpPr>
            <p:cNvPr id="240" name="Google Shape;240;p3"/>
            <p:cNvCxnSpPr/>
            <p:nvPr/>
          </p:nvCxnSpPr>
          <p:spPr>
            <a:xfrm>
              <a:off x="5715000" y="2286000"/>
              <a:ext cx="3023235" cy="21688"/>
            </a:xfrm>
            <a:prstGeom prst="straightConnector1">
              <a:avLst/>
            </a:prstGeom>
            <a:noFill/>
            <a:ln w="9525" cap="flat" cmpd="sng">
              <a:solidFill>
                <a:schemeClr val="dk1"/>
              </a:solidFill>
              <a:prstDash val="solid"/>
              <a:miter lim="800000"/>
              <a:headEnd type="none" w="sm" len="sm"/>
              <a:tailEnd type="none" w="sm" len="sm"/>
            </a:ln>
          </p:spPr>
        </p:cxnSp>
        <p:cxnSp>
          <p:nvCxnSpPr>
            <p:cNvPr id="241" name="Google Shape;241;p3"/>
            <p:cNvCxnSpPr/>
            <p:nvPr/>
          </p:nvCxnSpPr>
          <p:spPr>
            <a:xfrm>
              <a:off x="6858000" y="609600"/>
              <a:ext cx="462414" cy="1676400"/>
            </a:xfrm>
            <a:prstGeom prst="straightConnector1">
              <a:avLst/>
            </a:prstGeom>
            <a:noFill/>
            <a:ln w="9525" cap="flat" cmpd="sng">
              <a:solidFill>
                <a:schemeClr val="dk1"/>
              </a:solidFill>
              <a:prstDash val="solid"/>
              <a:miter lim="800000"/>
              <a:headEnd type="none" w="sm" len="sm"/>
              <a:tailEnd type="none" w="sm" len="sm"/>
            </a:ln>
          </p:spPr>
        </p:cxnSp>
        <p:sp>
          <p:nvSpPr>
            <p:cNvPr id="242" name="Google Shape;242;p3"/>
            <p:cNvSpPr txBox="1"/>
            <p:nvPr/>
          </p:nvSpPr>
          <p:spPr>
            <a:xfrm>
              <a:off x="6882264" y="5750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b</a:t>
              </a:r>
              <a:endParaRPr sz="1400" kern="0">
                <a:solidFill>
                  <a:srgbClr val="000000"/>
                </a:solidFill>
                <a:cs typeface="Arial"/>
                <a:sym typeface="Arial"/>
              </a:endParaRPr>
            </a:p>
          </p:txBody>
        </p:sp>
        <p:sp>
          <p:nvSpPr>
            <p:cNvPr id="243" name="Google Shape;243;p3"/>
            <p:cNvSpPr txBox="1"/>
            <p:nvPr/>
          </p:nvSpPr>
          <p:spPr>
            <a:xfrm>
              <a:off x="5691447" y="226774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a</a:t>
              </a:r>
              <a:endParaRPr sz="1400" kern="0">
                <a:solidFill>
                  <a:srgbClr val="000000"/>
                </a:solidFill>
                <a:cs typeface="Arial"/>
                <a:sym typeface="Arial"/>
              </a:endParaRPr>
            </a:p>
          </p:txBody>
        </p:sp>
        <p:sp>
          <p:nvSpPr>
            <p:cNvPr id="244" name="Google Shape;244;p3"/>
            <p:cNvSpPr txBox="1"/>
            <p:nvPr/>
          </p:nvSpPr>
          <p:spPr>
            <a:xfrm>
              <a:off x="7089207" y="2307688"/>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S</a:t>
              </a:r>
              <a:endParaRPr sz="1400" kern="0">
                <a:solidFill>
                  <a:srgbClr val="000000"/>
                </a:solidFill>
                <a:cs typeface="Arial"/>
                <a:sym typeface="Arial"/>
              </a:endParaRPr>
            </a:p>
          </p:txBody>
        </p:sp>
        <p:sp>
          <p:nvSpPr>
            <p:cNvPr id="245" name="Google Shape;245;p3"/>
            <p:cNvSpPr txBox="1"/>
            <p:nvPr/>
          </p:nvSpPr>
          <p:spPr>
            <a:xfrm>
              <a:off x="5646080" y="638145"/>
              <a:ext cx="121192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kern="0">
                  <a:solidFill>
                    <a:srgbClr val="000000"/>
                  </a:solidFill>
                  <a:latin typeface="Calibri"/>
                  <a:ea typeface="Calibri"/>
                  <a:cs typeface="Calibri"/>
                  <a:sym typeface="Calibri"/>
                </a:rPr>
                <a:t>aSb = 75°</a:t>
              </a:r>
              <a:endParaRPr sz="1400" kern="0">
                <a:solidFill>
                  <a:srgbClr val="000000"/>
                </a:solidFill>
                <a:cs typeface="Arial"/>
                <a:sym typeface="Arial"/>
              </a:endParaRPr>
            </a:p>
          </p:txBody>
        </p:sp>
        <p:cxnSp>
          <p:nvCxnSpPr>
            <p:cNvPr id="246" name="Google Shape;246;p3"/>
            <p:cNvCxnSpPr/>
            <p:nvPr/>
          </p:nvCxnSpPr>
          <p:spPr>
            <a:xfrm>
              <a:off x="5917305" y="625631"/>
              <a:ext cx="167113" cy="134081"/>
            </a:xfrm>
            <a:prstGeom prst="straightConnector1">
              <a:avLst/>
            </a:prstGeom>
            <a:noFill/>
            <a:ln w="9525" cap="flat" cmpd="sng">
              <a:solidFill>
                <a:schemeClr val="dk1"/>
              </a:solidFill>
              <a:prstDash val="solid"/>
              <a:miter lim="800000"/>
              <a:headEnd type="none" w="sm" len="sm"/>
              <a:tailEnd type="none" w="sm" len="sm"/>
            </a:ln>
          </p:spPr>
        </p:cxnSp>
        <p:cxnSp>
          <p:nvCxnSpPr>
            <p:cNvPr id="247" name="Google Shape;247;p3"/>
            <p:cNvCxnSpPr/>
            <p:nvPr/>
          </p:nvCxnSpPr>
          <p:spPr>
            <a:xfrm flipH="1">
              <a:off x="5774336" y="625631"/>
              <a:ext cx="142970" cy="134081"/>
            </a:xfrm>
            <a:prstGeom prst="straightConnector1">
              <a:avLst/>
            </a:prstGeom>
            <a:noFill/>
            <a:ln w="9525" cap="flat" cmpd="sng">
              <a:solidFill>
                <a:schemeClr val="dk1"/>
              </a:solidFill>
              <a:prstDash val="solid"/>
              <a:miter lim="800000"/>
              <a:headEnd type="none" w="sm" len="sm"/>
              <a:tailEnd type="none" w="sm" len="sm"/>
            </a:ln>
          </p:spPr>
        </p:cxnSp>
        <p:sp>
          <p:nvSpPr>
            <p:cNvPr id="248" name="Google Shape;248;p3"/>
            <p:cNvSpPr txBox="1"/>
            <p:nvPr/>
          </p:nvSpPr>
          <p:spPr>
            <a:xfrm>
              <a:off x="6705600" y="170954"/>
              <a:ext cx="10668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b="1" kern="0">
                  <a:solidFill>
                    <a:srgbClr val="000000"/>
                  </a:solidFill>
                  <a:latin typeface="Calibri"/>
                  <a:ea typeface="Calibri"/>
                  <a:cs typeface="Calibri"/>
                  <a:sym typeface="Calibri"/>
                </a:rPr>
                <a:t>Đo góc</a:t>
              </a:r>
              <a:endParaRPr sz="2000" b="1" kern="0">
                <a:solidFill>
                  <a:srgbClr val="000000"/>
                </a:solidFill>
                <a:latin typeface="Calibri"/>
                <a:ea typeface="Calibri"/>
                <a:cs typeface="Calibri"/>
                <a:sym typeface="Calibri"/>
              </a:endParaRPr>
            </a:p>
          </p:txBody>
        </p:sp>
      </p:grpSp>
      <p:grpSp>
        <p:nvGrpSpPr>
          <p:cNvPr id="249" name="Google Shape;249;p3"/>
          <p:cNvGrpSpPr/>
          <p:nvPr/>
        </p:nvGrpSpPr>
        <p:grpSpPr>
          <a:xfrm>
            <a:off x="1681822" y="4648202"/>
            <a:ext cx="2280579" cy="1904999"/>
            <a:chOff x="5421" y="4495801"/>
            <a:chExt cx="2280579" cy="1904999"/>
          </a:xfrm>
        </p:grpSpPr>
        <p:grpSp>
          <p:nvGrpSpPr>
            <p:cNvPr id="250" name="Google Shape;250;p3"/>
            <p:cNvGrpSpPr/>
            <p:nvPr/>
          </p:nvGrpSpPr>
          <p:grpSpPr>
            <a:xfrm>
              <a:off x="5421" y="4495801"/>
              <a:ext cx="2280579" cy="1904999"/>
              <a:chOff x="1067932" y="2514599"/>
              <a:chExt cx="2790825" cy="1129800"/>
            </a:xfrm>
          </p:grpSpPr>
          <p:sp>
            <p:nvSpPr>
              <p:cNvPr id="251" name="Google Shape;251;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52" name="Google Shape;252;p3"/>
              <p:cNvGrpSpPr/>
              <p:nvPr/>
            </p:nvGrpSpPr>
            <p:grpSpPr>
              <a:xfrm>
                <a:off x="1319922" y="3192479"/>
                <a:ext cx="486714" cy="419827"/>
                <a:chOff x="1319922" y="3192479"/>
                <a:chExt cx="486714" cy="419827"/>
              </a:xfrm>
            </p:grpSpPr>
            <p:sp>
              <p:nvSpPr>
                <p:cNvPr id="253" name="Google Shape;253;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54" name="Google Shape;254;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55" name="Google Shape;255;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vuông</a:t>
                </a:r>
                <a:endParaRPr kern="0">
                  <a:solidFill>
                    <a:srgbClr val="000000"/>
                  </a:solidFill>
                  <a:latin typeface="Calibri"/>
                  <a:ea typeface="Calibri"/>
                  <a:cs typeface="Calibri"/>
                  <a:sym typeface="Calibri"/>
                </a:endParaRPr>
              </a:p>
            </p:txBody>
          </p:sp>
          <p:sp>
            <p:nvSpPr>
              <p:cNvPr id="256" name="Google Shape;256;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57" name="Google Shape;257;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58" name="Google Shape;258;p3"/>
            <p:cNvSpPr/>
            <p:nvPr/>
          </p:nvSpPr>
          <p:spPr>
            <a:xfrm>
              <a:off x="552449" y="5874444"/>
              <a:ext cx="150992" cy="145359"/>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259" name="Google Shape;259;p3"/>
            <p:cNvCxnSpPr/>
            <p:nvPr/>
          </p:nvCxnSpPr>
          <p:spPr>
            <a:xfrm rot="10800000">
              <a:off x="552450" y="5001374"/>
              <a:ext cx="0" cy="1018427"/>
            </a:xfrm>
            <a:prstGeom prst="straightConnector1">
              <a:avLst/>
            </a:prstGeom>
            <a:noFill/>
            <a:ln w="9525" cap="flat" cmpd="sng">
              <a:solidFill>
                <a:schemeClr val="dk1"/>
              </a:solidFill>
              <a:prstDash val="solid"/>
              <a:miter lim="800000"/>
              <a:headEnd type="none" w="sm" len="sm"/>
              <a:tailEnd type="none" w="sm" len="sm"/>
            </a:ln>
          </p:spPr>
        </p:cxnSp>
        <p:sp>
          <p:nvSpPr>
            <p:cNvPr id="260" name="Google Shape;260;p3"/>
            <p:cNvSpPr txBox="1"/>
            <p:nvPr/>
          </p:nvSpPr>
          <p:spPr>
            <a:xfrm>
              <a:off x="304800" y="488846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grpSp>
        <p:nvGrpSpPr>
          <p:cNvPr id="261" name="Google Shape;261;p3"/>
          <p:cNvGrpSpPr/>
          <p:nvPr/>
        </p:nvGrpSpPr>
        <p:grpSpPr>
          <a:xfrm>
            <a:off x="3962401" y="4648201"/>
            <a:ext cx="2280579" cy="1904999"/>
            <a:chOff x="2438400" y="4648200"/>
            <a:chExt cx="2280579" cy="1904999"/>
          </a:xfrm>
        </p:grpSpPr>
        <p:grpSp>
          <p:nvGrpSpPr>
            <p:cNvPr id="262" name="Google Shape;262;p3"/>
            <p:cNvGrpSpPr/>
            <p:nvPr/>
          </p:nvGrpSpPr>
          <p:grpSpPr>
            <a:xfrm>
              <a:off x="2438400" y="4648200"/>
              <a:ext cx="2280579" cy="1904999"/>
              <a:chOff x="5421" y="4495801"/>
              <a:chExt cx="2280579" cy="1904999"/>
            </a:xfrm>
          </p:grpSpPr>
          <p:grpSp>
            <p:nvGrpSpPr>
              <p:cNvPr id="263" name="Google Shape;263;p3"/>
              <p:cNvGrpSpPr/>
              <p:nvPr/>
            </p:nvGrpSpPr>
            <p:grpSpPr>
              <a:xfrm>
                <a:off x="5421" y="4495801"/>
                <a:ext cx="2280579" cy="1904999"/>
                <a:chOff x="1067932" y="2514599"/>
                <a:chExt cx="2790825" cy="1129800"/>
              </a:xfrm>
            </p:grpSpPr>
            <p:sp>
              <p:nvSpPr>
                <p:cNvPr id="264" name="Google Shape;264;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65" name="Google Shape;265;p3"/>
                <p:cNvGrpSpPr/>
                <p:nvPr/>
              </p:nvGrpSpPr>
              <p:grpSpPr>
                <a:xfrm>
                  <a:off x="1319922" y="3192479"/>
                  <a:ext cx="486714" cy="419827"/>
                  <a:chOff x="1319922" y="3192479"/>
                  <a:chExt cx="486714" cy="419827"/>
                </a:xfrm>
              </p:grpSpPr>
              <p:sp>
                <p:nvSpPr>
                  <p:cNvPr id="266" name="Google Shape;266;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67" name="Google Shape;267;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68" name="Google Shape;268;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nhọn</a:t>
                  </a:r>
                  <a:endParaRPr kern="0">
                    <a:solidFill>
                      <a:srgbClr val="000000"/>
                    </a:solidFill>
                    <a:latin typeface="Calibri"/>
                    <a:ea typeface="Calibri"/>
                    <a:cs typeface="Calibri"/>
                    <a:sym typeface="Calibri"/>
                  </a:endParaRPr>
                </a:p>
              </p:txBody>
            </p:sp>
            <p:sp>
              <p:nvSpPr>
                <p:cNvPr id="269" name="Google Shape;269;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70" name="Google Shape;270;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71" name="Google Shape;271;p3"/>
              <p:cNvSpPr txBox="1"/>
              <p:nvPr/>
            </p:nvSpPr>
            <p:spPr>
              <a:xfrm>
                <a:off x="1407385" y="500262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72" name="Google Shape;272;p3"/>
            <p:cNvCxnSpPr/>
            <p:nvPr/>
          </p:nvCxnSpPr>
          <p:spPr>
            <a:xfrm flipH="1">
              <a:off x="2958974" y="5373019"/>
              <a:ext cx="1189854" cy="799181"/>
            </a:xfrm>
            <a:prstGeom prst="straightConnector1">
              <a:avLst/>
            </a:prstGeom>
            <a:noFill/>
            <a:ln w="9525" cap="flat" cmpd="sng">
              <a:solidFill>
                <a:schemeClr val="dk1"/>
              </a:solidFill>
              <a:prstDash val="solid"/>
              <a:miter lim="800000"/>
              <a:headEnd type="none" w="sm" len="sm"/>
              <a:tailEnd type="none" w="sm" len="sm"/>
            </a:ln>
          </p:spPr>
        </p:cxnSp>
        <p:cxnSp>
          <p:nvCxnSpPr>
            <p:cNvPr id="273" name="Google Shape;273;p3"/>
            <p:cNvCxnSpPr/>
            <p:nvPr/>
          </p:nvCxnSpPr>
          <p:spPr>
            <a:xfrm rot="10800000">
              <a:off x="2959503" y="516408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74" name="Google Shape;274;p3"/>
            <p:cNvSpPr/>
            <p:nvPr/>
          </p:nvSpPr>
          <p:spPr>
            <a:xfrm rot="-5912113">
              <a:off x="3004917" y="5992746"/>
              <a:ext cx="125905" cy="250498"/>
            </a:xfrm>
            <a:custGeom>
              <a:avLst/>
              <a:gdLst/>
              <a:ahLst/>
              <a:cxnLst/>
              <a:rect l="l" t="t" r="r" b="b"/>
              <a:pathLst>
                <a:path w="197216" h="327077" extrusionOk="0">
                  <a:moveTo>
                    <a:pt x="0" y="327077"/>
                  </a:moveTo>
                  <a:lnTo>
                    <a:pt x="57591" y="0"/>
                  </a:lnTo>
                  <a:lnTo>
                    <a:pt x="197216" y="327074"/>
                  </a:lnTo>
                  <a:lnTo>
                    <a:pt x="0" y="327077"/>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75" name="Google Shape;275;p3"/>
          <p:cNvGrpSpPr/>
          <p:nvPr/>
        </p:nvGrpSpPr>
        <p:grpSpPr>
          <a:xfrm>
            <a:off x="6187029" y="4636195"/>
            <a:ext cx="2280579" cy="1917004"/>
            <a:chOff x="4663028" y="4636195"/>
            <a:chExt cx="2280579" cy="1917004"/>
          </a:xfrm>
        </p:grpSpPr>
        <p:grpSp>
          <p:nvGrpSpPr>
            <p:cNvPr id="276" name="Google Shape;276;p3"/>
            <p:cNvGrpSpPr/>
            <p:nvPr/>
          </p:nvGrpSpPr>
          <p:grpSpPr>
            <a:xfrm>
              <a:off x="4663028" y="4636195"/>
              <a:ext cx="2280579" cy="1917004"/>
              <a:chOff x="5421" y="4495800"/>
              <a:chExt cx="2280579" cy="1917004"/>
            </a:xfrm>
          </p:grpSpPr>
          <p:grpSp>
            <p:nvGrpSpPr>
              <p:cNvPr id="277" name="Google Shape;277;p3"/>
              <p:cNvGrpSpPr/>
              <p:nvPr/>
            </p:nvGrpSpPr>
            <p:grpSpPr>
              <a:xfrm>
                <a:off x="5421" y="4495800"/>
                <a:ext cx="2280579" cy="1917004"/>
                <a:chOff x="1067932" y="2514599"/>
                <a:chExt cx="2790825" cy="1136920"/>
              </a:xfrm>
            </p:grpSpPr>
            <p:sp>
              <p:nvSpPr>
                <p:cNvPr id="278" name="Google Shape;278;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79" name="Google Shape;279;p3"/>
                <p:cNvGrpSpPr/>
                <p:nvPr/>
              </p:nvGrpSpPr>
              <p:grpSpPr>
                <a:xfrm>
                  <a:off x="2262019" y="3186499"/>
                  <a:ext cx="438151" cy="465020"/>
                  <a:chOff x="2262019" y="3186499"/>
                  <a:chExt cx="438151" cy="465020"/>
                </a:xfrm>
              </p:grpSpPr>
              <p:sp>
                <p:nvSpPr>
                  <p:cNvPr id="280" name="Google Shape;280;p3"/>
                  <p:cNvSpPr txBox="1"/>
                  <p:nvPr/>
                </p:nvSpPr>
                <p:spPr>
                  <a:xfrm>
                    <a:off x="2262019" y="343247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81" name="Google Shape;281;p3"/>
                  <p:cNvSpPr txBox="1"/>
                  <p:nvPr/>
                </p:nvSpPr>
                <p:spPr>
                  <a:xfrm>
                    <a:off x="2262670" y="318649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82" name="Google Shape;282;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tù</a:t>
                  </a:r>
                  <a:endParaRPr kern="0">
                    <a:solidFill>
                      <a:srgbClr val="000000"/>
                    </a:solidFill>
                    <a:latin typeface="Calibri"/>
                    <a:ea typeface="Calibri"/>
                    <a:cs typeface="Calibri"/>
                    <a:sym typeface="Calibri"/>
                  </a:endParaRPr>
                </a:p>
              </p:txBody>
            </p:sp>
            <p:sp>
              <p:nvSpPr>
                <p:cNvPr id="283" name="Google Shape;283;p3"/>
                <p:cNvSpPr txBox="1"/>
                <p:nvPr/>
              </p:nvSpPr>
              <p:spPr>
                <a:xfrm>
                  <a:off x="3222598"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84" name="Google Shape;284;p3"/>
                <p:cNvCxnSpPr/>
                <p:nvPr/>
              </p:nvCxnSpPr>
              <p:spPr>
                <a:xfrm>
                  <a:off x="2448516" y="3425559"/>
                  <a:ext cx="952240" cy="0"/>
                </a:xfrm>
                <a:prstGeom prst="straightConnector1">
                  <a:avLst/>
                </a:prstGeom>
                <a:noFill/>
                <a:ln w="9525" cap="flat" cmpd="sng">
                  <a:solidFill>
                    <a:schemeClr val="dk1"/>
                  </a:solidFill>
                  <a:prstDash val="solid"/>
                  <a:miter lim="800000"/>
                  <a:headEnd type="none" w="sm" len="sm"/>
                  <a:tailEnd type="none" w="sm" len="sm"/>
                </a:ln>
              </p:spPr>
            </p:cxnSp>
          </p:grpSp>
          <p:cxnSp>
            <p:nvCxnSpPr>
              <p:cNvPr id="285" name="Google Shape;285;p3"/>
              <p:cNvCxnSpPr>
                <a:endCxn id="286" idx="0"/>
              </p:cNvCxnSpPr>
              <p:nvPr/>
            </p:nvCxnSpPr>
            <p:spPr>
              <a:xfrm rot="10800000">
                <a:off x="573572" y="5129073"/>
                <a:ext cx="543300" cy="865500"/>
              </a:xfrm>
              <a:prstGeom prst="straightConnector1">
                <a:avLst/>
              </a:prstGeom>
              <a:noFill/>
              <a:ln w="9525" cap="flat" cmpd="sng">
                <a:solidFill>
                  <a:schemeClr val="dk1"/>
                </a:solidFill>
                <a:prstDash val="solid"/>
                <a:miter lim="800000"/>
                <a:headEnd type="none" w="sm" len="sm"/>
                <a:tailEnd type="none" w="sm" len="sm"/>
              </a:ln>
            </p:spPr>
          </p:cxnSp>
          <p:sp>
            <p:nvSpPr>
              <p:cNvPr id="286" name="Google Shape;286;p3"/>
              <p:cNvSpPr txBox="1"/>
              <p:nvPr/>
            </p:nvSpPr>
            <p:spPr>
              <a:xfrm>
                <a:off x="394550" y="5129073"/>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87" name="Google Shape;287;p3"/>
            <p:cNvCxnSpPr/>
            <p:nvPr/>
          </p:nvCxnSpPr>
          <p:spPr>
            <a:xfrm>
              <a:off x="5047969" y="6172200"/>
              <a:ext cx="778142" cy="0"/>
            </a:xfrm>
            <a:prstGeom prst="straightConnector1">
              <a:avLst/>
            </a:prstGeom>
            <a:noFill/>
            <a:ln w="9525" cap="flat" cmpd="sng">
              <a:solidFill>
                <a:schemeClr val="dk1"/>
              </a:solidFill>
              <a:prstDash val="lgDash"/>
              <a:miter lim="800000"/>
              <a:headEnd type="none" w="sm" len="sm"/>
              <a:tailEnd type="none" w="sm" len="sm"/>
            </a:ln>
          </p:spPr>
        </p:cxnSp>
        <p:cxnSp>
          <p:nvCxnSpPr>
            <p:cNvPr id="288" name="Google Shape;288;p3"/>
            <p:cNvCxnSpPr/>
            <p:nvPr/>
          </p:nvCxnSpPr>
          <p:spPr>
            <a:xfrm rot="10800000">
              <a:off x="5786341" y="518160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89" name="Google Shape;289;p3"/>
            <p:cNvSpPr/>
            <p:nvPr/>
          </p:nvSpPr>
          <p:spPr>
            <a:xfrm rot="-5912113">
              <a:off x="5751148" y="5907005"/>
              <a:ext cx="228921" cy="344124"/>
            </a:xfrm>
            <a:custGeom>
              <a:avLst/>
              <a:gdLst/>
              <a:ahLst/>
              <a:cxnLst/>
              <a:rect l="l" t="t" r="r" b="b"/>
              <a:pathLst>
                <a:path w="358579" h="449326" extrusionOk="0">
                  <a:moveTo>
                    <a:pt x="0" y="449326"/>
                  </a:moveTo>
                  <a:lnTo>
                    <a:pt x="57591" y="122249"/>
                  </a:lnTo>
                  <a:lnTo>
                    <a:pt x="358578" y="0"/>
                  </a:lnTo>
                  <a:lnTo>
                    <a:pt x="0" y="449326"/>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0" name="Google Shape;290;p3"/>
          <p:cNvGrpSpPr/>
          <p:nvPr/>
        </p:nvGrpSpPr>
        <p:grpSpPr>
          <a:xfrm>
            <a:off x="8406265" y="4611021"/>
            <a:ext cx="2280579" cy="1904999"/>
            <a:chOff x="6882264" y="4611020"/>
            <a:chExt cx="2280579" cy="1904999"/>
          </a:xfrm>
        </p:grpSpPr>
        <p:grpSp>
          <p:nvGrpSpPr>
            <p:cNvPr id="291" name="Google Shape;291;p3"/>
            <p:cNvGrpSpPr/>
            <p:nvPr/>
          </p:nvGrpSpPr>
          <p:grpSpPr>
            <a:xfrm>
              <a:off x="6882264" y="4611020"/>
              <a:ext cx="2280579" cy="1904999"/>
              <a:chOff x="5421" y="4495801"/>
              <a:chExt cx="2280579" cy="1904999"/>
            </a:xfrm>
          </p:grpSpPr>
          <p:grpSp>
            <p:nvGrpSpPr>
              <p:cNvPr id="292" name="Google Shape;292;p3"/>
              <p:cNvGrpSpPr/>
              <p:nvPr/>
            </p:nvGrpSpPr>
            <p:grpSpPr>
              <a:xfrm>
                <a:off x="5421" y="4495801"/>
                <a:ext cx="2280579" cy="1904999"/>
                <a:chOff x="1067932" y="2514599"/>
                <a:chExt cx="2790825" cy="1129800"/>
              </a:xfrm>
            </p:grpSpPr>
            <p:sp>
              <p:nvSpPr>
                <p:cNvPr id="293" name="Google Shape;293;p3"/>
                <p:cNvSpPr/>
                <p:nvPr/>
              </p:nvSpPr>
              <p:spPr>
                <a:xfrm>
                  <a:off x="1131488"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94" name="Google Shape;294;p3"/>
                <p:cNvGrpSpPr/>
                <p:nvPr/>
              </p:nvGrpSpPr>
              <p:grpSpPr>
                <a:xfrm>
                  <a:off x="2220884" y="2998615"/>
                  <a:ext cx="467739" cy="419827"/>
                  <a:chOff x="2220884" y="2998615"/>
                  <a:chExt cx="467739" cy="419827"/>
                </a:xfrm>
              </p:grpSpPr>
              <p:sp>
                <p:nvSpPr>
                  <p:cNvPr id="295" name="Google Shape;295;p3"/>
                  <p:cNvSpPr txBox="1"/>
                  <p:nvPr/>
                </p:nvSpPr>
                <p:spPr>
                  <a:xfrm>
                    <a:off x="2250471" y="3176258"/>
                    <a:ext cx="438152"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96" name="Google Shape;296;p3"/>
                  <p:cNvSpPr txBox="1"/>
                  <p:nvPr/>
                </p:nvSpPr>
                <p:spPr>
                  <a:xfrm>
                    <a:off x="2220884" y="2998615"/>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97" name="Google Shape;297;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bẹt</a:t>
                  </a:r>
                  <a:endParaRPr kern="0">
                    <a:solidFill>
                      <a:srgbClr val="000000"/>
                    </a:solidFill>
                    <a:latin typeface="Calibri"/>
                    <a:ea typeface="Calibri"/>
                    <a:cs typeface="Calibri"/>
                    <a:sym typeface="Calibri"/>
                  </a:endParaRPr>
                </a:p>
              </p:txBody>
            </p:sp>
            <p:sp>
              <p:nvSpPr>
                <p:cNvPr id="298" name="Google Shape;298;p3"/>
                <p:cNvSpPr txBox="1"/>
                <p:nvPr/>
              </p:nvSpPr>
              <p:spPr>
                <a:xfrm>
                  <a:off x="3117802" y="316933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99" name="Google Shape;299;p3"/>
                <p:cNvCxnSpPr/>
                <p:nvPr/>
              </p:nvCxnSpPr>
              <p:spPr>
                <a:xfrm rot="10800000" flipH="1">
                  <a:off x="1411234" y="3211528"/>
                  <a:ext cx="1945826" cy="3002"/>
                </a:xfrm>
                <a:prstGeom prst="straightConnector1">
                  <a:avLst/>
                </a:prstGeom>
                <a:noFill/>
                <a:ln w="19050" cap="flat" cmpd="sng">
                  <a:solidFill>
                    <a:schemeClr val="dk1"/>
                  </a:solidFill>
                  <a:prstDash val="solid"/>
                  <a:miter lim="800000"/>
                  <a:headEnd type="none" w="sm" len="sm"/>
                  <a:tailEnd type="none" w="sm" len="sm"/>
                </a:ln>
              </p:spPr>
            </p:cxnSp>
          </p:grpSp>
          <p:sp>
            <p:nvSpPr>
              <p:cNvPr id="300" name="Google Shape;300;p3"/>
              <p:cNvSpPr txBox="1"/>
              <p:nvPr/>
            </p:nvSpPr>
            <p:spPr>
              <a:xfrm>
                <a:off x="133557" y="5611449"/>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sp>
          <p:nvSpPr>
            <p:cNvPr id="301" name="Google Shape;301;p3"/>
            <p:cNvSpPr/>
            <p:nvPr/>
          </p:nvSpPr>
          <p:spPr>
            <a:xfrm rot="6701672">
              <a:off x="7837823" y="5589481"/>
              <a:ext cx="278572" cy="268632"/>
            </a:xfrm>
            <a:prstGeom prst="chord">
              <a:avLst>
                <a:gd name="adj1" fmla="val 2700000"/>
                <a:gd name="adj2" fmla="val 1621726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grpSp>
      <p:sp>
        <p:nvSpPr>
          <p:cNvPr id="302" name="Google Shape;302;p3"/>
          <p:cNvSpPr/>
          <p:nvPr/>
        </p:nvSpPr>
        <p:spPr>
          <a:xfrm>
            <a:off x="5129753" y="2985612"/>
            <a:ext cx="2114550" cy="67198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a:solidFill>
                  <a:srgbClr val="FFFFFF"/>
                </a:solidFill>
                <a:latin typeface="Calibri"/>
                <a:ea typeface="Calibri"/>
                <a:cs typeface="Calibri"/>
                <a:sym typeface="Calibri"/>
              </a:rPr>
              <a:t>GÓC</a:t>
            </a:r>
            <a:endParaRPr sz="1400" kern="0">
              <a:solidFill>
                <a:srgbClr val="000000"/>
              </a:solidFill>
              <a:cs typeface="Arial"/>
              <a:sym typeface="Arial"/>
            </a:endParaRPr>
          </a:p>
        </p:txBody>
      </p:sp>
      <p:cxnSp>
        <p:nvCxnSpPr>
          <p:cNvPr id="303" name="Google Shape;303;p3"/>
          <p:cNvCxnSpPr>
            <a:endCxn id="219" idx="3"/>
          </p:cNvCxnSpPr>
          <p:nvPr/>
        </p:nvCxnSpPr>
        <p:spPr>
          <a:xfrm rot="5400000" flipH="1">
            <a:off x="4685550" y="1819313"/>
            <a:ext cx="1586100" cy="746400"/>
          </a:xfrm>
          <a:prstGeom prst="bentConnector2">
            <a:avLst/>
          </a:prstGeom>
          <a:noFill/>
          <a:ln w="28575" cap="flat" cmpd="sng">
            <a:solidFill>
              <a:schemeClr val="accent1"/>
            </a:solidFill>
            <a:prstDash val="solid"/>
            <a:miter lim="800000"/>
            <a:headEnd type="none" w="sm" len="sm"/>
            <a:tailEnd type="stealth" w="med" len="med"/>
          </a:ln>
        </p:spPr>
      </p:cxnSp>
      <p:cxnSp>
        <p:nvCxnSpPr>
          <p:cNvPr id="304" name="Google Shape;304;p3"/>
          <p:cNvCxnSpPr>
            <a:endCxn id="238" idx="1"/>
          </p:cNvCxnSpPr>
          <p:nvPr/>
        </p:nvCxnSpPr>
        <p:spPr>
          <a:xfrm rot="-5400000">
            <a:off x="6003300" y="1874574"/>
            <a:ext cx="1548900" cy="617700"/>
          </a:xfrm>
          <a:prstGeom prst="bentConnector2">
            <a:avLst/>
          </a:prstGeom>
          <a:noFill/>
          <a:ln w="28575" cap="flat" cmpd="sng">
            <a:solidFill>
              <a:schemeClr val="accent1"/>
            </a:solidFill>
            <a:prstDash val="solid"/>
            <a:miter lim="800000"/>
            <a:headEnd type="none" w="sm" len="sm"/>
            <a:tailEnd type="stealth" w="med" len="med"/>
          </a:ln>
        </p:spPr>
      </p:cxnSp>
      <p:cxnSp>
        <p:nvCxnSpPr>
          <p:cNvPr id="305" name="Google Shape;305;p3"/>
          <p:cNvCxnSpPr/>
          <p:nvPr/>
        </p:nvCxnSpPr>
        <p:spPr>
          <a:xfrm>
            <a:off x="2607160" y="4016634"/>
            <a:ext cx="6855296" cy="0"/>
          </a:xfrm>
          <a:prstGeom prst="straightConnector1">
            <a:avLst/>
          </a:prstGeom>
          <a:noFill/>
          <a:ln w="28575" cap="flat" cmpd="sng">
            <a:solidFill>
              <a:schemeClr val="accent1"/>
            </a:solidFill>
            <a:prstDash val="solid"/>
            <a:miter lim="800000"/>
            <a:headEnd type="none" w="sm" len="sm"/>
            <a:tailEnd type="none" w="sm" len="sm"/>
          </a:ln>
        </p:spPr>
      </p:cxnSp>
      <p:cxnSp>
        <p:nvCxnSpPr>
          <p:cNvPr id="306" name="Google Shape;306;p3"/>
          <p:cNvCxnSpPr/>
          <p:nvPr/>
        </p:nvCxnSpPr>
        <p:spPr>
          <a:xfrm rot="10800000">
            <a:off x="6074484" y="3657602"/>
            <a:ext cx="0" cy="359033"/>
          </a:xfrm>
          <a:prstGeom prst="straightConnector1">
            <a:avLst/>
          </a:prstGeom>
          <a:noFill/>
          <a:ln w="38100" cap="flat" cmpd="sng">
            <a:solidFill>
              <a:schemeClr val="accent1"/>
            </a:solidFill>
            <a:prstDash val="solid"/>
            <a:miter lim="800000"/>
            <a:headEnd type="none" w="sm" len="sm"/>
            <a:tailEnd type="none" w="sm" len="sm"/>
          </a:ln>
        </p:spPr>
      </p:cxnSp>
      <p:cxnSp>
        <p:nvCxnSpPr>
          <p:cNvPr id="307" name="Google Shape;307;p3"/>
          <p:cNvCxnSpPr/>
          <p:nvPr/>
        </p:nvCxnSpPr>
        <p:spPr>
          <a:xfrm rot="-5400000" flipH="1">
            <a:off x="2289161" y="4347335"/>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8" name="Google Shape;308;p3"/>
          <p:cNvCxnSpPr/>
          <p:nvPr/>
        </p:nvCxnSpPr>
        <p:spPr>
          <a:xfrm rot="-5400000" flipH="1">
            <a:off x="4787400" y="4356601"/>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9" name="Google Shape;309;p3"/>
          <p:cNvCxnSpPr/>
          <p:nvPr/>
        </p:nvCxnSpPr>
        <p:spPr>
          <a:xfrm rot="-5400000" flipH="1">
            <a:off x="6997200" y="4356602"/>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10" name="Google Shape;310;p3"/>
          <p:cNvCxnSpPr/>
          <p:nvPr/>
        </p:nvCxnSpPr>
        <p:spPr>
          <a:xfrm rot="-5400000" flipH="1">
            <a:off x="9130799" y="4329656"/>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spTree>
    <p:extLst>
      <p:ext uri="{BB962C8B-B14F-4D97-AF65-F5344CB8AC3E}">
        <p14:creationId xmlns:p14="http://schemas.microsoft.com/office/powerpoint/2010/main" val="882698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1000"/>
                                        <p:tgtEl>
                                          <p:spTgt spid="306"/>
                                        </p:tgtEl>
                                      </p:cBhvr>
                                    </p:animEffect>
                                  </p:childTnLst>
                                </p:cTn>
                              </p:par>
                              <p:par>
                                <p:cTn id="11" presetID="10"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animEffect transition="in" filter="fade">
                                      <p:cBhvr>
                                        <p:cTn id="13" dur="1000"/>
                                        <p:tgtEl>
                                          <p:spTgt spid="305"/>
                                        </p:tgtEl>
                                      </p:cBhvr>
                                    </p:animEffect>
                                  </p:childTnLst>
                                </p:cTn>
                              </p:par>
                              <p:par>
                                <p:cTn id="14" presetID="10" presetClass="entr" presetSubtype="0" fill="hold" nodeType="with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fade">
                                      <p:cBhvr>
                                        <p:cTn id="16" dur="1000"/>
                                        <p:tgtEl>
                                          <p:spTgt spid="308"/>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1000"/>
                                        <p:tgtEl>
                                          <p:spTgt spid="307"/>
                                        </p:tgtEl>
                                      </p:cBhvr>
                                    </p:animEffect>
                                  </p:childTnLst>
                                </p:cTn>
                              </p:par>
                              <p:par>
                                <p:cTn id="20" presetID="10" presetClass="entr" presetSubtype="0" fill="hold" nodeType="withEffect">
                                  <p:stCondLst>
                                    <p:cond delay="0"/>
                                  </p:stCondLst>
                                  <p:childTnLst>
                                    <p:set>
                                      <p:cBhvr>
                                        <p:cTn id="21" dur="1" fill="hold">
                                          <p:stCondLst>
                                            <p:cond delay="0"/>
                                          </p:stCondLst>
                                        </p:cTn>
                                        <p:tgtEl>
                                          <p:spTgt spid="303"/>
                                        </p:tgtEl>
                                        <p:attrNameLst>
                                          <p:attrName>style.visibility</p:attrName>
                                        </p:attrNameLst>
                                      </p:cBhvr>
                                      <p:to>
                                        <p:strVal val="visible"/>
                                      </p:to>
                                    </p:set>
                                    <p:animEffect transition="in" filter="fade">
                                      <p:cBhvr>
                                        <p:cTn id="22" dur="1000"/>
                                        <p:tgtEl>
                                          <p:spTgt spid="303"/>
                                        </p:tgtEl>
                                      </p:cBhvr>
                                    </p:animEffect>
                                  </p:childTnLst>
                                </p:cTn>
                              </p:par>
                              <p:par>
                                <p:cTn id="23" presetID="10" presetClass="entr" presetSubtype="0" fill="hold" nodeType="withEffect">
                                  <p:stCondLst>
                                    <p:cond delay="0"/>
                                  </p:stCondLst>
                                  <p:childTnLst>
                                    <p:set>
                                      <p:cBhvr>
                                        <p:cTn id="24" dur="1" fill="hold">
                                          <p:stCondLst>
                                            <p:cond delay="0"/>
                                          </p:stCondLst>
                                        </p:cTn>
                                        <p:tgtEl>
                                          <p:spTgt spid="304"/>
                                        </p:tgtEl>
                                        <p:attrNameLst>
                                          <p:attrName>style.visibility</p:attrName>
                                        </p:attrNameLst>
                                      </p:cBhvr>
                                      <p:to>
                                        <p:strVal val="visible"/>
                                      </p:to>
                                    </p:set>
                                    <p:animEffect transition="in" filter="fade">
                                      <p:cBhvr>
                                        <p:cTn id="25" dur="1000"/>
                                        <p:tgtEl>
                                          <p:spTgt spid="304"/>
                                        </p:tgtEl>
                                      </p:cBhvr>
                                    </p:animEffect>
                                  </p:childTnLst>
                                </p:cTn>
                              </p:par>
                              <p:par>
                                <p:cTn id="26" presetID="10" presetClass="entr" presetSubtype="0" fill="hold" nodeType="withEffect">
                                  <p:stCondLst>
                                    <p:cond delay="0"/>
                                  </p:stCondLst>
                                  <p:childTnLst>
                                    <p:set>
                                      <p:cBhvr>
                                        <p:cTn id="27" dur="1" fill="hold">
                                          <p:stCondLst>
                                            <p:cond delay="0"/>
                                          </p:stCondLst>
                                        </p:cTn>
                                        <p:tgtEl>
                                          <p:spTgt spid="309"/>
                                        </p:tgtEl>
                                        <p:attrNameLst>
                                          <p:attrName>style.visibility</p:attrName>
                                        </p:attrNameLst>
                                      </p:cBhvr>
                                      <p:to>
                                        <p:strVal val="visible"/>
                                      </p:to>
                                    </p:set>
                                    <p:animEffect transition="in" filter="fade">
                                      <p:cBhvr>
                                        <p:cTn id="28" dur="1000"/>
                                        <p:tgtEl>
                                          <p:spTgt spid="309"/>
                                        </p:tgtEl>
                                      </p:cBhvr>
                                    </p:animEffect>
                                  </p:childTnLst>
                                </p:cTn>
                              </p:par>
                              <p:par>
                                <p:cTn id="29" presetID="10" presetClass="entr" presetSubtype="0" fill="hold" nodeType="with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fade">
                                      <p:cBhvr>
                                        <p:cTn id="31" dur="1000"/>
                                        <p:tgtEl>
                                          <p:spTgt spid="3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9"/>
                                        </p:tgtEl>
                                        <p:attrNameLst>
                                          <p:attrName>style.visibility</p:attrName>
                                        </p:attrNameLst>
                                      </p:cBhvr>
                                      <p:to>
                                        <p:strVal val="visible"/>
                                      </p:to>
                                    </p:set>
                                    <p:animEffect transition="in" filter="fade">
                                      <p:cBhvr>
                                        <p:cTn id="36" dur="2000"/>
                                        <p:tgtEl>
                                          <p:spTgt spid="249"/>
                                        </p:tgtEl>
                                      </p:cBhvr>
                                    </p:animEffect>
                                  </p:childTnLst>
                                </p:cTn>
                              </p:par>
                              <p:par>
                                <p:cTn id="37" presetID="10" presetClass="entr" presetSubtype="0" fill="hold" nodeType="withEffect">
                                  <p:stCondLst>
                                    <p:cond delay="0"/>
                                  </p:stCondLst>
                                  <p:childTnLst>
                                    <p:set>
                                      <p:cBhvr>
                                        <p:cTn id="38" dur="1" fill="hold">
                                          <p:stCondLst>
                                            <p:cond delay="0"/>
                                          </p:stCondLst>
                                        </p:cTn>
                                        <p:tgtEl>
                                          <p:spTgt spid="261"/>
                                        </p:tgtEl>
                                        <p:attrNameLst>
                                          <p:attrName>style.visibility</p:attrName>
                                        </p:attrNameLst>
                                      </p:cBhvr>
                                      <p:to>
                                        <p:strVal val="visible"/>
                                      </p:to>
                                    </p:set>
                                    <p:animEffect transition="in" filter="fade">
                                      <p:cBhvr>
                                        <p:cTn id="39" dur="2000"/>
                                        <p:tgtEl>
                                          <p:spTgt spid="261"/>
                                        </p:tgtEl>
                                      </p:cBhvr>
                                    </p:animEffect>
                                  </p:childTnLst>
                                </p:cTn>
                              </p:par>
                              <p:par>
                                <p:cTn id="40" presetID="10" presetClass="entr" presetSubtype="0" fill="hold" nodeType="withEffect">
                                  <p:stCondLst>
                                    <p:cond delay="0"/>
                                  </p:stCondLst>
                                  <p:childTnLst>
                                    <p:set>
                                      <p:cBhvr>
                                        <p:cTn id="41" dur="1" fill="hold">
                                          <p:stCondLst>
                                            <p:cond delay="0"/>
                                          </p:stCondLst>
                                        </p:cTn>
                                        <p:tgtEl>
                                          <p:spTgt spid="290"/>
                                        </p:tgtEl>
                                        <p:attrNameLst>
                                          <p:attrName>style.visibility</p:attrName>
                                        </p:attrNameLst>
                                      </p:cBhvr>
                                      <p:to>
                                        <p:strVal val="visible"/>
                                      </p:to>
                                    </p:set>
                                    <p:animEffect transition="in" filter="fade">
                                      <p:cBhvr>
                                        <p:cTn id="42" dur="2000"/>
                                        <p:tgtEl>
                                          <p:spTgt spid="290"/>
                                        </p:tgtEl>
                                      </p:cBhvr>
                                    </p:animEffect>
                                  </p:childTnLst>
                                </p:cTn>
                              </p:par>
                              <p:par>
                                <p:cTn id="43" presetID="10" presetClass="entr" presetSubtype="0"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Effect transition="in" filter="fade">
                                      <p:cBhvr>
                                        <p:cTn id="45" dur="2000"/>
                                        <p:tgtEl>
                                          <p:spTgt spid="275"/>
                                        </p:tgtEl>
                                      </p:cBhvr>
                                    </p:animEffect>
                                  </p:childTnLst>
                                </p:cTn>
                              </p:par>
                              <p:par>
                                <p:cTn id="46" presetID="10" presetClass="entr" presetSubtype="0" fill="hold" nodeType="with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2000"/>
                                        <p:tgtEl>
                                          <p:spTgt spid="237"/>
                                        </p:tgtEl>
                                      </p:cBhvr>
                                    </p:animEffect>
                                  </p:childTnLst>
                                </p:cTn>
                              </p:par>
                              <p:par>
                                <p:cTn id="49" presetID="10" presetClass="entr" presetSubtype="0" fill="hold"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2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7524782" y="1704663"/>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55035" y="768273"/>
            <a:ext cx="10614025" cy="1160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itchFamily="18" charset="0"/>
                <a:ea typeface="Tahoma"/>
                <a:cs typeface="Times New Roman" pitchFamily="18" charset="0"/>
              </a:rPr>
              <a:t>Ví dụ 1: </a:t>
            </a:r>
          </a:p>
          <a:p>
            <a:pPr marL="514350" indent="-514350">
              <a:buAutoNum type="alphaLcParenR"/>
            </a:pPr>
            <a:r>
              <a:rPr lang="vi-VN" sz="3200" dirty="0">
                <a:solidFill>
                  <a:srgbClr val="000099"/>
                </a:solidFill>
                <a:latin typeface="Times New Roman" pitchFamily="18" charset="0"/>
                <a:ea typeface="Tahoma"/>
                <a:cs typeface="Times New Roman" pitchFamily="18" charset="0"/>
              </a:rPr>
              <a:t>Đo rồi cho biết số đo của các góc có trong hình vẽ sau</a:t>
            </a:r>
            <a:r>
              <a:rPr lang="vi-VN" sz="3200" dirty="0">
                <a:solidFill>
                  <a:schemeClr val="tx1"/>
                </a:solidFill>
                <a:latin typeface="Times New Roman" pitchFamily="18" charset="0"/>
                <a:ea typeface="Tahoma"/>
                <a:cs typeface="Times New Roman" pitchFamily="18" charset="0"/>
              </a:rPr>
              <a:t>:</a:t>
            </a:r>
            <a:endParaRPr lang="vi-VN" sz="3200" dirty="0">
              <a:solidFill>
                <a:schemeClr val="bg1"/>
              </a:solidFill>
              <a:latin typeface="Times New Roman" pitchFamily="18" charset="0"/>
              <a:ea typeface="Tahoma"/>
              <a:cs typeface="Times New Roman" pitchFamily="18" charset="0"/>
            </a:endParaRPr>
          </a:p>
          <a:p>
            <a:pPr marL="514350" indent="-514350">
              <a:buAutoNum type="alphaLcParenR"/>
            </a:pPr>
            <a:endParaRPr lang="vi-VN" sz="3200" dirty="0">
              <a:solidFill>
                <a:schemeClr val="bg1"/>
              </a:solidFill>
              <a:latin typeface="Times New Roman" pitchFamily="18" charset="0"/>
              <a:ea typeface="Tahoma"/>
              <a:cs typeface="Times New Roman" pitchFamily="18" charset="0"/>
            </a:endParaRPr>
          </a:p>
          <a:p>
            <a:endParaRPr lang="vi-VN" sz="3200" dirty="0">
              <a:solidFill>
                <a:schemeClr val="bg1"/>
              </a:solidFill>
              <a:latin typeface="Times New Roman" pitchFamily="18" charset="0"/>
              <a:ea typeface="Tahoma"/>
              <a:cs typeface="Times New Roman" pitchFamily="18" charset="0"/>
            </a:endParaRPr>
          </a:p>
          <a:p>
            <a:r>
              <a:rPr lang="vi-VN" sz="3200" dirty="0">
                <a:solidFill>
                  <a:schemeClr val="bg1"/>
                </a:solidFill>
                <a:latin typeface="Times New Roman" pitchFamily="18" charset="0"/>
                <a:ea typeface="Tahoma"/>
                <a:cs typeface="Times New Roman" pitchFamily="18" charset="0"/>
              </a:rPr>
              <a:t> </a:t>
            </a:r>
            <a:endParaRPr lang="vi-VN" sz="3200" dirty="0">
              <a:solidFill>
                <a:schemeClr val="bg1"/>
              </a:solidFill>
              <a:latin typeface="Times New Roman" pitchFamily="18" charset="0"/>
              <a:ea typeface="Tahoma" panose="020B0604030504040204" pitchFamily="34" charset="0"/>
              <a:cs typeface="Times New Roman" pitchFamily="18" charset="0"/>
            </a:endParaRP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5476">
            <a:off x="1546877" y="1751064"/>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062" y="1467788"/>
            <a:ext cx="22764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3312177" y="1704662"/>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075" y="2486025"/>
            <a:ext cx="36766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300" y="5121245"/>
            <a:ext cx="1955800" cy="400110"/>
          </a:xfrm>
          <a:prstGeom prst="rect">
            <a:avLst/>
          </a:prstGeom>
          <a:noFill/>
        </p:spPr>
        <p:txBody>
          <a:bodyPr wrap="square" rtlCol="0">
            <a:spAutoFit/>
          </a:bodyPr>
          <a:lstStyle/>
          <a:p>
            <a:r>
              <a:rPr lang="vi-VN" sz="2000" dirty="0">
                <a:latin typeface="+mj-lt"/>
              </a:rPr>
              <a:t>Góc xAy = 50 độ </a:t>
            </a:r>
          </a:p>
        </p:txBody>
      </p:sp>
      <p:sp>
        <p:nvSpPr>
          <p:cNvPr id="18" name="TextBox 17"/>
          <p:cNvSpPr txBox="1"/>
          <p:nvPr/>
        </p:nvSpPr>
        <p:spPr>
          <a:xfrm>
            <a:off x="4324088" y="5133945"/>
            <a:ext cx="3067311" cy="400110"/>
          </a:xfrm>
          <a:prstGeom prst="rect">
            <a:avLst/>
          </a:prstGeom>
          <a:noFill/>
        </p:spPr>
        <p:txBody>
          <a:bodyPr wrap="square" rtlCol="0">
            <a:spAutoFit/>
          </a:bodyPr>
          <a:lstStyle/>
          <a:p>
            <a:r>
              <a:rPr lang="vi-VN" sz="2000" dirty="0">
                <a:latin typeface="+mj-lt"/>
              </a:rPr>
              <a:t>Góc EHF = 30 độ </a:t>
            </a:r>
          </a:p>
        </p:txBody>
      </p:sp>
      <p:sp>
        <p:nvSpPr>
          <p:cNvPr id="19" name="TextBox 18"/>
          <p:cNvSpPr txBox="1"/>
          <p:nvPr/>
        </p:nvSpPr>
        <p:spPr>
          <a:xfrm>
            <a:off x="8636000" y="5070565"/>
            <a:ext cx="2679700" cy="400110"/>
          </a:xfrm>
          <a:prstGeom prst="rect">
            <a:avLst/>
          </a:prstGeom>
          <a:noFill/>
        </p:spPr>
        <p:txBody>
          <a:bodyPr wrap="square" rtlCol="0">
            <a:spAutoFit/>
          </a:bodyPr>
          <a:lstStyle/>
          <a:p>
            <a:r>
              <a:rPr lang="vi-VN" sz="2000" dirty="0">
                <a:latin typeface="+mj-lt"/>
              </a:rPr>
              <a:t>Góc mHn = 110 độ </a:t>
            </a: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8241" y="2271344"/>
            <a:ext cx="3386138" cy="197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8062" y="5981700"/>
            <a:ext cx="10307638" cy="584775"/>
          </a:xfrm>
          <a:prstGeom prst="rect">
            <a:avLst/>
          </a:prstGeom>
          <a:noFill/>
        </p:spPr>
        <p:txBody>
          <a:bodyPr wrap="square" rtlCol="0">
            <a:spAutoFit/>
          </a:bodyPr>
          <a:lstStyle/>
          <a:p>
            <a:r>
              <a:rPr lang="vi-VN" sz="3200" dirty="0">
                <a:solidFill>
                  <a:srgbClr val="000099"/>
                </a:solidFill>
                <a:latin typeface="+mj-lt"/>
              </a:rPr>
              <a:t>b) Sắp xếp các góc trên theo thứ tự tăng dần của số đo góc.</a:t>
            </a:r>
          </a:p>
        </p:txBody>
      </p:sp>
      <p:sp>
        <p:nvSpPr>
          <p:cNvPr id="4" name="TextBox 3"/>
          <p:cNvSpPr txBox="1"/>
          <p:nvPr/>
        </p:nvSpPr>
        <p:spPr>
          <a:xfrm>
            <a:off x="1036951" y="2230400"/>
            <a:ext cx="518056" cy="376322"/>
          </a:xfrm>
          <a:prstGeom prst="rect">
            <a:avLst/>
          </a:prstGeom>
          <a:noFill/>
        </p:spPr>
        <p:txBody>
          <a:bodyPr wrap="square" rtlCol="0">
            <a:spAutoFit/>
          </a:bodyPr>
          <a:lstStyle/>
          <a:p>
            <a:r>
              <a:rPr lang="en-US" dirty="0"/>
              <a:t>x</a:t>
            </a:r>
            <a:endParaRPr lang="vi-VN" dirty="0"/>
          </a:p>
        </p:txBody>
      </p:sp>
      <p:sp>
        <p:nvSpPr>
          <p:cNvPr id="14" name="TextBox 13"/>
          <p:cNvSpPr txBox="1"/>
          <p:nvPr/>
        </p:nvSpPr>
        <p:spPr>
          <a:xfrm>
            <a:off x="2977239" y="1591216"/>
            <a:ext cx="518056" cy="376322"/>
          </a:xfrm>
          <a:prstGeom prst="rect">
            <a:avLst/>
          </a:prstGeom>
          <a:noFill/>
        </p:spPr>
        <p:txBody>
          <a:bodyPr wrap="square" rtlCol="0">
            <a:spAutoFit/>
          </a:bodyPr>
          <a:lstStyle/>
          <a:p>
            <a:r>
              <a:rPr lang="en-US" dirty="0"/>
              <a:t>y</a:t>
            </a:r>
            <a:endParaRPr lang="vi-VN" dirty="0"/>
          </a:p>
        </p:txBody>
      </p:sp>
      <p:sp>
        <p:nvSpPr>
          <p:cNvPr id="16" name="TextBox 15"/>
          <p:cNvSpPr txBox="1"/>
          <p:nvPr/>
        </p:nvSpPr>
        <p:spPr>
          <a:xfrm>
            <a:off x="11341760" y="3872766"/>
            <a:ext cx="518056" cy="376322"/>
          </a:xfrm>
          <a:prstGeom prst="rect">
            <a:avLst/>
          </a:prstGeom>
          <a:noFill/>
        </p:spPr>
        <p:txBody>
          <a:bodyPr wrap="square" rtlCol="0">
            <a:spAutoFit/>
          </a:bodyPr>
          <a:lstStyle/>
          <a:p>
            <a:r>
              <a:rPr lang="en-US" dirty="0"/>
              <a:t>m</a:t>
            </a:r>
            <a:endParaRPr lang="vi-VN" dirty="0"/>
          </a:p>
        </p:txBody>
      </p:sp>
      <p:sp>
        <p:nvSpPr>
          <p:cNvPr id="17" name="TextBox 16"/>
          <p:cNvSpPr txBox="1"/>
          <p:nvPr/>
        </p:nvSpPr>
        <p:spPr>
          <a:xfrm>
            <a:off x="8408241" y="2382800"/>
            <a:ext cx="518056" cy="376322"/>
          </a:xfrm>
          <a:prstGeom prst="rect">
            <a:avLst/>
          </a:prstGeom>
          <a:noFill/>
        </p:spPr>
        <p:txBody>
          <a:bodyPr wrap="square" rtlCol="0">
            <a:spAutoFit/>
          </a:bodyPr>
          <a:lstStyle/>
          <a:p>
            <a:r>
              <a:rPr lang="en-US" dirty="0"/>
              <a:t>n</a:t>
            </a:r>
            <a:endParaRPr lang="vi-VN" dirty="0"/>
          </a:p>
        </p:txBody>
      </p:sp>
    </p:spTree>
    <p:extLst>
      <p:ext uri="{BB962C8B-B14F-4D97-AF65-F5344CB8AC3E}">
        <p14:creationId xmlns:p14="http://schemas.microsoft.com/office/powerpoint/2010/main" val="726634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5"/>
                                        </p:tgtEl>
                                      </p:cBhvr>
                                    </p:animEffect>
                                    <p:anim calcmode="lin" valueType="num">
                                      <p:cBhvr>
                                        <p:cTn id="38" dur="1000"/>
                                        <p:tgtEl>
                                          <p:spTgt spid="15"/>
                                        </p:tgtEl>
                                        <p:attrNameLst>
                                          <p:attrName>ppt_x</p:attrName>
                                        </p:attrNameLst>
                                      </p:cBhvr>
                                      <p:tavLst>
                                        <p:tav tm="0">
                                          <p:val>
                                            <p:strVal val="ppt_x"/>
                                          </p:val>
                                        </p:tav>
                                        <p:tav tm="100000">
                                          <p:val>
                                            <p:strVal val="ppt_x"/>
                                          </p:val>
                                        </p:tav>
                                      </p:tavLst>
                                    </p:anim>
                                    <p:anim calcmode="lin" valueType="num">
                                      <p:cBhvr>
                                        <p:cTn id="39" dur="1000"/>
                                        <p:tgtEl>
                                          <p:spTgt spid="15"/>
                                        </p:tgtEl>
                                        <p:attrNameLst>
                                          <p:attrName>ppt_y</p:attrName>
                                        </p:attrNameLst>
                                      </p:cBhvr>
                                      <p:tavLst>
                                        <p:tav tm="0">
                                          <p:val>
                                            <p:strVal val="ppt_y"/>
                                          </p:val>
                                        </p:tav>
                                        <p:tav tm="100000">
                                          <p:val>
                                            <p:strVal val="ppt_y+.1"/>
                                          </p:val>
                                        </p:tav>
                                      </p:tavLst>
                                    </p:anim>
                                    <p:set>
                                      <p:cBhvr>
                                        <p:cTn id="40" dur="1" fill="hold">
                                          <p:stCondLst>
                                            <p:cond delay="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nodeType="clickEffect">
                                  <p:stCondLst>
                                    <p:cond delay="0"/>
                                  </p:stCondLst>
                                  <p:childTnLst>
                                    <p:animEffect transition="out" filter="fade">
                                      <p:cBhvr>
                                        <p:cTn id="56" dur="1000"/>
                                        <p:tgtEl>
                                          <p:spTgt spid="20"/>
                                        </p:tgtEl>
                                      </p:cBhvr>
                                    </p:animEffect>
                                    <p:anim calcmode="lin" valueType="num">
                                      <p:cBhvr>
                                        <p:cTn id="57" dur="1000"/>
                                        <p:tgtEl>
                                          <p:spTgt spid="20"/>
                                        </p:tgtEl>
                                        <p:attrNameLst>
                                          <p:attrName>ppt_x</p:attrName>
                                        </p:attrNameLst>
                                      </p:cBhvr>
                                      <p:tavLst>
                                        <p:tav tm="0">
                                          <p:val>
                                            <p:strVal val="ppt_x"/>
                                          </p:val>
                                        </p:tav>
                                        <p:tav tm="100000">
                                          <p:val>
                                            <p:strVal val="ppt_x"/>
                                          </p:val>
                                        </p:tav>
                                      </p:tavLst>
                                    </p:anim>
                                    <p:anim calcmode="lin" valueType="num">
                                      <p:cBhvr>
                                        <p:cTn id="58" dur="1000"/>
                                        <p:tgtEl>
                                          <p:spTgt spid="20"/>
                                        </p:tgtEl>
                                        <p:attrNameLst>
                                          <p:attrName>ppt_y</p:attrName>
                                        </p:attrNameLst>
                                      </p:cBhvr>
                                      <p:tavLst>
                                        <p:tav tm="0">
                                          <p:val>
                                            <p:strVal val="ppt_y"/>
                                          </p:val>
                                        </p:tav>
                                        <p:tav tm="100000">
                                          <p:val>
                                            <p:strVal val="ppt_y+.1"/>
                                          </p:val>
                                        </p:tav>
                                      </p:tavLst>
                                    </p:anim>
                                    <p:set>
                                      <p:cBhvr>
                                        <p:cTn id="59" dur="1" fill="hold">
                                          <p:stCondLst>
                                            <p:cond delay="9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heel(1)">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8" grpId="0"/>
      <p:bldP spid="1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354" y="1313386"/>
            <a:ext cx="5096023" cy="4978031"/>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Times New Roman" pitchFamily="18" charset="0"/>
                <a:ea typeface="Tahoma"/>
                <a:cs typeface="Times New Roman" pitchFamily="18" charset="0"/>
              </a:rPr>
              <a:t>Ví dụ 2: Quan sát hình 8.54</a:t>
            </a:r>
          </a:p>
          <a:p>
            <a:r>
              <a:rPr lang="vi-VN" sz="2800" b="1" dirty="0">
                <a:solidFill>
                  <a:schemeClr val="tx1"/>
                </a:solidFill>
                <a:latin typeface="Times New Roman" pitchFamily="18" charset="0"/>
                <a:ea typeface="Tahoma"/>
                <a:cs typeface="Times New Roman" pitchFamily="18" charset="0"/>
              </a:rPr>
              <a:t>a) Sử dụng ê ke để chỉ ra các góc nhọn, góc vuông, góc tù, góc bẹt có trong hình vẽ.</a:t>
            </a:r>
          </a:p>
          <a:p>
            <a:r>
              <a:rPr lang="vi-VN" sz="2800" b="1" dirty="0">
                <a:solidFill>
                  <a:schemeClr val="tx1"/>
                </a:solidFill>
                <a:latin typeface="Times New Roman" pitchFamily="18" charset="0"/>
                <a:ea typeface="Tahoma"/>
                <a:cs typeface="Times New Roman" pitchFamily="18" charset="0"/>
              </a:rPr>
              <a:t> b) Gọi tên các góc đỉnh A có trong hình vẽ và cho biết số đo của chúng.</a:t>
            </a:r>
          </a:p>
          <a:p>
            <a:r>
              <a:rPr lang="vi-VN" sz="2800" b="1" dirty="0">
                <a:solidFill>
                  <a:schemeClr val="tx1"/>
                </a:solidFill>
                <a:latin typeface="Times New Roman" pitchFamily="18" charset="0"/>
                <a:ea typeface="Tahoma"/>
                <a:cs typeface="Times New Roman" pitchFamily="18" charset="0"/>
              </a:rPr>
              <a:t>c) Điểm M có nằm trong góc xAz không?</a:t>
            </a:r>
          </a:p>
          <a:p>
            <a:r>
              <a:rPr lang="vi-VN" sz="2800" b="1" dirty="0">
                <a:solidFill>
                  <a:schemeClr val="tx1"/>
                </a:solidFill>
                <a:latin typeface="Times New Roman" pitchFamily="18" charset="0"/>
                <a:ea typeface="Tahoma"/>
                <a:cs typeface="Times New Roman" pitchFamily="18" charset="0"/>
              </a:rPr>
              <a:t>d) So sánh góc xAM và góc xAz.</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705" y="1059552"/>
            <a:ext cx="6327380" cy="3055247"/>
          </a:xfrm>
          <a:prstGeom prst="rect">
            <a:avLst/>
          </a:prstGeom>
          <a:solidFill>
            <a:schemeClr val="bg2"/>
          </a:solidFill>
          <a:ln>
            <a:noFill/>
          </a:ln>
          <a:effectLst/>
        </p:spPr>
      </p:pic>
      <p:sp>
        <p:nvSpPr>
          <p:cNvPr id="4" name="TextBox 3"/>
          <p:cNvSpPr txBox="1"/>
          <p:nvPr/>
        </p:nvSpPr>
        <p:spPr>
          <a:xfrm>
            <a:off x="6096000" y="5750241"/>
            <a:ext cx="5860473" cy="369332"/>
          </a:xfrm>
          <a:prstGeom prst="rect">
            <a:avLst/>
          </a:prstGeom>
          <a:noFill/>
        </p:spPr>
        <p:txBody>
          <a:bodyPr wrap="square" rtlCol="0">
            <a:spAutoFit/>
          </a:bodyPr>
          <a:lstStyle/>
          <a:p>
            <a:r>
              <a:rPr lang="vi-VN" dirty="0"/>
              <a:t>THỜI GIAN HOẠT ĐỘNG NHÓM 5 PHÚT</a:t>
            </a:r>
          </a:p>
        </p:txBody>
      </p:sp>
      <p:sp>
        <p:nvSpPr>
          <p:cNvPr id="5" name="Text Box 4">
            <a:extLst>
              <a:ext uri="{FF2B5EF4-FFF2-40B4-BE49-F238E27FC236}">
                <a16:creationId xmlns:a16="http://schemas.microsoft.com/office/drawing/2014/main" id="{5088AE01-A702-47B9-9E25-36788600ECE1}"/>
              </a:ext>
            </a:extLst>
          </p:cNvPr>
          <p:cNvSpPr txBox="1">
            <a:spLocks noChangeArrowheads="1"/>
          </p:cNvSpPr>
          <p:nvPr/>
        </p:nvSpPr>
        <p:spPr bwMode="auto">
          <a:xfrm>
            <a:off x="2515673" y="90685"/>
            <a:ext cx="7160654" cy="646331"/>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HOẠT ĐỘNG NHÓM </a:t>
            </a:r>
          </a:p>
        </p:txBody>
      </p:sp>
    </p:spTree>
    <p:extLst>
      <p:ext uri="{BB962C8B-B14F-4D97-AF65-F5344CB8AC3E}">
        <p14:creationId xmlns:p14="http://schemas.microsoft.com/office/powerpoint/2010/main" val="31418617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740" y="656070"/>
            <a:ext cx="8925645" cy="4941166"/>
          </a:xfrm>
          <a:solidFill>
            <a:srgbClr val="D8E34D"/>
          </a:solidFill>
          <a:scene3d>
            <a:camera prst="orthographicFront"/>
            <a:lightRig rig="threePt" dir="t"/>
          </a:scene3d>
          <a:sp3d>
            <a:bevelT/>
          </a:sp3d>
        </p:spPr>
        <p:txBody>
          <a:bodyPr>
            <a:normAutofit/>
          </a:bodyPr>
          <a:lstStyle/>
          <a:p>
            <a:pPr algn="just"/>
            <a:r>
              <a:rPr lang="en-US" sz="3600" b="1" dirty="0">
                <a:solidFill>
                  <a:srgbClr val="FF0000"/>
                </a:solidFill>
                <a:latin typeface="Times New Roman" pitchFamily="18" charset="0"/>
                <a:cs typeface="Times New Roman" pitchFamily="18" charset="0"/>
              </a:rPr>
              <a:t>TRÒ CHƠI: ĐỘI NÀO NHANH HƠN</a:t>
            </a:r>
            <a:br>
              <a:rPr lang="en-US" sz="3600" b="1" dirty="0">
                <a:solidFill>
                  <a:srgbClr val="FF0000"/>
                </a:solidFill>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b="1" u="sng" dirty="0" err="1">
                <a:latin typeface="Times New Roman" pitchFamily="18" charset="0"/>
                <a:cs typeface="Times New Roman" pitchFamily="18" charset="0"/>
              </a:rPr>
              <a:t>Luật</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chơi</a:t>
            </a:r>
            <a:r>
              <a:rPr lang="en-US" sz="3600" b="1" u="sng" dirty="0">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chia </a:t>
            </a:r>
            <a:r>
              <a:rPr lang="en-US" sz="3600" dirty="0" err="1">
                <a:latin typeface="Times New Roman" pitchFamily="18" charset="0"/>
                <a:cs typeface="Times New Roman" pitchFamily="18" charset="0"/>
              </a:rPr>
              <a:t>lớp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hỏi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10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trừ</a:t>
            </a:r>
            <a:r>
              <a:rPr lang="en-US" sz="3600" dirty="0">
                <a:latin typeface="Times New Roman" pitchFamily="18" charset="0"/>
                <a:cs typeface="Times New Roman" pitchFamily="18" charset="0"/>
              </a:rPr>
              <a:t> 10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lấy</a:t>
            </a:r>
            <a:r>
              <a:rPr lang="en-US" sz="3600" dirty="0">
                <a:latin typeface="Times New Roman" pitchFamily="18" charset="0"/>
                <a:cs typeface="Times New Roman" pitchFamily="18" charset="0"/>
              </a:rPr>
              <a:t> 10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thắng</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96811862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17" name="Picture 16">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23917" y="4760198"/>
            <a:ext cx="2465626" cy="1101844"/>
          </a:xfrm>
          <a:prstGeom prst="rect">
            <a:avLst/>
          </a:prstGeom>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13398" y="5243421"/>
            <a:ext cx="2025027" cy="978021"/>
          </a:xfrm>
          <a:prstGeom prst="rect">
            <a:avLst/>
          </a:prstGeom>
        </p:spPr>
      </p:pic>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5010" y="5249426"/>
            <a:ext cx="2219027" cy="972016"/>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664769" y="3617187"/>
            <a:ext cx="1724746" cy="1830736"/>
          </a:xfrm>
          <a:prstGeom prst="rect">
            <a:avLst/>
          </a:prstGeom>
        </p:spPr>
      </p:pic>
      <p:sp>
        <p:nvSpPr>
          <p:cNvPr id="42" name="Oval 41">
            <a:hlinkClick r:id="rId26"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57679" y="4760198"/>
            <a:ext cx="1307567" cy="1533985"/>
          </a:xfrm>
          <a:prstGeom prst="rect">
            <a:avLst/>
          </a:prstGeom>
        </p:spPr>
      </p:pic>
      <p:sp>
        <p:nvSpPr>
          <p:cNvPr id="66" name="Oval 65">
            <a:hlinkClick r:id="rId28"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9"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30"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2350788" y="186613"/>
            <a:ext cx="609600" cy="609600"/>
          </a:xfrm>
          <a:prstGeom prst="rect">
            <a:avLst/>
          </a:prstGeom>
        </p:spPr>
      </p:pic>
      <p:sp>
        <p:nvSpPr>
          <p:cNvPr id="7" name="Rectangle 6"/>
          <p:cNvSpPr/>
          <p:nvPr/>
        </p:nvSpPr>
        <p:spPr>
          <a:xfrm>
            <a:off x="1157679" y="1836345"/>
            <a:ext cx="10454790"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803531" y="2416858"/>
            <a:ext cx="10584949"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ĐỘI NÀO NHANH HƠN</a:t>
            </a:r>
          </a:p>
        </p:txBody>
      </p:sp>
      <p:sp>
        <p:nvSpPr>
          <p:cNvPr id="6" name="Rectangle 5"/>
          <p:cNvSpPr/>
          <p:nvPr/>
        </p:nvSpPr>
        <p:spPr>
          <a:xfrm>
            <a:off x="4298501" y="3474940"/>
            <a:ext cx="3607078" cy="1323439"/>
          </a:xfrm>
          <a:prstGeom prst="rect">
            <a:avLst/>
          </a:prstGeom>
        </p:spPr>
        <p:txBody>
          <a:bodyPr wrap="none">
            <a:spAutoFit/>
          </a:bodyPr>
          <a:lstStyle/>
          <a:p>
            <a:r>
              <a:rPr lang="vi-VN" sz="8000" dirty="0"/>
              <a:t>overtop</a:t>
            </a:r>
          </a:p>
        </p:txBody>
      </p:sp>
    </p:spTree>
    <p:extLst>
      <p:ext uri="{BB962C8B-B14F-4D97-AF65-F5344CB8AC3E}">
        <p14:creationId xmlns:p14="http://schemas.microsoft.com/office/powerpoint/2010/main" val="10570853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44" presetClass="path" presetSubtype="0" accel="50000" decel="50000" fill="hold" nodeType="clickEffect">
                                  <p:stCondLst>
                                    <p:cond delay="0"/>
                                  </p:stCondLst>
                                  <p:childTnLst>
                                    <p:animMotion origin="layout" path="M -4.89392E-6 -4.99537E-7 C 0.00196 -0.0451 -0.02616 -0.18293 0.01745 -0.21762 C 0.05845 -0.22826 0.06534 -0.19126 0.08513 -0.16004 " pathEditMode="relative" rAng="0" ptsTypes="AAA">
                                      <p:cBhvr>
                                        <p:cTn id="48" dur="500" fill="hold"/>
                                        <p:tgtEl>
                                          <p:spTgt spid="26"/>
                                        </p:tgtEl>
                                        <p:attrNameLst>
                                          <p:attrName>ppt_x</p:attrName>
                                          <p:attrName>ppt_y</p:attrName>
                                        </p:attrNameLst>
                                      </p:cBhvr>
                                      <p:rCtr x="2942" y="-11425"/>
                                    </p:animMotion>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par>
                                <p:cTn id="49" presetID="6" presetClass="emph" presetSubtype="0" fill="hold" nodeType="withEffect">
                                  <p:stCondLst>
                                    <p:cond delay="0"/>
                                  </p:stCondLst>
                                  <p:childTnLst>
                                    <p:animScale>
                                      <p:cBhvr>
                                        <p:cTn id="50" dur="500" fill="hold"/>
                                        <p:tgtEl>
                                          <p:spTgt spid="26"/>
                                        </p:tgtEl>
                                      </p:cBhvr>
                                      <p:by x="97000" y="97000"/>
                                    </p:animScale>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4" dur="500" fill="hold"/>
                                        <p:tgtEl>
                                          <p:spTgt spid="26"/>
                                        </p:tgtEl>
                                        <p:attrNameLst>
                                          <p:attrName>ppt_x</p:attrName>
                                          <p:attrName>ppt_y</p:attrName>
                                        </p:attrNameLst>
                                      </p:cBhvr>
                                      <p:rCtr x="4792" y="-9491"/>
                                    </p:animMotion>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par>
                                <p:cTn id="55" presetID="6" presetClass="emph" presetSubtype="0" fill="hold" nodeType="withEffect">
                                  <p:stCondLst>
                                    <p:cond delay="0"/>
                                  </p:stCondLst>
                                  <p:childTnLst>
                                    <p:animScale>
                                      <p:cBhvr>
                                        <p:cTn id="56" dur="500" fill="hold"/>
                                        <p:tgtEl>
                                          <p:spTgt spid="26"/>
                                        </p:tgtEl>
                                      </p:cBhvr>
                                      <p:by x="94000" y="94000"/>
                                    </p:animScale>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0" dur="500" fill="hold"/>
                                        <p:tgtEl>
                                          <p:spTgt spid="26"/>
                                        </p:tgtEl>
                                        <p:attrNameLst>
                                          <p:attrName>ppt_x</p:attrName>
                                          <p:attrName>ppt_y</p:attrName>
                                        </p:attrNameLst>
                                      </p:cBhvr>
                                      <p:rCtr x="2943" y="-7940"/>
                                    </p:animMotion>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6" presetClass="emph" presetSubtype="0" fill="hold" nodeType="withEffect">
                                  <p:stCondLst>
                                    <p:cond delay="0"/>
                                  </p:stCondLst>
                                  <p:childTnLst>
                                    <p:animScale>
                                      <p:cBhvr>
                                        <p:cTn id="62" dur="500" fill="hold"/>
                                        <p:tgtEl>
                                          <p:spTgt spid="26"/>
                                        </p:tgtEl>
                                      </p:cBhvr>
                                      <p:by x="91000" y="91000"/>
                                    </p:animScale>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66" dur="500" fill="hold"/>
                                        <p:tgtEl>
                                          <p:spTgt spid="26"/>
                                        </p:tgtEl>
                                        <p:attrNameLst>
                                          <p:attrName>ppt_x</p:attrName>
                                          <p:attrName>ppt_y</p:attrName>
                                        </p:attrNameLst>
                                      </p:cBhvr>
                                      <p:rCtr x="1523" y="-8773"/>
                                    </p:animMotion>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par>
                                <p:cTn id="67" presetID="6" presetClass="emph" presetSubtype="0" fill="hold" nodeType="withEffect">
                                  <p:stCondLst>
                                    <p:cond delay="0"/>
                                  </p:stCondLst>
                                  <p:childTnLst>
                                    <p:animScale>
                                      <p:cBhvr>
                                        <p:cTn id="68" dur="500" fill="hold"/>
                                        <p:tgtEl>
                                          <p:spTgt spid="26"/>
                                        </p:tgtEl>
                                      </p:cBhvr>
                                      <p:by x="88000" y="88000"/>
                                    </p:animScale>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72" dur="500" fill="hold"/>
                                        <p:tgtEl>
                                          <p:spTgt spid="26"/>
                                        </p:tgtEl>
                                        <p:attrNameLst>
                                          <p:attrName>ppt_x</p:attrName>
                                          <p:attrName>ppt_y</p:attrName>
                                        </p:attrNameLst>
                                      </p:cBhvr>
                                      <p:rCtr x="2617" y="-8843"/>
                                    </p:animMotion>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par>
                                <p:cTn id="73" presetID="6" presetClass="emph" presetSubtype="0" fill="hold" nodeType="withEffect">
                                  <p:stCondLst>
                                    <p:cond delay="0"/>
                                  </p:stCondLst>
                                  <p:childTnLst>
                                    <p:animScale>
                                      <p:cBhvr>
                                        <p:cTn id="74" dur="500" fill="hold"/>
                                        <p:tgtEl>
                                          <p:spTgt spid="26"/>
                                        </p:tgtEl>
                                      </p:cBhvr>
                                      <p:by x="85000" y="85000"/>
                                    </p:animScale>
                                  </p:childTnLst>
                                </p:cTn>
                              </p:par>
                            </p:childTnLst>
                          </p:cTn>
                        </p:par>
                        <p:par>
                          <p:cTn id="75" fill="hold">
                            <p:stCondLst>
                              <p:cond delay="500"/>
                            </p:stCondLst>
                            <p:childTnLst>
                              <p:par>
                                <p:cTn id="76" presetID="2" presetClass="entr" presetSubtype="4" fill="hold" grpId="1"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fill="hold"/>
                                        <p:tgtEl>
                                          <p:spTgt spid="81"/>
                                        </p:tgtEl>
                                        <p:attrNameLst>
                                          <p:attrName>ppt_x</p:attrName>
                                        </p:attrNameLst>
                                      </p:cBhvr>
                                      <p:tavLst>
                                        <p:tav tm="0">
                                          <p:val>
                                            <p:strVal val="#ppt_x"/>
                                          </p:val>
                                        </p:tav>
                                        <p:tav tm="100000">
                                          <p:val>
                                            <p:strVal val="#ppt_x"/>
                                          </p:val>
                                        </p:tav>
                                      </p:tavLst>
                                    </p:anim>
                                    <p:anim calcmode="lin" valueType="num">
                                      <p:cBhvr additive="base">
                                        <p:cTn id="7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84" dur="500" fill="hold"/>
                                        <p:tgtEl>
                                          <p:spTgt spid="25"/>
                                        </p:tgtEl>
                                        <p:attrNameLst>
                                          <p:attrName>ppt_x</p:attrName>
                                          <p:attrName>ppt_y</p:attrName>
                                        </p:attrNameLst>
                                      </p:cBhvr>
                                      <p:rCtr x="-4023" y="-13148"/>
                                    </p:animMotion>
                                  </p:childTnLst>
                                  <p:subTnLst>
                                    <p:audio>
                                      <p:cMediaNode>
                                        <p:cTn display="0" masterRel="sameClick">
                                          <p:stCondLst>
                                            <p:cond evt="begin" delay="0">
                                              <p:tn val="83"/>
                                            </p:cond>
                                          </p:stCondLst>
                                          <p:endCondLst>
                                            <p:cond evt="onStopAudio" delay="0">
                                              <p:tgtEl>
                                                <p:sldTgt/>
                                              </p:tgtEl>
                                            </p:cond>
                                          </p:endCondLst>
                                        </p:cTn>
                                        <p:tgtEl>
                                          <p:sndTgt r:embed="rId4" name="whoosh.wav"/>
                                        </p:tgtEl>
                                      </p:cMediaNode>
                                    </p:audio>
                                  </p:subTnLst>
                                </p:cTn>
                              </p:par>
                              <p:par>
                                <p:cTn id="85" presetID="6" presetClass="emph" presetSubtype="0" fill="hold" nodeType="withEffect">
                                  <p:stCondLst>
                                    <p:cond delay="0"/>
                                  </p:stCondLst>
                                  <p:childTnLst>
                                    <p:animScale>
                                      <p:cBhvr>
                                        <p:cTn id="86" dur="500" fill="hold"/>
                                        <p:tgtEl>
                                          <p:spTgt spid="25"/>
                                        </p:tgtEl>
                                      </p:cBhvr>
                                      <p:by x="97000" y="97000"/>
                                    </p:animScale>
                                  </p:childTnLst>
                                </p:cTn>
                              </p:par>
                            </p:childTnLst>
                          </p:cTn>
                        </p:par>
                      </p:childTnLst>
                    </p:cTn>
                  </p:par>
                  <p:par>
                    <p:cTn id="87" fill="hold">
                      <p:stCondLst>
                        <p:cond delay="indefinite"/>
                      </p:stCondLst>
                      <p:childTnLst>
                        <p:par>
                          <p:cTn id="88" fill="hold">
                            <p:stCondLst>
                              <p:cond delay="0"/>
                            </p:stCondLst>
                            <p:childTnLst>
                              <p:par>
                                <p:cTn id="8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90" dur="500" fill="hold"/>
                                        <p:tgtEl>
                                          <p:spTgt spid="25"/>
                                        </p:tgtEl>
                                        <p:attrNameLst>
                                          <p:attrName>ppt_x</p:attrName>
                                          <p:attrName>ppt_y</p:attrName>
                                        </p:attrNameLst>
                                      </p:cBhvr>
                                      <p:rCtr x="-4609" y="-13981"/>
                                    </p:animMotion>
                                  </p:childTnLst>
                                  <p:subTnLst>
                                    <p:audio>
                                      <p:cMediaNode>
                                        <p:cTn display="0" masterRel="sameClick">
                                          <p:stCondLst>
                                            <p:cond evt="begin" delay="0">
                                              <p:tn val="89"/>
                                            </p:cond>
                                          </p:stCondLst>
                                          <p:endCondLst>
                                            <p:cond evt="onStopAudio" delay="0">
                                              <p:tgtEl>
                                                <p:sldTgt/>
                                              </p:tgtEl>
                                            </p:cond>
                                          </p:endCondLst>
                                        </p:cTn>
                                        <p:tgtEl>
                                          <p:sndTgt r:embed="rId4" name="whoosh.wav"/>
                                        </p:tgtEl>
                                      </p:cMediaNode>
                                    </p:audio>
                                  </p:subTnLst>
                                </p:cTn>
                              </p:par>
                              <p:par>
                                <p:cTn id="91" presetID="6" presetClass="emph" presetSubtype="0" fill="hold" nodeType="withEffect">
                                  <p:stCondLst>
                                    <p:cond delay="0"/>
                                  </p:stCondLst>
                                  <p:childTnLst>
                                    <p:animScale>
                                      <p:cBhvr>
                                        <p:cTn id="92" dur="500" fill="hold"/>
                                        <p:tgtEl>
                                          <p:spTgt spid="25"/>
                                        </p:tgtEl>
                                      </p:cBhvr>
                                      <p:by x="94000" y="94000"/>
                                    </p:animScale>
                                  </p:childTnLst>
                                </p:cTn>
                              </p:par>
                            </p:childTnLst>
                          </p:cTn>
                        </p:par>
                      </p:childTnLst>
                    </p:cTn>
                  </p:par>
                  <p:par>
                    <p:cTn id="93" fill="hold">
                      <p:stCondLst>
                        <p:cond delay="indefinite"/>
                      </p:stCondLst>
                      <p:childTnLst>
                        <p:par>
                          <p:cTn id="94" fill="hold">
                            <p:stCondLst>
                              <p:cond delay="0"/>
                            </p:stCondLst>
                            <p:childTnLst>
                              <p:par>
                                <p:cTn id="9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96" dur="500" fill="hold"/>
                                        <p:tgtEl>
                                          <p:spTgt spid="25"/>
                                        </p:tgtEl>
                                        <p:attrNameLst>
                                          <p:attrName>ppt_x</p:attrName>
                                          <p:attrName>ppt_y</p:attrName>
                                        </p:attrNameLst>
                                      </p:cBhvr>
                                      <p:rCtr x="-716" y="-10324"/>
                                    </p:animMotion>
                                  </p:childTnLst>
                                  <p:subTnLst>
                                    <p:audio>
                                      <p:cMediaNode>
                                        <p:cTn display="0" masterRel="sameClick">
                                          <p:stCondLst>
                                            <p:cond evt="begin" delay="0">
                                              <p:tn val="95"/>
                                            </p:cond>
                                          </p:stCondLst>
                                          <p:endCondLst>
                                            <p:cond evt="onStopAudio" delay="0">
                                              <p:tgtEl>
                                                <p:sldTgt/>
                                              </p:tgtEl>
                                            </p:cond>
                                          </p:endCondLst>
                                        </p:cTn>
                                        <p:tgtEl>
                                          <p:sndTgt r:embed="rId4" name="whoosh.wav"/>
                                        </p:tgtEl>
                                      </p:cMediaNode>
                                    </p:audio>
                                  </p:subTnLst>
                                </p:cTn>
                              </p:par>
                              <p:par>
                                <p:cTn id="97" presetID="6" presetClass="emph" presetSubtype="0" fill="hold" nodeType="withEffect">
                                  <p:stCondLst>
                                    <p:cond delay="0"/>
                                  </p:stCondLst>
                                  <p:childTnLst>
                                    <p:animScale>
                                      <p:cBhvr>
                                        <p:cTn id="98" dur="500" fill="hold"/>
                                        <p:tgtEl>
                                          <p:spTgt spid="25"/>
                                        </p:tgtEl>
                                      </p:cBhvr>
                                      <p:by x="91000" y="91000"/>
                                    </p:animScale>
                                  </p:childTnLst>
                                </p:cTn>
                              </p:par>
                            </p:childTnLst>
                          </p:cTn>
                        </p:par>
                      </p:childTnLst>
                    </p:cTn>
                  </p:par>
                  <p:par>
                    <p:cTn id="99" fill="hold">
                      <p:stCondLst>
                        <p:cond delay="indefinite"/>
                      </p:stCondLst>
                      <p:childTnLst>
                        <p:par>
                          <p:cTn id="100" fill="hold">
                            <p:stCondLst>
                              <p:cond delay="0"/>
                            </p:stCondLst>
                            <p:childTnLst>
                              <p:par>
                                <p:cTn id="10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102" dur="500" fill="hold"/>
                                        <p:tgtEl>
                                          <p:spTgt spid="25"/>
                                        </p:tgtEl>
                                        <p:attrNameLst>
                                          <p:attrName>ppt_x</p:attrName>
                                          <p:attrName>ppt_y</p:attrName>
                                        </p:attrNameLst>
                                      </p:cBhvr>
                                      <p:rCtr x="-3346" y="-11690"/>
                                    </p:animMotion>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par>
                                <p:cTn id="103" presetID="6" presetClass="emph" presetSubtype="0" fill="hold" nodeType="withEffect">
                                  <p:stCondLst>
                                    <p:cond delay="0"/>
                                  </p:stCondLst>
                                  <p:childTnLst>
                                    <p:animScale>
                                      <p:cBhvr>
                                        <p:cTn id="104" dur="500" fill="hold"/>
                                        <p:tgtEl>
                                          <p:spTgt spid="25"/>
                                        </p:tgtEl>
                                      </p:cBhvr>
                                      <p:by x="88000" y="88000"/>
                                    </p:animScale>
                                  </p:childTnLst>
                                </p:cTn>
                              </p:par>
                            </p:childTnLst>
                          </p:cTn>
                        </p:par>
                      </p:childTnLst>
                    </p:cTn>
                  </p:par>
                  <p:par>
                    <p:cTn id="105" fill="hold">
                      <p:stCondLst>
                        <p:cond delay="indefinite"/>
                      </p:stCondLst>
                      <p:childTnLst>
                        <p:par>
                          <p:cTn id="106" fill="hold">
                            <p:stCondLst>
                              <p:cond delay="0"/>
                            </p:stCondLst>
                            <p:childTnLst>
                              <p:par>
                                <p:cTn id="10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8" dur="500" fill="hold"/>
                                        <p:tgtEl>
                                          <p:spTgt spid="25"/>
                                        </p:tgtEl>
                                        <p:attrNameLst>
                                          <p:attrName>ppt_x</p:attrName>
                                          <p:attrName>ppt_y</p:attrName>
                                        </p:attrNameLst>
                                      </p:cBhvr>
                                      <p:rCtr x="-1159" y="-12407"/>
                                    </p:animMotion>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par>
                                <p:cTn id="109" presetID="6" presetClass="emph" presetSubtype="0" fill="hold" nodeType="withEffect">
                                  <p:stCondLst>
                                    <p:cond delay="0"/>
                                  </p:stCondLst>
                                  <p:childTnLst>
                                    <p:animScale>
                                      <p:cBhvr>
                                        <p:cTn id="110" dur="500" fill="hold"/>
                                        <p:tgtEl>
                                          <p:spTgt spid="25"/>
                                        </p:tgtEl>
                                      </p:cBhvr>
                                      <p:by x="85000" y="85000"/>
                                    </p:animScale>
                                  </p:childTnLst>
                                </p:cTn>
                              </p:par>
                            </p:childTnLst>
                          </p:cTn>
                        </p:par>
                        <p:par>
                          <p:cTn id="111" fill="hold">
                            <p:stCondLst>
                              <p:cond delay="500"/>
                            </p:stCondLst>
                            <p:childTnLst>
                              <p:par>
                                <p:cTn id="112" presetID="2" presetClass="entr" presetSubtype="4" fill="hold" grpId="1" nodeType="after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42"/>
                                        </p:tgtEl>
                                        <p:attrNameLst>
                                          <p:attrName>fillcolor</p:attrName>
                                        </p:attrNameLst>
                                      </p:cBhvr>
                                      <p:to>
                                        <a:srgbClr val="FF0000"/>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23" restart="whenNotActive" fill="hold" evtFilter="cancelBubble" nodeType="interactiveSeq">
                <p:stCondLst>
                  <p:cond evt="onClick" delay="0">
                    <p:tgtEl>
                      <p:spTgt spid="66"/>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66"/>
                                        </p:tgtEl>
                                        <p:attrNameLst>
                                          <p:attrName>fillcolor</p:attrName>
                                        </p:attrNameLst>
                                      </p:cBhvr>
                                      <p:to>
                                        <a:srgbClr val="FF0000"/>
                                      </p:to>
                                    </p:animClr>
                                    <p:set>
                                      <p:cBhvr>
                                        <p:cTn id="128" dur="500" fill="hold"/>
                                        <p:tgtEl>
                                          <p:spTgt spid="66"/>
                                        </p:tgtEl>
                                        <p:attrNameLst>
                                          <p:attrName>fill.type</p:attrName>
                                        </p:attrNameLst>
                                      </p:cBhvr>
                                      <p:to>
                                        <p:strVal val="solid"/>
                                      </p:to>
                                    </p:set>
                                    <p:set>
                                      <p:cBhvr>
                                        <p:cTn id="129" dur="500" fill="hold"/>
                                        <p:tgtEl>
                                          <p:spTgt spid="66"/>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30" restart="whenNotActive" fill="hold" evtFilter="cancelBubble" nodeType="interactiveSeq">
                <p:stCondLst>
                  <p:cond evt="onClick" delay="0">
                    <p:tgtEl>
                      <p:spTgt spid="6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67"/>
                                        </p:tgtEl>
                                        <p:attrNameLst>
                                          <p:attrName>fillcolor</p:attrName>
                                        </p:attrNameLst>
                                      </p:cBhvr>
                                      <p:to>
                                        <a:srgbClr val="FF0000"/>
                                      </p:to>
                                    </p:animClr>
                                    <p:set>
                                      <p:cBhvr>
                                        <p:cTn id="135" dur="500" fill="hold"/>
                                        <p:tgtEl>
                                          <p:spTgt spid="67"/>
                                        </p:tgtEl>
                                        <p:attrNameLst>
                                          <p:attrName>fill.type</p:attrName>
                                        </p:attrNameLst>
                                      </p:cBhvr>
                                      <p:to>
                                        <p:strVal val="solid"/>
                                      </p:to>
                                    </p:set>
                                    <p:set>
                                      <p:cBhvr>
                                        <p:cTn id="136" dur="500" fill="hold"/>
                                        <p:tgtEl>
                                          <p:spTgt spid="67"/>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68"/>
                                        </p:tgtEl>
                                        <p:attrNameLst>
                                          <p:attrName>fillcolor</p:attrName>
                                        </p:attrNameLst>
                                      </p:cBhvr>
                                      <p:to>
                                        <a:srgbClr val="FF0000"/>
                                      </p:to>
                                    </p:animClr>
                                    <p:set>
                                      <p:cBhvr>
                                        <p:cTn id="142" dur="500" fill="hold"/>
                                        <p:tgtEl>
                                          <p:spTgt spid="68"/>
                                        </p:tgtEl>
                                        <p:attrNameLst>
                                          <p:attrName>fill.type</p:attrName>
                                        </p:attrNameLst>
                                      </p:cBhvr>
                                      <p:to>
                                        <p:strVal val="solid"/>
                                      </p:to>
                                    </p:set>
                                    <p:set>
                                      <p:cBhvr>
                                        <p:cTn id="143" dur="500" fill="hold"/>
                                        <p:tgtEl>
                                          <p:spTgt spid="68"/>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19"/>
                    </p:tgtEl>
                  </p:cond>
                </p:stCondLst>
                <p:endSync evt="end" delay="0">
                  <p:rtn val="all"/>
                </p:endSync>
                <p:childTnLst>
                  <p:par>
                    <p:cTn id="145" fill="hold">
                      <p:stCondLst>
                        <p:cond delay="0"/>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additive="base">
                                        <p:cTn id="149" dur="500" fill="hold"/>
                                        <p:tgtEl>
                                          <p:spTgt spid="81"/>
                                        </p:tgtEl>
                                        <p:attrNameLst>
                                          <p:attrName>ppt_x</p:attrName>
                                        </p:attrNameLst>
                                      </p:cBhvr>
                                      <p:tavLst>
                                        <p:tav tm="0">
                                          <p:val>
                                            <p:strVal val="#ppt_x"/>
                                          </p:val>
                                        </p:tav>
                                        <p:tav tm="100000">
                                          <p:val>
                                            <p:strVal val="#ppt_x"/>
                                          </p:val>
                                        </p:tav>
                                      </p:tavLst>
                                    </p:anim>
                                    <p:anim calcmode="lin" valueType="num">
                                      <p:cBhvr additive="base">
                                        <p:cTn id="150"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51" restart="whenNotActive" fill="hold" evtFilter="cancelBubble" nodeType="interactiveSeq">
                <p:stCondLst>
                  <p:cond evt="onClick" delay="0">
                    <p:tgtEl>
                      <p:spTgt spid="20"/>
                    </p:tgtEl>
                  </p:cond>
                </p:stCondLst>
                <p:endSync evt="end" delay="0">
                  <p:rtn val="all"/>
                </p:endSync>
                <p:childTnLst>
                  <p:par>
                    <p:cTn id="152" fill="hold">
                      <p:stCondLst>
                        <p:cond delay="0"/>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83"/>
                                        </p:tgtEl>
                                        <p:attrNameLst>
                                          <p:attrName>style.visibility</p:attrName>
                                        </p:attrNameLst>
                                      </p:cBhvr>
                                      <p:to>
                                        <p:strVal val="visible"/>
                                      </p:to>
                                    </p:set>
                                    <p:anim calcmode="lin" valueType="num">
                                      <p:cBhvr additive="base">
                                        <p:cTn id="156" dur="500" fill="hold"/>
                                        <p:tgtEl>
                                          <p:spTgt spid="83"/>
                                        </p:tgtEl>
                                        <p:attrNameLst>
                                          <p:attrName>ppt_x</p:attrName>
                                        </p:attrNameLst>
                                      </p:cBhvr>
                                      <p:tavLst>
                                        <p:tav tm="0">
                                          <p:val>
                                            <p:strVal val="#ppt_x"/>
                                          </p:val>
                                        </p:tav>
                                        <p:tav tm="100000">
                                          <p:val>
                                            <p:strVal val="#ppt_x"/>
                                          </p:val>
                                        </p:tav>
                                      </p:tavLst>
                                    </p:anim>
                                    <p:anim calcmode="lin" valueType="num">
                                      <p:cBhvr additive="base">
                                        <p:cTn id="15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158"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10" name="Rectangle 9"/>
          <p:cNvSpPr/>
          <p:nvPr/>
        </p:nvSpPr>
        <p:spPr>
          <a:xfrm>
            <a:off x="464025" y="4294390"/>
            <a:ext cx="9648966" cy="62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Times New Roman" pitchFamily="18" charset="0"/>
                <a:cs typeface="Times New Roman" pitchFamily="18" charset="0"/>
              </a:rPr>
              <a:t>Các góc nhọn là : </a:t>
            </a:r>
            <a:r>
              <a:rPr lang="nl-NL" sz="2400">
                <a:solidFill>
                  <a:schemeClr val="tx1"/>
                </a:solidFill>
                <a:latin typeface="Times New Roman" pitchFamily="18" charset="0"/>
                <a:cs typeface="Times New Roman" pitchFamily="18" charset="0"/>
              </a:rPr>
              <a:t>Góc BAC </a:t>
            </a:r>
            <a:r>
              <a:rPr lang="nl-NL" sz="2400" dirty="0">
                <a:solidFill>
                  <a:schemeClr val="tx1"/>
                </a:solidFill>
                <a:latin typeface="Times New Roman" pitchFamily="18" charset="0"/>
                <a:cs typeface="Times New Roman" pitchFamily="18" charset="0"/>
              </a:rPr>
              <a:t>; Góc EBC ; Góc CAD ; Góc CDA</a:t>
            </a: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82528" y="95754"/>
            <a:ext cx="10936896" cy="4246592"/>
          </a:xfrm>
          <a:prstGeom prst="rect">
            <a:avLst/>
          </a:prstGeom>
          <a:solidFill>
            <a:srgbClr val="0070C0"/>
          </a:solidFill>
          <a:ln>
            <a:noFill/>
          </a:ln>
          <a:effectLst/>
          <a:scene3d>
            <a:camera prst="orthographicFront"/>
            <a:lightRig rig="threePt" dir="t"/>
          </a:scene3d>
          <a:sp3d>
            <a:bevelT/>
          </a:sp3d>
        </p:spPr>
      </p:pic>
      <p:sp>
        <p:nvSpPr>
          <p:cNvPr id="2" name="Rectangle 1"/>
          <p:cNvSpPr/>
          <p:nvPr/>
        </p:nvSpPr>
        <p:spPr>
          <a:xfrm>
            <a:off x="1366578" y="4862452"/>
            <a:ext cx="5329344" cy="579582"/>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vuông là : Góc ABC ; Góc BAD </a:t>
            </a:r>
            <a:endParaRPr lang="vi-VN" sz="2400" dirty="0">
              <a:ea typeface="Arial"/>
              <a:cs typeface="Arial"/>
            </a:endParaRPr>
          </a:p>
        </p:txBody>
      </p:sp>
      <p:sp>
        <p:nvSpPr>
          <p:cNvPr id="3" name="Rectangle 2"/>
          <p:cNvSpPr/>
          <p:nvPr/>
        </p:nvSpPr>
        <p:spPr>
          <a:xfrm>
            <a:off x="1366578" y="5520919"/>
            <a:ext cx="6243056" cy="646331"/>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tù là : Góc ACD ; Góc BCD ; Góc BEA.</a:t>
            </a:r>
            <a:endParaRPr lang="vi-VN" sz="2400" dirty="0">
              <a:ea typeface="Arial"/>
              <a:cs typeface="Arial"/>
            </a:endParaRPr>
          </a:p>
        </p:txBody>
      </p:sp>
      <p:sp>
        <p:nvSpPr>
          <p:cNvPr id="4" name="Rectangle 3"/>
          <p:cNvSpPr/>
          <p:nvPr/>
        </p:nvSpPr>
        <p:spPr>
          <a:xfrm>
            <a:off x="1441900" y="6117571"/>
            <a:ext cx="3437801" cy="646331"/>
          </a:xfrm>
          <a:prstGeom prst="rect">
            <a:avLst/>
          </a:prstGeom>
        </p:spPr>
        <p:txBody>
          <a:bodyPr wrap="none">
            <a:spAutoFit/>
          </a:bodyPr>
          <a:lstStyle/>
          <a:p>
            <a:pPr>
              <a:lnSpc>
                <a:spcPct val="150000"/>
              </a:lnSpc>
              <a:spcAft>
                <a:spcPts val="1000"/>
              </a:spcAft>
            </a:pPr>
            <a:r>
              <a:rPr lang="fr-FR" sz="2400" dirty="0" err="1">
                <a:solidFill>
                  <a:srgbClr val="000000"/>
                </a:solidFill>
                <a:latin typeface="Times New Roman"/>
                <a:ea typeface="Times New Roman"/>
                <a:cs typeface="Arial"/>
              </a:rPr>
              <a:t>Các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bẹt</a:t>
            </a:r>
            <a:r>
              <a:rPr lang="fr-FR" sz="2400" dirty="0">
                <a:solidFill>
                  <a:srgbClr val="000000"/>
                </a:solidFill>
                <a:latin typeface="Times New Roman"/>
                <a:ea typeface="Times New Roman"/>
                <a:cs typeface="Arial"/>
              </a:rPr>
              <a:t> là :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AEC </a:t>
            </a:r>
            <a:endParaRPr lang="vi-VN" sz="2400" dirty="0">
              <a:ea typeface="Arial"/>
              <a:cs typeface="Arial"/>
            </a:endParaRPr>
          </a:p>
        </p:txBody>
      </p:sp>
    </p:spTree>
    <p:extLst>
      <p:ext uri="{BB962C8B-B14F-4D97-AF65-F5344CB8AC3E}">
        <p14:creationId xmlns:p14="http://schemas.microsoft.com/office/powerpoint/2010/main" val="2790983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1903358" y="5072568"/>
            <a:ext cx="5762540" cy="661207"/>
          </a:xfrm>
          <a:prstGeom prst="rect">
            <a:avLst/>
          </a:prstGeom>
        </p:spPr>
        <p:txBody>
          <a:bodyPr wrap="none">
            <a:spAutoFit/>
          </a:bodyPr>
          <a:lstStyle/>
          <a:p>
            <a:pPr>
              <a:lnSpc>
                <a:spcPct val="150000"/>
              </a:lnSpc>
              <a:spcAft>
                <a:spcPts val="1000"/>
              </a:spcAft>
            </a:pPr>
            <a:r>
              <a:rPr lang="nl-NL" sz="2800" dirty="0">
                <a:solidFill>
                  <a:srgbClr val="000000"/>
                </a:solidFill>
                <a:latin typeface="Times New Roman" pitchFamily="18" charset="0"/>
                <a:ea typeface="Times New Roman"/>
                <a:cs typeface="Times New Roman" pitchFamily="18" charset="0"/>
              </a:rPr>
              <a:t>a. Các điểm nằm trong góc AMC là : P</a:t>
            </a:r>
            <a:endParaRPr lang="vi-VN" sz="2800" dirty="0">
              <a:latin typeface="Times New Roman" pitchFamily="18" charset="0"/>
              <a:ea typeface="Arial"/>
              <a:cs typeface="Times New Roman" pitchFamily="18" charset="0"/>
            </a:endParaRPr>
          </a:p>
        </p:txBody>
      </p:sp>
      <p:sp>
        <p:nvSpPr>
          <p:cNvPr id="3" name="Rectangle 2"/>
          <p:cNvSpPr/>
          <p:nvPr/>
        </p:nvSpPr>
        <p:spPr>
          <a:xfrm>
            <a:off x="1971593" y="5732607"/>
            <a:ext cx="5447773" cy="738664"/>
          </a:xfrm>
          <a:prstGeom prst="rect">
            <a:avLst/>
          </a:prstGeom>
        </p:spPr>
        <p:txBody>
          <a:bodyPr wrap="none">
            <a:spAutoFit/>
          </a:bodyPr>
          <a:lstStyle/>
          <a:p>
            <a:pPr>
              <a:lnSpc>
                <a:spcPct val="150000"/>
              </a:lnSpc>
              <a:spcAft>
                <a:spcPts val="1000"/>
              </a:spcAft>
            </a:pPr>
            <a:r>
              <a:rPr lang="nl-NL" sz="2800" dirty="0">
                <a:solidFill>
                  <a:srgbClr val="000000"/>
                </a:solidFill>
                <a:latin typeface="Times New Roman" pitchFamily="18" charset="0"/>
                <a:ea typeface="Times New Roman"/>
                <a:cs typeface="Times New Roman" pitchFamily="18" charset="0"/>
              </a:rPr>
              <a:t>b.</a:t>
            </a:r>
            <a:r>
              <a:rPr lang="vi-VN" sz="2800" dirty="0">
                <a:solidFill>
                  <a:srgbClr val="000000"/>
                </a:solidFill>
                <a:latin typeface="Times New Roman" pitchFamily="18" charset="0"/>
                <a:ea typeface="Times New Roman"/>
                <a:cs typeface="Times New Roman" pitchFamily="18" charset="0"/>
              </a:rPr>
              <a:t> góc</a:t>
            </a:r>
            <a:r>
              <a:rPr lang="nl-NL" sz="2800" dirty="0">
                <a:solidFill>
                  <a:srgbClr val="000000"/>
                </a:solidFill>
                <a:latin typeface="Times New Roman" pitchFamily="18" charset="0"/>
                <a:ea typeface="Times New Roman"/>
                <a:cs typeface="Times New Roman" pitchFamily="18" charset="0"/>
              </a:rPr>
              <a:t> NMA ; </a:t>
            </a:r>
            <a:r>
              <a:rPr lang="vi-VN" sz="2800" dirty="0">
                <a:solidFill>
                  <a:srgbClr val="000000"/>
                </a:solidFill>
                <a:latin typeface="Times New Roman" pitchFamily="18" charset="0"/>
                <a:ea typeface="Times New Roman"/>
                <a:cs typeface="Times New Roman" pitchFamily="18" charset="0"/>
              </a:rPr>
              <a:t>góc</a:t>
            </a:r>
            <a:r>
              <a:rPr lang="nl-NL" sz="2800" dirty="0">
                <a:solidFill>
                  <a:srgbClr val="000000"/>
                </a:solidFill>
                <a:latin typeface="Times New Roman" pitchFamily="18" charset="0"/>
                <a:ea typeface="Times New Roman"/>
                <a:cs typeface="Times New Roman" pitchFamily="18" charset="0"/>
              </a:rPr>
              <a:t> CMQ ; </a:t>
            </a:r>
            <a:r>
              <a:rPr lang="vi-VN" sz="2800" dirty="0">
                <a:solidFill>
                  <a:srgbClr val="000000"/>
                </a:solidFill>
                <a:latin typeface="Times New Roman" pitchFamily="18" charset="0"/>
                <a:ea typeface="Times New Roman"/>
                <a:cs typeface="Times New Roman" pitchFamily="18" charset="0"/>
              </a:rPr>
              <a:t>góc </a:t>
            </a:r>
            <a:r>
              <a:rPr lang="nl-NL" sz="2800" dirty="0">
                <a:solidFill>
                  <a:srgbClr val="000000"/>
                </a:solidFill>
                <a:latin typeface="Times New Roman" pitchFamily="18" charset="0"/>
                <a:ea typeface="Times New Roman"/>
                <a:cs typeface="Times New Roman" pitchFamily="18" charset="0"/>
              </a:rPr>
              <a:t>AMC.</a:t>
            </a:r>
            <a:endParaRPr lang="vi-VN" sz="2800" dirty="0">
              <a:latin typeface="Times New Roman" pitchFamily="18" charset="0"/>
              <a:ea typeface="Arial"/>
              <a:cs typeface="Times New Roman" pitchFamily="18"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572" y="25400"/>
            <a:ext cx="4147490" cy="435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7400" y="25400"/>
            <a:ext cx="5829300" cy="4359097"/>
          </a:xfrm>
          <a:prstGeom prst="rect">
            <a:avLst/>
          </a:prstGeom>
          <a:solidFill>
            <a:srgbClr val="E7F0F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a:solidFill>
                  <a:schemeClr val="tx1"/>
                </a:solidFill>
                <a:latin typeface="Times New Roman" pitchFamily="18" charset="0"/>
                <a:ea typeface="Tahoma"/>
                <a:cs typeface="Times New Roman" pitchFamily="18" charset="0"/>
              </a:rPr>
              <a:t>8.37. Cho hình vuông MNPQ và số đo các góc tương ứng trên hình sau.</a:t>
            </a:r>
          </a:p>
          <a:p>
            <a:r>
              <a:rPr lang="vi-VN" sz="2600" b="1" dirty="0">
                <a:solidFill>
                  <a:schemeClr val="tx1"/>
                </a:solidFill>
                <a:latin typeface="Times New Roman" pitchFamily="18" charset="0"/>
                <a:ea typeface="Tahoma"/>
                <a:cs typeface="Times New Roman" pitchFamily="18" charset="0"/>
              </a:rPr>
              <a:t>a. Kể tên các điểm nằm trong góc AMC.</a:t>
            </a:r>
          </a:p>
          <a:p>
            <a:r>
              <a:rPr lang="vi-VN" sz="2600" b="1" dirty="0">
                <a:solidFill>
                  <a:schemeClr val="tx1"/>
                </a:solidFill>
                <a:latin typeface="Times New Roman" pitchFamily="18" charset="0"/>
                <a:ea typeface="Tahoma"/>
                <a:cs typeface="Times New Roman" pitchFamily="18" charset="0"/>
              </a:rPr>
              <a:t>b. Cho biết số đo của góc AMC bằng cách đo.</a:t>
            </a:r>
          </a:p>
          <a:p>
            <a:r>
              <a:rPr lang="vi-VN" sz="2600" b="1" dirty="0">
                <a:solidFill>
                  <a:schemeClr val="tx1"/>
                </a:solidFill>
                <a:latin typeface="Times New Roman" pitchFamily="18" charset="0"/>
                <a:ea typeface="Tahoma"/>
                <a:cs typeface="Times New Roman" pitchFamily="18" charset="0"/>
              </a:rPr>
              <a:t>c. Sắp xếp góc NMA, AMC va góc CMQ theo thứ tự số đo tăng dần.</a:t>
            </a:r>
          </a:p>
        </p:txBody>
      </p:sp>
    </p:spTree>
    <p:extLst>
      <p:ext uri="{BB962C8B-B14F-4D97-AF65-F5344CB8AC3E}">
        <p14:creationId xmlns:p14="http://schemas.microsoft.com/office/powerpoint/2010/main" val="29790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4.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5.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719</Words>
  <Application>Microsoft Office PowerPoint</Application>
  <PresentationFormat>Widescreen</PresentationFormat>
  <Paragraphs>98</Paragraphs>
  <Slides>13</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Segoe Print</vt:lpstr>
      <vt:lpstr>Tahoma</vt:lpstr>
      <vt:lpstr>Calibri</vt:lpstr>
      <vt:lpstr>Times New Roman</vt:lpstr>
      <vt:lpstr>Calibri Light</vt:lpstr>
      <vt:lpstr>Arial</vt:lpstr>
      <vt:lpstr>Office Theme</vt:lpstr>
      <vt:lpstr>Nature Illustration 16x9</vt:lpstr>
      <vt:lpstr>1_Nature Illustration 16x9</vt:lpstr>
      <vt:lpstr>2_Nature Illustration 16x9</vt:lpstr>
      <vt:lpstr>3_Nature Illustration 16x9</vt:lpstr>
      <vt:lpstr>1_Office Theme</vt:lpstr>
      <vt:lpstr>CHÀO MỪNG  CÁC THẦY CÔ GIÁO VÀ CÁC EM HỌC SINH  VỀ DỰ TIẾT HỌC</vt:lpstr>
      <vt:lpstr>PowerPoint Presentation</vt:lpstr>
      <vt:lpstr>PowerPoint Presentation</vt:lpstr>
      <vt:lpstr>PowerPoint Presentation</vt:lpstr>
      <vt:lpstr>PowerPoint Presentation</vt:lpstr>
      <vt:lpstr>TRÒ CHƠI: ĐỘI NÀO NHANH HƠN  Luật chơi: chia lớp thành hai đội chơi, các đội chọn câu hỏi của đội mình nếu trả lời đúng được 10 điểm. Trả lời sai trừ 10 điểm và chuyển quyền chơi cho đội còn lại. Nếu đội còn lại trả lời đúng thì lấy 10 điểm của đội chọn. Đội nào về đích trước dành phần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Admin</cp:lastModifiedBy>
  <cp:revision>117</cp:revision>
  <dcterms:created xsi:type="dcterms:W3CDTF">2018-08-09T12:27:57Z</dcterms:created>
  <dcterms:modified xsi:type="dcterms:W3CDTF">2022-01-22T00:44:41Z</dcterms:modified>
</cp:coreProperties>
</file>