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1" r:id="rId2"/>
    <p:sldId id="262" r:id="rId3"/>
    <p:sldId id="256" r:id="rId4"/>
    <p:sldId id="264" r:id="rId5"/>
    <p:sldId id="263" r:id="rId6"/>
    <p:sldId id="265" r:id="rId7"/>
    <p:sldId id="266" r:id="rId8"/>
    <p:sldId id="267" r:id="rId9"/>
    <p:sldId id="268" r:id="rId10"/>
    <p:sldId id="272" r:id="rId11"/>
    <p:sldId id="269" r:id="rId12"/>
    <p:sldId id="273" r:id="rId13"/>
    <p:sldId id="270" r:id="rId14"/>
    <p:sldId id="276" r:id="rId15"/>
    <p:sldId id="274" r:id="rId16"/>
    <p:sldId id="277" r:id="rId17"/>
    <p:sldId id="278" r:id="rId18"/>
    <p:sldId id="279" r:id="rId19"/>
    <p:sldId id="280" r:id="rId20"/>
    <p:sldId id="271" r:id="rId21"/>
    <p:sldId id="282" r:id="rId22"/>
    <p:sldId id="283" r:id="rId23"/>
    <p:sldId id="284" r:id="rId24"/>
    <p:sldId id="281" r:id="rId25"/>
    <p:sldId id="257" r:id="rId26"/>
    <p:sldId id="259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33C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636" autoAdjust="0"/>
  </p:normalViewPr>
  <p:slideViewPr>
    <p:cSldViewPr snapToGrid="0">
      <p:cViewPr varScale="1">
        <p:scale>
          <a:sx n="69" d="100"/>
          <a:sy n="69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5172CE-A488-4591-8229-98850808C68B}" type="datetimeFigureOut">
              <a:rPr lang="en-US" smtClean="0"/>
              <a:t>17/7/2022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C5520C-81C9-4E6A-B150-E43A116B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12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khoa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học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sản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hữu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tính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người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tạo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nên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giống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nuôi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trồng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ý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muốn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Thực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điều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khiển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sản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nhằm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đảm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lần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sản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mới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hợp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cầu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hiếu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mặt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cuộc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sống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người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nghiên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cứu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yếu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tố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ảnh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hưởng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đến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sản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điều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sản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những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yếu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tố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5520C-81C9-4E6A-B150-E43A116BF08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516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DB660-DA78-4958-8742-6D08472ECCB1}" type="datetimeFigureOut">
              <a:rPr lang="en-US" smtClean="0"/>
              <a:t>17/7/2022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A2CCC-3955-4DE9-AE46-1A858896D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51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DB660-DA78-4958-8742-6D08472ECCB1}" type="datetimeFigureOut">
              <a:rPr lang="en-US" smtClean="0"/>
              <a:t>17/7/2022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A2CCC-3955-4DE9-AE46-1A858896D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06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DB660-DA78-4958-8742-6D08472ECCB1}" type="datetimeFigureOut">
              <a:rPr lang="en-US" smtClean="0"/>
              <a:t>17/7/2022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A2CCC-3955-4DE9-AE46-1A858896D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815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DB660-DA78-4958-8742-6D08472ECCB1}" type="datetimeFigureOut">
              <a:rPr lang="en-US" smtClean="0"/>
              <a:t>17/7/2022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A2CCC-3955-4DE9-AE46-1A858896D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970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DB660-DA78-4958-8742-6D08472ECCB1}" type="datetimeFigureOut">
              <a:rPr lang="en-US" smtClean="0"/>
              <a:t>17/7/2022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A2CCC-3955-4DE9-AE46-1A858896D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740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DB660-DA78-4958-8742-6D08472ECCB1}" type="datetimeFigureOut">
              <a:rPr lang="en-US" smtClean="0"/>
              <a:t>17/7/2022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A2CCC-3955-4DE9-AE46-1A858896D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725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DB660-DA78-4958-8742-6D08472ECCB1}" type="datetimeFigureOut">
              <a:rPr lang="en-US" smtClean="0"/>
              <a:t>17/7/2022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A2CCC-3955-4DE9-AE46-1A858896D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140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DB660-DA78-4958-8742-6D08472ECCB1}" type="datetimeFigureOut">
              <a:rPr lang="en-US" smtClean="0"/>
              <a:t>17/7/2022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A2CCC-3955-4DE9-AE46-1A858896D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854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DB660-DA78-4958-8742-6D08472ECCB1}" type="datetimeFigureOut">
              <a:rPr lang="en-US" smtClean="0"/>
              <a:t>17/7/2022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A2CCC-3955-4DE9-AE46-1A858896D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039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DB660-DA78-4958-8742-6D08472ECCB1}" type="datetimeFigureOut">
              <a:rPr lang="en-US" smtClean="0"/>
              <a:t>17/7/2022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A2CCC-3955-4DE9-AE46-1A858896D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633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DB660-DA78-4958-8742-6D08472ECCB1}" type="datetimeFigureOut">
              <a:rPr lang="en-US" smtClean="0"/>
              <a:t>17/7/2022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A2CCC-3955-4DE9-AE46-1A858896D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374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DB660-DA78-4958-8742-6D08472ECCB1}" type="datetimeFigureOut">
              <a:rPr lang="en-US" smtClean="0"/>
              <a:t>17/7/2022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A2CCC-3955-4DE9-AE46-1A858896D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071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JM0EkDqoQ0" TargetMode="Externa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G5l4fyj_Qhk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29675" y="6488668"/>
            <a:ext cx="5028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https://www.youtube.com/watch?v=vJM0EkDqoQ0</a:t>
            </a:r>
          </a:p>
        </p:txBody>
      </p:sp>
      <p:pic>
        <p:nvPicPr>
          <p:cNvPr id="5" name="vJM0EkDqoQ0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685143" y="1511093"/>
            <a:ext cx="8630557" cy="497757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KHỞI ĐỘNG</a:t>
            </a:r>
            <a:endParaRPr lang="en-US" sz="4800" b="1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74172" y="1511093"/>
            <a:ext cx="2090058" cy="68534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video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57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mart men thinking pose 3428273 Vector Art at Vecteezy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50" b="100000" l="7750" r="90000">
                        <a14:foregroundMark x1="18000" y1="15750" x2="18000" y2="15750"/>
                        <a14:foregroundMark x1="23750" y1="19000" x2="23750" y2="19000"/>
                        <a14:foregroundMark x1="32500" y1="14750" x2="32500" y2="14750"/>
                        <a14:foregroundMark x1="31250" y1="11000" x2="31250" y2="11000"/>
                        <a14:foregroundMark x1="28750" y1="13000" x2="28750" y2="13000"/>
                        <a14:foregroundMark x1="34500" y1="15500" x2="34500" y2="15500"/>
                        <a14:foregroundMark x1="32000" y1="20000" x2="32000" y2="20000"/>
                        <a14:foregroundMark x1="32500" y1="20500" x2="32500" y2="20500"/>
                        <a14:foregroundMark x1="34000" y1="21500" x2="34000" y2="21500"/>
                        <a14:foregroundMark x1="35000" y1="22750" x2="35000" y2="22750"/>
                        <a14:foregroundMark x1="33750" y1="17750" x2="33750" y2="17750"/>
                        <a14:foregroundMark x1="25250" y1="21750" x2="25250" y2="21750"/>
                        <a14:foregroundMark x1="20500" y1="18250" x2="20500" y2="18250"/>
                        <a14:foregroundMark x1="19500" y1="16250" x2="19500" y2="16250"/>
                        <a14:foregroundMark x1="16250" y1="18250" x2="16250" y2="18250"/>
                        <a14:foregroundMark x1="54500" y1="92250" x2="54500" y2="92250"/>
                        <a14:foregroundMark x1="48250" y1="94000" x2="48250" y2="94000"/>
                        <a14:foregroundMark x1="38750" y1="94250" x2="38750" y2="94250"/>
                        <a14:foregroundMark x1="36250" y1="93500" x2="36250" y2="93500"/>
                        <a14:foregroundMark x1="45750" y1="95750" x2="45750" y2="95750"/>
                        <a14:foregroundMark x1="62250" y1="95250" x2="62250" y2="95250"/>
                        <a14:foregroundMark x1="67000" y1="94750" x2="67000" y2="94750"/>
                        <a14:foregroundMark x1="63000" y1="93000" x2="63000" y2="9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533400" y="1325336"/>
            <a:ext cx="5639708" cy="553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094843" y="1470549"/>
            <a:ext cx="6731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algn="just">
              <a:lnSpc>
                <a:spcPct val="150000"/>
              </a:lnSpc>
              <a:spcAft>
                <a:spcPts val="0"/>
              </a:spcAft>
              <a:tabLst>
                <a:tab pos="574040" algn="l"/>
              </a:tabLst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hưởng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60574" y="3748776"/>
            <a:ext cx="636526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42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657" y="249011"/>
            <a:ext cx="11364686" cy="75247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 </a:t>
            </a:r>
            <a:r>
              <a:rPr lang="en-US" sz="3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6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06826" y="3439704"/>
            <a:ext cx="11778343" cy="101600"/>
          </a:xfrm>
          <a:prstGeom prst="line">
            <a:avLst/>
          </a:prstGeom>
          <a:ln w="19050">
            <a:solidFill>
              <a:srgbClr val="0033C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2131786" y="1508398"/>
            <a:ext cx="3862612" cy="386261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dirty="0"/>
          </a:p>
        </p:txBody>
      </p:sp>
      <p:sp>
        <p:nvSpPr>
          <p:cNvPr id="7" name="Oval 6"/>
          <p:cNvSpPr/>
          <p:nvPr/>
        </p:nvSpPr>
        <p:spPr>
          <a:xfrm>
            <a:off x="5994398" y="1572264"/>
            <a:ext cx="3924302" cy="379874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hormone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7827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818" y="240434"/>
            <a:ext cx="10515600" cy="76517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6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012" y="1130299"/>
            <a:ext cx="11688041" cy="327544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GV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GV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H3.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51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818" y="240434"/>
            <a:ext cx="10515600" cy="76517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6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49" y="4787900"/>
            <a:ext cx="11688041" cy="19177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38.1,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38.1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38.2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5268" t="40625" r="25235" b="16915"/>
          <a:stretch/>
        </p:blipFill>
        <p:spPr>
          <a:xfrm>
            <a:off x="1042987" y="1130300"/>
            <a:ext cx="10310813" cy="38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75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073" y="586798"/>
            <a:ext cx="10515600" cy="76517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6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5936"/>
            <a:ext cx="10349345" cy="342784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Dựa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hormone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32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2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32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32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20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tiễn</a:t>
            </a:r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GV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(H38.3-38.6)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GV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H4, 5.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77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8136" t="12802" r="30428" b="31149"/>
          <a:stretch/>
        </p:blipFill>
        <p:spPr>
          <a:xfrm>
            <a:off x="838200" y="1463334"/>
            <a:ext cx="9882264" cy="506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59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0733" t="27927" r="26685" b="23462"/>
          <a:stretch/>
        </p:blipFill>
        <p:spPr>
          <a:xfrm>
            <a:off x="381636" y="1480455"/>
            <a:ext cx="11200114" cy="489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98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572" y="125865"/>
            <a:ext cx="10515600" cy="1325563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830" t="28522" r="1028" b="12350"/>
          <a:stretch/>
        </p:blipFill>
        <p:spPr>
          <a:xfrm>
            <a:off x="203200" y="1451428"/>
            <a:ext cx="11988800" cy="509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00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3187" t="32887" r="24789" b="12550"/>
          <a:stretch/>
        </p:blipFill>
        <p:spPr>
          <a:xfrm>
            <a:off x="838200" y="1304305"/>
            <a:ext cx="10892422" cy="538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98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192" y="788215"/>
            <a:ext cx="9509334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200" b="1" dirty="0" smtClean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Smart men thinking pose 3428273 Vector Art at Vecteezy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50" b="100000" l="7750" r="90000">
                        <a14:foregroundMark x1="18000" y1="15750" x2="18000" y2="15750"/>
                        <a14:foregroundMark x1="23750" y1="19000" x2="23750" y2="19000"/>
                        <a14:foregroundMark x1="32500" y1="14750" x2="32500" y2="14750"/>
                        <a14:foregroundMark x1="31250" y1="11000" x2="31250" y2="11000"/>
                        <a14:foregroundMark x1="28750" y1="13000" x2="28750" y2="13000"/>
                        <a14:foregroundMark x1="34500" y1="15500" x2="34500" y2="15500"/>
                        <a14:foregroundMark x1="32000" y1="20000" x2="32000" y2="20000"/>
                        <a14:foregroundMark x1="32500" y1="20500" x2="32500" y2="20500"/>
                        <a14:foregroundMark x1="34000" y1="21500" x2="34000" y2="21500"/>
                        <a14:foregroundMark x1="35000" y1="22750" x2="35000" y2="22750"/>
                        <a14:foregroundMark x1="33750" y1="17750" x2="33750" y2="17750"/>
                        <a14:foregroundMark x1="25250" y1="21750" x2="25250" y2="21750"/>
                        <a14:foregroundMark x1="20500" y1="18250" x2="20500" y2="18250"/>
                        <a14:foregroundMark x1="19500" y1="16250" x2="19500" y2="16250"/>
                        <a14:foregroundMark x1="16250" y1="18250" x2="16250" y2="18250"/>
                        <a14:foregroundMark x1="54500" y1="92250" x2="54500" y2="92250"/>
                        <a14:foregroundMark x1="48250" y1="94000" x2="48250" y2="94000"/>
                        <a14:foregroundMark x1="38750" y1="94250" x2="38750" y2="94250"/>
                        <a14:foregroundMark x1="36250" y1="93500" x2="36250" y2="93500"/>
                        <a14:foregroundMark x1="45750" y1="95750" x2="45750" y2="95750"/>
                        <a14:foregroundMark x1="62250" y1="95250" x2="62250" y2="95250"/>
                        <a14:foregroundMark x1="67000" y1="94750" x2="67000" y2="94750"/>
                        <a14:foregroundMark x1="63000" y1="93000" x2="63000" y2="9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708" y="1172936"/>
            <a:ext cx="5532664" cy="553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òng đời thú vị của cá hồi Alaska - Website Đại Từ -Tin Tức-Thái Nguyê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860" y="1942377"/>
            <a:ext cx="5464029" cy="4019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83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Smart men thinking pose 3428273 Vector Art at Vecteezy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50" b="100000" l="7750" r="90000">
                        <a14:foregroundMark x1="18000" y1="15750" x2="18000" y2="15750"/>
                        <a14:foregroundMark x1="23750" y1="19000" x2="23750" y2="19000"/>
                        <a14:foregroundMark x1="32500" y1="14750" x2="32500" y2="14750"/>
                        <a14:foregroundMark x1="31250" y1="11000" x2="31250" y2="11000"/>
                        <a14:foregroundMark x1="28750" y1="13000" x2="28750" y2="13000"/>
                        <a14:foregroundMark x1="34500" y1="15500" x2="34500" y2="15500"/>
                        <a14:foregroundMark x1="32000" y1="20000" x2="32000" y2="20000"/>
                        <a14:foregroundMark x1="32500" y1="20500" x2="32500" y2="20500"/>
                        <a14:foregroundMark x1="34000" y1="21500" x2="34000" y2="21500"/>
                        <a14:foregroundMark x1="35000" y1="22750" x2="35000" y2="22750"/>
                        <a14:foregroundMark x1="33750" y1="17750" x2="33750" y2="17750"/>
                        <a14:foregroundMark x1="25250" y1="21750" x2="25250" y2="21750"/>
                        <a14:foregroundMark x1="20500" y1="18250" x2="20500" y2="18250"/>
                        <a14:foregroundMark x1="19500" y1="16250" x2="19500" y2="16250"/>
                        <a14:foregroundMark x1="16250" y1="18250" x2="16250" y2="18250"/>
                        <a14:foregroundMark x1="54500" y1="92250" x2="54500" y2="92250"/>
                        <a14:foregroundMark x1="48250" y1="94000" x2="48250" y2="94000"/>
                        <a14:foregroundMark x1="38750" y1="94250" x2="38750" y2="94250"/>
                        <a14:foregroundMark x1="36250" y1="93500" x2="36250" y2="93500"/>
                        <a14:foregroundMark x1="45750" y1="95750" x2="45750" y2="95750"/>
                        <a14:foregroundMark x1="62250" y1="95250" x2="62250" y2="95250"/>
                        <a14:foregroundMark x1="67000" y1="94750" x2="67000" y2="94750"/>
                        <a14:foregroundMark x1="63000" y1="93000" x2="63000" y2="9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533400" y="1325336"/>
            <a:ext cx="5639708" cy="553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643085" y="1325336"/>
            <a:ext cx="788125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4565" indent="-514350">
              <a:lnSpc>
                <a:spcPct val="150000"/>
              </a:lnSpc>
              <a:spcAft>
                <a:spcPts val="0"/>
              </a:spcAft>
              <a:buAutoNum type="arabicPeriod"/>
              <a:tabLst>
                <a:tab pos="574040" algn="l"/>
              </a:tabLst>
            </a:pP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38.3,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964565" indent="-514350">
              <a:lnSpc>
                <a:spcPct val="150000"/>
              </a:lnSpc>
              <a:spcAft>
                <a:spcPts val="0"/>
              </a:spcAft>
              <a:buAutoNum type="arabicPeriod"/>
              <a:tabLst>
                <a:tab pos="574040" algn="l"/>
              </a:tabLst>
            </a:pP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38.3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38.6,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chăn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nuôi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67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86398" y="2663304"/>
            <a:ext cx="64443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nuôi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vườn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rtStation - Bees and fruit tree vector illustratio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89" y="598442"/>
            <a:ext cx="5029382" cy="6005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Trees for Bees and Other Pollinatorss - The Arbor Day Foundatio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766" y="4120697"/>
            <a:ext cx="4030119" cy="23236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819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 Insect Effect: Insect Decline and the Future of Our Planet – Thompson  Earth Systems Institut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4" y="1017595"/>
            <a:ext cx="6030624" cy="519214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6312634" y="2905228"/>
            <a:ext cx="58793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trùng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lợi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33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6"/>
          <p:cNvSpPr txBox="1">
            <a:spLocks/>
          </p:cNvSpPr>
          <p:nvPr/>
        </p:nvSpPr>
        <p:spPr>
          <a:xfrm>
            <a:off x="0" y="106588"/>
            <a:ext cx="2090058" cy="68534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 video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70487" y="6488668"/>
            <a:ext cx="4821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https://www.youtube.com/watch?v=G5l4fyj_Qhk</a:t>
            </a:r>
          </a:p>
        </p:txBody>
      </p:sp>
      <p:pic>
        <p:nvPicPr>
          <p:cNvPr id="4" name="G5l4fyj_Qhk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91393" y="932850"/>
            <a:ext cx="9877010" cy="555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3488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964" y="1825625"/>
            <a:ext cx="11748654" cy="4755284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hormone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nhằm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tiễn</a:t>
            </a:r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6523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rgbClr val="FF0066"/>
                </a:solidFill>
                <a:latin typeface="#9Slide05 TheSecret" panose="00000500000000000000" pitchFamily="2" charset="0"/>
              </a:rPr>
              <a:t>Con </a:t>
            </a:r>
            <a:r>
              <a:rPr lang="en-US" sz="6600" b="1" dirty="0" err="1">
                <a:solidFill>
                  <a:srgbClr val="FF0066"/>
                </a:solidFill>
                <a:latin typeface="#9Slide05 TheSecret" panose="00000500000000000000" pitchFamily="2" charset="0"/>
              </a:rPr>
              <a:t>đã</a:t>
            </a:r>
            <a:r>
              <a:rPr lang="en-US" sz="6600" b="1" dirty="0">
                <a:solidFill>
                  <a:srgbClr val="FF0066"/>
                </a:solidFill>
                <a:latin typeface="#9Slide05 TheSecret" panose="00000500000000000000" pitchFamily="2" charset="0"/>
              </a:rPr>
              <a:t> </a:t>
            </a:r>
            <a:r>
              <a:rPr lang="en-US" sz="6600" b="1" dirty="0" err="1">
                <a:solidFill>
                  <a:srgbClr val="FF0066"/>
                </a:solidFill>
                <a:latin typeface="#9Slide05 TheSecret" panose="00000500000000000000" pitchFamily="2" charset="0"/>
              </a:rPr>
              <a:t>học</a:t>
            </a:r>
            <a:r>
              <a:rPr lang="en-US" sz="6600" b="1" dirty="0">
                <a:solidFill>
                  <a:srgbClr val="FF0066"/>
                </a:solidFill>
                <a:latin typeface="#9Slide05 TheSecret" panose="00000500000000000000" pitchFamily="2" charset="0"/>
              </a:rPr>
              <a:t> </a:t>
            </a:r>
            <a:r>
              <a:rPr lang="en-US" sz="6600" b="1" dirty="0" err="1">
                <a:solidFill>
                  <a:srgbClr val="FF0066"/>
                </a:solidFill>
                <a:latin typeface="#9Slide05 TheSecret" panose="00000500000000000000" pitchFamily="2" charset="0"/>
              </a:rPr>
              <a:t>được</a:t>
            </a:r>
            <a:r>
              <a:rPr lang="en-US" sz="6600" b="1" dirty="0">
                <a:solidFill>
                  <a:srgbClr val="FF0066"/>
                </a:solidFill>
                <a:latin typeface="#9Slide05 TheSecret" panose="00000500000000000000" pitchFamily="2" charset="0"/>
              </a:rPr>
              <a:t> </a:t>
            </a:r>
            <a:r>
              <a:rPr lang="en-US" sz="6600" b="1" dirty="0" err="1" smtClean="0">
                <a:solidFill>
                  <a:srgbClr val="FF0066"/>
                </a:solidFill>
                <a:latin typeface="#9Slide05 TheSecret" panose="00000500000000000000" pitchFamily="2" charset="0"/>
              </a:rPr>
              <a:t>gì</a:t>
            </a:r>
            <a:r>
              <a:rPr lang="en-US" sz="6600" b="1" dirty="0" smtClean="0">
                <a:solidFill>
                  <a:srgbClr val="FF0066"/>
                </a:solidFill>
                <a:latin typeface="#9Slide05 TheSecret" panose="00000500000000000000" pitchFamily="2" charset="0"/>
              </a:rPr>
              <a:t>?</a:t>
            </a:r>
            <a:endParaRPr lang="en-US" sz="6600" b="1" dirty="0">
              <a:solidFill>
                <a:srgbClr val="FF0066"/>
              </a:solidFill>
              <a:latin typeface="#9Slide05 TheSecret" panose="00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2163" y="1839479"/>
            <a:ext cx="10515600" cy="184583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?”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94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24544" y="2854036"/>
            <a:ext cx="70503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err="1" smtClean="0">
                <a:solidFill>
                  <a:srgbClr val="FF0066"/>
                </a:solidFill>
                <a:effectLst>
                  <a:reflection blurRad="6350" stA="55000" endA="300" endPos="45500" dir="5400000" sy="-100000" algn="bl" rotWithShape="0"/>
                </a:effectLst>
                <a:latin typeface="#9Slide05 SVNVanilla Daisy Pro" panose="00000500000000000000" pitchFamily="2" charset="0"/>
              </a:rPr>
              <a:t>Chân</a:t>
            </a:r>
            <a:r>
              <a:rPr lang="en-US" sz="7200" dirty="0" smtClean="0">
                <a:solidFill>
                  <a:srgbClr val="FF0066"/>
                </a:solidFill>
                <a:effectLst>
                  <a:reflection blurRad="6350" stA="55000" endA="300" endPos="45500" dir="5400000" sy="-100000" algn="bl" rotWithShape="0"/>
                </a:effectLst>
                <a:latin typeface="#9Slide05 SVNVanilla Daisy Pro" panose="00000500000000000000" pitchFamily="2" charset="0"/>
              </a:rPr>
              <a:t> </a:t>
            </a:r>
            <a:r>
              <a:rPr lang="en-US" sz="7200" dirty="0" err="1" smtClean="0">
                <a:solidFill>
                  <a:srgbClr val="FF0066"/>
                </a:solidFill>
                <a:effectLst>
                  <a:reflection blurRad="6350" stA="55000" endA="300" endPos="45500" dir="5400000" sy="-100000" algn="bl" rotWithShape="0"/>
                </a:effectLst>
                <a:latin typeface="#9Slide05 SVNVanilla Daisy Pro" panose="00000500000000000000" pitchFamily="2" charset="0"/>
              </a:rPr>
              <a:t>thành</a:t>
            </a:r>
            <a:r>
              <a:rPr lang="en-US" sz="7200" dirty="0" smtClean="0">
                <a:solidFill>
                  <a:srgbClr val="FF0066"/>
                </a:solidFill>
                <a:effectLst>
                  <a:reflection blurRad="6350" stA="55000" endA="300" endPos="45500" dir="5400000" sy="-100000" algn="bl" rotWithShape="0"/>
                </a:effectLst>
                <a:latin typeface="#9Slide05 SVNVanilla Daisy Pro" panose="00000500000000000000" pitchFamily="2" charset="0"/>
              </a:rPr>
              <a:t> </a:t>
            </a:r>
            <a:r>
              <a:rPr lang="en-US" sz="7200" dirty="0" err="1" smtClean="0">
                <a:solidFill>
                  <a:srgbClr val="FF0066"/>
                </a:solidFill>
                <a:effectLst>
                  <a:reflection blurRad="6350" stA="55000" endA="300" endPos="45500" dir="5400000" sy="-100000" algn="bl" rotWithShape="0"/>
                </a:effectLst>
                <a:latin typeface="#9Slide05 SVNVanilla Daisy Pro" panose="00000500000000000000" pitchFamily="2" charset="0"/>
              </a:rPr>
              <a:t>cám</a:t>
            </a:r>
            <a:r>
              <a:rPr lang="en-US" sz="7200" dirty="0" smtClean="0">
                <a:solidFill>
                  <a:srgbClr val="FF0066"/>
                </a:solidFill>
                <a:effectLst>
                  <a:reflection blurRad="6350" stA="55000" endA="300" endPos="45500" dir="5400000" sy="-100000" algn="bl" rotWithShape="0"/>
                </a:effectLst>
                <a:latin typeface="#9Slide05 SVNVanilla Daisy Pro" panose="00000500000000000000" pitchFamily="2" charset="0"/>
              </a:rPr>
              <a:t> </a:t>
            </a:r>
            <a:r>
              <a:rPr lang="en-US" sz="7200" dirty="0" err="1" smtClean="0">
                <a:solidFill>
                  <a:srgbClr val="FF0066"/>
                </a:solidFill>
                <a:effectLst>
                  <a:reflection blurRad="6350" stA="55000" endA="300" endPos="45500" dir="5400000" sy="-100000" algn="bl" rotWithShape="0"/>
                </a:effectLst>
                <a:latin typeface="#9Slide05 SVNVanilla Daisy Pro" panose="00000500000000000000" pitchFamily="2" charset="0"/>
              </a:rPr>
              <a:t>ơn</a:t>
            </a:r>
            <a:endParaRPr lang="en-US" sz="7200" dirty="0">
              <a:solidFill>
                <a:srgbClr val="FF0066"/>
              </a:solidFill>
              <a:effectLst>
                <a:reflection blurRad="6350" stA="55000" endA="300" endPos="45500" dir="5400000" sy="-100000" algn="bl" rotWithShape="0"/>
              </a:effectLst>
              <a:latin typeface="#9Slide05 SVNVanilla Daisy Pro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96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" r="25540" b="26979"/>
          <a:stretch/>
        </p:blipFill>
        <p:spPr>
          <a:xfrm>
            <a:off x="5638800" y="3699446"/>
            <a:ext cx="4121829" cy="23428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249150" cy="3336132"/>
          </a:xfrm>
        </p:spPr>
        <p:txBody>
          <a:bodyPr>
            <a:noAutofit/>
          </a:bodyPr>
          <a:lstStyle/>
          <a:p>
            <a:r>
              <a:rPr lang="en-US" sz="5400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SVNDessert Menu Scrip" panose="00000500000000000000" pitchFamily="2" charset="0"/>
              </a:rPr>
              <a:t>BÀI 38. </a:t>
            </a:r>
            <a:br>
              <a:rPr lang="en-US" sz="5400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SVNDessert Menu Scrip" panose="00000500000000000000" pitchFamily="2" charset="0"/>
              </a:rPr>
            </a:br>
            <a:r>
              <a:rPr lang="en-US" sz="5400" b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SVNDessert Menu Scrip" panose="00000500000000000000" pitchFamily="2" charset="0"/>
              </a:rPr>
              <a:t>CÁC </a:t>
            </a:r>
            <a:r>
              <a:rPr lang="en-US" sz="5400" b="1" dirty="0">
                <a:ln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SVNDessert Menu Scrip" panose="00000500000000000000" pitchFamily="2" charset="0"/>
              </a:rPr>
              <a:t>YẾU TỐ ẢNH HƯỞNG ĐẾN SINH SẢN VÀ ĐIỀU HOÀ, </a:t>
            </a:r>
            <a:r>
              <a:rPr lang="en-US" sz="5400" b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SVNDessert Menu Scrip" panose="00000500000000000000" pitchFamily="2" charset="0"/>
              </a:rPr>
              <a:t>ĐIỀU </a:t>
            </a:r>
            <a:r>
              <a:rPr lang="en-US" sz="5400" b="1" dirty="0">
                <a:ln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SVNDessert Menu Scrip" panose="00000500000000000000" pitchFamily="2" charset="0"/>
              </a:rPr>
              <a:t>KHIỂN SINH SẢN Ở SINH VẬT</a:t>
            </a:r>
            <a:endParaRPr lang="en-US" sz="5400" dirty="0">
              <a:ln>
                <a:solidFill>
                  <a:schemeClr val="bg1"/>
                </a:solidFill>
              </a:ln>
              <a:solidFill>
                <a:schemeClr val="accent2">
                  <a:lumMod val="75000"/>
                </a:schemeClr>
              </a:solidFill>
              <a:latin typeface="#9Slide07 SVNDessert Menu Scrip" panose="000005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704850" y="6405564"/>
            <a:ext cx="5010150" cy="452436"/>
          </a:xfrm>
        </p:spPr>
        <p:txBody>
          <a:bodyPr>
            <a:noAutofit/>
          </a:bodyPr>
          <a:lstStyle/>
          <a:p>
            <a:pPr algn="r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#9Slide06 Ong Do Gia" panose="02040603050506020204" pitchFamily="18" charset="0"/>
              </a:rPr>
              <a:t>GV: LÊ NGUYỄN THU NGÀN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#9Slide06 Ong Do Gia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86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rgbClr val="FF0066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NỘI DUNG</a:t>
            </a:r>
            <a:endParaRPr lang="en-US" sz="6000" b="1" dirty="0">
              <a:solidFill>
                <a:srgbClr val="FF0066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tiễn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320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600" y="1811111"/>
            <a:ext cx="11136086" cy="4909004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3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0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SGK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175)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GV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H1.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H1: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38.1,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61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441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>
                <a:solidFill>
                  <a:srgbClr val="FF0066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Tranh</a:t>
            </a:r>
            <a:r>
              <a:rPr lang="en-US" b="1" dirty="0" smtClean="0">
                <a:solidFill>
                  <a:srgbClr val="FF0066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1</a:t>
            </a:r>
            <a:endParaRPr lang="en-US" b="1" dirty="0">
              <a:solidFill>
                <a:srgbClr val="FF0066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33829" y="4960711"/>
            <a:ext cx="5689600" cy="16578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(Mus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musculus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244770" y="4960711"/>
            <a:ext cx="5642429" cy="15271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Nhiệt độ quá thấp hạt phấn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ém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nảy mầm,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phấn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 sinh trưởng; nhiệt độ quá cao thì sự nảy mầm và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trưởng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của ống phấn không bình thường.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Mouse White Top Sellers, 49% OFF | www.otsv.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29" y="1648051"/>
            <a:ext cx="5715000" cy="3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hụ tinh, kết quả và tạo hạ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341" y="1648051"/>
            <a:ext cx="4717143" cy="306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17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solidFill>
                  <a:srgbClr val="FF0066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Tranh</a:t>
            </a:r>
            <a:r>
              <a:rPr lang="en-US" b="1" dirty="0">
                <a:solidFill>
                  <a:srgbClr val="FF0066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US" b="1" dirty="0" smtClean="0">
                <a:solidFill>
                  <a:srgbClr val="FF0066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7371" y="6168778"/>
            <a:ext cx="11669486" cy="42930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ộ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Thụ tinh, kết quả và tạo hạ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84638"/>
            <a:ext cx="6324600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ollen - Wikiwa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404" y="2684206"/>
            <a:ext cx="1568577" cy="234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2566219" y="2382813"/>
            <a:ext cx="2718795" cy="15881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605486" y="1915886"/>
            <a:ext cx="246743" cy="14514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3543" y="1796988"/>
            <a:ext cx="130628" cy="3178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308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970" y="78492"/>
            <a:ext cx="10515600" cy="1272896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rgbClr val="FF0066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Tranh</a:t>
            </a:r>
            <a:r>
              <a:rPr lang="en-US" b="1" dirty="0">
                <a:solidFill>
                  <a:srgbClr val="FF0066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US" b="1" dirty="0" smtClean="0">
                <a:solidFill>
                  <a:srgbClr val="FF0066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829" y="5747657"/>
            <a:ext cx="11625942" cy="100148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101 Ảnh Hoa Bồ Công Anh - Sự Tính Và Ý Nghĩa Cần Biế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171" y="2222245"/>
            <a:ext cx="3782601" cy="265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huyện tình hoa Bồ công anh. - Sao nhỏ cuối trờ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0" y="1456721"/>
            <a:ext cx="6836230" cy="418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86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970" y="78492"/>
            <a:ext cx="10515600" cy="1272896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rgbClr val="FF0066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Tranh</a:t>
            </a:r>
            <a:r>
              <a:rPr lang="en-US" b="1" dirty="0">
                <a:solidFill>
                  <a:srgbClr val="FF0066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" y="5254171"/>
            <a:ext cx="12192000" cy="14369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vi-VN" dirty="0"/>
              <a:t>Ở cóc, mùa sinh sản vào khoảng tháng 4 hằng năm. Sau sinh </a:t>
            </a:r>
            <a:r>
              <a:rPr lang="vi-VN" dirty="0" smtClean="0"/>
              <a:t>sản,</a:t>
            </a:r>
            <a:r>
              <a:rPr lang="en-US" dirty="0" smtClean="0"/>
              <a:t> </a:t>
            </a:r>
            <a:r>
              <a:rPr lang="vi-VN" dirty="0" smtClean="0"/>
              <a:t>khối </a:t>
            </a:r>
            <a:r>
              <a:rPr lang="vi-VN" dirty="0"/>
              <a:t>lượng hai buồng trứng ở cóc giảm. Sau tháng 4, nếu nguồn thức ăn dồi </a:t>
            </a:r>
            <a:r>
              <a:rPr lang="vi-VN" dirty="0" smtClean="0"/>
              <a:t>dào,</a:t>
            </a:r>
            <a:r>
              <a:rPr lang="en-US" dirty="0" smtClean="0"/>
              <a:t> </a:t>
            </a:r>
            <a:r>
              <a:rPr lang="vi-VN" dirty="0" smtClean="0"/>
              <a:t>khối </a:t>
            </a:r>
            <a:r>
              <a:rPr lang="vi-VN" dirty="0"/>
              <a:t>lượng buồng trứng tăng, cóc có thể đẻ tiếp lứa thứ hai trong năm.</a:t>
            </a:r>
            <a:r>
              <a:rPr lang="vi-VN" sz="3200" dirty="0"/>
              <a:t> </a:t>
            </a:r>
            <a:br>
              <a:rPr lang="vi-VN" sz="3200" dirty="0"/>
            </a:b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4" descr="A pair of Common Asian Toads (Duttaphrynus melanostictus) in amplexus.... |  Download Scientific Diagram"/>
          <p:cNvSpPr>
            <a:spLocks noChangeAspect="1" noChangeArrowheads="1"/>
          </p:cNvSpPr>
          <p:nvPr/>
        </p:nvSpPr>
        <p:spPr bwMode="auto">
          <a:xfrm>
            <a:off x="155574" y="-144463"/>
            <a:ext cx="4837339" cy="483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427" y="1198567"/>
            <a:ext cx="5544459" cy="394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29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27880386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933</TotalTime>
  <Words>1015</Words>
  <PresentationFormat>Widescreen</PresentationFormat>
  <Paragraphs>53</Paragraphs>
  <Slides>26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#9Slide05 SVNVanilla Daisy Pro</vt:lpstr>
      <vt:lpstr>#9Slide05 TheSecret</vt:lpstr>
      <vt:lpstr>#9Slide06 Ong Do Gia</vt:lpstr>
      <vt:lpstr>#9Slide07 SVNDessert Menu Scrip</vt:lpstr>
      <vt:lpstr>Arial</vt:lpstr>
      <vt:lpstr>Calibri</vt:lpstr>
      <vt:lpstr>Calibri Light</vt:lpstr>
      <vt:lpstr>Mongolian Baiti</vt:lpstr>
      <vt:lpstr>Times New Roman</vt:lpstr>
      <vt:lpstr>Wingdings</vt:lpstr>
      <vt:lpstr>Office Theme</vt:lpstr>
      <vt:lpstr>KHỞI ĐỘNG</vt:lpstr>
      <vt:lpstr>PowerPoint Presentation</vt:lpstr>
      <vt:lpstr>BÀI 38.  CÁC YẾU TỐ ẢNH HƯỞNG ĐẾN SINH SẢN VÀ ĐIỀU HOÀ, ĐIỀU KHIỂN SINH SẢN Ở SINH VẬT</vt:lpstr>
      <vt:lpstr>NỘI DUNG</vt:lpstr>
      <vt:lpstr>I. Một số yếu tố ảnh hưởng đến sinh sản và điều hoà, điều khiển sinh sản ở sinh vật</vt:lpstr>
      <vt:lpstr>Tranh 1</vt:lpstr>
      <vt:lpstr>Tranh 2</vt:lpstr>
      <vt:lpstr>Tranh 3</vt:lpstr>
      <vt:lpstr>Tranh 4</vt:lpstr>
      <vt:lpstr>PowerPoint Presentation</vt:lpstr>
      <vt:lpstr> 1. Một số yếu tố ảnh hưởng đến sinh sản ở sinh vật</vt:lpstr>
      <vt:lpstr>2. Yếu tố điều khiển sinh sản ở sinh vật</vt:lpstr>
      <vt:lpstr>2. Yếu tố điều khiển sinh sản ở sinh vật</vt:lpstr>
      <vt:lpstr> 2. Yếu tố điều khiển sinh sản ở sinh vật</vt:lpstr>
      <vt:lpstr>II. Vận dụng những hiểu biết về sinh sản hữu tính trong thực tiễn </vt:lpstr>
      <vt:lpstr>Tranh 1</vt:lpstr>
      <vt:lpstr>Tranh 2</vt:lpstr>
      <vt:lpstr>Tranh 3</vt:lpstr>
      <vt:lpstr>Tranh 4</vt:lpstr>
      <vt:lpstr>PowerPoint Presentation</vt:lpstr>
      <vt:lpstr>PowerPoint Presentation</vt:lpstr>
      <vt:lpstr>PowerPoint Presentation</vt:lpstr>
      <vt:lpstr>PowerPoint Presentation</vt:lpstr>
      <vt:lpstr>II. Vận dụng những hiểu biết về sinh sản hữu tính trong thực tiễn </vt:lpstr>
      <vt:lpstr>Con đã học được gì?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2022-07-14T06:24:55Z</dcterms:created>
  <dcterms:modified xsi:type="dcterms:W3CDTF">2022-07-17T13:17:20Z</dcterms:modified>
</cp:coreProperties>
</file>