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</p:sldMasterIdLst>
  <p:notesMasterIdLst>
    <p:notesMasterId r:id="rId23"/>
  </p:notesMasterIdLst>
  <p:sldIdLst>
    <p:sldId id="258" r:id="rId4"/>
    <p:sldId id="267" r:id="rId5"/>
    <p:sldId id="266" r:id="rId6"/>
    <p:sldId id="260" r:id="rId7"/>
    <p:sldId id="268" r:id="rId8"/>
    <p:sldId id="269" r:id="rId9"/>
    <p:sldId id="270" r:id="rId10"/>
    <p:sldId id="273" r:id="rId11"/>
    <p:sldId id="262" r:id="rId12"/>
    <p:sldId id="263" r:id="rId13"/>
    <p:sldId id="274" r:id="rId14"/>
    <p:sldId id="275" r:id="rId15"/>
    <p:sldId id="264" r:id="rId16"/>
    <p:sldId id="282" r:id="rId17"/>
    <p:sldId id="283" r:id="rId18"/>
    <p:sldId id="284" r:id="rId19"/>
    <p:sldId id="285" r:id="rId20"/>
    <p:sldId id="286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  <a:srgbClr val="999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9661-3DD7-4885-AD09-F0070E8F9FB2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7167-32B1-4751-8749-0F425979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944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31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363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1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4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020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35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9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5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endParaRPr lang="en-US" sz="21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9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87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72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65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9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706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32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59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8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412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12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49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82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1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62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41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65" indent="0">
              <a:buNone/>
              <a:defRPr sz="3349"/>
            </a:lvl2pPr>
            <a:lvl3pPr marL="1088530" indent="0">
              <a:buNone/>
              <a:defRPr sz="2850"/>
            </a:lvl3pPr>
            <a:lvl4pPr marL="1632795" indent="0">
              <a:buNone/>
              <a:defRPr sz="2400"/>
            </a:lvl4pPr>
            <a:lvl5pPr marL="2177061" indent="0">
              <a:buNone/>
              <a:defRPr sz="2400"/>
            </a:lvl5pPr>
            <a:lvl6pPr marL="2721326" indent="0">
              <a:buNone/>
              <a:defRPr sz="2400"/>
            </a:lvl6pPr>
            <a:lvl7pPr marL="3265591" indent="0">
              <a:buNone/>
              <a:defRPr sz="2400"/>
            </a:lvl7pPr>
            <a:lvl8pPr marL="3809855" indent="0">
              <a:buNone/>
              <a:defRPr sz="2400"/>
            </a:lvl8pPr>
            <a:lvl9pPr marL="4354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06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6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27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endParaRPr lang="en-US" sz="21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63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59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14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65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9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706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32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59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8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412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56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76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6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65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9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706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32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59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8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412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768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72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41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3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65" indent="0">
              <a:buNone/>
              <a:defRPr sz="3349"/>
            </a:lvl2pPr>
            <a:lvl3pPr marL="1088530" indent="0">
              <a:buNone/>
              <a:defRPr sz="2850"/>
            </a:lvl3pPr>
            <a:lvl4pPr marL="1632795" indent="0">
              <a:buNone/>
              <a:defRPr sz="2400"/>
            </a:lvl4pPr>
            <a:lvl5pPr marL="2177061" indent="0">
              <a:buNone/>
              <a:defRPr sz="2400"/>
            </a:lvl5pPr>
            <a:lvl6pPr marL="2721326" indent="0">
              <a:buNone/>
              <a:defRPr sz="2400"/>
            </a:lvl6pPr>
            <a:lvl7pPr marL="3265591" indent="0">
              <a:buNone/>
              <a:defRPr sz="2400"/>
            </a:lvl7pPr>
            <a:lvl8pPr marL="3809855" indent="0">
              <a:buNone/>
              <a:defRPr sz="2400"/>
            </a:lvl8pPr>
            <a:lvl9pPr marL="4354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498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15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160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endParaRPr lang="en-US" sz="21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7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3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9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8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65" indent="0">
              <a:buNone/>
              <a:defRPr sz="3349"/>
            </a:lvl2pPr>
            <a:lvl3pPr marL="1088530" indent="0">
              <a:buNone/>
              <a:defRPr sz="2850"/>
            </a:lvl3pPr>
            <a:lvl4pPr marL="1632795" indent="0">
              <a:buNone/>
              <a:defRPr sz="2400"/>
            </a:lvl4pPr>
            <a:lvl5pPr marL="2177061" indent="0">
              <a:buNone/>
              <a:defRPr sz="2400"/>
            </a:lvl5pPr>
            <a:lvl6pPr marL="2721326" indent="0">
              <a:buNone/>
              <a:defRPr sz="2400"/>
            </a:lvl6pPr>
            <a:lvl7pPr marL="3265591" indent="0">
              <a:buNone/>
              <a:defRPr sz="2400"/>
            </a:lvl7pPr>
            <a:lvl8pPr marL="3809855" indent="0">
              <a:buNone/>
              <a:defRPr sz="2400"/>
            </a:lvl8pPr>
            <a:lvl9pPr marL="4354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03/09/2021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714882" y="227626"/>
            <a:ext cx="82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12257" y="92974"/>
            <a:ext cx="747320" cy="682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752264" y="2286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3624353" y="160457"/>
            <a:ext cx="8567648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45714" tIns="22857" rIns="45714" bIns="2285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0886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kumimoji="0" lang="vi-VN" sz="24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hu Van An" panose="02020603050405020304" pitchFamily="18" charset="0"/>
              <a:ea typeface="+mj-ea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5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714882" y="227626"/>
            <a:ext cx="82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12257" y="92974"/>
            <a:ext cx="747320" cy="682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752264" y="2286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3624353" y="160457"/>
            <a:ext cx="8567648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45714" tIns="22857" rIns="45714" bIns="2285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0886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kumimoji="0" lang="vi-VN" sz="24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hu Van An" panose="02020603050405020304" pitchFamily="18" charset="0"/>
              <a:ea typeface="+mj-ea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2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714882" y="227626"/>
            <a:ext cx="82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12257" y="92974"/>
            <a:ext cx="747320" cy="682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752264" y="2286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3624353" y="160457"/>
            <a:ext cx="8567648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45714" tIns="22857" rIns="45714" bIns="2285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0886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kumimoji="0" lang="vi-VN" sz="24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hu Van An" panose="02020603050405020304" pitchFamily="18" charset="0"/>
              <a:ea typeface="+mj-ea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3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8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4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1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12046" y="1869721"/>
            <a:ext cx="1145464" cy="41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699" tIns="22850" rIns="45699" bIns="22850" rtlCol="0">
            <a:spAutoFit/>
          </a:bodyPr>
          <a:lstStyle/>
          <a:p>
            <a:pPr algn="ctr" defTabSz="1088639"/>
            <a:r>
              <a:rPr lang="en-US" sz="24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00" y="2318397"/>
            <a:ext cx="9144000" cy="7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9" tIns="22850" rIns="45699" bIns="22850" rtlCol="0">
            <a:spAutoFit/>
          </a:bodyPr>
          <a:lstStyle/>
          <a:p>
            <a:pPr algn="ctr" defTabSz="1088639">
              <a:lnSpc>
                <a:spcPct val="150000"/>
              </a:lnSpc>
            </a:pPr>
            <a:r>
              <a:rPr lang="en-US" sz="3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3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2: TỔ HỢP  XÁC SUẤT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88718" y="941887"/>
            <a:ext cx="906946" cy="914227"/>
            <a:chOff x="12784885" y="1066801"/>
            <a:chExt cx="1814128" cy="1828692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110"/>
            </a:xfrm>
            <a:prstGeom prst="rect">
              <a:avLst/>
            </a:prstGeom>
            <a:noFill/>
          </p:spPr>
          <p:txBody>
            <a:bodyPr wrap="square" lIns="45699" tIns="22850" rIns="45699" bIns="22850" rtlCol="0">
              <a:spAutoFit/>
            </a:bodyPr>
            <a:lstStyle/>
            <a:p>
              <a:pPr algn="ctr" defTabSz="1088639"/>
              <a:r>
                <a:rPr lang="en-US" sz="2150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4" y="1556787"/>
              <a:ext cx="1184882" cy="1338706"/>
            </a:xfrm>
            <a:prstGeom prst="rect">
              <a:avLst/>
            </a:prstGeom>
            <a:noFill/>
          </p:spPr>
          <p:txBody>
            <a:bodyPr wrap="none" lIns="45699" tIns="22850" rIns="45699" bIns="22850" rtlCol="0">
              <a:spAutoFit/>
            </a:bodyPr>
            <a:lstStyle/>
            <a:p>
              <a:pPr defTabSz="1088639"/>
              <a:r>
                <a:rPr lang="en-US" sz="404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90563" y="983120"/>
            <a:ext cx="1119042" cy="853403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2164824" y="4822247"/>
            <a:ext cx="8544227" cy="499761"/>
            <a:chOff x="7483861" y="7543801"/>
            <a:chExt cx="17012919" cy="999652"/>
          </a:xfrm>
        </p:grpSpPr>
        <p:sp>
          <p:nvSpPr>
            <p:cNvPr id="44" name="TextBox 43"/>
            <p:cNvSpPr txBox="1"/>
            <p:nvPr/>
          </p:nvSpPr>
          <p:spPr>
            <a:xfrm>
              <a:off x="8993188" y="7620003"/>
              <a:ext cx="15503592" cy="9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QUY TẮC NHÂN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949167"/>
              <a:chOff x="7483860" y="7543801"/>
              <a:chExt cx="1251657" cy="94916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846495"/>
                <a:chOff x="7493378" y="7646473"/>
                <a:chExt cx="1242139" cy="84649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780883" y="7646473"/>
                  <a:ext cx="897543" cy="8464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2172492" y="4133395"/>
            <a:ext cx="7424569" cy="499763"/>
            <a:chOff x="7459670" y="7543799"/>
            <a:chExt cx="14851071" cy="999657"/>
          </a:xfrm>
        </p:grpSpPr>
        <p:sp>
          <p:nvSpPr>
            <p:cNvPr id="28" name="TextBox 27"/>
            <p:cNvSpPr txBox="1"/>
            <p:nvPr/>
          </p:nvSpPr>
          <p:spPr>
            <a:xfrm>
              <a:off x="8993186" y="7620005"/>
              <a:ext cx="13317555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QUY TẮC CỘNG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942749"/>
              <a:chOff x="7459669" y="7543800"/>
              <a:chExt cx="1381118" cy="942749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846496"/>
                <a:chOff x="7469187" y="7640053"/>
                <a:chExt cx="1371600" cy="846496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45452" y="7640053"/>
                  <a:ext cx="635514" cy="8464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4437958" y="2993492"/>
            <a:ext cx="3782403" cy="5538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45699" tIns="22850" rIns="45699" bIns="22850" rtlCol="0">
            <a:spAutoFit/>
          </a:bodyPr>
          <a:lstStyle/>
          <a:p>
            <a:pPr algn="ctr" defTabSz="1088639"/>
            <a:r>
              <a:rPr lang="vi-VN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Quy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tắc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đếm</a:t>
            </a:r>
            <a:r>
              <a:rPr lang="vi-VN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714500" y="3958601"/>
            <a:ext cx="9506542" cy="2136799"/>
          </a:xfrm>
          <a:prstGeom prst="roundRect">
            <a:avLst>
              <a:gd name="adj" fmla="val 4570"/>
            </a:avLst>
          </a:prstGeom>
          <a:noFill/>
          <a:ln>
            <a:solidFill>
              <a:srgbClr val="14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9" tIns="22850" rIns="45699" bIns="22850" rtlCol="0" anchor="ctr"/>
          <a:lstStyle/>
          <a:p>
            <a:pPr algn="ctr" defTabSz="1088639"/>
            <a:endParaRPr lang="en-US" sz="21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4" y="703521"/>
            <a:ext cx="1577312" cy="1598895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929" y="716221"/>
            <a:ext cx="1692071" cy="1692292"/>
          </a:xfrm>
          <a:prstGeom prst="rect">
            <a:avLst/>
          </a:prstGeom>
        </p:spPr>
      </p:pic>
      <p:grpSp>
        <p:nvGrpSpPr>
          <p:cNvPr id="45" name="Group 26">
            <a:extLst>
              <a:ext uri="{FF2B5EF4-FFF2-40B4-BE49-F238E27FC236}">
                <a16:creationId xmlns:a16="http://schemas.microsoft.com/office/drawing/2014/main" id="{BEA94561-46B0-4917-8930-54EE03CBF59F}"/>
              </a:ext>
            </a:extLst>
          </p:cNvPr>
          <p:cNvGrpSpPr/>
          <p:nvPr/>
        </p:nvGrpSpPr>
        <p:grpSpPr>
          <a:xfrm>
            <a:off x="2164824" y="5485799"/>
            <a:ext cx="8544227" cy="499761"/>
            <a:chOff x="7483861" y="7543801"/>
            <a:chExt cx="17012919" cy="99965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2A5572F-F8D3-48A0-807B-52B9F43CD1E8}"/>
                </a:ext>
              </a:extLst>
            </p:cNvPr>
            <p:cNvSpPr txBox="1"/>
            <p:nvPr/>
          </p:nvSpPr>
          <p:spPr>
            <a:xfrm>
              <a:off x="8993188" y="7620003"/>
              <a:ext cx="15503592" cy="9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</a:p>
          </p:txBody>
        </p:sp>
        <p:grpSp>
          <p:nvGrpSpPr>
            <p:cNvPr id="50" name="Group 27">
              <a:extLst>
                <a:ext uri="{FF2B5EF4-FFF2-40B4-BE49-F238E27FC236}">
                  <a16:creationId xmlns:a16="http://schemas.microsoft.com/office/drawing/2014/main" id="{4F080B53-4E5F-4A8B-A74E-9B5A96792F7E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49167"/>
              <a:chOff x="7483860" y="7543801"/>
              <a:chExt cx="1251657" cy="949167"/>
            </a:xfrm>
          </p:grpSpPr>
          <p:sp>
            <p:nvSpPr>
              <p:cNvPr id="51" name="Isosceles Triangle 44">
                <a:extLst>
                  <a:ext uri="{FF2B5EF4-FFF2-40B4-BE49-F238E27FC236}">
                    <a16:creationId xmlns:a16="http://schemas.microsoft.com/office/drawing/2014/main" id="{6CFF83E4-5771-49E6-A981-D8EA93C84A2F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58" name="Group 29">
                <a:extLst>
                  <a:ext uri="{FF2B5EF4-FFF2-40B4-BE49-F238E27FC236}">
                    <a16:creationId xmlns:a16="http://schemas.microsoft.com/office/drawing/2014/main" id="{90D4C765-EEDB-42E9-B6F2-CD8075015702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46495"/>
                <a:chOff x="7493378" y="7646473"/>
                <a:chExt cx="1242139" cy="846495"/>
              </a:xfrm>
            </p:grpSpPr>
            <p:sp>
              <p:nvSpPr>
                <p:cNvPr id="64" name="Round Same Side Corner Rectangle 47">
                  <a:extLst>
                    <a:ext uri="{FF2B5EF4-FFF2-40B4-BE49-F238E27FC236}">
                      <a16:creationId xmlns:a16="http://schemas.microsoft.com/office/drawing/2014/main" id="{0F1351BE-7FC0-4CBA-84CF-9EF8D7274E66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441938B6-8157-4980-8D86-6D46F5366DEA}"/>
                    </a:ext>
                  </a:extLst>
                </p:cNvPr>
                <p:cNvSpPr txBox="1"/>
                <p:nvPr/>
              </p:nvSpPr>
              <p:spPr>
                <a:xfrm>
                  <a:off x="7780883" y="7646473"/>
                  <a:ext cx="897543" cy="8464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204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0500" y="819150"/>
            <a:ext cx="12001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qua B?</a:t>
            </a:r>
          </a:p>
        </p:txBody>
      </p:sp>
      <p:pic>
        <p:nvPicPr>
          <p:cNvPr id="3" name="Picture 6" descr="j03010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090738"/>
            <a:ext cx="121515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0" descr="j01494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1914525"/>
            <a:ext cx="1062454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5" descr="j03009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1747838"/>
            <a:ext cx="1056024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37"/>
          <p:cNvSpPr>
            <a:spLocks/>
          </p:cNvSpPr>
          <p:nvPr/>
        </p:nvSpPr>
        <p:spPr bwMode="auto">
          <a:xfrm>
            <a:off x="2438400" y="2624138"/>
            <a:ext cx="2478524" cy="433387"/>
          </a:xfrm>
          <a:custGeom>
            <a:avLst/>
            <a:gdLst>
              <a:gd name="T0" fmla="*/ 0 w 1542"/>
              <a:gd name="T1" fmla="*/ 0 h 273"/>
              <a:gd name="T2" fmla="*/ 2147483647 w 1542"/>
              <a:gd name="T3" fmla="*/ 2147483647 h 273"/>
              <a:gd name="T4" fmla="*/ 2147483647 w 1542"/>
              <a:gd name="T5" fmla="*/ 0 h 273"/>
              <a:gd name="T6" fmla="*/ 0 60000 65536"/>
              <a:gd name="T7" fmla="*/ 0 60000 65536"/>
              <a:gd name="T8" fmla="*/ 0 60000 65536"/>
              <a:gd name="T9" fmla="*/ 0 w 1542"/>
              <a:gd name="T10" fmla="*/ 0 h 273"/>
              <a:gd name="T11" fmla="*/ 1542 w 1542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273">
                <a:moveTo>
                  <a:pt x="0" y="0"/>
                </a:moveTo>
                <a:cubicBezTo>
                  <a:pt x="53" y="136"/>
                  <a:pt x="106" y="273"/>
                  <a:pt x="363" y="273"/>
                </a:cubicBezTo>
                <a:cubicBezTo>
                  <a:pt x="620" y="273"/>
                  <a:pt x="1081" y="136"/>
                  <a:pt x="1542" y="0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" name="Line 39"/>
          <p:cNvSpPr>
            <a:spLocks noChangeShapeType="1"/>
          </p:cNvSpPr>
          <p:nvPr/>
        </p:nvSpPr>
        <p:spPr bwMode="auto">
          <a:xfrm>
            <a:off x="2438399" y="2524125"/>
            <a:ext cx="2502635" cy="6985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40"/>
          <p:cNvSpPr>
            <a:spLocks/>
          </p:cNvSpPr>
          <p:nvPr/>
        </p:nvSpPr>
        <p:spPr bwMode="auto">
          <a:xfrm>
            <a:off x="5918200" y="1874838"/>
            <a:ext cx="2917329" cy="719137"/>
          </a:xfrm>
          <a:custGeom>
            <a:avLst/>
            <a:gdLst>
              <a:gd name="T0" fmla="*/ 0 w 1815"/>
              <a:gd name="T1" fmla="*/ 2147483647 h 453"/>
              <a:gd name="T2" fmla="*/ 2147483647 w 1815"/>
              <a:gd name="T3" fmla="*/ 0 h 453"/>
              <a:gd name="T4" fmla="*/ 2147483647 w 1815"/>
              <a:gd name="T5" fmla="*/ 2147483647 h 453"/>
              <a:gd name="T6" fmla="*/ 0 60000 65536"/>
              <a:gd name="T7" fmla="*/ 0 60000 65536"/>
              <a:gd name="T8" fmla="*/ 0 60000 65536"/>
              <a:gd name="T9" fmla="*/ 0 w 1815"/>
              <a:gd name="T10" fmla="*/ 0 h 453"/>
              <a:gd name="T11" fmla="*/ 1815 w 1815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453">
                <a:moveTo>
                  <a:pt x="0" y="453"/>
                </a:moveTo>
                <a:cubicBezTo>
                  <a:pt x="166" y="226"/>
                  <a:pt x="333" y="0"/>
                  <a:pt x="635" y="0"/>
                </a:cubicBezTo>
                <a:cubicBezTo>
                  <a:pt x="937" y="0"/>
                  <a:pt x="1376" y="226"/>
                  <a:pt x="1815" y="4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>
            <a:off x="5918200" y="2593975"/>
            <a:ext cx="2917329" cy="288925"/>
          </a:xfrm>
          <a:custGeom>
            <a:avLst/>
            <a:gdLst>
              <a:gd name="T0" fmla="*/ 0 w 1815"/>
              <a:gd name="T1" fmla="*/ 0 h 182"/>
              <a:gd name="T2" fmla="*/ 2147483647 w 1815"/>
              <a:gd name="T3" fmla="*/ 2147483647 h 182"/>
              <a:gd name="T4" fmla="*/ 2147483647 w 1815"/>
              <a:gd name="T5" fmla="*/ 0 h 182"/>
              <a:gd name="T6" fmla="*/ 0 60000 65536"/>
              <a:gd name="T7" fmla="*/ 0 60000 65536"/>
              <a:gd name="T8" fmla="*/ 0 60000 65536"/>
              <a:gd name="T9" fmla="*/ 0 w 1815"/>
              <a:gd name="T10" fmla="*/ 0 h 182"/>
              <a:gd name="T11" fmla="*/ 1815 w 1815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182">
                <a:moveTo>
                  <a:pt x="0" y="0"/>
                </a:moveTo>
                <a:cubicBezTo>
                  <a:pt x="98" y="91"/>
                  <a:pt x="197" y="182"/>
                  <a:pt x="499" y="182"/>
                </a:cubicBezTo>
                <a:cubicBezTo>
                  <a:pt x="801" y="182"/>
                  <a:pt x="1308" y="91"/>
                  <a:pt x="181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43"/>
          <p:cNvSpPr>
            <a:spLocks/>
          </p:cNvSpPr>
          <p:nvPr/>
        </p:nvSpPr>
        <p:spPr bwMode="auto">
          <a:xfrm>
            <a:off x="5918200" y="2593975"/>
            <a:ext cx="2917329" cy="865188"/>
          </a:xfrm>
          <a:custGeom>
            <a:avLst/>
            <a:gdLst>
              <a:gd name="T0" fmla="*/ 0 w 1815"/>
              <a:gd name="T1" fmla="*/ 0 h 545"/>
              <a:gd name="T2" fmla="*/ 2147483647 w 1815"/>
              <a:gd name="T3" fmla="*/ 2147483647 h 545"/>
              <a:gd name="T4" fmla="*/ 2147483647 w 1815"/>
              <a:gd name="T5" fmla="*/ 0 h 545"/>
              <a:gd name="T6" fmla="*/ 0 60000 65536"/>
              <a:gd name="T7" fmla="*/ 0 60000 65536"/>
              <a:gd name="T8" fmla="*/ 0 60000 65536"/>
              <a:gd name="T9" fmla="*/ 0 w 1815"/>
              <a:gd name="T10" fmla="*/ 0 h 545"/>
              <a:gd name="T11" fmla="*/ 1815 w 1815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545">
                <a:moveTo>
                  <a:pt x="0" y="0"/>
                </a:moveTo>
                <a:cubicBezTo>
                  <a:pt x="8" y="272"/>
                  <a:pt x="16" y="545"/>
                  <a:pt x="318" y="545"/>
                </a:cubicBezTo>
                <a:cubicBezTo>
                  <a:pt x="620" y="545"/>
                  <a:pt x="1217" y="272"/>
                  <a:pt x="181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45"/>
          <p:cNvSpPr>
            <a:spLocks/>
          </p:cNvSpPr>
          <p:nvPr/>
        </p:nvSpPr>
        <p:spPr bwMode="auto">
          <a:xfrm>
            <a:off x="5918200" y="1874838"/>
            <a:ext cx="2917329" cy="719137"/>
          </a:xfrm>
          <a:custGeom>
            <a:avLst/>
            <a:gdLst>
              <a:gd name="T0" fmla="*/ 0 w 1815"/>
              <a:gd name="T1" fmla="*/ 2147483647 h 453"/>
              <a:gd name="T2" fmla="*/ 2147483647 w 1815"/>
              <a:gd name="T3" fmla="*/ 0 h 453"/>
              <a:gd name="T4" fmla="*/ 2147483647 w 1815"/>
              <a:gd name="T5" fmla="*/ 2147483647 h 453"/>
              <a:gd name="T6" fmla="*/ 0 60000 65536"/>
              <a:gd name="T7" fmla="*/ 0 60000 65536"/>
              <a:gd name="T8" fmla="*/ 0 60000 65536"/>
              <a:gd name="T9" fmla="*/ 0 w 1815"/>
              <a:gd name="T10" fmla="*/ 0 h 453"/>
              <a:gd name="T11" fmla="*/ 1815 w 1815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453">
                <a:moveTo>
                  <a:pt x="0" y="453"/>
                </a:moveTo>
                <a:cubicBezTo>
                  <a:pt x="166" y="226"/>
                  <a:pt x="333" y="0"/>
                  <a:pt x="635" y="0"/>
                </a:cubicBezTo>
                <a:cubicBezTo>
                  <a:pt x="937" y="0"/>
                  <a:pt x="1376" y="226"/>
                  <a:pt x="1815" y="453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46"/>
          <p:cNvSpPr>
            <a:spLocks/>
          </p:cNvSpPr>
          <p:nvPr/>
        </p:nvSpPr>
        <p:spPr bwMode="auto">
          <a:xfrm>
            <a:off x="5918200" y="2306638"/>
            <a:ext cx="2917329" cy="287337"/>
          </a:xfrm>
          <a:custGeom>
            <a:avLst/>
            <a:gdLst>
              <a:gd name="T0" fmla="*/ 0 w 1815"/>
              <a:gd name="T1" fmla="*/ 2147483647 h 181"/>
              <a:gd name="T2" fmla="*/ 2147483647 w 1815"/>
              <a:gd name="T3" fmla="*/ 0 h 181"/>
              <a:gd name="T4" fmla="*/ 2147483647 w 1815"/>
              <a:gd name="T5" fmla="*/ 2147483647 h 181"/>
              <a:gd name="T6" fmla="*/ 0 60000 65536"/>
              <a:gd name="T7" fmla="*/ 0 60000 65536"/>
              <a:gd name="T8" fmla="*/ 0 60000 65536"/>
              <a:gd name="T9" fmla="*/ 0 w 1815"/>
              <a:gd name="T10" fmla="*/ 0 h 181"/>
              <a:gd name="T11" fmla="*/ 1815 w 181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181">
                <a:moveTo>
                  <a:pt x="0" y="181"/>
                </a:moveTo>
                <a:cubicBezTo>
                  <a:pt x="121" y="90"/>
                  <a:pt x="243" y="0"/>
                  <a:pt x="545" y="0"/>
                </a:cubicBezTo>
                <a:cubicBezTo>
                  <a:pt x="847" y="0"/>
                  <a:pt x="1331" y="90"/>
                  <a:pt x="1815" y="181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47"/>
          <p:cNvSpPr>
            <a:spLocks/>
          </p:cNvSpPr>
          <p:nvPr/>
        </p:nvSpPr>
        <p:spPr bwMode="auto">
          <a:xfrm>
            <a:off x="5918200" y="2595563"/>
            <a:ext cx="2917329" cy="288925"/>
          </a:xfrm>
          <a:custGeom>
            <a:avLst/>
            <a:gdLst>
              <a:gd name="T0" fmla="*/ 0 w 1815"/>
              <a:gd name="T1" fmla="*/ 0 h 182"/>
              <a:gd name="T2" fmla="*/ 2147483647 w 1815"/>
              <a:gd name="T3" fmla="*/ 2147483647 h 182"/>
              <a:gd name="T4" fmla="*/ 2147483647 w 1815"/>
              <a:gd name="T5" fmla="*/ 0 h 182"/>
              <a:gd name="T6" fmla="*/ 0 60000 65536"/>
              <a:gd name="T7" fmla="*/ 0 60000 65536"/>
              <a:gd name="T8" fmla="*/ 0 60000 65536"/>
              <a:gd name="T9" fmla="*/ 0 w 1815"/>
              <a:gd name="T10" fmla="*/ 0 h 182"/>
              <a:gd name="T11" fmla="*/ 1815 w 1815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182">
                <a:moveTo>
                  <a:pt x="0" y="0"/>
                </a:moveTo>
                <a:cubicBezTo>
                  <a:pt x="98" y="91"/>
                  <a:pt x="197" y="182"/>
                  <a:pt x="499" y="182"/>
                </a:cubicBezTo>
                <a:cubicBezTo>
                  <a:pt x="801" y="182"/>
                  <a:pt x="1308" y="91"/>
                  <a:pt x="1815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48"/>
          <p:cNvSpPr>
            <a:spLocks/>
          </p:cNvSpPr>
          <p:nvPr/>
        </p:nvSpPr>
        <p:spPr bwMode="auto">
          <a:xfrm>
            <a:off x="5918200" y="2593975"/>
            <a:ext cx="2917329" cy="865188"/>
          </a:xfrm>
          <a:custGeom>
            <a:avLst/>
            <a:gdLst>
              <a:gd name="T0" fmla="*/ 0 w 1815"/>
              <a:gd name="T1" fmla="*/ 0 h 545"/>
              <a:gd name="T2" fmla="*/ 2147483647 w 1815"/>
              <a:gd name="T3" fmla="*/ 2147483647 h 545"/>
              <a:gd name="T4" fmla="*/ 2147483647 w 1815"/>
              <a:gd name="T5" fmla="*/ 0 h 545"/>
              <a:gd name="T6" fmla="*/ 0 60000 65536"/>
              <a:gd name="T7" fmla="*/ 0 60000 65536"/>
              <a:gd name="T8" fmla="*/ 0 60000 65536"/>
              <a:gd name="T9" fmla="*/ 0 w 1815"/>
              <a:gd name="T10" fmla="*/ 0 h 545"/>
              <a:gd name="T11" fmla="*/ 1815 w 1815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545">
                <a:moveTo>
                  <a:pt x="0" y="0"/>
                </a:moveTo>
                <a:cubicBezTo>
                  <a:pt x="8" y="272"/>
                  <a:pt x="16" y="545"/>
                  <a:pt x="318" y="545"/>
                </a:cubicBezTo>
                <a:cubicBezTo>
                  <a:pt x="620" y="545"/>
                  <a:pt x="1217" y="272"/>
                  <a:pt x="1815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62" descr="Oak"/>
          <p:cNvSpPr>
            <a:spLocks noChangeArrowheads="1"/>
          </p:cNvSpPr>
          <p:nvPr/>
        </p:nvSpPr>
        <p:spPr bwMode="auto">
          <a:xfrm>
            <a:off x="8141363" y="4110155"/>
            <a:ext cx="3899842" cy="2133600"/>
          </a:xfrm>
          <a:prstGeom prst="wedgeEllipseCallout">
            <a:avLst>
              <a:gd name="adj1" fmla="val -25368"/>
              <a:gd name="adj2" fmla="val -83568"/>
            </a:avLst>
          </a:prstGeom>
          <a:noFill/>
          <a:ln w="57150">
            <a:solidFill>
              <a:srgbClr val="145F8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ta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65"/>
          <p:cNvSpPr txBox="1">
            <a:spLocks noChangeArrowheads="1"/>
          </p:cNvSpPr>
          <p:nvPr/>
        </p:nvSpPr>
        <p:spPr bwMode="auto">
          <a:xfrm>
            <a:off x="914399" y="3743325"/>
            <a:ext cx="102277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qua B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" name="Text Box 66"/>
          <p:cNvSpPr txBox="1">
            <a:spLocks noChangeArrowheads="1"/>
          </p:cNvSpPr>
          <p:nvPr/>
        </p:nvSpPr>
        <p:spPr bwMode="auto">
          <a:xfrm>
            <a:off x="990599" y="4733925"/>
            <a:ext cx="478345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1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đi từ A đến B:</a:t>
            </a:r>
          </a:p>
        </p:txBody>
      </p: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914400" y="5267325"/>
            <a:ext cx="493776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2- đi từ B đến C:</a:t>
            </a:r>
          </a:p>
        </p:txBody>
      </p:sp>
      <p:sp>
        <p:nvSpPr>
          <p:cNvPr id="19" name="Text Box 70"/>
          <p:cNvSpPr txBox="1">
            <a:spLocks noChangeArrowheads="1"/>
          </p:cNvSpPr>
          <p:nvPr/>
        </p:nvSpPr>
        <p:spPr bwMode="auto">
          <a:xfrm>
            <a:off x="990599" y="5800725"/>
            <a:ext cx="902684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Theo quy tắc nhân ta có số cách đi từ A đến C, qua B là:</a:t>
            </a:r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3657600" y="6334125"/>
            <a:ext cx="266015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. 4 = 12 (cách)</a:t>
            </a:r>
          </a:p>
        </p:txBody>
      </p:sp>
      <p:sp>
        <p:nvSpPr>
          <p:cNvPr id="21" name="TextBox 42"/>
          <p:cNvSpPr txBox="1">
            <a:spLocks noChangeArrowheads="1"/>
          </p:cNvSpPr>
          <p:nvPr/>
        </p:nvSpPr>
        <p:spPr bwMode="auto">
          <a:xfrm>
            <a:off x="1524000" y="2905125"/>
            <a:ext cx="45005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TextBox 43"/>
          <p:cNvSpPr txBox="1">
            <a:spLocks noChangeArrowheads="1"/>
          </p:cNvSpPr>
          <p:nvPr/>
        </p:nvSpPr>
        <p:spPr bwMode="auto">
          <a:xfrm>
            <a:off x="5181600" y="2828925"/>
            <a:ext cx="42916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8839200" y="2828925"/>
            <a:ext cx="45005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81087" y="3286125"/>
            <a:ext cx="8342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 rot="184752" flipV="1">
            <a:off x="2451077" y="1980426"/>
            <a:ext cx="2456021" cy="547687"/>
          </a:xfrm>
          <a:custGeom>
            <a:avLst/>
            <a:gdLst>
              <a:gd name="T0" fmla="*/ 0 w 1542"/>
              <a:gd name="T1" fmla="*/ 0 h 273"/>
              <a:gd name="T2" fmla="*/ 2147483647 w 1542"/>
              <a:gd name="T3" fmla="*/ 2147483647 h 273"/>
              <a:gd name="T4" fmla="*/ 2147483647 w 1542"/>
              <a:gd name="T5" fmla="*/ 0 h 273"/>
              <a:gd name="T6" fmla="*/ 0 60000 65536"/>
              <a:gd name="T7" fmla="*/ 0 60000 65536"/>
              <a:gd name="T8" fmla="*/ 0 60000 65536"/>
              <a:gd name="T9" fmla="*/ 0 w 1542"/>
              <a:gd name="T10" fmla="*/ 0 h 273"/>
              <a:gd name="T11" fmla="*/ 1542 w 1542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273">
                <a:moveTo>
                  <a:pt x="0" y="0"/>
                </a:moveTo>
                <a:cubicBezTo>
                  <a:pt x="53" y="136"/>
                  <a:pt x="106" y="273"/>
                  <a:pt x="363" y="273"/>
                </a:cubicBezTo>
                <a:cubicBezTo>
                  <a:pt x="620" y="273"/>
                  <a:pt x="1081" y="136"/>
                  <a:pt x="1542" y="0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5562600" y="4733925"/>
            <a:ext cx="1543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5486400" y="5267325"/>
            <a:ext cx="123444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cách.</a:t>
            </a:r>
          </a:p>
        </p:txBody>
      </p:sp>
    </p:spTree>
    <p:extLst>
      <p:ext uri="{BB962C8B-B14F-4D97-AF65-F5344CB8AC3E}">
        <p14:creationId xmlns:p14="http://schemas.microsoft.com/office/powerpoint/2010/main" val="106883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/>
      <p:bldP spid="17" grpId="0"/>
      <p:bldP spid="18" grpId="0"/>
      <p:bldP spid="19" grpId="0"/>
      <p:bldP spid="20" grpId="0"/>
      <p:bldP spid="24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400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 TẮC CỘNG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865005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QUY TẮC NHÂN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8600" y="2324100"/>
            <a:ext cx="11677650" cy="138499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liên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m.n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81000" y="3937208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4394408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91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1"/>
          <p:cNvSpPr txBox="1">
            <a:spLocks noChangeArrowheads="1"/>
          </p:cNvSpPr>
          <p:nvPr/>
        </p:nvSpPr>
        <p:spPr bwMode="auto">
          <a:xfrm>
            <a:off x="342899" y="1954161"/>
            <a:ext cx="11592427" cy="1815882"/>
          </a:xfrm>
          <a:prstGeom prst="rect">
            <a:avLst/>
          </a:prstGeom>
          <a:noFill/>
          <a:ln w="101600" cmpd="tri">
            <a:solidFill>
              <a:srgbClr val="145F8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+ 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436" name="Text Box 37"/>
          <p:cNvSpPr txBox="1">
            <a:spLocks noChangeArrowheads="1"/>
          </p:cNvSpPr>
          <p:nvPr/>
        </p:nvSpPr>
        <p:spPr bwMode="auto">
          <a:xfrm>
            <a:off x="190500" y="1385888"/>
            <a:ext cx="337861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QUY TẮC CỘNG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342900" y="4876800"/>
            <a:ext cx="11592426" cy="1384995"/>
          </a:xfrm>
          <a:prstGeom prst="rect">
            <a:avLst/>
          </a:prstGeom>
          <a:noFill/>
          <a:ln w="101600" cmpd="tri">
            <a:solidFill>
              <a:srgbClr val="145F8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  <p:sp>
        <p:nvSpPr>
          <p:cNvPr id="18438" name="Text Box 37"/>
          <p:cNvSpPr txBox="1">
            <a:spLocks noChangeArrowheads="1"/>
          </p:cNvSpPr>
          <p:nvPr/>
        </p:nvSpPr>
        <p:spPr bwMode="auto">
          <a:xfrm>
            <a:off x="190500" y="4271964"/>
            <a:ext cx="3676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QUY TẮC NHÂN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§1 QUY TẮC ĐẾM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32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209675" y="3492281"/>
            <a:ext cx="8763000" cy="2743200"/>
          </a:xfrm>
          <a:prstGeom prst="irregularSeal1">
            <a:avLst/>
          </a:prstGeom>
          <a:solidFill>
            <a:srgbClr val="145F82"/>
          </a:solidFill>
          <a:ln w="15875" cap="flat" cmpd="sng" algn="ctr">
            <a:solidFill>
              <a:srgbClr val="2DA2BF">
                <a:shade val="50000"/>
                <a:shade val="75000"/>
                <a:satMod val="125000"/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phân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biệt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tắc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cộng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tắc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18495"/>
            <a:ext cx="12192000" cy="1292662"/>
          </a:xfrm>
          <a:prstGeom prst="rect">
            <a:avLst/>
          </a:prstGeom>
          <a:solidFill>
            <a:srgbClr val="145F82"/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Quy tắc cộng: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 công việc được hoàn thành bởi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 trong hai hành động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Nếu hành động này có m cách thực hiện, hành động kia có n cách thực hiện không trùng với bất kỳ cách nào của hành động thứ nhất thì công việc đó có m + n cách thực hiện.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55388"/>
            <a:ext cx="12192000" cy="1292662"/>
          </a:xfrm>
          <a:prstGeom prst="rect">
            <a:avLst/>
          </a:prstGeom>
          <a:solidFill>
            <a:srgbClr val="145F82"/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Quy tắc nhân: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 công việc được hoàn thành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bởi hai hành động liên tiếp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Nếu có m cách thực hiện hành động thứ nhất và ứng với mỗi cách đó có n cách thực hiện hành động thứ hai thì có m.n cách hoàn thành công việc.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492638"/>
            <a:ext cx="5591175" cy="1938992"/>
          </a:xfrm>
          <a:prstGeom prst="rect">
            <a:avLst/>
          </a:prstGeom>
          <a:solidFill>
            <a:srgbClr val="464646">
              <a:lumMod val="95000"/>
              <a:lumOff val="5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cs typeface="Arial" charset="0"/>
              </a:rPr>
              <a:t>+ </a:t>
            </a:r>
            <a:r>
              <a:rPr kumimoji="0" lang="vi-VN" sz="3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Nếu bỏ 1 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hành động</a:t>
            </a:r>
            <a:r>
              <a:rPr kumimoji="0" lang="vi-VN" sz="3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nào đó mà ta không thể hoàn thành được công việc (không có kết quả) thì lúc đó ta sử dụng quy tắc nhân.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0349" y="3492281"/>
            <a:ext cx="5581651" cy="1938992"/>
          </a:xfrm>
          <a:prstGeom prst="rect">
            <a:avLst/>
          </a:prstGeom>
          <a:solidFill>
            <a:srgbClr val="464646">
              <a:lumMod val="95000"/>
              <a:lumOff val="5000"/>
            </a:srgb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3000" dirty="0">
                <a:solidFill>
                  <a:srgbClr val="FFFF99"/>
                </a:solidFill>
                <a:latin typeface="Arial" charset="0"/>
                <a:cs typeface="Arial" charset="0"/>
              </a:rPr>
              <a:t>+ </a:t>
            </a:r>
            <a:r>
              <a:rPr lang="vi-VN" sz="30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Nếu bỏ 1 </a:t>
            </a:r>
            <a:r>
              <a:rPr lang="en-US" sz="3000" dirty="0" err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vi-VN" sz="30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nào đó mà ta vẫn có thể hoàn thành được công việc (có kết quả) thì lúc đó ta sử dụng quy tắc cộng.</a:t>
            </a:r>
            <a:endParaRPr lang="en-US" sz="3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9175" y="5937169"/>
            <a:ext cx="11691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7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2669" y="3470702"/>
            <a:ext cx="11068451" cy="3272566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8639"/>
              <a:endParaRPr lang="en-US" sz="1600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1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88639"/>
                <a:r>
                  <a:rPr lang="en-US" sz="2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90500" y="1181100"/>
            <a:ext cx="11695971" cy="2059937"/>
            <a:chOff x="992187" y="2564544"/>
            <a:chExt cx="22353091" cy="4120409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6999"/>
              <a:ext cx="22200057" cy="401795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088530">
                <a:defRPr/>
              </a:pPr>
              <a:r>
                <a:rPr lang="en-US" sz="24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Trong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chiếc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hộp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6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bi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xanh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bi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đỏ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bi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bi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cả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530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530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530">
                  <a:defRPr/>
                </a:pPr>
                <a:endParaRPr lang="en-US" sz="1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5"/>
                <a:ext cx="3173470" cy="919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088639" eaLnBrk="1" hangingPunct="1"/>
                <a:r>
                  <a:rPr lang="en-US" sz="20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20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9316810" y="5926731"/>
                <a:ext cx="1675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</m:oMath>
                  </m:oMathPara>
                </a14:m>
                <a:endParaRPr lang="en-US" sz="2400" b="1" spc="-75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810" y="5926731"/>
                <a:ext cx="1675884" cy="461665"/>
              </a:xfrm>
              <a:prstGeom prst="rect">
                <a:avLst/>
              </a:prstGeom>
              <a:blipFill>
                <a:blip r:embed="rId3"/>
                <a:stretch>
                  <a:fillRect l="-327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24999" y="2611829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270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999" y="2611829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125531" y="2611829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60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531" y="2611829"/>
                <a:ext cx="2194271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534622" y="2611829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135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622" y="2611829"/>
                <a:ext cx="2223554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018717" y="2611829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300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vi-VN" sz="2400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717" y="2611829"/>
                <a:ext cx="2011731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454504" y="783804"/>
            <a:ext cx="4736043" cy="526318"/>
            <a:chOff x="739068" y="1515168"/>
            <a:chExt cx="9473319" cy="10527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defTabSz="1088639"/>
              <a:endParaRPr lang="en-US" sz="215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1088639"/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2112940" y="2590310"/>
            <a:ext cx="472743" cy="5646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39"/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3452" y="4066363"/>
            <a:ext cx="982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5.4=20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90547" y="403978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24419" y="5040882"/>
            <a:ext cx="982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6.5=30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4419" y="4577141"/>
            <a:ext cx="982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6.20=120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4419" y="5563601"/>
            <a:ext cx="982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5.30=150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24419" y="5938852"/>
            <a:ext cx="982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150+120=270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28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57" grpId="0" animBg="1"/>
      <p:bldP spid="5" grpId="0"/>
      <p:bldP spid="52" grpId="0"/>
      <p:bldP spid="58" grpId="0"/>
      <p:bldP spid="76" grpId="0"/>
      <p:bldP spid="78" grpId="0"/>
      <p:bldP spid="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2669" y="3470702"/>
            <a:ext cx="11068451" cy="3272566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8639"/>
              <a:endParaRPr lang="en-US" sz="1600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1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88639"/>
                <a:r>
                  <a:rPr lang="en-US" sz="2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90500" y="1181100"/>
            <a:ext cx="11695971" cy="2043778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088530">
                <a:defRPr/>
              </a:pPr>
              <a:r>
                <a:rPr lang="en-US" sz="24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Một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cài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khẩu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9)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26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Anh)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khẩu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khẩu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530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530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530">
                  <a:defRPr/>
                </a:pPr>
                <a:endParaRPr lang="en-US" sz="1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70" cy="919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088639" eaLnBrk="1" hangingPunct="1"/>
                <a:r>
                  <a:rPr lang="en-US" sz="20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20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9821670" y="6062430"/>
                <a:ext cx="1675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</m:oMath>
                  </m:oMathPara>
                </a14:m>
                <a:endParaRPr lang="en-US" sz="2400" b="1" spc="-75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1670" y="6062430"/>
                <a:ext cx="1675884" cy="461665"/>
              </a:xfrm>
              <a:prstGeom prst="rect">
                <a:avLst/>
              </a:prstGeom>
              <a:blipFill>
                <a:blip r:embed="rId3"/>
                <a:stretch>
                  <a:fillRect l="-327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10016" y="2783504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1222640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016" y="2783504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210548" y="2783504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1532458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48" y="2783504"/>
                <a:ext cx="2194271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619639" y="2783504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1669616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39" y="2783504"/>
                <a:ext cx="2223554" cy="461665"/>
              </a:xfrm>
              <a:prstGeom prst="rect">
                <a:avLst/>
              </a:prstGeom>
              <a:blipFill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103734" y="2783504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269234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vi-VN" sz="2400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734" y="2783504"/>
                <a:ext cx="2011731" cy="461665"/>
              </a:xfrm>
              <a:prstGeom prst="rect">
                <a:avLst/>
              </a:prstGeom>
              <a:blipFill>
                <a:blip r:embed="rId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454504" y="783804"/>
            <a:ext cx="4736043" cy="526318"/>
            <a:chOff x="739068" y="1515168"/>
            <a:chExt cx="9473319" cy="10527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defTabSz="1088639"/>
              <a:endParaRPr lang="en-US" sz="215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1088639"/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6865207" y="2814561"/>
            <a:ext cx="472743" cy="5646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39"/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4419" y="4008181"/>
                <a:ext cx="98269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419" y="4008181"/>
                <a:ext cx="9826996" cy="830997"/>
              </a:xfrm>
              <a:prstGeom prst="rect">
                <a:avLst/>
              </a:prstGeom>
              <a:blipFill>
                <a:blip r:embed="rId8"/>
                <a:stretch>
                  <a:fillRect l="-993"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190547" y="403978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24419" y="4563843"/>
                <a:ext cx="9826996" cy="123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9)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26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Anh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36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419" y="4563843"/>
                <a:ext cx="9826996" cy="1231940"/>
              </a:xfrm>
              <a:prstGeom prst="rect">
                <a:avLst/>
              </a:prstGeom>
              <a:blipFill>
                <a:blip r:embed="rId9"/>
                <a:stretch>
                  <a:fillRect l="-993" t="-3960" r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224419" y="5577028"/>
                <a:ext cx="9826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=1669616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thỏa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mãn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yêu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419" y="5577028"/>
                <a:ext cx="9826996" cy="461665"/>
              </a:xfrm>
              <a:prstGeom prst="rect">
                <a:avLst/>
              </a:prstGeom>
              <a:blipFill>
                <a:blip r:embed="rId10"/>
                <a:stretch>
                  <a:fillRect l="-99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57" grpId="0" animBg="1"/>
      <p:bldP spid="5" grpId="0"/>
      <p:bldP spid="52" grpId="0"/>
      <p:bldP spid="58" grpId="0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2669" y="2895601"/>
            <a:ext cx="11068451" cy="3847668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90500" y="1181100"/>
            <a:ext cx="11758617" cy="1469046"/>
            <a:chOff x="992187" y="2564544"/>
            <a:chExt cx="22472819" cy="2938474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264949" y="2786837"/>
              <a:ext cx="22200057" cy="271618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just" defTabSz="1088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Cho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0; 1; 2; 3; 4; 5.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Từ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đã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lập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được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nhiêu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chẵn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4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nhau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70" cy="919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lang="en-US" sz="20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8081568" y="6157805"/>
                <a:ext cx="1675884" cy="3468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</m:oMath>
                  </m:oMathPara>
                </a14:m>
                <a:endParaRPr kumimoji="0" lang="en-US" sz="2400" b="1" i="0" u="none" strike="noStrike" kern="1200" cap="none" spc="-7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568" y="6157805"/>
                <a:ext cx="1675884" cy="346855"/>
              </a:xfrm>
              <a:prstGeom prst="rect">
                <a:avLst/>
              </a:prstGeom>
              <a:blipFill>
                <a:blip r:embed="rId3"/>
                <a:stretch>
                  <a:fillRect l="-3636" b="-59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52176" y="2244461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160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176" y="2244461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857039" y="2245258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156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039" y="2245258"/>
                <a:ext cx="2194271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500830" y="2254410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752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830" y="2254410"/>
                <a:ext cx="2223554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173904" y="2239869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240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3904" y="2239869"/>
                <a:ext cx="2011731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454504" y="783804"/>
            <a:ext cx="4736043" cy="526318"/>
            <a:chOff x="739068" y="1515168"/>
            <a:chExt cx="9473319" cy="10527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4306559" y="2213143"/>
            <a:ext cx="472743" cy="54071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B</a:t>
            </a:r>
            <a:endParaRPr kumimoji="0" lang="en-US" sz="2150" b="1" i="0" u="none" strike="noStrike" kern="1200" cap="none" spc="0" normalizeH="0" baseline="0" noProof="0" dirty="0">
              <a:ln w="22225">
                <a:solidFill>
                  <a:srgbClr val="F3A447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5004" y="2997736"/>
                <a:ext cx="9826996" cy="863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Gọi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4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chữ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cần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lập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𝑎𝑏𝑐𝑑</m:t>
                        </m:r>
                      </m:e>
                    </m:acc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≠0;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⋮2</m:t>
                        </m:r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04" y="2997736"/>
                <a:ext cx="9826996" cy="863634"/>
              </a:xfrm>
              <a:prstGeom prst="rect">
                <a:avLst/>
              </a:prstGeom>
              <a:blipFill>
                <a:blip r:embed="rId8"/>
                <a:stretch>
                  <a:fillRect l="-993" t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190547" y="350630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72172" y="3522589"/>
                <a:ext cx="1693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Nếu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𝑑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=0: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72" y="3522589"/>
                <a:ext cx="1693111" cy="461665"/>
              </a:xfrm>
              <a:prstGeom prst="rect">
                <a:avLst/>
              </a:prstGeom>
              <a:blipFill>
                <a:blip r:embed="rId9"/>
                <a:stretch>
                  <a:fillRect l="-57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00830" y="3555959"/>
                <a:ext cx="1693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Nếu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𝑑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0: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830" y="3555959"/>
                <a:ext cx="1693111" cy="461665"/>
              </a:xfrm>
              <a:prstGeom prst="rect">
                <a:avLst/>
              </a:prstGeom>
              <a:blipFill>
                <a:blip r:embed="rId10"/>
                <a:stretch>
                  <a:fillRect l="-53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444650" y="3553167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87499" y="4035143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03913" y="4508625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74158" y="4969429"/>
            <a:ext cx="4344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5.4.3=60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32754" y="3555958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55033" y="3897237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155033" y="4286017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93941" y="4687751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963182" y="5185283"/>
            <a:ext cx="671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2.4.4.3=96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490831" y="5702790"/>
            <a:ext cx="4255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60+96=156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7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57" grpId="0" animBg="1"/>
      <p:bldP spid="5" grpId="0"/>
      <p:bldP spid="52" grpId="0"/>
      <p:bldP spid="78" grpId="0"/>
      <p:bldP spid="50" grpId="0"/>
      <p:bldP spid="51" grpId="0"/>
      <p:bldP spid="56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7389" y="744866"/>
            <a:ext cx="11695971" cy="1411524"/>
            <a:chOff x="992187" y="2396079"/>
            <a:chExt cx="22353091" cy="425655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6999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just" defTabSz="1088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Có</a:t>
              </a:r>
              <a:r>
                <a:rPr kumimoji="0" lang="en-US" sz="2400" b="0" i="0" u="none" strike="noStrike" kern="1200" cap="none" spc="0" normalizeH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nhiêu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tự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nhiên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5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đôi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một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nhau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và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chia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hết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2?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396079"/>
              <a:ext cx="3124200" cy="1206560"/>
              <a:chOff x="534987" y="1454236"/>
              <a:chExt cx="4197167" cy="1386788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454236"/>
                <a:ext cx="3173470" cy="1386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lang="en-US" sz="20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4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7471" y="1661130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50000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1661130"/>
                <a:ext cx="2194271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791924" y="1677455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15120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924" y="1677455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01015" y="1677455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13776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015" y="1677455"/>
                <a:ext cx="2223554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685110" y="1677455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kumimoji="0" lang="en-US" sz="2400" b="0" i="1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45000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110" y="1677455"/>
                <a:ext cx="20117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6446583" y="1708512"/>
            <a:ext cx="472743" cy="5646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50" b="1" i="0" u="none" strike="noStrike" kern="1200" cap="none" spc="0" normalizeH="0" baseline="0" noProof="0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47390" y="2122795"/>
            <a:ext cx="11854566" cy="4735205"/>
            <a:chOff x="1205494" y="6941416"/>
            <a:chExt cx="22139783" cy="6545984"/>
          </a:xfrm>
        </p:grpSpPr>
        <p:sp>
          <p:nvSpPr>
            <p:cNvPr id="97" name="Rounded Rectangle 96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99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8547975" y="6136567"/>
                <a:ext cx="1675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</m:oMath>
                  </m:oMathPara>
                </a14:m>
                <a:endParaRPr kumimoji="0" lang="en-US" sz="2400" b="1" i="0" u="none" strike="noStrike" kern="1200" cap="none" spc="-7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975" y="6136567"/>
                <a:ext cx="1675884" cy="461665"/>
              </a:xfrm>
              <a:prstGeom prst="rect">
                <a:avLst/>
              </a:prstGeom>
              <a:blipFill>
                <a:blip r:embed="rId7"/>
                <a:stretch>
                  <a:fillRect l="-327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2070200" y="2279714"/>
                <a:ext cx="9826996" cy="863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Gọi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5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chữ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cần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lập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𝑎𝑏𝑐𝑑𝑒</m:t>
                        </m:r>
                      </m:e>
                    </m:acc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≠0;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⋮2</m:t>
                        </m:r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200" y="2279714"/>
                <a:ext cx="9826996" cy="863634"/>
              </a:xfrm>
              <a:prstGeom prst="rect">
                <a:avLst/>
              </a:prstGeom>
              <a:blipFill>
                <a:blip r:embed="rId8"/>
                <a:stretch>
                  <a:fillRect l="-993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267699" y="261671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105338" y="2805776"/>
                <a:ext cx="1693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Nếu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400" b="0" i="0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e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=0: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8" y="2805776"/>
                <a:ext cx="1693111" cy="461665"/>
              </a:xfrm>
              <a:prstGeom prst="rect">
                <a:avLst/>
              </a:prstGeom>
              <a:blipFill>
                <a:blip r:embed="rId9"/>
                <a:stretch>
                  <a:fillRect l="-53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5883370" y="2794866"/>
                <a:ext cx="1693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Nếu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400" b="0" i="0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e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0: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70" y="2794866"/>
                <a:ext cx="1693111" cy="461665"/>
              </a:xfrm>
              <a:prstGeom prst="rect">
                <a:avLst/>
              </a:prstGeom>
              <a:blipFill>
                <a:blip r:embed="rId10"/>
                <a:stretch>
                  <a:fillRect l="-53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/>
          <p:cNvSpPr txBox="1"/>
          <p:nvPr/>
        </p:nvSpPr>
        <p:spPr>
          <a:xfrm>
            <a:off x="1587767" y="2805776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9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587767" y="3207745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87767" y="3608425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72782" y="4777594"/>
            <a:ext cx="5973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9.8.7.6=3024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15294" y="2794865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37573" y="3136144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537573" y="3524924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01593" y="3845286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71012" y="4751237"/>
            <a:ext cx="500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4.8.8.7.6=10752số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974981" y="5415135"/>
            <a:ext cx="557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3024+10752=13776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634307" y="3933785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601593" y="4229092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  <p:bldP spid="53" grpId="1"/>
      <p:bldP spid="54" grpId="0"/>
      <p:bldP spid="55" grpId="0"/>
      <p:bldP spid="57" grpId="0" animBg="1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7389" y="706766"/>
            <a:ext cx="11695971" cy="1449624"/>
            <a:chOff x="992187" y="2281185"/>
            <a:chExt cx="22353091" cy="4371445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6999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just" defTabSz="1088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Số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253125000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nhiêu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ước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tự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nhiên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281185"/>
              <a:ext cx="3124200" cy="1306819"/>
              <a:chOff x="534987" y="1322180"/>
              <a:chExt cx="4197167" cy="1502023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322180"/>
                <a:ext cx="3173470" cy="1386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lang="en-US" sz="20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5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7471" y="1661130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160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1661130"/>
                <a:ext cx="2194271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791924" y="1677455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240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924" y="1677455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01015" y="1677455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180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015" y="1677455"/>
                <a:ext cx="2223554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685110" y="1677455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120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110" y="1677455"/>
                <a:ext cx="2011731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9037383" y="1631734"/>
            <a:ext cx="472743" cy="5646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D</a:t>
            </a:r>
            <a:endParaRPr kumimoji="0" lang="en-US" sz="2150" b="1" i="0" u="none" strike="noStrike" kern="1200" cap="none" spc="0" normalizeH="0" baseline="0" noProof="0" dirty="0">
              <a:ln w="22225">
                <a:solidFill>
                  <a:srgbClr val="F3A447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7390" y="2122795"/>
            <a:ext cx="11854566" cy="4735205"/>
            <a:chOff x="1205494" y="6941416"/>
            <a:chExt cx="22139783" cy="6545984"/>
          </a:xfrm>
        </p:grpSpPr>
        <p:sp>
          <p:nvSpPr>
            <p:cNvPr id="97" name="Rounded Rectangle 96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99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0222" y="2831980"/>
                <a:ext cx="3962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253125000=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22" y="2831980"/>
                <a:ext cx="396227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237471" y="3443307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Do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ước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tự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nhiên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đã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cho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dạng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3443307"/>
                <a:ext cx="8496178" cy="461665"/>
              </a:xfrm>
              <a:prstGeom prst="rect">
                <a:avLst/>
              </a:prstGeom>
              <a:blipFill>
                <a:blip r:embed="rId8"/>
                <a:stretch>
                  <a:fillRect l="-114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237471" y="4077661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Chọn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1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8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cách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𝑚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0;1;2;…;7</m:t>
                        </m:r>
                      </m:e>
                    </m:d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4077661"/>
                <a:ext cx="8496178" cy="461665"/>
              </a:xfrm>
              <a:prstGeom prst="rect">
                <a:avLst/>
              </a:prstGeom>
              <a:blipFill>
                <a:blip r:embed="rId9"/>
                <a:stretch>
                  <a:fillRect l="-114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240213" y="4537870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Chọn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5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cách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0;1;2;…;4</m:t>
                        </m:r>
                      </m:e>
                    </m:d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213" y="4537870"/>
                <a:ext cx="8496178" cy="461665"/>
              </a:xfrm>
              <a:prstGeom prst="rect">
                <a:avLst/>
              </a:prstGeom>
              <a:blipFill>
                <a:blip r:embed="rId10"/>
                <a:stretch>
                  <a:fillRect l="-10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274841" y="5074862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Chọn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sz="2400" i="1" noProof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3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cách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𝑝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0;1;2</m:t>
                        </m:r>
                      </m:e>
                    </m:d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841" y="5074862"/>
                <a:ext cx="8496178" cy="461665"/>
              </a:xfrm>
              <a:prstGeom prst="rect">
                <a:avLst/>
              </a:prstGeom>
              <a:blipFill>
                <a:blip r:embed="rId11"/>
                <a:stretch>
                  <a:fillRect l="-10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333695" y="5735598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Suy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253125000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8.5.3=120 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ước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tự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nhiên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695" y="5735598"/>
                <a:ext cx="8496178" cy="461665"/>
              </a:xfrm>
              <a:prstGeom prst="rect">
                <a:avLst/>
              </a:prstGeom>
              <a:blipFill>
                <a:blip r:embed="rId12"/>
                <a:stretch>
                  <a:fillRect l="-114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63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  <p:bldP spid="53" grpId="1"/>
      <p:bldP spid="54" grpId="0"/>
      <p:bldP spid="55" grpId="0"/>
      <p:bldP spid="57" grpId="0" animBg="1"/>
      <p:bldP spid="62" grpId="0"/>
      <p:bldP spid="76" grpId="0"/>
      <p:bldP spid="77" grpId="0"/>
      <p:bldP spid="78" grpId="0"/>
      <p:bldP spid="79" grpId="0"/>
      <p:bldP spid="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370840" y="2014217"/>
            <a:ext cx="7424570" cy="499762"/>
            <a:chOff x="7459670" y="7543799"/>
            <a:chExt cx="14851072" cy="999656"/>
          </a:xfrm>
        </p:grpSpPr>
        <p:sp>
          <p:nvSpPr>
            <p:cNvPr id="16" name="TextBox 15"/>
            <p:cNvSpPr txBox="1"/>
            <p:nvPr/>
          </p:nvSpPr>
          <p:spPr>
            <a:xfrm>
              <a:off x="8993187" y="7620003"/>
              <a:ext cx="13317555" cy="923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VỀ</a:t>
              </a:r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NHÀ</a:t>
              </a:r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. </a:t>
              </a:r>
            </a:p>
          </p:txBody>
        </p:sp>
        <p:sp>
          <p:nvSpPr>
            <p:cNvPr id="18" name="Isosceles Triangle 44"/>
            <p:cNvSpPr/>
            <p:nvPr/>
          </p:nvSpPr>
          <p:spPr>
            <a:xfrm rot="16200000">
              <a:off x="7469937" y="7533532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8639"/>
              <a:endParaRPr lang="en-US" sz="215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83180" y="2656840"/>
            <a:ext cx="6784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8639"/>
            <a:r>
              <a:rPr 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SGK: </a:t>
            </a:r>
            <a:r>
              <a:rPr 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1,2,3,4 </a:t>
            </a:r>
            <a:r>
              <a:rPr 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 </a:t>
            </a:r>
            <a:r>
              <a:rPr 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756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85335" y="2276168"/>
            <a:ext cx="8458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= {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 {1, 2, 3, 4, 5, 6, 7, 8, 9}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 = {2, 4, 6, 8}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A\ B =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1504335" y="128556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hoặc   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14935" y="1285568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|A|</a:t>
            </a: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504335" y="1818968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6312882" y="4475414"/>
            <a:ext cx="2135186" cy="523875"/>
            <a:chOff x="4693897" y="4010467"/>
            <a:chExt cx="2135966" cy="523220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976471" y="4010467"/>
              <a:ext cx="18533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1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(A\B) = 5</a:t>
              </a: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3" imgW="190417" imgH="152334" progId="Equation.DSMT4">
                    <p:embed/>
                  </p:oleObj>
                </mc:Choice>
                <mc:Fallback>
                  <p:oleObj name="Equation" r:id="rId3" imgW="190417" imgH="152334" progId="Equation.DSMT4">
                    <p:embed/>
                    <p:pic>
                      <p:nvPicPr>
                        <p:cNvPr id="718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7060583" y="3500923"/>
            <a:ext cx="1797051" cy="522287"/>
            <a:chOff x="4693897" y="4010470"/>
            <a:chExt cx="1797735" cy="523220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976473" y="4010470"/>
              <a:ext cx="151515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1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(A) = 9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5" imgW="190417" imgH="152334" progId="Equation.DSMT4">
                    <p:embed/>
                  </p:oleObj>
                </mc:Choice>
                <mc:Fallback>
                  <p:oleObj name="Equation" r:id="rId5" imgW="190417" imgH="152334" progId="Equation.DSMT4">
                    <p:embed/>
                    <p:pic>
                      <p:nvPicPr>
                        <p:cNvPr id="718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5406304" y="3981358"/>
            <a:ext cx="1746247" cy="523875"/>
            <a:chOff x="4693897" y="4010469"/>
            <a:chExt cx="1746412" cy="523220"/>
          </a:xfrm>
        </p:grpSpPr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4945989" y="4010469"/>
              <a:ext cx="14943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1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(B) = 4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5" name="Object 12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7" imgW="190417" imgH="152334" progId="Equation.DSMT4">
                    <p:embed/>
                  </p:oleObj>
                </mc:Choice>
                <mc:Fallback>
                  <p:oleObj name="Equation" r:id="rId7" imgW="190417" imgH="152334" progId="Equation.DSMT4">
                    <p:embed/>
                    <p:pic>
                      <p:nvPicPr>
                        <p:cNvPr id="718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574141" y="3021825"/>
            <a:ext cx="655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781979" y="2983725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721110" y="2977048"/>
            <a:ext cx="1757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|A| = 3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153483" y="4490651"/>
            <a:ext cx="22128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{1, 3, 5, 7, 9}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2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6"/>
          <p:cNvSpPr txBox="1">
            <a:spLocks noChangeArrowheads="1"/>
          </p:cNvSpPr>
          <p:nvPr/>
        </p:nvSpPr>
        <p:spPr bwMode="auto">
          <a:xfrm>
            <a:off x="506412" y="3221807"/>
            <a:ext cx="1125566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356135" y="762000"/>
            <a:ext cx="1162731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7, 8, 9.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1368425" y="4387802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1368425" y="4921202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2- chọn 1 quả đen:</a:t>
            </a: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549775" y="615977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+ 3 = 9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4161" y="2206625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2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6261100" y="4371927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cách chọn</a:t>
            </a: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6016625" y="4921202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cách chọn</a:t>
            </a: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1749425" y="5470477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919538" y="1758950"/>
            <a:ext cx="3525837" cy="1266825"/>
            <a:chOff x="1828800" y="1521912"/>
            <a:chExt cx="5068866" cy="1830888"/>
          </a:xfrm>
        </p:grpSpPr>
        <p:sp>
          <p:nvSpPr>
            <p:cNvPr id="13" name="Oval 12"/>
            <p:cNvSpPr/>
            <p:nvPr/>
          </p:nvSpPr>
          <p:spPr>
            <a:xfrm>
              <a:off x="1828800" y="1524206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734851" y="1524206"/>
              <a:ext cx="759988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581564" y="1524206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432841" y="1524206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284119" y="1521912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6135396" y="1521912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999215" y="2591077"/>
              <a:ext cx="762270" cy="761723"/>
            </a:xfrm>
            <a:prstGeom prst="ellipse">
              <a:avLst/>
            </a:prstGeom>
            <a:solidFill>
              <a:sysClr val="windowText" lastClr="000000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113703" y="2591077"/>
              <a:ext cx="762270" cy="761723"/>
            </a:xfrm>
            <a:prstGeom prst="ellipse">
              <a:avLst/>
            </a:prstGeom>
            <a:solidFill>
              <a:sysClr val="windowText" lastClr="000000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877880" y="2577311"/>
              <a:ext cx="759987" cy="764016"/>
            </a:xfrm>
            <a:prstGeom prst="ellipse">
              <a:avLst/>
            </a:prstGeom>
            <a:solidFill>
              <a:sysClr val="windowText" lastClr="000000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26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§1 QUY TẮC ĐẾM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1" y="1428750"/>
            <a:ext cx="3577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QUY TẮC CỘNG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09550" y="1947862"/>
            <a:ext cx="11563350" cy="138499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+ 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4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QUY TẮC CỘNG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4581" y="1947862"/>
            <a:ext cx="3543300" cy="4832092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trùng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00500" y="1490662"/>
            <a:ext cx="8191500" cy="914400"/>
          </a:xfrm>
          <a:prstGeom prst="rect">
            <a:avLst/>
          </a:prstGeo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6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Hoạt</a:t>
            </a:r>
            <a:r>
              <a:rPr lang="en-US" sz="26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động</a:t>
            </a:r>
            <a:r>
              <a:rPr lang="en-US" sz="26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1,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kí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hiệu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A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, B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đen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Nêu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mối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hệ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chọn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tử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2 </a:t>
            </a:r>
            <a:r>
              <a:rPr lang="en-US" sz="2600" dirty="0" err="1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 A, B.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17975" y="3298031"/>
            <a:ext cx="800268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22288" indent="-522288" defTabSz="7604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04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04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04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04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{1, 2, 3, 4, 5, 6}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{7, 8, 9}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{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3, 4, 5, 6, 7, 8, 9}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B =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 B)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(A) +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(B)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chon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cầu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62771" y="2720181"/>
            <a:ext cx="84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038"/>
              </p:ext>
            </p:extLst>
          </p:nvPr>
        </p:nvGraphicFramePr>
        <p:xfrm>
          <a:off x="6513763" y="4993877"/>
          <a:ext cx="306421" cy="435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164814" imgH="177492" progId="Equation.DSMT4">
                  <p:embed/>
                </p:oleObj>
              </mc:Choice>
              <mc:Fallback>
                <p:oleObj name="Equation" r:id="rId3" imgW="164814" imgH="177492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763" y="4993877"/>
                        <a:ext cx="306421" cy="435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19392" y="4519983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B =</a:t>
            </a:r>
            <a:endParaRPr lang="en-US" altLang="en-US" sz="2800" dirty="0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149344" y="3204942"/>
            <a:ext cx="1797050" cy="522287"/>
            <a:chOff x="4693897" y="4010464"/>
            <a:chExt cx="1797733" cy="523220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976472" y="4010464"/>
              <a:ext cx="151515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= 6 </a:t>
              </a:r>
              <a:endParaRPr lang="en-US" altLang="en-US" sz="2800" dirty="0"/>
            </a:p>
          </p:txBody>
        </p:sp>
        <p:graphicFrame>
          <p:nvGraphicFramePr>
            <p:cNvPr id="13" name="Object 9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Equation" r:id="rId5" imgW="190417" imgH="152334" progId="Equation.DSMT4">
                    <p:embed/>
                  </p:oleObj>
                </mc:Choice>
                <mc:Fallback>
                  <p:oleObj name="Equation" r:id="rId5" imgW="190417" imgH="152334" progId="Equation.DSMT4">
                    <p:embed/>
                    <p:pic>
                      <p:nvPicPr>
                        <p:cNvPr id="10256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6099756" y="3629994"/>
            <a:ext cx="1758264" cy="523875"/>
            <a:chOff x="4693897" y="4003638"/>
            <a:chExt cx="1758741" cy="523220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58318" y="4003638"/>
              <a:ext cx="14943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 = 3 </a:t>
              </a:r>
              <a:endParaRPr lang="en-US" altLang="en-US" sz="2800" dirty="0"/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Equation" r:id="rId7" imgW="190417" imgH="152334" progId="Equation.DSMT4">
                    <p:embed/>
                  </p:oleObj>
                </mc:Choice>
                <mc:Fallback>
                  <p:oleObj name="Equation" r:id="rId7" imgW="190417" imgH="152334" progId="Equation.DSMT4">
                    <p:embed/>
                    <p:pic>
                      <p:nvPicPr>
                        <p:cNvPr id="10254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273122" y="4481883"/>
            <a:ext cx="2286000" cy="522288"/>
            <a:chOff x="6172200" y="3306764"/>
            <a:chExt cx="2285999" cy="52322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6269036" y="3306764"/>
              <a:ext cx="21891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, </a:t>
              </a:r>
              <a:r>
                <a:rPr lang="en-US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n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(A B) = 9</a:t>
              </a:r>
              <a:endParaRPr lang="en-US" altLang="en-US" sz="2800" dirty="0"/>
            </a:p>
          </p:txBody>
        </p:sp>
        <p:graphicFrame>
          <p:nvGraphicFramePr>
            <p:cNvPr id="19" name="Object 12"/>
            <p:cNvGraphicFramePr>
              <a:graphicFrameLocks noChangeAspect="1"/>
            </p:cNvGraphicFramePr>
            <p:nvPr/>
          </p:nvGraphicFramePr>
          <p:xfrm>
            <a:off x="6172200" y="3505199"/>
            <a:ext cx="357295" cy="304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Equation" r:id="rId9" imgW="190417" imgH="152334" progId="Equation.DSMT4">
                    <p:embed/>
                  </p:oleObj>
                </mc:Choice>
                <mc:Fallback>
                  <p:oleObj name="Equation" r:id="rId9" imgW="190417" imgH="152334" progId="Equation.DSMT4">
                    <p:embed/>
                    <p:pic>
                      <p:nvPicPr>
                        <p:cNvPr id="1025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505199"/>
                          <a:ext cx="357295" cy="304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611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6367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 TẮC CỘNG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09550" y="2224980"/>
            <a:ext cx="11804110" cy="138499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trùng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09550" y="3738562"/>
            <a:ext cx="891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50181" y="4212432"/>
            <a:ext cx="84153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i="1" dirty="0">
                <a:solidFill>
                  <a:srgbClr val="FF0000"/>
                </a:solidFill>
                <a:latin typeface=".VnTime" panose="020B7200000000000000" pitchFamily="34" charset="0"/>
              </a:rPr>
              <a:t>n</a:t>
            </a:r>
            <a:r>
              <a:rPr lang="en-US" altLang="en-US" sz="2800" dirty="0">
                <a:solidFill>
                  <a:srgbClr val="FF0000"/>
                </a:solidFill>
                <a:latin typeface=".VnTime" panose="020B7200000000000000" pitchFamily="34" charset="0"/>
              </a:rPr>
              <a:t>(A</a:t>
            </a:r>
            <a:r>
              <a:rPr lang="en-US" altLang="en-US" sz="2800" dirty="0">
                <a:solidFill>
                  <a:srgbClr val="FF00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B) = </a:t>
            </a:r>
            <a:r>
              <a:rPr lang="en-US" altLang="en-US" sz="2800" i="1" dirty="0">
                <a:solidFill>
                  <a:srgbClr val="FF00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olidFill>
                  <a:srgbClr val="FF00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(A) + </a:t>
            </a:r>
            <a:r>
              <a:rPr lang="en-US" altLang="en-US" sz="2800" i="1" dirty="0">
                <a:solidFill>
                  <a:srgbClr val="FF00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olidFill>
                  <a:srgbClr val="FF00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(B)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61950" y="533201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5334794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76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QUY TẮC CỘNG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09550" y="1947862"/>
            <a:ext cx="3543300" cy="4832092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trùng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4057650" y="4081206"/>
            <a:ext cx="75438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2cm,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3752850" y="1396999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4000500" y="5956853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B =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latin typeface=".VnTime" panose="020B7200000000000000" pitchFamily="34" charset="0"/>
                <a:sym typeface="Symbol" panose="05050102010706020507" pitchFamily="18" charset="2"/>
              </a:rPr>
              <a:t> (AB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=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+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= 10+4 =14 </a:t>
            </a: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4127499" y="535860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dirty="0">
                <a:latin typeface=".VnTime" panose="020B7200000000000000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.VnTime" panose="020B7200000000000000" pitchFamily="34" charset="0"/>
                <a:sym typeface="Symbol" panose="05050102010706020507" pitchFamily="18" charset="2"/>
              </a:rPr>
              <a:t>AB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27499" y="3378200"/>
            <a:ext cx="82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5032375" y="1423987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229850" y="4082793"/>
            <a:ext cx="1695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= 10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0461592" y="4678217"/>
            <a:ext cx="140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= 4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533427"/>
              </p:ext>
            </p:extLst>
          </p:nvPr>
        </p:nvGraphicFramePr>
        <p:xfrm>
          <a:off x="5628093" y="6062924"/>
          <a:ext cx="354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64814" imgH="177492" progId="Equation.DSMT4">
                  <p:embed/>
                </p:oleObj>
              </mc:Choice>
              <mc:Fallback>
                <p:oleObj name="Equation" r:id="rId3" imgW="164814" imgH="177492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8093" y="6062924"/>
                        <a:ext cx="3540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086100" y="361949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072773"/>
              </p:ext>
            </p:extLst>
          </p:nvPr>
        </p:nvGraphicFramePr>
        <p:xfrm>
          <a:off x="5326062" y="1658936"/>
          <a:ext cx="494506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5" imgW="1402528" imgH="700828" progId="Visio.Drawing.11">
                  <p:embed/>
                </p:oleObj>
              </mc:Choice>
              <mc:Fallback>
                <p:oleObj r:id="rId5" imgW="1402528" imgH="700828" progId="Visio.Drawing.11">
                  <p:embed/>
                  <p:pic>
                    <p:nvPicPr>
                      <p:cNvPr id="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2" y="1658936"/>
                        <a:ext cx="4945063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 autoUpdateAnimBg="0"/>
      <p:bldP spid="26" grpId="0" autoUpdateAnimBg="0"/>
      <p:bldP spid="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086100" y="361949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686800" y="3708406"/>
            <a:ext cx="3505200" cy="2402737"/>
            <a:chOff x="1524000" y="665720"/>
            <a:chExt cx="3192849" cy="2030056"/>
          </a:xfrm>
        </p:grpSpPr>
        <p:pic>
          <p:nvPicPr>
            <p:cNvPr id="7" name="Picture 2" descr="Quáº§n dÃ i ARISTINO APA17-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762001"/>
              <a:ext cx="1371599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 descr="http://kgvietnam.com/sanpham/sira/images/aristino/quan/quan-khaki/AKK17-01/akk17-0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593" y="665720"/>
              <a:ext cx="1278208" cy="1564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Quáº§n short nam Aristino ASO16-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649" y="762001"/>
              <a:ext cx="838200" cy="1106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2031376" y="2250173"/>
              <a:ext cx="457200" cy="44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1</a:t>
              </a:r>
            </a:p>
          </p:txBody>
        </p:sp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3254782" y="2253711"/>
              <a:ext cx="457200" cy="44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2</a:t>
              </a:r>
            </a:p>
          </p:txBody>
        </p:sp>
        <p:sp>
          <p:nvSpPr>
            <p:cNvPr id="12" name="TextBox 7"/>
            <p:cNvSpPr txBox="1">
              <a:spLocks noChangeArrowheads="1"/>
            </p:cNvSpPr>
            <p:nvPr/>
          </p:nvSpPr>
          <p:spPr bwMode="auto">
            <a:xfrm>
              <a:off x="4208207" y="2250173"/>
              <a:ext cx="457200" cy="44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3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9417095" y="1414468"/>
            <a:ext cx="2514600" cy="2103944"/>
            <a:chOff x="4419600" y="887848"/>
            <a:chExt cx="2399778" cy="1704839"/>
          </a:xfrm>
        </p:grpSpPr>
        <p:pic>
          <p:nvPicPr>
            <p:cNvPr id="14" name="Picture 9" descr="Thiáº¿t káº¿ Ã¡o thun cá» trá»¥ Äáº¹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887848"/>
              <a:ext cx="1409178" cy="1280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 descr="Máº«u Ã¡o phÃ´ng Äáº¹p cho há»c sinh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778" y="910473"/>
              <a:ext cx="990600" cy="12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2"/>
            <p:cNvSpPr txBox="1">
              <a:spLocks noChangeArrowheads="1"/>
            </p:cNvSpPr>
            <p:nvPr/>
          </p:nvSpPr>
          <p:spPr bwMode="auto">
            <a:xfrm>
              <a:off x="4999389" y="2152572"/>
              <a:ext cx="399789" cy="42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</a:t>
              </a:r>
            </a:p>
          </p:txBody>
        </p:sp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6334998" y="2168718"/>
              <a:ext cx="399789" cy="42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b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838200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Hoàng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Hoàng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01657" y="1792307"/>
            <a:ext cx="1258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1289095" y="1799167"/>
            <a:ext cx="812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1, 2, 3.</a:t>
            </a: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236943" y="2282788"/>
            <a:ext cx="8807086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160113" y="3429797"/>
            <a:ext cx="4900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1- chọn áo: </a:t>
            </a:r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cách</a:t>
            </a: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>
            <a:off x="171225" y="3963197"/>
            <a:ext cx="424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4" name="TextBox 25"/>
          <p:cNvSpPr txBox="1">
            <a:spLocks noChangeArrowheads="1"/>
          </p:cNvSpPr>
          <p:nvPr/>
        </p:nvSpPr>
        <p:spPr bwMode="auto">
          <a:xfrm>
            <a:off x="872900" y="4953797"/>
            <a:ext cx="7673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có các bộ quần áo như sau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a1, a2, a3, b1, b2, b3.</a:t>
            </a:r>
          </a:p>
        </p:txBody>
      </p:sp>
      <p:sp>
        <p:nvSpPr>
          <p:cNvPr id="35" name="TextBox 26"/>
          <p:cNvSpPr txBox="1">
            <a:spLocks noChangeArrowheads="1"/>
          </p:cNvSpPr>
          <p:nvPr/>
        </p:nvSpPr>
        <p:spPr bwMode="auto">
          <a:xfrm>
            <a:off x="826863" y="5487197"/>
            <a:ext cx="7567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 số cách chọn một bộ quần áo là: </a:t>
            </a:r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= 6 (cách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4219350" y="3953672"/>
            <a:ext cx="476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với mỗi cách chọn áo ta có </a:t>
            </a:r>
          </a:p>
          <a:p>
            <a:pPr eaLnBrk="1" hangingPunct="1"/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cách chọn quần.</a:t>
            </a:r>
          </a:p>
        </p:txBody>
      </p:sp>
    </p:spTree>
    <p:extLst>
      <p:ext uri="{BB962C8B-B14F-4D97-AF65-F5344CB8AC3E}">
        <p14:creationId xmlns:p14="http://schemas.microsoft.com/office/powerpoint/2010/main" val="335887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QUY TẮC CỘNG</a:t>
            </a: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865005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QUY TẮC NHÂN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8600" y="2324100"/>
            <a:ext cx="11677650" cy="138499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441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2577</Words>
  <Application>Microsoft Office PowerPoint</Application>
  <PresentationFormat>Widescreen</PresentationFormat>
  <Paragraphs>253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MS Mincho</vt:lpstr>
      <vt:lpstr>.VnTime</vt:lpstr>
      <vt:lpstr>Arial</vt:lpstr>
      <vt:lpstr>AvantGarde</vt:lpstr>
      <vt:lpstr>AvantGarde-Demi</vt:lpstr>
      <vt:lpstr>Calibri</vt:lpstr>
      <vt:lpstr>Cambria Math</vt:lpstr>
      <vt:lpstr>Chu Van An</vt:lpstr>
      <vt:lpstr>Symbol</vt:lpstr>
      <vt:lpstr>Tahoma</vt:lpstr>
      <vt:lpstr>Times New Roman</vt:lpstr>
      <vt:lpstr>1_Office Theme</vt:lpstr>
      <vt:lpstr>Office Theme</vt:lpstr>
      <vt:lpstr>2_Office Theme</vt:lpstr>
      <vt:lpstr>Equation</vt:lpstr>
      <vt:lpstr>Visio.Drawing.11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Thị Thanh Hoa (VSC-KGD-MB)</dc:creator>
  <cp:lastModifiedBy>Nguyễn Thanh Nhàn</cp:lastModifiedBy>
  <cp:revision>22</cp:revision>
  <dcterms:created xsi:type="dcterms:W3CDTF">2020-09-25T16:23:21Z</dcterms:created>
  <dcterms:modified xsi:type="dcterms:W3CDTF">2021-09-03T11:52:43Z</dcterms:modified>
</cp:coreProperties>
</file>