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61" r:id="rId4"/>
    <p:sldId id="272" r:id="rId5"/>
    <p:sldId id="273" r:id="rId6"/>
    <p:sldId id="274" r:id="rId7"/>
    <p:sldId id="260" r:id="rId8"/>
    <p:sldId id="262" r:id="rId9"/>
    <p:sldId id="264" r:id="rId10"/>
    <p:sldId id="263" r:id="rId11"/>
    <p:sldId id="371" r:id="rId12"/>
    <p:sldId id="266" r:id="rId13"/>
    <p:sldId id="346" r:id="rId14"/>
    <p:sldId id="3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0BCC1-BBF3-480F-BDC0-C547E7C8B94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EFCCE-0765-4D64-AD8D-ADFB07232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1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Dạ em bổ sung điều kiện của 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EFCCE-0765-4D64-AD8D-ADFB072324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Em bổ sung bài 3 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EFCCE-0765-4D64-AD8D-ADFB072324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13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2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0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8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09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3"/>
            <a:ext cx="28956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3"/>
            <a:ext cx="21336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0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6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1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8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0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0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6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5080-E5F8-4765-B992-CFCDC7190C30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E607-A83B-40DE-941B-9F72393B4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22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1.png"/><Relationship Id="rId4" Type="http://schemas.openxmlformats.org/officeDocument/2006/relationships/image" Target="../media/image1.emf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0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31232" y="1859673"/>
            <a:ext cx="954367" cy="3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0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sz="20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75" y="2318397"/>
            <a:ext cx="6858000" cy="61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7" tIns="19194" rIns="38387" bIns="1919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5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vi-VN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2</a:t>
            </a:r>
            <a:r>
              <a:rPr lang="en-US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:</a:t>
            </a:r>
            <a:r>
              <a:rPr lang="vi-VN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TỔ HỢP – XÁC SUẤT</a:t>
            </a:r>
            <a:endParaRPr lang="en-US" sz="25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41537" y="941887"/>
            <a:ext cx="692935" cy="860472"/>
            <a:chOff x="12784885" y="1066801"/>
            <a:chExt cx="1848066" cy="1721168"/>
          </a:xfrm>
        </p:grpSpPr>
        <p:sp>
          <p:nvSpPr>
            <p:cNvPr id="9" name="TextBox 8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020902" y="1556787"/>
              <a:ext cx="1612049" cy="1231182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endParaRPr lang="en-US" sz="3400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42922" y="983120"/>
            <a:ext cx="839282" cy="853403"/>
            <a:chOff x="11186391" y="149817"/>
            <a:chExt cx="2238375" cy="1707027"/>
          </a:xfrm>
        </p:grpSpPr>
        <p:pic>
          <p:nvPicPr>
            <p:cNvPr id="12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26"/>
          <p:cNvGrpSpPr/>
          <p:nvPr/>
        </p:nvGrpSpPr>
        <p:grpSpPr>
          <a:xfrm>
            <a:off x="1681850" y="5410200"/>
            <a:ext cx="6408170" cy="438206"/>
            <a:chOff x="7483861" y="7543801"/>
            <a:chExt cx="17012919" cy="876526"/>
          </a:xfrm>
        </p:grpSpPr>
        <p:sp>
          <p:nvSpPr>
            <p:cNvPr id="15" name="TextBox 14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6" name="Group 27"/>
            <p:cNvGrpSpPr/>
            <p:nvPr/>
          </p:nvGrpSpPr>
          <p:grpSpPr>
            <a:xfrm>
              <a:off x="7483861" y="7543801"/>
              <a:ext cx="1380335" cy="872847"/>
              <a:chOff x="7483860" y="7543801"/>
              <a:chExt cx="1380335" cy="872847"/>
            </a:xfrm>
          </p:grpSpPr>
          <p:sp>
            <p:nvSpPr>
              <p:cNvPr id="17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29"/>
              <p:cNvGrpSpPr/>
              <p:nvPr/>
            </p:nvGrpSpPr>
            <p:grpSpPr>
              <a:xfrm>
                <a:off x="7493378" y="7646473"/>
                <a:ext cx="1370817" cy="770175"/>
                <a:chOff x="7493378" y="7646473"/>
                <a:chExt cx="1370817" cy="770175"/>
              </a:xfrm>
            </p:grpSpPr>
            <p:sp>
              <p:nvSpPr>
                <p:cNvPr id="19" name="Round Same Side Corner Rectangle 18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7595121" y="7646473"/>
                  <a:ext cx="1269074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21" name="Group 26"/>
          <p:cNvGrpSpPr/>
          <p:nvPr/>
        </p:nvGrpSpPr>
        <p:grpSpPr>
          <a:xfrm>
            <a:off x="1632473" y="4272948"/>
            <a:ext cx="5568427" cy="453596"/>
            <a:chOff x="7459670" y="7543799"/>
            <a:chExt cx="14851072" cy="907311"/>
          </a:xfrm>
        </p:grpSpPr>
        <p:sp>
          <p:nvSpPr>
            <p:cNvPr id="22" name="TextBox 21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NHẮC LẠI KIẾN THỨC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6" name="Round Same Side Corner Rectangle 2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767322" y="7640053"/>
                  <a:ext cx="791775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8" name="TextBox 27"/>
          <p:cNvSpPr txBox="1"/>
          <p:nvPr/>
        </p:nvSpPr>
        <p:spPr>
          <a:xfrm>
            <a:off x="1078949" y="3200400"/>
            <a:ext cx="7184469" cy="4696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 27: LUYỆN TẬP NHỊ THỨC NIU-TƠN</a:t>
            </a:r>
            <a:endParaRPr lang="en-US" sz="28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17250" y="4103560"/>
            <a:ext cx="7129906" cy="275444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623758" y="6050710"/>
            <a:ext cx="3552032" cy="741762"/>
            <a:chOff x="739068" y="1515168"/>
            <a:chExt cx="9473319" cy="1483717"/>
          </a:xfrm>
        </p:grpSpPr>
        <p:sp>
          <p:nvSpPr>
            <p:cNvPr id="31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739068" y="1515168"/>
              <a:ext cx="8177919" cy="1483717"/>
              <a:chOff x="739068" y="1515168"/>
              <a:chExt cx="8177919" cy="1483717"/>
            </a:xfrm>
          </p:grpSpPr>
          <p:sp>
            <p:nvSpPr>
              <p:cNvPr id="3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132732" y="1706055"/>
                <a:ext cx="6784255" cy="129283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46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0" y="762000"/>
            <a:ext cx="1182984" cy="1598895"/>
          </a:xfrm>
          <a:prstGeom prst="rect">
            <a:avLst/>
          </a:prstGeom>
          <a:noFill/>
        </p:spPr>
      </p:pic>
      <p:pic>
        <p:nvPicPr>
          <p:cNvPr id="47" name="Picture 27">
            <a:extLst>
              <a:ext uri="{FF2B5EF4-FFF2-40B4-BE49-F238E27FC236}">
                <a16:creationId xmlns:a16="http://schemas.microsoft.com/office/drawing/2014/main" xmlns="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47" y="716221"/>
            <a:ext cx="1269053" cy="1692292"/>
          </a:xfrm>
          <a:prstGeom prst="rect">
            <a:avLst/>
          </a:prstGeom>
        </p:spPr>
      </p:pic>
      <p:grpSp>
        <p:nvGrpSpPr>
          <p:cNvPr id="48" name="Group 26">
            <a:extLst>
              <a:ext uri="{FF2B5EF4-FFF2-40B4-BE49-F238E27FC236}">
                <a16:creationId xmlns:a16="http://schemas.microsoft.com/office/drawing/2014/main" xmlns="" id="{B3F75A8B-D13B-4D5C-810E-1FD6DDEFA90B}"/>
              </a:ext>
            </a:extLst>
          </p:cNvPr>
          <p:cNvGrpSpPr/>
          <p:nvPr/>
        </p:nvGrpSpPr>
        <p:grpSpPr>
          <a:xfrm>
            <a:off x="1678118" y="4849878"/>
            <a:ext cx="6408170" cy="438206"/>
            <a:chOff x="7483861" y="7543801"/>
            <a:chExt cx="17012919" cy="8765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783A73A9-53AD-4062-8326-4A809C52A3E3}"/>
                </a:ext>
              </a:extLst>
            </p:cNvPr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TAM GIÁC PA-XCAN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0" name="Group 27">
              <a:extLst>
                <a:ext uri="{FF2B5EF4-FFF2-40B4-BE49-F238E27FC236}">
                  <a16:creationId xmlns:a16="http://schemas.microsoft.com/office/drawing/2014/main" xmlns="" id="{6198FEC1-C805-4371-B34B-22D398416378}"/>
                </a:ext>
              </a:extLst>
            </p:cNvPr>
            <p:cNvGrpSpPr/>
            <p:nvPr/>
          </p:nvGrpSpPr>
          <p:grpSpPr>
            <a:xfrm>
              <a:off x="7483861" y="7543801"/>
              <a:ext cx="1288835" cy="872847"/>
              <a:chOff x="7483860" y="7543801"/>
              <a:chExt cx="1288835" cy="872847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:a16="http://schemas.microsoft.com/office/drawing/2014/main" xmlns="" id="{4AC1E915-B0E3-4CB4-AFA8-F2F436495458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29">
                <a:extLst>
                  <a:ext uri="{FF2B5EF4-FFF2-40B4-BE49-F238E27FC236}">
                    <a16:creationId xmlns:a16="http://schemas.microsoft.com/office/drawing/2014/main" xmlns="" id="{846901D9-65C3-442E-874B-B8F080812E35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79317" cy="770175"/>
                <a:chOff x="7493378" y="7646473"/>
                <a:chExt cx="1279317" cy="770175"/>
              </a:xfrm>
            </p:grpSpPr>
            <p:sp>
              <p:nvSpPr>
                <p:cNvPr id="53" name="Round Same Side Corner Rectangle 18">
                  <a:extLst>
                    <a:ext uri="{FF2B5EF4-FFF2-40B4-BE49-F238E27FC236}">
                      <a16:creationId xmlns:a16="http://schemas.microsoft.com/office/drawing/2014/main" xmlns="" id="{29987E97-23A6-41B0-BED1-B4B4AA5E4F1D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xmlns="" id="{8A36794D-0B47-4630-BBCD-7388D415EBE7}"/>
                    </a:ext>
                  </a:extLst>
                </p:cNvPr>
                <p:cNvSpPr txBox="1"/>
                <p:nvPr/>
              </p:nvSpPr>
              <p:spPr>
                <a:xfrm>
                  <a:off x="7686621" y="7646473"/>
                  <a:ext cx="1086074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86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228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51035" y="1687321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4349" y="1981200"/>
                <a:ext cx="8462206" cy="1104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i="1" dirty="0" err="1"/>
                  <a:t>Tìm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hệ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số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của</a:t>
                </a:r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3200" b="1" i="1" dirty="0" err="1"/>
                  <a:t>trong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khai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triển</a:t>
                </a:r>
                <a:endParaRPr lang="en-US" sz="3200" dirty="0"/>
              </a:p>
              <a:p>
                <a:pPr algn="ctr"/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𝟏𝟓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49" y="1981200"/>
                <a:ext cx="8462206" cy="1104533"/>
              </a:xfrm>
              <a:prstGeom prst="rect">
                <a:avLst/>
              </a:prstGeom>
              <a:blipFill>
                <a:blip r:embed="rId3"/>
                <a:stretch>
                  <a:fillRect t="-6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FC7D7CB-133E-4CC5-A405-07A324E02F63}"/>
              </a:ext>
            </a:extLst>
          </p:cNvPr>
          <p:cNvGrpSpPr/>
          <p:nvPr/>
        </p:nvGrpSpPr>
        <p:grpSpPr>
          <a:xfrm>
            <a:off x="420092" y="3540364"/>
            <a:ext cx="8299804" cy="2482018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:a16="http://schemas.microsoft.com/office/drawing/2014/main" xmlns="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xmlns="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:a16="http://schemas.microsoft.com/office/drawing/2014/main" xmlns="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:a16="http://schemas.microsoft.com/office/drawing/2014/main" xmlns="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D9E184E8-2495-404C-9633-AB95877D8BBD}"/>
                  </a:ext>
                </a:extLst>
              </p:cNvPr>
              <p:cNvSpPr/>
              <p:nvPr/>
            </p:nvSpPr>
            <p:spPr>
              <a:xfrm>
                <a:off x="497159" y="4119771"/>
                <a:ext cx="8462206" cy="1893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Ta </a:t>
                </a:r>
                <a:r>
                  <a:rPr lang="en-US" sz="2800" dirty="0" err="1"/>
                  <a:t>có</a:t>
                </a:r>
                <a:r>
                  <a:rPr lang="en-US" sz="28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(−2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r>
                  <a:rPr lang="en-US" sz="2800" dirty="0" err="1"/>
                  <a:t>Vậy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hệ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số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của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là</a:t>
                </a:r>
                <a:r>
                  <a:rPr lang="en-US" sz="28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9E184E8-2495-404C-9633-AB95877D8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9" y="4119771"/>
                <a:ext cx="8462206" cy="1893724"/>
              </a:xfrm>
              <a:prstGeom prst="rect">
                <a:avLst/>
              </a:prstGeom>
              <a:blipFill>
                <a:blip r:embed="rId4"/>
                <a:stretch>
                  <a:fillRect l="-1513" t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42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228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51035" y="1687321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vi-VN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FC7D7CB-133E-4CC5-A405-07A324E02F63}"/>
              </a:ext>
            </a:extLst>
          </p:cNvPr>
          <p:cNvGrpSpPr/>
          <p:nvPr/>
        </p:nvGrpSpPr>
        <p:grpSpPr>
          <a:xfrm>
            <a:off x="420092" y="3590301"/>
            <a:ext cx="8299804" cy="2482018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:a16="http://schemas.microsoft.com/office/drawing/2014/main" xmlns="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xmlns="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:a16="http://schemas.microsoft.com/office/drawing/2014/main" xmlns="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:a16="http://schemas.microsoft.com/office/drawing/2014/main" xmlns="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0" y="0"/>
          <a:ext cx="1619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164957" imgH="203024" progId="Equation.DSMT4">
                  <p:embed/>
                </p:oleObj>
              </mc:Choice>
              <mc:Fallback>
                <p:oleObj name="Equation" r:id="rId5" imgW="164957" imgH="20302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2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209550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685800" imgH="469900" progId="Equation.DSMT4">
                  <p:embed/>
                </p:oleObj>
              </mc:Choice>
              <mc:Fallback>
                <p:oleObj name="Equation" r:id="rId7" imgW="685800" imgH="469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9550"/>
                        <a:ext cx="6858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 hệ số của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trong các khai triển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277057" y="1829455"/>
                <a:ext cx="6847516" cy="822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800" b="0" i="1" smtClean="0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trong</a:t>
                </a:r>
                <a:r>
                  <a:rPr lang="vi-VN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khai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triển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800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vi-VN" sz="2800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vi-VN" sz="2800" i="1">
                                <a:latin typeface="Cambria Math"/>
                              </a:rPr>
                              <m:t>−5</m:t>
                            </m:r>
                            <m:sSup>
                              <m:sSupPr>
                                <m:ctrlPr>
                                  <a:rPr lang="vi-VN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8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vi-VN" sz="2800" b="0" i="1" smtClean="0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057" y="1829455"/>
                <a:ext cx="6847516" cy="822276"/>
              </a:xfrm>
              <a:prstGeom prst="rect">
                <a:avLst/>
              </a:prstGeom>
              <a:blipFill rotWithShape="1">
                <a:blip r:embed="rId9"/>
                <a:stretch>
                  <a:fillRect l="-17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284842" y="4191000"/>
                <a:ext cx="5432193" cy="87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ố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 hạng tổng quát thứ k+1 của khai triển là</a:t>
                </a:r>
              </a:p>
              <a:p>
                <a:r>
                  <a:rPr lang="vi-V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vi-VN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vi-VN" b="0" i="1" smtClean="0">
                            <a:latin typeface="Cambria Math"/>
                          </a:rPr>
                          <m:t>𝑘</m:t>
                        </m:r>
                        <m:r>
                          <a:rPr lang="vi-VN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vi-VN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vi-VN" b="0" i="1" smtClean="0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vi-VN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vi-VN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vi-VN" i="1">
                                <a:latin typeface="Cambria Math"/>
                              </a:rPr>
                              <m:t>8</m:t>
                            </m:r>
                          </m:sub>
                          <m:sup/>
                        </m:sSubSup>
                      </m:e>
                      <m:sup>
                        <m:r>
                          <a:rPr lang="vi-V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b="0" i="1" smtClean="0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vi-VN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vi-VN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b="0" i="1" smtClean="0">
                            <a:latin typeface="Cambria Math"/>
                          </a:rPr>
                          <m:t>8−</m:t>
                        </m:r>
                        <m:r>
                          <a:rPr lang="vi-V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i="1">
                                <a:latin typeface="Cambria Math"/>
                              </a:rPr>
                              <m:t>−</m:t>
                            </m:r>
                            <m:r>
                              <a:rPr lang="vi-VN" i="1">
                                <a:latin typeface="Cambria Math"/>
                              </a:rPr>
                              <m:t>5</m:t>
                            </m:r>
                            <m:sSup>
                              <m:sSupPr>
                                <m:ctrlPr>
                                  <a:rPr lang="vi-VN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vi-V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vi-VN" i="1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vi-VN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vi-VN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vi-VN" i="1">
                                <a:latin typeface="Cambria Math"/>
                              </a:rPr>
                              <m:t>8</m:t>
                            </m:r>
                          </m:sub>
                          <m:sup/>
                        </m:sSubSup>
                      </m:e>
                      <m:sup>
                        <m:r>
                          <a:rPr lang="vi-VN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vi-VN" dirty="0" smtClean="0"/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0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vi-VN" b="0" i="1" dirty="0" smtClean="0">
                            <a:latin typeface="Cambria Math"/>
                          </a:rPr>
                          <m:t>8−</m:t>
                        </m:r>
                        <m:r>
                          <a:rPr lang="vi-VN" b="0" i="1" dirty="0" smtClean="0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b="0" i="1" dirty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vi-VN" b="0" i="1" dirty="0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b="0" i="1" dirty="0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vi-VN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b="0" i="1" dirty="0" smtClean="0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vi-VN" i="1" dirty="0">
                            <a:latin typeface="Cambria Math"/>
                          </a:rPr>
                          <m:t>k</m:t>
                        </m:r>
                        <m:r>
                          <a:rPr lang="vi-VN" b="0" i="1" dirty="0" smtClean="0">
                            <a:latin typeface="Cambria Math"/>
                          </a:rPr>
                          <m:t>−8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842" y="4191000"/>
                <a:ext cx="5432193" cy="875111"/>
              </a:xfrm>
              <a:prstGeom prst="rect">
                <a:avLst/>
              </a:prstGeom>
              <a:blipFill rotWithShape="1">
                <a:blip r:embed="rId10"/>
                <a:stretch>
                  <a:fillRect l="-1235" t="-3497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1371599" y="5036299"/>
                <a:ext cx="675297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r>
                      <a:rPr lang="vi-VN" sz="2000" dirty="0">
                        <a:latin typeface="Cambria Math"/>
                      </a:rPr>
                      <m:t>4</m:t>
                    </m:r>
                    <m:r>
                      <m:rPr>
                        <m:sty m:val="p"/>
                      </m:rPr>
                      <a:rPr lang="vi-VN" sz="2000" dirty="0">
                        <a:latin typeface="Cambria Math"/>
                      </a:rPr>
                      <m:t>k</m:t>
                    </m:r>
                    <m:r>
                      <a:rPr lang="vi-VN" sz="2000" b="0" i="0" dirty="0" smtClean="0">
                        <a:latin typeface="Cambria Math"/>
                      </a:rPr>
                      <m:t>−</m:t>
                    </m:r>
                    <m:r>
                      <a:rPr lang="vi-VN" sz="2000" b="0" i="1" dirty="0" smtClean="0">
                        <a:latin typeface="Cambria Math"/>
                      </a:rPr>
                      <m:t>8=8</m:t>
                    </m:r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⇔</m:t>
                    </m:r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=4</m:t>
                    </m:r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5036299"/>
                <a:ext cx="6752973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903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1524000" y="5562600"/>
                <a:ext cx="3668633" cy="4216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 là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vi-VN" sz="20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vi-VN" sz="20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vi-VN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vi-VN" sz="2000" i="1">
                                <a:latin typeface="Cambria Math"/>
                              </a:rPr>
                              <m:t>8</m:t>
                            </m:r>
                          </m:sub>
                          <m:sup/>
                        </m:sSubSup>
                      </m:e>
                      <m:sup>
                        <m:r>
                          <a:rPr lang="vi-VN" sz="20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i="1" dirty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vi-VN" sz="2000" b="0" i="1" dirty="0" smtClean="0">
                            <a:latin typeface="Cambria Math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vi-VN" sz="2000" i="1" dirty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sz="2000" i="1" dirty="0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vi-VN" sz="2000" b="0" i="1" dirty="0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562600"/>
                <a:ext cx="3668633" cy="421654"/>
              </a:xfrm>
              <a:prstGeom prst="rect">
                <a:avLst/>
              </a:prstGeom>
              <a:blipFill rotWithShape="1">
                <a:blip r:embed="rId12"/>
                <a:stretch>
                  <a:fillRect l="-1661" t="-1449" b="-24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6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228600" y="8382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80929" y="1371600"/>
            <a:ext cx="8771978" cy="1803385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7" y="1718345"/>
                <a:ext cx="3173467" cy="842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vi-VN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7695" y="1600200"/>
                <a:ext cx="8462206" cy="1409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khai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triển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effectLst/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1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b="1" i="1">
                                    <a:effectLst/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31. </a:t>
                </a:r>
                <a:r>
                  <a:rPr lang="en-US" sz="2800" b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n?</a:t>
                </a:r>
                <a:endParaRPr lang="en-US" sz="2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95" y="1600200"/>
                <a:ext cx="8462206" cy="1409938"/>
              </a:xfrm>
              <a:prstGeom prst="rect">
                <a:avLst/>
              </a:prstGeom>
              <a:blipFill>
                <a:blip r:embed="rId3"/>
                <a:stretch>
                  <a:fillRect t="-4329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FC7D7CB-133E-4CC5-A405-07A324E02F63}"/>
              </a:ext>
            </a:extLst>
          </p:cNvPr>
          <p:cNvGrpSpPr/>
          <p:nvPr/>
        </p:nvGrpSpPr>
        <p:grpSpPr>
          <a:xfrm>
            <a:off x="244851" y="3487426"/>
            <a:ext cx="8299804" cy="3218174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:a16="http://schemas.microsoft.com/office/drawing/2014/main" xmlns="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xmlns="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:a16="http://schemas.microsoft.com/office/drawing/2014/main" xmlns="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:a16="http://schemas.microsoft.com/office/drawing/2014/main" xmlns="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AD9E241B-DF80-482E-9C51-13F03B01B0EA}"/>
                  </a:ext>
                </a:extLst>
              </p:cNvPr>
              <p:cNvSpPr/>
              <p:nvPr/>
            </p:nvSpPr>
            <p:spPr>
              <a:xfrm>
                <a:off x="509516" y="3974653"/>
                <a:ext cx="8462206" cy="1062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Áp </a:t>
                </a:r>
                <a:r>
                  <a:rPr lang="en-US" sz="2800" dirty="0" err="1"/>
                  <a:t>dụng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công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thức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bSup>
                    <m:sSup>
                      <m:sSupPr>
                        <m:ctrlPr>
                          <a:rPr lang="en-US" sz="2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en-US" sz="2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vi-VN" sz="2800" dirty="0"/>
                  <a:t> </a:t>
                </a:r>
              </a:p>
              <a:p>
                <a:r>
                  <a:rPr lang="vi-VN" sz="2800" dirty="0"/>
                  <a:t>Với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i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 i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D9E241B-DF80-482E-9C51-13F03B01B0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16" y="3974653"/>
                <a:ext cx="8462206" cy="1062663"/>
              </a:xfrm>
              <a:prstGeom prst="rect">
                <a:avLst/>
              </a:prstGeom>
              <a:blipFill rotWithShape="1">
                <a:blip r:embed="rId4"/>
                <a:stretch>
                  <a:fillRect l="-1513" t="-4598" b="-7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F488DC71-F972-47D3-9D88-EACEFAC3AF86}"/>
                  </a:ext>
                </a:extLst>
              </p:cNvPr>
              <p:cNvSpPr/>
              <p:nvPr/>
            </p:nvSpPr>
            <p:spPr>
              <a:xfrm>
                <a:off x="605594" y="5033651"/>
                <a:ext cx="8462206" cy="8670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Ta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=31</m:t>
                    </m:r>
                    <m:r>
                      <a:rPr lang="vi-VN" sz="2800" b="0" i="0" smtClean="0">
                        <a:latin typeface="Cambria Math" panose="02040503050406030204" pitchFamily="18" charset="0"/>
                      </a:rPr>
                      <m:t>     ⇒  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!2!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=31</m:t>
                    </m:r>
                  </m:oMath>
                </a14:m>
                <a:endParaRPr lang="vi-VN" sz="2800" i="1" dirty="0"/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488DC71-F972-47D3-9D88-EACEFAC3AF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94" y="5033651"/>
                <a:ext cx="8462206" cy="867032"/>
              </a:xfrm>
              <a:prstGeom prst="rect">
                <a:avLst/>
              </a:prstGeom>
              <a:blipFill rotWithShape="1">
                <a:blip r:embed="rId5"/>
                <a:stretch>
                  <a:fillRect l="-1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="" id="{B6D6E418-6588-4CA3-92D3-1336F8BE0C51}"/>
                  </a:ext>
                </a:extLst>
              </p:cNvPr>
              <p:cNvSpPr/>
              <p:nvPr/>
            </p:nvSpPr>
            <p:spPr>
              <a:xfrm>
                <a:off x="-304800" y="5900683"/>
                <a:ext cx="846220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vi-VN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vi-VN" sz="2800" b="0" i="0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vi-VN" sz="2800" i="1" dirty="0"/>
              </a:p>
            </p:txBody>
          </p:sp>
        </mc:Choice>
        <mc:Fallback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6D6E418-6588-4CA3-92D3-1336F8BE0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5900683"/>
                <a:ext cx="8462206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27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297761" y="1692633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452647" y="2000250"/>
                <a:ext cx="8462206" cy="532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>
                    <a:latin typeface="+mj-lt"/>
                  </a:rPr>
                  <a:t>Trong khai triển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+2020)</m:t>
                        </m:r>
                      </m:e>
                      <m:sup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vi-VN" sz="2800" dirty="0">
                    <a:latin typeface="+mj-lt"/>
                  </a:rPr>
                  <a:t> có bao nhiêu số hạng ?  </a:t>
                </a: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47" y="2000250"/>
                <a:ext cx="8462206" cy="532966"/>
              </a:xfrm>
              <a:prstGeom prst="rect">
                <a:avLst/>
              </a:prstGeom>
              <a:blipFill>
                <a:blip r:embed="rId3"/>
                <a:stretch>
                  <a:fillRect l="-1441" t="-11364" b="-28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340878" y="762000"/>
            <a:ext cx="3552032" cy="417822"/>
            <a:chOff x="739068" y="1515168"/>
            <a:chExt cx="9473319" cy="1114337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114337"/>
              <a:chOff x="739068" y="1515168"/>
              <a:chExt cx="8177919" cy="111433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92345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AEF79ECC-F67F-4A80-81B1-EBA49C04C07C}"/>
              </a:ext>
            </a:extLst>
          </p:cNvPr>
          <p:cNvGrpSpPr/>
          <p:nvPr/>
        </p:nvGrpSpPr>
        <p:grpSpPr>
          <a:xfrm>
            <a:off x="295822" y="3429000"/>
            <a:ext cx="8771978" cy="1532833"/>
            <a:chOff x="992187" y="2564544"/>
            <a:chExt cx="22353091" cy="4088087"/>
          </a:xfrm>
        </p:grpSpPr>
        <p:sp>
          <p:nvSpPr>
            <p:cNvPr id="62" name="Rounded Rectangle 133">
              <a:extLst>
                <a:ext uri="{FF2B5EF4-FFF2-40B4-BE49-F238E27FC236}">
                  <a16:creationId xmlns:a16="http://schemas.microsoft.com/office/drawing/2014/main" xmlns="" id="{FFD8B616-27AA-4FEE-8F98-6DABF16C7776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7DDC820A-A1EF-466A-8C53-CC88D844F9B0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78" name="Isosceles Triangle 44">
                <a:extLst>
                  <a:ext uri="{FF2B5EF4-FFF2-40B4-BE49-F238E27FC236}">
                    <a16:creationId xmlns:a16="http://schemas.microsoft.com/office/drawing/2014/main" xmlns="" id="{5944A2D4-6D4D-42EE-8C73-0707B2F1125F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Pentagon 136">
                <a:extLst>
                  <a:ext uri="{FF2B5EF4-FFF2-40B4-BE49-F238E27FC236}">
                    <a16:creationId xmlns:a16="http://schemas.microsoft.com/office/drawing/2014/main" xmlns="" id="{F8F7AB93-2797-4381-BE32-96D684E1D61B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0" name="Group 11">
                <a:extLst>
                  <a:ext uri="{FF2B5EF4-FFF2-40B4-BE49-F238E27FC236}">
                    <a16:creationId xmlns:a16="http://schemas.microsoft.com/office/drawing/2014/main" xmlns="" id="{D96EF24E-25B5-44D0-AA64-F6C2FF9FFE61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3" name="Freeform 140">
                  <a:extLst>
                    <a:ext uri="{FF2B5EF4-FFF2-40B4-BE49-F238E27FC236}">
                      <a16:creationId xmlns:a16="http://schemas.microsoft.com/office/drawing/2014/main" xmlns="" id="{2CDE1025-00BA-4862-91B8-EEA08D04C1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4" name="Freeform 141">
                  <a:extLst>
                    <a:ext uri="{FF2B5EF4-FFF2-40B4-BE49-F238E27FC236}">
                      <a16:creationId xmlns:a16="http://schemas.microsoft.com/office/drawing/2014/main" xmlns="" id="{3CA15A50-8100-4D20-AA65-836E10FC80F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5" name="Freeform 142">
                  <a:extLst>
                    <a:ext uri="{FF2B5EF4-FFF2-40B4-BE49-F238E27FC236}">
                      <a16:creationId xmlns:a16="http://schemas.microsoft.com/office/drawing/2014/main" xmlns="" id="{1E6A73A4-D256-4288-9497-3946E968DF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xmlns="" id="{44D8A075-E105-4554-8F05-B34FC6F57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xmlns="" id="{8E9DD890-6249-4911-B1E1-9C01675965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xmlns="" id="{4EF6C86E-D7D1-4FF4-9CB1-12B7FAB8A1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xmlns="" id="{A75D1DC6-763D-41C8-AF87-EF9507983B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81" name="Chevron 138">
                <a:extLst>
                  <a:ext uri="{FF2B5EF4-FFF2-40B4-BE49-F238E27FC236}">
                    <a16:creationId xmlns:a16="http://schemas.microsoft.com/office/drawing/2014/main" xmlns="" id="{FAB17CB7-B1B9-47E3-8DA8-7DA6F4F33F71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13">
                <a:extLst>
                  <a:ext uri="{FF2B5EF4-FFF2-40B4-BE49-F238E27FC236}">
                    <a16:creationId xmlns:a16="http://schemas.microsoft.com/office/drawing/2014/main" xmlns="" id="{6663FD6F-10E7-4582-804F-8E69CDB41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xmlns="" id="{59383AAD-6617-4F24-B813-E52DAC753148}"/>
                  </a:ext>
                </a:extLst>
              </p:cNvPr>
              <p:cNvSpPr/>
              <p:nvPr/>
            </p:nvSpPr>
            <p:spPr>
              <a:xfrm>
                <a:off x="729121" y="3810000"/>
                <a:ext cx="8462206" cy="844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Tìm </a:t>
                </a:r>
                <a:r>
                  <a:rPr lang="en-US" sz="2400" i="1" dirty="0" err="1"/>
                  <a:t>hệ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số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của</a:t>
                </a:r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400" i="1" dirty="0" err="1"/>
                  <a:t>trong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khai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triển</a:t>
                </a:r>
                <a:r>
                  <a:rPr lang="vi-VN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59383AAD-6617-4F24-B813-E52DAC7531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21" y="3810000"/>
                <a:ext cx="8462206" cy="844783"/>
              </a:xfrm>
              <a:prstGeom prst="rect">
                <a:avLst/>
              </a:prstGeom>
              <a:blipFill>
                <a:blip r:embed="rId5"/>
                <a:stretch>
                  <a:fillRect l="-1153" t="-5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33B5675C-AFA2-400E-9522-E8DBD393C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40011"/>
              </p:ext>
            </p:extLst>
          </p:nvPr>
        </p:nvGraphicFramePr>
        <p:xfrm>
          <a:off x="1019930" y="4419600"/>
          <a:ext cx="7209672" cy="588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2418">
                  <a:extLst>
                    <a:ext uri="{9D8B030D-6E8A-4147-A177-3AD203B41FA5}">
                      <a16:colId xmlns:a16="http://schemas.microsoft.com/office/drawing/2014/main" xmlns="" val="2223290720"/>
                    </a:ext>
                  </a:extLst>
                </a:gridCol>
                <a:gridCol w="1802418">
                  <a:extLst>
                    <a:ext uri="{9D8B030D-6E8A-4147-A177-3AD203B41FA5}">
                      <a16:colId xmlns:a16="http://schemas.microsoft.com/office/drawing/2014/main" xmlns="" val="3942666093"/>
                    </a:ext>
                  </a:extLst>
                </a:gridCol>
                <a:gridCol w="1802418">
                  <a:extLst>
                    <a:ext uri="{9D8B030D-6E8A-4147-A177-3AD203B41FA5}">
                      <a16:colId xmlns:a16="http://schemas.microsoft.com/office/drawing/2014/main" xmlns="" val="1828777887"/>
                    </a:ext>
                  </a:extLst>
                </a:gridCol>
                <a:gridCol w="1802418">
                  <a:extLst>
                    <a:ext uri="{9D8B030D-6E8A-4147-A177-3AD203B41FA5}">
                      <a16:colId xmlns:a16="http://schemas.microsoft.com/office/drawing/2014/main" xmlns="" val="1989753428"/>
                    </a:ext>
                  </a:extLst>
                </a:gridCol>
              </a:tblGrid>
              <a:tr h="588418">
                <a:tc>
                  <a:txBody>
                    <a:bodyPr/>
                    <a:lstStyle/>
                    <a:p>
                      <a:r>
                        <a:rPr lang="vi-VN" dirty="0"/>
                        <a:t>A.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B. 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C. 720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D. 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7302443"/>
                  </a:ext>
                </a:extLst>
              </a:tr>
            </a:tbl>
          </a:graphicData>
        </a:graphic>
      </p:graphicFrame>
      <p:grpSp>
        <p:nvGrpSpPr>
          <p:cNvPr id="153" name="Group 152">
            <a:extLst>
              <a:ext uri="{FF2B5EF4-FFF2-40B4-BE49-F238E27FC236}">
                <a16:creationId xmlns:a16="http://schemas.microsoft.com/office/drawing/2014/main" xmlns="" id="{EAB5D997-8D59-47E5-BDFF-5162869AEF3D}"/>
              </a:ext>
            </a:extLst>
          </p:cNvPr>
          <p:cNvGrpSpPr/>
          <p:nvPr/>
        </p:nvGrpSpPr>
        <p:grpSpPr>
          <a:xfrm>
            <a:off x="289146" y="5181600"/>
            <a:ext cx="8771978" cy="1532833"/>
            <a:chOff x="992187" y="2564544"/>
            <a:chExt cx="22353091" cy="4088087"/>
          </a:xfrm>
        </p:grpSpPr>
        <p:sp>
          <p:nvSpPr>
            <p:cNvPr id="154" name="Rounded Rectangle 133">
              <a:extLst>
                <a:ext uri="{FF2B5EF4-FFF2-40B4-BE49-F238E27FC236}">
                  <a16:creationId xmlns:a16="http://schemas.microsoft.com/office/drawing/2014/main" xmlns="" id="{BF2985DE-B017-4147-8131-A5D3039A77AC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xmlns="" id="{3033D57A-6347-4D93-B072-21DC012FE159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56" name="Isosceles Triangle 44">
                <a:extLst>
                  <a:ext uri="{FF2B5EF4-FFF2-40B4-BE49-F238E27FC236}">
                    <a16:creationId xmlns:a16="http://schemas.microsoft.com/office/drawing/2014/main" xmlns="" id="{BE035C78-3374-400C-A081-11EAEF5979CD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Pentagon 136">
                <a:extLst>
                  <a:ext uri="{FF2B5EF4-FFF2-40B4-BE49-F238E27FC236}">
                    <a16:creationId xmlns:a16="http://schemas.microsoft.com/office/drawing/2014/main" xmlns="" id="{C39A532E-010B-41FB-AC24-04299EBACDE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58" name="Group 11">
                <a:extLst>
                  <a:ext uri="{FF2B5EF4-FFF2-40B4-BE49-F238E27FC236}">
                    <a16:creationId xmlns:a16="http://schemas.microsoft.com/office/drawing/2014/main" xmlns="" id="{7AA0A322-6419-4BAE-AFBB-504E89D8B18F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61" name="Freeform 140">
                  <a:extLst>
                    <a:ext uri="{FF2B5EF4-FFF2-40B4-BE49-F238E27FC236}">
                      <a16:creationId xmlns:a16="http://schemas.microsoft.com/office/drawing/2014/main" xmlns="" id="{D2C90E77-D830-4773-8944-7A16E392DC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2" name="Freeform 141">
                  <a:extLst>
                    <a:ext uri="{FF2B5EF4-FFF2-40B4-BE49-F238E27FC236}">
                      <a16:creationId xmlns:a16="http://schemas.microsoft.com/office/drawing/2014/main" xmlns="" id="{62FEBA7A-D766-47AE-BEF8-7C905BFA2F2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3" name="Freeform 142">
                  <a:extLst>
                    <a:ext uri="{FF2B5EF4-FFF2-40B4-BE49-F238E27FC236}">
                      <a16:creationId xmlns:a16="http://schemas.microsoft.com/office/drawing/2014/main" xmlns="" id="{16207008-CD55-4AE6-B9F4-0577081774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xmlns="" id="{19B2CA9E-4ED7-40FB-8DC6-61A7AAD7FD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xmlns="" id="{7573CF06-FB79-44D5-98F7-C95775EF87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xmlns="" id="{81183C90-0398-4D76-806B-94E302556F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xmlns="" id="{42927ED1-3A76-405B-8199-0518E4F6B8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59" name="Chevron 138">
                <a:extLst>
                  <a:ext uri="{FF2B5EF4-FFF2-40B4-BE49-F238E27FC236}">
                    <a16:creationId xmlns:a16="http://schemas.microsoft.com/office/drawing/2014/main" xmlns="" id="{608B7C15-F32C-4D03-AD54-D84D0AFCFD4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TextBox 13">
                <a:extLst>
                  <a:ext uri="{FF2B5EF4-FFF2-40B4-BE49-F238E27FC236}">
                    <a16:creationId xmlns:a16="http://schemas.microsoft.com/office/drawing/2014/main" xmlns="" id="{59555F99-6F0D-485A-87E1-010F72878E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xmlns="" id="{7DDBA508-0302-4974-A186-1F91D150AA49}"/>
                  </a:ext>
                </a:extLst>
              </p:cNvPr>
              <p:cNvSpPr/>
              <p:nvPr/>
            </p:nvSpPr>
            <p:spPr>
              <a:xfrm>
                <a:off x="502673" y="5346548"/>
                <a:ext cx="8462206" cy="6258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Tìm </a:t>
                </a:r>
                <a:r>
                  <a:rPr lang="en-US" sz="2400" i="1" dirty="0" err="1"/>
                  <a:t>hệ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số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của</a:t>
                </a:r>
                <a:r>
                  <a:rPr lang="vi-VN" sz="2400" i="1" dirty="0"/>
                  <a:t> số hạng chứa</a:t>
                </a:r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400" i="1" dirty="0" err="1"/>
                  <a:t>trong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khai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triển</a:t>
                </a:r>
                <a:r>
                  <a:rPr lang="vi-VN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vi-VN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vi-VN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vi-VN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vi-VN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7DDBA508-0302-4974-A186-1F91D150AA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73" y="5346548"/>
                <a:ext cx="8462206" cy="625812"/>
              </a:xfrm>
              <a:prstGeom prst="rect">
                <a:avLst/>
              </a:prstGeom>
              <a:blipFill>
                <a:blip r:embed="rId6"/>
                <a:stretch>
                  <a:fillRect l="-1080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B6D45D4-D348-47FC-ADB2-6AFA5E4E3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425460"/>
              </p:ext>
            </p:extLst>
          </p:nvPr>
        </p:nvGraphicFramePr>
        <p:xfrm>
          <a:off x="1213702" y="6134045"/>
          <a:ext cx="70159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975">
                  <a:extLst>
                    <a:ext uri="{9D8B030D-6E8A-4147-A177-3AD203B41FA5}">
                      <a16:colId xmlns:a16="http://schemas.microsoft.com/office/drawing/2014/main" xmlns="" val="2572436340"/>
                    </a:ext>
                  </a:extLst>
                </a:gridCol>
                <a:gridCol w="1753975">
                  <a:extLst>
                    <a:ext uri="{9D8B030D-6E8A-4147-A177-3AD203B41FA5}">
                      <a16:colId xmlns:a16="http://schemas.microsoft.com/office/drawing/2014/main" xmlns="" val="1427414751"/>
                    </a:ext>
                  </a:extLst>
                </a:gridCol>
                <a:gridCol w="1753975">
                  <a:extLst>
                    <a:ext uri="{9D8B030D-6E8A-4147-A177-3AD203B41FA5}">
                      <a16:colId xmlns:a16="http://schemas.microsoft.com/office/drawing/2014/main" xmlns="" val="1430982871"/>
                    </a:ext>
                  </a:extLst>
                </a:gridCol>
                <a:gridCol w="1753975">
                  <a:extLst>
                    <a:ext uri="{9D8B030D-6E8A-4147-A177-3AD203B41FA5}">
                      <a16:colId xmlns:a16="http://schemas.microsoft.com/office/drawing/2014/main" xmlns="" val="1362135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A. 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B. 560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C. 672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D. 280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6885127"/>
                  </a:ext>
                </a:extLst>
              </a:tr>
            </a:tbl>
          </a:graphicData>
        </a:graphic>
      </p:graphicFrame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xmlns="" id="{67C82B70-C1AC-457B-B5B2-BB3AF9F06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34661"/>
              </p:ext>
            </p:extLst>
          </p:nvPr>
        </p:nvGraphicFramePr>
        <p:xfrm>
          <a:off x="736068" y="2672921"/>
          <a:ext cx="697293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3234">
                  <a:extLst>
                    <a:ext uri="{9D8B030D-6E8A-4147-A177-3AD203B41FA5}">
                      <a16:colId xmlns:a16="http://schemas.microsoft.com/office/drawing/2014/main" xmlns="" val="621524401"/>
                    </a:ext>
                  </a:extLst>
                </a:gridCol>
                <a:gridCol w="1743234">
                  <a:extLst>
                    <a:ext uri="{9D8B030D-6E8A-4147-A177-3AD203B41FA5}">
                      <a16:colId xmlns:a16="http://schemas.microsoft.com/office/drawing/2014/main" xmlns="" val="3552021498"/>
                    </a:ext>
                  </a:extLst>
                </a:gridCol>
                <a:gridCol w="1743234">
                  <a:extLst>
                    <a:ext uri="{9D8B030D-6E8A-4147-A177-3AD203B41FA5}">
                      <a16:colId xmlns:a16="http://schemas.microsoft.com/office/drawing/2014/main" xmlns="" val="1959757329"/>
                    </a:ext>
                  </a:extLst>
                </a:gridCol>
                <a:gridCol w="1743234">
                  <a:extLst>
                    <a:ext uri="{9D8B030D-6E8A-4147-A177-3AD203B41FA5}">
                      <a16:colId xmlns:a16="http://schemas.microsoft.com/office/drawing/2014/main" xmlns="" val="2101016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A.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B.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C.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D. 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054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5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6917" y="1777954"/>
            <a:ext cx="8771978" cy="1836706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26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452647" y="2000250"/>
                <a:ext cx="8462206" cy="832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>
                    <a:solidFill>
                      <a:schemeClr val="tx1"/>
                    </a:solidFill>
                    <a:latin typeface="+mj-lt"/>
                  </a:rPr>
                  <a:t>Hệ số lớn nhất trong khai triển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sz="2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vi-VN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vi-V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vi-VN" sz="2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vi-VN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vi-V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à: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47" y="2000250"/>
                <a:ext cx="8462206" cy="832151"/>
              </a:xfrm>
              <a:prstGeom prst="rect">
                <a:avLst/>
              </a:prstGeom>
              <a:blipFill>
                <a:blip r:embed="rId3"/>
                <a:stretch>
                  <a:fillRect l="-1441" b="-5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7200" y="2907268"/>
                <a:ext cx="2057133" cy="634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f>
                        <m:fPr>
                          <m:ctrlPr>
                            <a:rPr lang="en-US" i="1" spc="-56" smtClean="0">
                              <a:solidFill>
                                <a:schemeClr val="tx1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27</m:t>
                          </m:r>
                        </m:num>
                        <m:den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07268"/>
                <a:ext cx="2057133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510277" y="2907268"/>
                <a:ext cx="2057133" cy="634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b="0" i="1" spc="-56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f>
                        <m:fPr>
                          <m:ctrlPr>
                            <a:rPr lang="vi-VN" i="1" spc="-56" smtClean="0">
                              <a:solidFill>
                                <a:schemeClr val="tx1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277" y="2907268"/>
                <a:ext cx="2057133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563354" y="2907268"/>
                <a:ext cx="2057133" cy="634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en-US" i="1" spc="-56" smtClean="0">
                              <a:solidFill>
                                <a:schemeClr val="tx1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27</m:t>
                          </m:r>
                        </m:num>
                        <m:den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32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</a:rPr>
                        <m:t>.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354" y="2907268"/>
                <a:ext cx="2057133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616431" y="2907268"/>
                <a:ext cx="2057133" cy="634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pc="-56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en-US" i="1" spc="-56" smtClean="0">
                              <a:solidFill>
                                <a:schemeClr val="tx1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27</m:t>
                          </m:r>
                        </m:num>
                        <m:den>
                          <m:r>
                            <a:rPr lang="vi-VN" b="0" i="1" spc="-56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64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</a:rPr>
                        <m:t>.</m:t>
                      </m:r>
                    </m:oMath>
                  </m:oMathPara>
                </a14:m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431" y="2907268"/>
                <a:ext cx="2057133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340878" y="762000"/>
            <a:ext cx="3552032" cy="417822"/>
            <a:chOff x="739068" y="1515168"/>
            <a:chExt cx="9473319" cy="1114338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>
                <a:solidFill>
                  <a:schemeClr val="tx1"/>
                </a:solidFill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114338"/>
              <a:chOff x="739068" y="1515168"/>
              <a:chExt cx="8177919" cy="1114338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923452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dirty="0">
                    <a:ln>
                      <a:solidFill>
                        <a:srgbClr val="008000"/>
                      </a:solidFill>
                    </a:ln>
                    <a:solidFill>
                      <a:schemeClr val="tx1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500C3D47-A1F3-4BDA-8F49-7020DC886AFD}"/>
              </a:ext>
            </a:extLst>
          </p:cNvPr>
          <p:cNvSpPr/>
          <p:nvPr/>
        </p:nvSpPr>
        <p:spPr>
          <a:xfrm>
            <a:off x="452647" y="2006236"/>
            <a:ext cx="8462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2800" dirty="0">
              <a:latin typeface="+mj-lt"/>
            </a:endParaRPr>
          </a:p>
        </p:txBody>
      </p:sp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F1E5FA9E-D854-4F44-ABBC-5BB730E294CD}"/>
              </a:ext>
            </a:extLst>
          </p:cNvPr>
          <p:cNvGrpSpPr/>
          <p:nvPr/>
        </p:nvGrpSpPr>
        <p:grpSpPr>
          <a:xfrm>
            <a:off x="124409" y="4495800"/>
            <a:ext cx="8771978" cy="1836706"/>
            <a:chOff x="992187" y="2564544"/>
            <a:chExt cx="22353091" cy="4088087"/>
          </a:xfrm>
        </p:grpSpPr>
        <p:sp>
          <p:nvSpPr>
            <p:cNvPr id="62" name="Rounded Rectangle 133">
              <a:extLst>
                <a:ext uri="{FF2B5EF4-FFF2-40B4-BE49-F238E27FC236}">
                  <a16:creationId xmlns:a16="http://schemas.microsoft.com/office/drawing/2014/main" xmlns="" id="{E101EF75-56ED-4705-A44F-9091A8C5E007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>
                <a:solidFill>
                  <a:schemeClr val="tx1"/>
                </a:solidFill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0E705116-9C68-4FA0-94F6-75080A577110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78" name="Isosceles Triangle 44">
                <a:extLst>
                  <a:ext uri="{FF2B5EF4-FFF2-40B4-BE49-F238E27FC236}">
                    <a16:creationId xmlns:a16="http://schemas.microsoft.com/office/drawing/2014/main" xmlns="" id="{58CAC00B-9D40-4169-8BCC-C080A3F7F17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Pentagon 136">
                <a:extLst>
                  <a:ext uri="{FF2B5EF4-FFF2-40B4-BE49-F238E27FC236}">
                    <a16:creationId xmlns:a16="http://schemas.microsoft.com/office/drawing/2014/main" xmlns="" id="{0C1B1560-DF46-4ED9-8A6B-BD5A4DAC1AC4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0" name="Group 11">
                <a:extLst>
                  <a:ext uri="{FF2B5EF4-FFF2-40B4-BE49-F238E27FC236}">
                    <a16:creationId xmlns:a16="http://schemas.microsoft.com/office/drawing/2014/main" xmlns="" id="{A1853EF0-9D34-46DE-8745-B000253A54E6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3" name="Freeform 140">
                  <a:extLst>
                    <a:ext uri="{FF2B5EF4-FFF2-40B4-BE49-F238E27FC236}">
                      <a16:creationId xmlns:a16="http://schemas.microsoft.com/office/drawing/2014/main" xmlns="" id="{7F66C57C-922B-46E5-B00E-AEC498EF8D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4" name="Freeform 141">
                  <a:extLst>
                    <a:ext uri="{FF2B5EF4-FFF2-40B4-BE49-F238E27FC236}">
                      <a16:creationId xmlns:a16="http://schemas.microsoft.com/office/drawing/2014/main" xmlns="" id="{365A34DD-8A83-411E-9F06-AC79587007D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5" name="Freeform 142">
                  <a:extLst>
                    <a:ext uri="{FF2B5EF4-FFF2-40B4-BE49-F238E27FC236}">
                      <a16:creationId xmlns:a16="http://schemas.microsoft.com/office/drawing/2014/main" xmlns="" id="{D9A6155D-F40C-4EEE-9596-A104EE31A4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xmlns="" id="{6FD84671-0C2C-4112-8BAB-E9EE54F4A9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xmlns="" id="{9895088E-57F5-4C98-A711-ADA79A4B9A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xmlns="" id="{13B092CF-4791-44AD-974F-BDD66B5190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xmlns="" id="{513CEA40-C9FD-43DB-87E9-7E1B1B84C3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81" name="Chevron 138">
                <a:extLst>
                  <a:ext uri="{FF2B5EF4-FFF2-40B4-BE49-F238E27FC236}">
                    <a16:creationId xmlns:a16="http://schemas.microsoft.com/office/drawing/2014/main" xmlns="" id="{F145E1ED-EECD-4925-891D-E28430E1CB5F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13">
                <a:extLst>
                  <a:ext uri="{FF2B5EF4-FFF2-40B4-BE49-F238E27FC236}">
                    <a16:creationId xmlns:a16="http://schemas.microsoft.com/office/drawing/2014/main" xmlns="" id="{21B0E298-7581-41DA-8B62-C1E35FD614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26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5</a:t>
                </a:r>
                <a:r>
                  <a:rPr lang="en-US" sz="1500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xmlns="" id="{2AE8369B-970A-4572-8B74-9F480E20EA75}"/>
                  </a:ext>
                </a:extLst>
              </p:cNvPr>
              <p:cNvSpPr/>
              <p:nvPr/>
            </p:nvSpPr>
            <p:spPr>
              <a:xfrm>
                <a:off x="393536" y="4871714"/>
                <a:ext cx="8462206" cy="963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>
                    <a:solidFill>
                      <a:schemeClr val="tx1"/>
                    </a:solidFill>
                    <a:latin typeface="+mj-lt"/>
                  </a:rPr>
                  <a:t>Cho biết hệ số của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2800" dirty="0">
                    <a:solidFill>
                      <a:schemeClr val="tx1"/>
                    </a:solidFill>
                    <a:latin typeface="+mj-lt"/>
                  </a:rPr>
                  <a:t> trong khai triển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vi-V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latin typeface="+mj-lt"/>
                  </a:rPr>
                  <a:t>bằng 180. Tìm n?  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AE8369B-970A-4572-8B74-9F480E20EA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36" y="4871714"/>
                <a:ext cx="8462206" cy="963854"/>
              </a:xfrm>
              <a:prstGeom prst="rect">
                <a:avLst/>
              </a:prstGeom>
              <a:blipFill>
                <a:blip r:embed="rId9"/>
                <a:stretch>
                  <a:fillRect l="-1513" t="-6329" b="-15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BFCDA55-B694-4A36-B350-563F7E4D3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04829"/>
              </p:ext>
            </p:extLst>
          </p:nvPr>
        </p:nvGraphicFramePr>
        <p:xfrm>
          <a:off x="1066800" y="5889410"/>
          <a:ext cx="73914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xmlns="" val="297241217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xmlns="" val="2877920109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xmlns="" val="1508729398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xmlns="" val="1891847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A.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B.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C.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D. 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117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0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xmlns="" id="{1403D377-B8B1-4C52-81CF-C64D9F937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752601"/>
            <a:ext cx="6173184" cy="352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9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01515"/>
            <a:ext cx="6853320" cy="636885"/>
          </a:xfrm>
        </p:spPr>
        <p:txBody>
          <a:bodyPr>
            <a:normAutofit fontScale="90000"/>
          </a:bodyPr>
          <a:lstStyle/>
          <a:p>
            <a:r>
              <a:rPr lang="vi-VN" b="1" dirty="0"/>
              <a:t>- Công thức nhị thức Niu-tơn: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814" y="3962400"/>
            <a:ext cx="8214360" cy="685800"/>
          </a:xfrm>
        </p:spPr>
        <p:txBody>
          <a:bodyPr>
            <a:normAutofit/>
          </a:bodyPr>
          <a:lstStyle/>
          <a:p>
            <a:r>
              <a:rPr lang="vi-VN" sz="3600" b="1" dirty="0">
                <a:solidFill>
                  <a:schemeClr val="tx1"/>
                </a:solidFill>
                <a:latin typeface="+mj-lt"/>
              </a:rPr>
              <a:t>- Số hạng tổng quát (Số hạng thứ k+1):</a:t>
            </a: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D4BC10BD-FD1B-426C-A565-A9FB2EB8747A}"/>
              </a:ext>
            </a:extLst>
          </p:cNvPr>
          <p:cNvGrpSpPr/>
          <p:nvPr/>
        </p:nvGrpSpPr>
        <p:grpSpPr>
          <a:xfrm>
            <a:off x="0" y="914400"/>
            <a:ext cx="7350126" cy="523220"/>
            <a:chOff x="269282" y="873453"/>
            <a:chExt cx="7350126" cy="523220"/>
          </a:xfrm>
        </p:grpSpPr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B8250519-309A-4950-9C79-50CB27A3C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282" y="873453"/>
              <a:ext cx="73501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</a:rPr>
                <a:t>         NHẮC LẠI KIẾN THỨC:</a:t>
              </a:r>
              <a:endPara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" name="Rectangle: Diagonal Corners Rounded 21">
              <a:extLst>
                <a:ext uri="{FF2B5EF4-FFF2-40B4-BE49-F238E27FC236}">
                  <a16:creationId xmlns:a16="http://schemas.microsoft.com/office/drawing/2014/main" xmlns="" id="{EEF77D56-E6B2-449D-B77C-E332E8656811}"/>
                </a:ext>
              </a:extLst>
            </p:cNvPr>
            <p:cNvSpPr/>
            <p:nvPr/>
          </p:nvSpPr>
          <p:spPr>
            <a:xfrm>
              <a:off x="587365" y="912813"/>
              <a:ext cx="388938" cy="3635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vi-VN" sz="2400" b="1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457253"/>
              </p:ext>
            </p:extLst>
          </p:nvPr>
        </p:nvGraphicFramePr>
        <p:xfrm>
          <a:off x="707021" y="2819400"/>
          <a:ext cx="805597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3873240" imgH="241200" progId="Equation.DSMT4">
                  <p:embed/>
                </p:oleObj>
              </mc:Choice>
              <mc:Fallback>
                <p:oleObj name="Equation" r:id="rId5" imgW="3873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7021" y="2819400"/>
                        <a:ext cx="8055979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388339"/>
              </p:ext>
            </p:extLst>
          </p:nvPr>
        </p:nvGraphicFramePr>
        <p:xfrm>
          <a:off x="1457822" y="5105400"/>
          <a:ext cx="539014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7" imgW="2133360" imgH="241200" progId="Equation.DSMT4">
                  <p:embed/>
                </p:oleObj>
              </mc:Choice>
              <mc:Fallback>
                <p:oleObj name="Equation" r:id="rId7" imgW="2133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57822" y="5105400"/>
                        <a:ext cx="5390147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54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14300" y="197881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3200">
                <a:solidFill>
                  <a:schemeClr val="tx2"/>
                </a:solidFill>
                <a:latin typeface=".VnTime" pitchFamily="34" charset="0"/>
              </a:rPr>
              <a:t> </a:t>
            </a:r>
            <a:endParaRPr lang="en-US" altLang="en-US" sz="3200" baseline="300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80" y="1981200"/>
            <a:ext cx="91440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vi-VN" sz="2400" b="1" dirty="0">
                <a:latin typeface="Times New Roman" pitchFamily="18" charset="0"/>
              </a:rPr>
              <a:t>- </a:t>
            </a:r>
            <a:r>
              <a:rPr lang="en-US" sz="2400" b="1" i="1" dirty="0" err="1">
                <a:latin typeface="Times New Roman" pitchFamily="18" charset="0"/>
              </a:rPr>
              <a:t>Để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giải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bài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toán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tìm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hệ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một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hạng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biết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mũ</a:t>
            </a:r>
            <a:r>
              <a:rPr lang="en-US" sz="2400" b="1" i="1" dirty="0">
                <a:latin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hạng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đó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trong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khai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triển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nhị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thức</a:t>
            </a:r>
            <a:r>
              <a:rPr lang="en-US" sz="2400" b="1" i="1" dirty="0">
                <a:latin typeface="Times New Roman" pitchFamily="18" charset="0"/>
              </a:rPr>
              <a:t> Newton </a:t>
            </a:r>
            <a:r>
              <a:rPr lang="en-US" sz="2400" b="1" i="1" dirty="0" err="1">
                <a:latin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</a:rPr>
              <a:t>:</a:t>
            </a:r>
            <a:r>
              <a:rPr lang="en-US" sz="2400" i="1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dirty="0">
                <a:latin typeface=".VnTime" pitchFamily="34" charset="0"/>
              </a:rPr>
              <a:t>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409700" y="5331618"/>
            <a:ext cx="7620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</a:rPr>
              <a:t>Thay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giá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trị</a:t>
            </a:r>
            <a:r>
              <a:rPr lang="en-US" altLang="en-US" sz="2400" dirty="0">
                <a:latin typeface="Times New Roman" pitchFamily="18" charset="0"/>
              </a:rPr>
              <a:t> k </a:t>
            </a:r>
            <a:r>
              <a:rPr lang="en-US" altLang="en-US" sz="2400" dirty="0" err="1">
                <a:latin typeface="Times New Roman" pitchFamily="18" charset="0"/>
              </a:rPr>
              <a:t>vào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hạng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tổng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quát</a:t>
            </a:r>
            <a:r>
              <a:rPr lang="en-US" altLang="en-US" sz="2400" dirty="0">
                <a:latin typeface="Times New Roman" pitchFamily="18" charset="0"/>
              </a:rPr>
              <a:t> ở </a:t>
            </a:r>
            <a:r>
              <a:rPr lang="en-US" altLang="en-US" sz="2400" dirty="0" err="1">
                <a:latin typeface="Times New Roman" pitchFamily="18" charset="0"/>
              </a:rPr>
              <a:t>bước</a:t>
            </a:r>
            <a:r>
              <a:rPr lang="en-US" altLang="en-US" sz="2400" dirty="0">
                <a:latin typeface="Times New Roman" pitchFamily="18" charset="0"/>
              </a:rPr>
              <a:t> 1 </a:t>
            </a:r>
            <a:r>
              <a:rPr lang="en-US" altLang="en-US" sz="2400" dirty="0" err="1">
                <a:latin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kết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luận</a:t>
            </a:r>
            <a:r>
              <a:rPr lang="en-US" altLang="en-US" sz="2400" dirty="0">
                <a:latin typeface="Times New Roman" pitchFamily="18" charset="0"/>
              </a:rPr>
              <a:t>.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33500" y="3045618"/>
            <a:ext cx="7696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</a:rPr>
              <a:t>Viết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hạng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tổng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quát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triển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nhị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thức</a:t>
            </a:r>
            <a:r>
              <a:rPr lang="en-US" altLang="en-US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-114300" y="3883818"/>
            <a:ext cx="243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itchFamily="34" charset="0"/>
              </a:rPr>
              <a:t>  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2: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333500" y="3960018"/>
            <a:ext cx="7924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1800" dirty="0">
                <a:latin typeface="Arial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Buộc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mỗi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chữ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hạng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tổng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quát</a:t>
            </a:r>
            <a:r>
              <a:rPr lang="en-US" altLang="en-US" sz="2400" dirty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400" dirty="0" err="1">
                <a:latin typeface="Times New Roman" pitchFamily="18" charset="0"/>
              </a:rPr>
              <a:t>phải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bằng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mũ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tương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ứng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cho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trước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và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giải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để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tìm</a:t>
            </a:r>
            <a:r>
              <a:rPr lang="en-US" altLang="en-US" sz="2400" dirty="0">
                <a:latin typeface="Times New Roman" pitchFamily="18" charset="0"/>
              </a:rPr>
              <a:t> k 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-83820" y="5269706"/>
            <a:ext cx="3124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.VnTime" pitchFamily="34" charset="0"/>
              </a:rPr>
              <a:t>  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4BC10BD-FD1B-426C-A565-A9FB2EB8747A}"/>
              </a:ext>
            </a:extLst>
          </p:cNvPr>
          <p:cNvGrpSpPr/>
          <p:nvPr/>
        </p:nvGrpSpPr>
        <p:grpSpPr>
          <a:xfrm>
            <a:off x="0" y="914400"/>
            <a:ext cx="7350126" cy="523220"/>
            <a:chOff x="269282" y="873453"/>
            <a:chExt cx="7350126" cy="523220"/>
          </a:xfrm>
        </p:grpSpPr>
        <p:sp>
          <p:nvSpPr>
            <p:cNvPr id="22" name="Text Box 2">
              <a:extLst>
                <a:ext uri="{FF2B5EF4-FFF2-40B4-BE49-F238E27FC236}">
                  <a16:creationId xmlns:a16="http://schemas.microsoft.com/office/drawing/2014/main" xmlns="" id="{B8250519-309A-4950-9C79-50CB27A3C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282" y="873453"/>
              <a:ext cx="73501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</a:rPr>
                <a:t>         NHẮC LẠI KIẾN THỨC:</a:t>
              </a:r>
              <a:endPara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" name="Rectangle: Diagonal Corners Rounded 21">
              <a:extLst>
                <a:ext uri="{FF2B5EF4-FFF2-40B4-BE49-F238E27FC236}">
                  <a16:creationId xmlns:a16="http://schemas.microsoft.com/office/drawing/2014/main" xmlns="" id="{EEF77D56-E6B2-449D-B77C-E332E8656811}"/>
                </a:ext>
              </a:extLst>
            </p:cNvPr>
            <p:cNvSpPr/>
            <p:nvPr/>
          </p:nvSpPr>
          <p:spPr>
            <a:xfrm>
              <a:off x="587365" y="912813"/>
              <a:ext cx="388938" cy="3635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vi-VN" sz="2400" b="1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669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5532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5"/>
          <p:cNvSpPr/>
          <p:nvPr/>
        </p:nvSpPr>
        <p:spPr>
          <a:xfrm>
            <a:off x="6350" y="1752600"/>
            <a:ext cx="8991600" cy="3200400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Newton,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Pascal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D1DEC860-F86F-4288-AA82-EFCE5956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26">
            <a:extLst>
              <a:ext uri="{FF2B5EF4-FFF2-40B4-BE49-F238E27FC236}">
                <a16:creationId xmlns:a16="http://schemas.microsoft.com/office/drawing/2014/main" xmlns="" id="{8C2CB736-3028-492C-A46B-345F921CCB76}"/>
              </a:ext>
            </a:extLst>
          </p:cNvPr>
          <p:cNvGrpSpPr/>
          <p:nvPr/>
        </p:nvGrpSpPr>
        <p:grpSpPr>
          <a:xfrm>
            <a:off x="228600" y="924464"/>
            <a:ext cx="6408170" cy="438206"/>
            <a:chOff x="7483861" y="7543801"/>
            <a:chExt cx="17012919" cy="87652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CE814AFD-23CC-4F44-86CD-364CD2A12BDF}"/>
                </a:ext>
              </a:extLst>
            </p:cNvPr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TAM GIÁC PA-XCAN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" name="Group 27">
              <a:extLst>
                <a:ext uri="{FF2B5EF4-FFF2-40B4-BE49-F238E27FC236}">
                  <a16:creationId xmlns:a16="http://schemas.microsoft.com/office/drawing/2014/main" xmlns="" id="{851CAC84-01F3-4B52-8754-09701919F8E1}"/>
                </a:ext>
              </a:extLst>
            </p:cNvPr>
            <p:cNvGrpSpPr/>
            <p:nvPr/>
          </p:nvGrpSpPr>
          <p:grpSpPr>
            <a:xfrm>
              <a:off x="7483861" y="7543801"/>
              <a:ext cx="1288835" cy="872847"/>
              <a:chOff x="7483860" y="7543801"/>
              <a:chExt cx="1288835" cy="872847"/>
            </a:xfrm>
          </p:grpSpPr>
          <p:sp>
            <p:nvSpPr>
              <p:cNvPr id="11" name="Isosceles Triangle 44">
                <a:extLst>
                  <a:ext uri="{FF2B5EF4-FFF2-40B4-BE49-F238E27FC236}">
                    <a16:creationId xmlns:a16="http://schemas.microsoft.com/office/drawing/2014/main" xmlns="" id="{23562432-09C2-4EF4-9B5D-09C5AC0D0746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29">
                <a:extLst>
                  <a:ext uri="{FF2B5EF4-FFF2-40B4-BE49-F238E27FC236}">
                    <a16:creationId xmlns:a16="http://schemas.microsoft.com/office/drawing/2014/main" xmlns="" id="{B4D9292D-EED1-4D6E-AB5D-949B23DD96E1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79317" cy="770175"/>
                <a:chOff x="7493378" y="7646473"/>
                <a:chExt cx="1279317" cy="770175"/>
              </a:xfrm>
            </p:grpSpPr>
            <p:sp>
              <p:nvSpPr>
                <p:cNvPr id="13" name="Round Same Side Corner Rectangle 18">
                  <a:extLst>
                    <a:ext uri="{FF2B5EF4-FFF2-40B4-BE49-F238E27FC236}">
                      <a16:creationId xmlns:a16="http://schemas.microsoft.com/office/drawing/2014/main" xmlns="" id="{C91572B9-F778-43E9-8577-5A04BF235BDC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xmlns="" id="{ECA3D25A-A7B2-4F84-98AD-C3BF7C878390}"/>
                    </a:ext>
                  </a:extLst>
                </p:cNvPr>
                <p:cNvSpPr txBox="1"/>
                <p:nvPr/>
              </p:nvSpPr>
              <p:spPr>
                <a:xfrm>
                  <a:off x="7686621" y="7646473"/>
                  <a:ext cx="1086074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1134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" y="874794"/>
            <a:ext cx="4000500" cy="5251369"/>
          </a:xfrm>
        </p:spPr>
      </p:pic>
      <p:sp>
        <p:nvSpPr>
          <p:cNvPr id="4" name="Rectangle 3"/>
          <p:cNvSpPr/>
          <p:nvPr/>
        </p:nvSpPr>
        <p:spPr>
          <a:xfrm>
            <a:off x="4479925" y="482600"/>
            <a:ext cx="184150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sz="6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029200" y="3200400"/>
            <a:ext cx="3657600" cy="29257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b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Blaise Pascal </a:t>
            </a:r>
            <a:r>
              <a:rPr lang="en-US" altLang="en-US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là nhà toán học, nhà vật lí học, nhà phát minh, tác gia và triết gia Cơ Đốc người Pháp.</a:t>
            </a:r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C70D597D-C4B6-4E98-98D5-8E276B85F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481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827087"/>
            <a:ext cx="8077200" cy="107791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Pascal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30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4FD121BB-7B39-49C0-A8CD-846238AED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11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228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80929" y="1625615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1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4349" y="2149629"/>
                <a:ext cx="8462206" cy="1026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 err="1"/>
                  <a:t>Khai</a:t>
                </a:r>
                <a:r>
                  <a:rPr lang="en-US" sz="3200" b="1" dirty="0"/>
                  <a:t> </a:t>
                </a:r>
                <a:r>
                  <a:rPr lang="en-US" sz="3200" b="1" dirty="0" err="1"/>
                  <a:t>triển</a:t>
                </a:r>
                <a:r>
                  <a:rPr lang="en-US" sz="3200" b="1" dirty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</m:oMath>
                </a14:m>
                <a:r>
                  <a:rPr lang="en-US" sz="3200" b="1" dirty="0"/>
                  <a:t> </a:t>
                </a:r>
                <a:r>
                  <a:rPr lang="en-US" sz="3200" b="1" dirty="0" err="1"/>
                  <a:t>cho</a:t>
                </a:r>
                <a:r>
                  <a:rPr lang="en-US" sz="3200" b="1" dirty="0"/>
                  <a:t> </a:t>
                </a:r>
                <a:r>
                  <a:rPr lang="en-US" sz="3200" b="1" dirty="0" err="1"/>
                  <a:t>tới</a:t>
                </a:r>
                <a:r>
                  <a:rPr lang="en-US" sz="32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3200" b="1" dirty="0"/>
              </a:p>
              <a:p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49" y="2149629"/>
                <a:ext cx="8462206" cy="1026820"/>
              </a:xfrm>
              <a:prstGeom prst="rect">
                <a:avLst/>
              </a:prstGeom>
              <a:blipFill>
                <a:blip r:embed="rId3"/>
                <a:stretch>
                  <a:fillRect l="-1801" t="-5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00C3D47-A1F3-4BDA-8F49-7020DC886AFD}"/>
              </a:ext>
            </a:extLst>
          </p:cNvPr>
          <p:cNvSpPr/>
          <p:nvPr/>
        </p:nvSpPr>
        <p:spPr>
          <a:xfrm>
            <a:off x="500864" y="2932571"/>
            <a:ext cx="846220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dirty="0">
                <a:latin typeface="+mj-lt"/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hought Bubble: Cloud 1">
                <a:extLst>
                  <a:ext uri="{FF2B5EF4-FFF2-40B4-BE49-F238E27FC236}">
                    <a16:creationId xmlns:a16="http://schemas.microsoft.com/office/drawing/2014/main" xmlns="" id="{421C93FE-92AB-4112-B1D4-362E50C32128}"/>
                  </a:ext>
                </a:extLst>
              </p:cNvPr>
              <p:cNvSpPr/>
              <p:nvPr/>
            </p:nvSpPr>
            <p:spPr>
              <a:xfrm>
                <a:off x="5791199" y="2438400"/>
                <a:ext cx="3138719" cy="2057400"/>
              </a:xfrm>
              <a:prstGeom prst="cloudCallout">
                <a:avLst>
                  <a:gd name="adj1" fmla="val -69277"/>
                  <a:gd name="adj2" fmla="val 7266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=?, </m:t>
                      </m:r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=?,  </m:t>
                      </m:r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sz="2400" b="1" i="1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=?</m:t>
                      </m:r>
                    </m:oMath>
                  </m:oMathPara>
                </a14:m>
                <a:endParaRPr lang="en-US" sz="24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hought Bubble: Cloud 1">
                <a:extLst>
                  <a:ext uri="{FF2B5EF4-FFF2-40B4-BE49-F238E27FC236}">
                    <a16:creationId xmlns:a16="http://schemas.microsoft.com/office/drawing/2014/main" id="{421C93FE-92AB-4112-B1D4-362E50C321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9" y="2438400"/>
                <a:ext cx="3138719" cy="2057400"/>
              </a:xfrm>
              <a:prstGeom prst="cloudCallout">
                <a:avLst>
                  <a:gd name="adj1" fmla="val -69277"/>
                  <a:gd name="adj2" fmla="val 72669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">
            <a:extLst>
              <a:ext uri="{FF2B5EF4-FFF2-40B4-BE49-F238E27FC236}">
                <a16:creationId xmlns:a16="http://schemas.microsoft.com/office/drawing/2014/main" xmlns="" id="{5EF848EB-6CEE-46A9-A5D1-0D3E402D6A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207" y="4762504"/>
            <a:ext cx="15574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loud 14">
                <a:extLst>
                  <a:ext uri="{FF2B5EF4-FFF2-40B4-BE49-F238E27FC236}">
                    <a16:creationId xmlns:a16="http://schemas.microsoft.com/office/drawing/2014/main" xmlns="" id="{7A23C872-B651-4C40-A457-7810D0D037B2}"/>
                  </a:ext>
                </a:extLst>
              </p:cNvPr>
              <p:cNvSpPr/>
              <p:nvPr/>
            </p:nvSpPr>
            <p:spPr>
              <a:xfrm>
                <a:off x="-4011" y="3479062"/>
                <a:ext cx="4014937" cy="2514600"/>
              </a:xfrm>
              <a:prstGeom prst="cloud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Cloud 14">
                <a:extLst>
                  <a:ext uri="{FF2B5EF4-FFF2-40B4-BE49-F238E27FC236}">
                    <a16:creationId xmlns:a16="http://schemas.microsoft.com/office/drawing/2014/main" id="{7A23C872-B651-4C40-A457-7810D0D037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11" y="3479062"/>
                <a:ext cx="4014937" cy="2514600"/>
              </a:xfrm>
              <a:prstGeom prst="cloud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69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228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80929" y="1625615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1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4349" y="2149629"/>
                <a:ext cx="8462206" cy="1005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 err="1"/>
                  <a:t>Khai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triển</a:t>
                </a:r>
                <a:r>
                  <a:rPr lang="en-US" sz="2800" dirty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cho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tới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/>
              </a:p>
              <a:p>
                <a:endParaRPr lang="vi-VN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49" y="2149629"/>
                <a:ext cx="8462206" cy="1005019"/>
              </a:xfrm>
              <a:prstGeom prst="rect">
                <a:avLst/>
              </a:prstGeom>
              <a:blipFill rotWithShape="1">
                <a:blip r:embed="rId3"/>
                <a:stretch>
                  <a:fillRect l="-1441" t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4FC7D7CB-133E-4CC5-A405-07A324E02F63}"/>
              </a:ext>
            </a:extLst>
          </p:cNvPr>
          <p:cNvGrpSpPr/>
          <p:nvPr/>
        </p:nvGrpSpPr>
        <p:grpSpPr>
          <a:xfrm>
            <a:off x="452639" y="3622417"/>
            <a:ext cx="8299804" cy="2482018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:a16="http://schemas.microsoft.com/office/drawing/2014/main" xmlns="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xmlns="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:a16="http://schemas.microsoft.com/office/drawing/2014/main" xmlns="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:a16="http://schemas.microsoft.com/office/drawing/2014/main" xmlns="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D9E184E8-2495-404C-9633-AB95877D8BBD}"/>
                  </a:ext>
                </a:extLst>
              </p:cNvPr>
              <p:cNvSpPr/>
              <p:nvPr/>
            </p:nvSpPr>
            <p:spPr>
              <a:xfrm>
                <a:off x="497159" y="4119771"/>
                <a:ext cx="8462206" cy="19899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Áp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khai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triển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Niu-tơn</a:t>
                </a: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b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+…+</m:t>
                      </m:r>
                      <m:sSubSup>
                        <m:sSub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p>
                      </m:sSub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=1+30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+405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+3240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9E184E8-2495-404C-9633-AB95877D8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59" y="4119771"/>
                <a:ext cx="8462206" cy="1989968"/>
              </a:xfrm>
              <a:prstGeom prst="rect">
                <a:avLst/>
              </a:prstGeom>
              <a:blipFill>
                <a:blip r:embed="rId4"/>
                <a:stretch>
                  <a:fillRect l="-1153" t="-2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1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136596" y="805233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47722" y="1343099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9132" y="1655560"/>
                <a:ext cx="8462206" cy="1104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i="1" dirty="0" err="1"/>
                  <a:t>Tìm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hệ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số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của</a:t>
                </a:r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3200" b="1" i="1" dirty="0" err="1"/>
                  <a:t>trong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khai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triển</a:t>
                </a:r>
                <a:endParaRPr lang="en-US" sz="3200" dirty="0"/>
              </a:p>
              <a:p>
                <a:pPr algn="ctr"/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𝟏𝟓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32" y="1655560"/>
                <a:ext cx="8462206" cy="1104533"/>
              </a:xfrm>
              <a:prstGeom prst="rect">
                <a:avLst/>
              </a:prstGeom>
              <a:blipFill>
                <a:blip r:embed="rId3"/>
                <a:stretch>
                  <a:fillRect t="-6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">
            <a:extLst>
              <a:ext uri="{FF2B5EF4-FFF2-40B4-BE49-F238E27FC236}">
                <a16:creationId xmlns:a16="http://schemas.microsoft.com/office/drawing/2014/main" xmlns="" id="{657B7B38-36C5-4986-9732-B5FEA5F363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47" y="4648200"/>
            <a:ext cx="15574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Speech Bubble: Oval 2">
                <a:extLst>
                  <a:ext uri="{FF2B5EF4-FFF2-40B4-BE49-F238E27FC236}">
                    <a16:creationId xmlns:a16="http://schemas.microsoft.com/office/drawing/2014/main" xmlns="" id="{BC549C99-48B6-4157-BE0C-43B606B119DD}"/>
                  </a:ext>
                </a:extLst>
              </p:cNvPr>
              <p:cNvSpPr/>
              <p:nvPr/>
            </p:nvSpPr>
            <p:spPr>
              <a:xfrm>
                <a:off x="5619300" y="3034138"/>
                <a:ext cx="3200400" cy="1869822"/>
              </a:xfrm>
              <a:prstGeom prst="wedgeEllipseCallout">
                <a:avLst>
                  <a:gd name="adj1" fmla="val -71680"/>
                  <a:gd name="adj2" fmla="val 52554"/>
                </a:avLst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=?,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=?,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 </m:t>
                      </m:r>
                    </m:oMath>
                  </m:oMathPara>
                </a14:m>
                <a:endParaRPr lang="en-US" sz="28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Speech Bubble: Oval 2">
                <a:extLst>
                  <a:ext uri="{FF2B5EF4-FFF2-40B4-BE49-F238E27FC236}">
                    <a16:creationId xmlns:a16="http://schemas.microsoft.com/office/drawing/2014/main" id="{BC549C99-48B6-4157-BE0C-43B606B119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300" y="3034138"/>
                <a:ext cx="3200400" cy="1869822"/>
              </a:xfrm>
              <a:prstGeom prst="wedgeEllipseCallout">
                <a:avLst>
                  <a:gd name="adj1" fmla="val -71680"/>
                  <a:gd name="adj2" fmla="val 52554"/>
                </a:avLst>
              </a:prstGeom>
              <a:blipFill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Speech Bubble: Oval 40">
                <a:extLst>
                  <a:ext uri="{FF2B5EF4-FFF2-40B4-BE49-F238E27FC236}">
                    <a16:creationId xmlns:a16="http://schemas.microsoft.com/office/drawing/2014/main" xmlns="" id="{FB996C8C-0DB3-4947-AD50-9A430B0BB97F}"/>
                  </a:ext>
                </a:extLst>
              </p:cNvPr>
              <p:cNvSpPr/>
              <p:nvPr/>
            </p:nvSpPr>
            <p:spPr>
              <a:xfrm>
                <a:off x="-4011" y="2995354"/>
                <a:ext cx="3200400" cy="1869822"/>
              </a:xfrm>
              <a:prstGeom prst="wedgeEllipseCallout">
                <a:avLst>
                  <a:gd name="adj1" fmla="val 59071"/>
                  <a:gd name="adj2" fmla="val 62501"/>
                </a:avLst>
              </a:prstGeom>
              <a:noFill/>
              <a:ln w="952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4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/>
                  <a:t>Dựa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vào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công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thức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nào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để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tìm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hệ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số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của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41" name="Speech Bubble: Oval 40">
                <a:extLst>
                  <a:ext uri="{FF2B5EF4-FFF2-40B4-BE49-F238E27FC236}">
                    <a16:creationId xmlns:a16="http://schemas.microsoft.com/office/drawing/2014/main" id="{FB996C8C-0DB3-4947-AD50-9A430B0BB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011" y="2995354"/>
                <a:ext cx="3200400" cy="1869822"/>
              </a:xfrm>
              <a:prstGeom prst="wedgeEllipseCallout">
                <a:avLst>
                  <a:gd name="adj1" fmla="val 59071"/>
                  <a:gd name="adj2" fmla="val 62501"/>
                </a:avLst>
              </a:prstGeom>
              <a:blipFill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llout: Up Arrow 13">
                <a:extLst>
                  <a:ext uri="{FF2B5EF4-FFF2-40B4-BE49-F238E27FC236}">
                    <a16:creationId xmlns:a16="http://schemas.microsoft.com/office/drawing/2014/main" xmlns="" id="{6D769A8C-26F9-47A9-9035-86A134176FB3}"/>
                  </a:ext>
                </a:extLst>
              </p:cNvPr>
              <p:cNvSpPr/>
              <p:nvPr/>
            </p:nvSpPr>
            <p:spPr>
              <a:xfrm>
                <a:off x="509516" y="4952141"/>
                <a:ext cx="2538484" cy="1869822"/>
              </a:xfrm>
              <a:prstGeom prst="upArrowCallout">
                <a:avLst/>
              </a:prstGeom>
              <a:noFill/>
              <a:ln w="952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4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bSup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400" dirty="0" err="1"/>
                  <a:t>Với</a:t>
                </a:r>
                <a:r>
                  <a:rPr lang="en-US" sz="2400" dirty="0"/>
                  <a:t> k </a:t>
                </a:r>
                <a:r>
                  <a:rPr lang="vi-VN" sz="2400" dirty="0"/>
                  <a:t>= 7</a:t>
                </a:r>
                <a:endParaRPr lang="en-US" sz="2400" dirty="0"/>
              </a:p>
            </p:txBody>
          </p:sp>
        </mc:Choice>
        <mc:Fallback xmlns="">
          <p:sp>
            <p:nvSpPr>
              <p:cNvPr id="14" name="Callout: Up Arrow 13">
                <a:extLst>
                  <a:ext uri="{FF2B5EF4-FFF2-40B4-BE49-F238E27FC236}">
                    <a16:creationId xmlns:a16="http://schemas.microsoft.com/office/drawing/2014/main" id="{6D769A8C-26F9-47A9-9035-86A134176F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16" y="4952141"/>
                <a:ext cx="2538484" cy="1869822"/>
              </a:xfrm>
              <a:prstGeom prst="upArrowCallout">
                <a:avLst/>
              </a:prstGeom>
              <a:blipFill>
                <a:blip r:embed="rId7"/>
                <a:stretch>
                  <a:fillRect l="-1196"/>
                </a:stretch>
              </a:blipFill>
              <a:ln w="9525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allout: Up Arrow 49">
                <a:extLst>
                  <a:ext uri="{FF2B5EF4-FFF2-40B4-BE49-F238E27FC236}">
                    <a16:creationId xmlns:a16="http://schemas.microsoft.com/office/drawing/2014/main" xmlns="" id="{3C62161E-C9E8-406B-A290-61F0BDB35CD8}"/>
                  </a:ext>
                </a:extLst>
              </p:cNvPr>
              <p:cNvSpPr/>
              <p:nvPr/>
            </p:nvSpPr>
            <p:spPr>
              <a:xfrm>
                <a:off x="6242122" y="4920750"/>
                <a:ext cx="1954756" cy="1869822"/>
              </a:xfrm>
              <a:prstGeom prst="upArrowCallou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=3,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Callout: Up Arrow 49">
                <a:extLst>
                  <a:ext uri="{FF2B5EF4-FFF2-40B4-BE49-F238E27FC236}">
                    <a16:creationId xmlns:a16="http://schemas.microsoft.com/office/drawing/2014/main" id="{3C62161E-C9E8-406B-A290-61F0BDB35C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122" y="4920750"/>
                <a:ext cx="1954756" cy="1869822"/>
              </a:xfrm>
              <a:prstGeom prst="upArrowCallout">
                <a:avLst/>
              </a:prstGeom>
              <a:blipFill>
                <a:blip r:embed="rId8"/>
                <a:stretch>
                  <a:fillRect/>
                </a:stretch>
              </a:blip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5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14" grpId="0" animBg="1"/>
      <p:bldP spid="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1074</Words>
  <Application>Microsoft Office PowerPoint</Application>
  <PresentationFormat>On-screen Show (4:3)</PresentationFormat>
  <Paragraphs>127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MathType 7.0 Equation</vt:lpstr>
      <vt:lpstr>PowerPoint Presentation</vt:lpstr>
      <vt:lpstr>- Công thức nhị thức Niu-tơn: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My PC</cp:lastModifiedBy>
  <cp:revision>23</cp:revision>
  <dcterms:created xsi:type="dcterms:W3CDTF">2020-09-27T14:18:47Z</dcterms:created>
  <dcterms:modified xsi:type="dcterms:W3CDTF">2021-09-02T12:38:26Z</dcterms:modified>
</cp:coreProperties>
</file>