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43"/>
  </p:notesMasterIdLst>
  <p:sldIdLst>
    <p:sldId id="313" r:id="rId3"/>
    <p:sldId id="301" r:id="rId4"/>
    <p:sldId id="308" r:id="rId5"/>
    <p:sldId id="376" r:id="rId6"/>
    <p:sldId id="433" r:id="rId7"/>
    <p:sldId id="424" r:id="rId8"/>
    <p:sldId id="315" r:id="rId9"/>
    <p:sldId id="380" r:id="rId10"/>
    <p:sldId id="381" r:id="rId11"/>
    <p:sldId id="382" r:id="rId12"/>
    <p:sldId id="435" r:id="rId13"/>
    <p:sldId id="436" r:id="rId14"/>
    <p:sldId id="383" r:id="rId15"/>
    <p:sldId id="408" r:id="rId16"/>
    <p:sldId id="411" r:id="rId17"/>
    <p:sldId id="412" r:id="rId18"/>
    <p:sldId id="414" r:id="rId19"/>
    <p:sldId id="415" r:id="rId20"/>
    <p:sldId id="416" r:id="rId21"/>
    <p:sldId id="417" r:id="rId22"/>
    <p:sldId id="386" r:id="rId23"/>
    <p:sldId id="387" r:id="rId24"/>
    <p:sldId id="388" r:id="rId25"/>
    <p:sldId id="391" r:id="rId26"/>
    <p:sldId id="392" r:id="rId27"/>
    <p:sldId id="393" r:id="rId28"/>
    <p:sldId id="394" r:id="rId29"/>
    <p:sldId id="395" r:id="rId30"/>
    <p:sldId id="396" r:id="rId31"/>
    <p:sldId id="397" r:id="rId32"/>
    <p:sldId id="398" r:id="rId33"/>
    <p:sldId id="399" r:id="rId34"/>
    <p:sldId id="400" r:id="rId35"/>
    <p:sldId id="401" r:id="rId36"/>
    <p:sldId id="402" r:id="rId37"/>
    <p:sldId id="404" r:id="rId38"/>
    <p:sldId id="405" r:id="rId39"/>
    <p:sldId id="407" r:id="rId40"/>
    <p:sldId id="432" r:id="rId41"/>
    <p:sldId id="438" r:id="rId42"/>
  </p:sldIdLst>
  <p:sldSz cx="24384000" cy="13716000"/>
  <p:notesSz cx="6858000" cy="9144000"/>
  <p:custDataLst>
    <p:tags r:id="rId44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0000FF"/>
    <a:srgbClr val="008000"/>
    <a:srgbClr val="135F82"/>
    <a:srgbClr val="270F6B"/>
    <a:srgbClr val="3333FF"/>
    <a:srgbClr val="FFA700"/>
    <a:srgbClr val="242452"/>
    <a:srgbClr val="C0504D"/>
    <a:srgbClr val="FFF4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62" autoAdjust="0"/>
    <p:restoredTop sz="94139" autoAdjust="0"/>
  </p:normalViewPr>
  <p:slideViewPr>
    <p:cSldViewPr>
      <p:cViewPr varScale="1">
        <p:scale>
          <a:sx n="32" d="100"/>
          <a:sy n="32" d="100"/>
        </p:scale>
        <p:origin x="-696" y="-84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22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22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22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22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981200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914400" y="14592"/>
            <a:ext cx="23469600" cy="1436688"/>
            <a:chOff x="0" y="58"/>
            <a:chExt cx="13349" cy="905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1" y="126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BF18791-9608-4E47-B037-C94737CED959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6692450" y="277356"/>
            <a:ext cx="995363" cy="97155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8" name="TextBox 67"/>
          <p:cNvSpPr txBox="1"/>
          <p:nvPr userDrawn="1"/>
        </p:nvSpPr>
        <p:spPr>
          <a:xfrm>
            <a:off x="2891211" y="447238"/>
            <a:ext cx="1767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782552" y="390088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accent4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  <a:endParaRPr lang="en-US" sz="3600" b="1" dirty="0">
              <a:solidFill>
                <a:schemeClr val="accent4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>
            <a:extLst>
              <a:ext uri="{FF2B5EF4-FFF2-40B4-BE49-F238E27FC236}">
                <a16:creationId xmlns=""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8185347" y="339380"/>
            <a:ext cx="15871662" cy="976561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baseline="0" dirty="0">
                <a:solidFill>
                  <a:schemeClr val="accent4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 ÁN ĐIỆN </a:t>
            </a:r>
            <a:r>
              <a:rPr lang="en-US" sz="4800" b="1" kern="0" baseline="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endParaRPr lang="vi-VN" sz="4800" b="1" kern="0" dirty="0">
              <a:solidFill>
                <a:schemeClr val="accent4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689" y="197058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82" r:id="rId13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43.png"/><Relationship Id="rId7" Type="http://schemas.openxmlformats.org/officeDocument/2006/relationships/image" Target="../media/image5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2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0.png"/><Relationship Id="rId7" Type="http://schemas.openxmlformats.org/officeDocument/2006/relationships/image" Target="../media/image68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0.png"/><Relationship Id="rId7" Type="http://schemas.openxmlformats.org/officeDocument/2006/relationships/image" Target="../media/image81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1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0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72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1.png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9741783" y="2284970"/>
            <a:ext cx="13944600" cy="11207982"/>
          </a:xfrm>
          <a:prstGeom prst="roundRect">
            <a:avLst>
              <a:gd name="adj" fmla="val 411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ound Same Side Corner Rectangle 15"/>
          <p:cNvSpPr/>
          <p:nvPr/>
        </p:nvSpPr>
        <p:spPr>
          <a:xfrm flipV="1">
            <a:off x="9982200" y="2586689"/>
            <a:ext cx="13526830" cy="1318750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992710" y="2692066"/>
            <a:ext cx="135163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b="1" dirty="0">
                <a:solidFill>
                  <a:srgbClr val="FFFF00"/>
                </a:solidFill>
                <a:latin typeface="+mj-lt"/>
              </a:rPr>
              <a:t>CHƯƠNG </a:t>
            </a:r>
            <a:r>
              <a:rPr lang="en-US" sz="6000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  <a:r>
              <a:rPr lang="vi-VN" sz="6000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en-US" sz="6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HÀM SỐ VÀ ĐỒ THỊ </a:t>
            </a:r>
            <a:endParaRPr lang="vi-VN" sz="6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="" xmlns:a16="http://schemas.microsoft.com/office/drawing/2014/main" id="{9DD62A2F-0278-4FC2-A499-CACC34D75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70" y="1923568"/>
            <a:ext cx="8531796" cy="11576010"/>
          </a:xfrm>
          <a:prstGeom prst="rect">
            <a:avLst/>
          </a:prstGeom>
        </p:spPr>
      </p:pic>
      <p:sp>
        <p:nvSpPr>
          <p:cNvPr id="17" name="Rectangle 6">
            <a:extLst>
              <a:ext uri="{FF2B5EF4-FFF2-40B4-BE49-F238E27FC236}">
                <a16:creationId xmlns="" xmlns:a16="http://schemas.microsoft.com/office/drawing/2014/main" id="{FA1434C5-B6EA-4E8A-9827-5D7F3A020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46722" y="4774691"/>
            <a:ext cx="12594278" cy="82555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/>
        </p:spPr>
        <p:txBody>
          <a:bodyPr/>
          <a:lstStyle/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4800" b="1" dirty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§1. </a:t>
            </a:r>
            <a:r>
              <a:rPr lang="en-US" sz="48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8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8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r>
              <a:rPr lang="en-US" sz="48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thị</a:t>
            </a:r>
            <a:endParaRPr lang="en-US" sz="4800" b="1" dirty="0">
              <a:solidFill>
                <a:srgbClr val="D6009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4800" b="1" dirty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§2. </a:t>
            </a:r>
            <a:r>
              <a:rPr lang="en-US" sz="48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8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bậc</a:t>
            </a:r>
            <a:r>
              <a:rPr lang="en-US" sz="48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8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8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r>
              <a:rPr lang="en-US" sz="48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thị</a:t>
            </a:r>
            <a:r>
              <a:rPr lang="en-US" sz="48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8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bậc</a:t>
            </a:r>
            <a:r>
              <a:rPr lang="en-US" sz="48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8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8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r>
              <a:rPr lang="en-US" sz="48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endParaRPr lang="en-US" sz="4800" b="1" dirty="0">
              <a:solidFill>
                <a:srgbClr val="D6009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4800" b="1" dirty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§3. </a:t>
            </a:r>
            <a:r>
              <a:rPr lang="en-US" sz="48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Dấu</a:t>
            </a:r>
            <a:r>
              <a:rPr lang="en-US" sz="48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US" sz="48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48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bậc</a:t>
            </a:r>
            <a:r>
              <a:rPr lang="en-US" sz="48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8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48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§4. </a:t>
            </a:r>
            <a:r>
              <a:rPr lang="en-US" sz="48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Bất</a:t>
            </a:r>
            <a:r>
              <a:rPr lang="en-US" sz="48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8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8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bậc</a:t>
            </a:r>
            <a:r>
              <a:rPr lang="en-US" sz="48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8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8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ẩn</a:t>
            </a:r>
            <a:endParaRPr lang="en-US" sz="4800" b="1" dirty="0">
              <a:solidFill>
                <a:srgbClr val="D6009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48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§5. </a:t>
            </a:r>
            <a:r>
              <a:rPr lang="en-US" sz="48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8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sz="48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8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8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quy</a:t>
            </a:r>
            <a:r>
              <a:rPr lang="en-US" sz="48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48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8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8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bậc</a:t>
            </a:r>
            <a:r>
              <a:rPr lang="en-US" sz="48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8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800" b="1" dirty="0">
              <a:solidFill>
                <a:srgbClr val="D6009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endParaRPr lang="en-US" sz="6000" b="1" dirty="0">
              <a:solidFill>
                <a:srgbClr val="D6009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47742" y="1973593"/>
            <a:ext cx="11791858" cy="839520"/>
            <a:chOff x="168274" y="1905000"/>
            <a:chExt cx="11791858" cy="839518"/>
          </a:xfrm>
        </p:grpSpPr>
        <p:sp>
          <p:nvSpPr>
            <p:cNvPr id="4" name="Rounded Rectangle 3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87532" y="1913523"/>
              <a:ext cx="9372600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DẤU CỦA TAM THỨC BẬC HAI</a:t>
              </a:r>
            </a:p>
          </p:txBody>
        </p:sp>
      </p:grpSp>
      <p:grpSp>
        <p:nvGrpSpPr>
          <p:cNvPr id="8" name="Group 54"/>
          <p:cNvGrpSpPr/>
          <p:nvPr/>
        </p:nvGrpSpPr>
        <p:grpSpPr>
          <a:xfrm>
            <a:off x="-304799" y="2774514"/>
            <a:ext cx="23850599" cy="8045886"/>
            <a:chOff x="1268078" y="3405486"/>
            <a:chExt cx="22106109" cy="3940622"/>
          </a:xfrm>
        </p:grpSpPr>
        <p:sp>
          <p:nvSpPr>
            <p:cNvPr id="10" name="Rounded Rectangle 9"/>
            <p:cNvSpPr/>
            <p:nvPr/>
          </p:nvSpPr>
          <p:spPr>
            <a:xfrm>
              <a:off x="1532360" y="3579402"/>
              <a:ext cx="21841827" cy="376670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67"/>
            <p:cNvGrpSpPr/>
            <p:nvPr/>
          </p:nvGrpSpPr>
          <p:grpSpPr>
            <a:xfrm>
              <a:off x="1268078" y="3405486"/>
              <a:ext cx="9675838" cy="940513"/>
              <a:chOff x="1311958" y="3405486"/>
              <a:chExt cx="9675838" cy="940513"/>
            </a:xfrm>
          </p:grpSpPr>
          <p:sp>
            <p:nvSpPr>
              <p:cNvPr id="12" name="Freeform 20"/>
              <p:cNvSpPr>
                <a:spLocks/>
              </p:cNvSpPr>
              <p:nvPr/>
            </p:nvSpPr>
            <p:spPr bwMode="auto">
              <a:xfrm rot="5400000">
                <a:off x="6133538" y="-541070"/>
                <a:ext cx="793395" cy="8915120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197303" y="3635013"/>
                <a:ext cx="8244726" cy="602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HOẠT ĐỘNG NHÓM (NHÓM 4)</a:t>
                </a:r>
                <a:r>
                  <a:rPr lang="vi-VN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33108" y="5446895"/>
                <a:ext cx="22012984" cy="3965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pt-BR" sz="60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 bày chi tiết định lí về dấu của tam thức bậc hai đã được nêu ở SGK/T46 và giải thích tại sao trong định lí, có thể thay biệt thức </a:t>
                </a:r>
                <a14:m>
                  <m:oMath xmlns:m="http://schemas.openxmlformats.org/officeDocument/2006/math">
                    <m:r>
                      <a:rPr lang="pt-BR" sz="6000" i="1" smtClean="0">
                        <a:latin typeface="Cambria Math"/>
                        <a:ea typeface="Cambria Math"/>
                        <a:cs typeface="Tahoma" pitchFamily="34" charset="0"/>
                      </a:rPr>
                      <m:t>∆</m:t>
                    </m:r>
                    <m:r>
                      <a:rPr lang="en-US" sz="6000" b="0" i="1" smtClean="0">
                        <a:latin typeface="Cambria Math"/>
                        <a:ea typeface="Cambria Math"/>
                        <a:cs typeface="Tahoma" pitchFamily="34" charset="0"/>
                      </a:rPr>
                      <m:t>=</m:t>
                    </m:r>
                    <m:sSup>
                      <m:sSupPr>
                        <m:ctrlPr>
                          <a:rPr lang="en-US" sz="6000" b="0" i="1" smtClean="0"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6000" b="0" i="1" smtClean="0">
                            <a:latin typeface="Cambria Math"/>
                            <a:ea typeface="Cambria Math"/>
                            <a:cs typeface="Tahoma" pitchFamily="34" charset="0"/>
                          </a:rPr>
                          <m:t>𝑏</m:t>
                        </m:r>
                      </m:e>
                      <m:sup>
                        <m:r>
                          <a:rPr lang="en-US" sz="6000" b="0" i="1" smtClean="0">
                            <a:latin typeface="Cambria Math"/>
                            <a:ea typeface="Cambria Math"/>
                            <a:cs typeface="Tahoma" pitchFamily="34" charset="0"/>
                          </a:rPr>
                          <m:t>2</m:t>
                        </m:r>
                      </m:sup>
                    </m:sSup>
                    <m:r>
                      <a:rPr lang="en-US" sz="6000" b="0" i="1" smtClean="0">
                        <a:latin typeface="Cambria Math"/>
                        <a:ea typeface="Cambria Math"/>
                        <a:cs typeface="Tahoma" pitchFamily="34" charset="0"/>
                      </a:rPr>
                      <m:t>−4</m:t>
                    </m:r>
                    <m:r>
                      <a:rPr lang="en-US" sz="6000" b="0" i="1" smtClean="0">
                        <a:latin typeface="Cambria Math"/>
                        <a:ea typeface="Cambria Math"/>
                        <a:cs typeface="Tahoma" pitchFamily="34" charset="0"/>
                      </a:rPr>
                      <m:t>𝑎𝑐</m:t>
                    </m:r>
                  </m:oMath>
                </a14:m>
                <a:r>
                  <a:rPr lang="pt-BR" sz="60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pt-BR" sz="6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bằng biệt thức thu gọn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6000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pt-BR" sz="6000" i="1" smtClean="0">
                            <a:latin typeface="Cambria Math"/>
                            <a:ea typeface="Cambria Math"/>
                            <a:cs typeface="Tahoma" pitchFamily="34" charset="0"/>
                          </a:rPr>
                          <m:t>∆</m:t>
                        </m:r>
                      </m:e>
                      <m:sup>
                        <m:r>
                          <a:rPr lang="en-US" sz="6000" b="0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′</m:t>
                        </m:r>
                      </m:sup>
                    </m:sSup>
                    <m:r>
                      <a:rPr lang="en-US" sz="6000" i="1">
                        <a:latin typeface="Cambria Math"/>
                        <a:ea typeface="Cambria Math"/>
                        <a:cs typeface="Tahoma" pitchFamily="34" charset="0"/>
                      </a:rPr>
                      <m:t>=</m:t>
                    </m:r>
                    <m:sSup>
                      <m:sSupPr>
                        <m:ctrlPr>
                          <a:rPr lang="en-US" sz="6000" i="1"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6000" i="1">
                            <a:latin typeface="Cambria Math"/>
                            <a:ea typeface="Cambria Math"/>
                            <a:cs typeface="Tahoma" pitchFamily="34" charset="0"/>
                          </a:rPr>
                          <m:t>𝑏</m:t>
                        </m:r>
                        <m:r>
                          <a:rPr lang="en-US" sz="6000" b="0" i="1" smtClean="0">
                            <a:latin typeface="Cambria Math"/>
                            <a:ea typeface="Cambria Math"/>
                            <a:cs typeface="Tahoma" pitchFamily="34" charset="0"/>
                          </a:rPr>
                          <m:t>′</m:t>
                        </m:r>
                      </m:e>
                      <m:sup>
                        <m:r>
                          <a:rPr lang="en-US" sz="6000" i="1">
                            <a:latin typeface="Cambria Math"/>
                            <a:ea typeface="Cambria Math"/>
                            <a:cs typeface="Tahoma" pitchFamily="34" charset="0"/>
                          </a:rPr>
                          <m:t>2</m:t>
                        </m:r>
                      </m:sup>
                    </m:sSup>
                    <m:r>
                      <a:rPr lang="en-US" sz="6000" i="1">
                        <a:latin typeface="Cambria Math"/>
                        <a:ea typeface="Cambria Math"/>
                        <a:cs typeface="Tahoma" pitchFamily="34" charset="0"/>
                      </a:rPr>
                      <m:t>−</m:t>
                    </m:r>
                    <m:r>
                      <a:rPr lang="en-US" sz="6000" i="1">
                        <a:latin typeface="Cambria Math"/>
                        <a:ea typeface="Cambria Math"/>
                        <a:cs typeface="Tahoma" pitchFamily="34" charset="0"/>
                      </a:rPr>
                      <m:t>𝑎𝑐</m:t>
                    </m:r>
                  </m:oMath>
                </a14:m>
                <a:r>
                  <a:rPr lang="pt-BR" sz="60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pt-BR" sz="6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en-US" sz="6000" b="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𝑏</m:t>
                    </m:r>
                    <m:r>
                      <a:rPr lang="en-US" sz="6000" b="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=2</m:t>
                    </m:r>
                    <m:sSup>
                      <m:sSupPr>
                        <m:ctrlPr>
                          <a:rPr lang="en-US" sz="6000" b="0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6000" b="0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𝑏</m:t>
                        </m:r>
                      </m:e>
                      <m:sup>
                        <m:r>
                          <a:rPr lang="en-US" sz="6000" b="0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pt-BR" sz="60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60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108" y="5446895"/>
                <a:ext cx="22012984" cy="3965766"/>
              </a:xfrm>
              <a:prstGeom prst="rect">
                <a:avLst/>
              </a:prstGeom>
              <a:blipFill rotWithShape="1">
                <a:blip r:embed="rId2"/>
                <a:stretch>
                  <a:fillRect l="-1661" t="-5231" b="-9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35155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47742" y="1973593"/>
            <a:ext cx="1905001" cy="804674"/>
            <a:chOff x="168274" y="1905000"/>
            <a:chExt cx="1905001" cy="804672"/>
          </a:xfrm>
        </p:grpSpPr>
        <p:sp>
          <p:nvSpPr>
            <p:cNvPr id="5" name="Rounded Rectangle 4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362200" y="1982116"/>
            <a:ext cx="17283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DẤU CỦA TAM THỨC BẬC HAI</a:t>
            </a:r>
            <a:endParaRPr lang="en-US" sz="4800" b="1" dirty="0">
              <a:solidFill>
                <a:srgbClr val="14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381000" y="3018589"/>
            <a:ext cx="24765000" cy="10223396"/>
            <a:chOff x="1076414" y="4080885"/>
            <a:chExt cx="22325581" cy="3822143"/>
          </a:xfrm>
          <a:solidFill>
            <a:schemeClr val="accent2">
              <a:lumMod val="20000"/>
              <a:lumOff val="80000"/>
            </a:schemeClr>
          </a:solidFill>
        </p:grpSpPr>
        <p:grpSp>
          <p:nvGrpSpPr>
            <p:cNvPr id="9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  <a:grpFill/>
          </p:grpSpPr>
          <p:sp>
            <p:nvSpPr>
              <p:cNvPr id="26" name="Rounded Rectangle 25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grpFill/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10" name="Group 65"/>
            <p:cNvGrpSpPr/>
            <p:nvPr/>
          </p:nvGrpSpPr>
          <p:grpSpPr>
            <a:xfrm>
              <a:off x="1076414" y="4080885"/>
              <a:ext cx="4571628" cy="894734"/>
              <a:chOff x="166396" y="8458072"/>
              <a:chExt cx="4571628" cy="894734"/>
            </a:xfrm>
            <a:grpFill/>
          </p:grpSpPr>
          <p:sp>
            <p:nvSpPr>
              <p:cNvPr id="11" name="Freeform 20"/>
              <p:cNvSpPr>
                <a:spLocks/>
              </p:cNvSpPr>
              <p:nvPr/>
            </p:nvSpPr>
            <p:spPr bwMode="auto">
              <a:xfrm>
                <a:off x="544577" y="8458072"/>
                <a:ext cx="4193447" cy="597725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2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  <a:grpFill/>
            </p:grpSpPr>
            <p:sp>
              <p:nvSpPr>
                <p:cNvPr id="14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2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3" name="TextBox 12"/>
              <p:cNvSpPr txBox="1"/>
              <p:nvPr/>
            </p:nvSpPr>
            <p:spPr>
              <a:xfrm>
                <a:off x="1210852" y="8586324"/>
                <a:ext cx="2455519" cy="287665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LÍ: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704669" y="5281783"/>
                <a:ext cx="23088600" cy="81236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tam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bậc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b="0" i="0" smtClean="0">
                        <a:latin typeface="Cambria Math"/>
                      </a:rPr>
                      <m:t>f</m:t>
                    </m:r>
                    <m:d>
                      <m:dPr>
                        <m:ctrlPr>
                          <a:rPr lang="en-US" sz="4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800" b="0" i="0" smtClean="0">
                            <a:latin typeface="Cambria Math"/>
                          </a:rPr>
                          <m:t>x</m:t>
                        </m:r>
                      </m:e>
                    </m:d>
                    <m:r>
                      <a:rPr lang="en-US" sz="4800" b="0" i="0" smtClean="0">
                        <a:latin typeface="Cambria Math"/>
                      </a:rPr>
                      <m:t>=</m:t>
                    </m:r>
                    <m:r>
                      <a:rPr lang="en-US" sz="4800" i="1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US" sz="4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/>
                      </a:rPr>
                      <m:t>+</m:t>
                    </m:r>
                    <m:r>
                      <a:rPr lang="en-US" sz="4800" i="1">
                        <a:latin typeface="Cambria Math"/>
                      </a:rPr>
                      <m:t>𝑏𝑥</m:t>
                    </m:r>
                    <m:r>
                      <a:rPr lang="en-US" sz="4800" i="1">
                        <a:latin typeface="Cambria Math"/>
                      </a:rPr>
                      <m:t>+</m:t>
                    </m:r>
                    <m:r>
                      <a:rPr lang="en-US" sz="4800" i="1">
                        <a:latin typeface="Cambria Math"/>
                      </a:rPr>
                      <m:t>𝑐</m:t>
                    </m:r>
                    <m:r>
                      <a:rPr lang="en-US" sz="48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𝑎</m:t>
                    </m:r>
                    <m:r>
                      <a:rPr lang="en-US" sz="4800" i="1">
                        <a:latin typeface="Cambria Math"/>
                      </a:rPr>
                      <m:t>,</m:t>
                    </m:r>
                    <m:r>
                      <a:rPr lang="en-US" sz="4800" i="1">
                        <a:latin typeface="Cambria Math"/>
                      </a:rPr>
                      <m:t>𝑏</m:t>
                    </m:r>
                    <m:r>
                      <a:rPr lang="en-US" sz="4800" i="1">
                        <a:latin typeface="Cambria Math"/>
                      </a:rPr>
                      <m:t>,</m:t>
                    </m:r>
                    <m:r>
                      <a:rPr lang="en-US" sz="4800" i="1">
                        <a:latin typeface="Cambria Math"/>
                      </a:rPr>
                      <m:t>𝑐</m:t>
                    </m:r>
                    <m:r>
                      <a:rPr lang="en-US" sz="4800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4800" i="1">
                        <a:latin typeface="Cambria Math"/>
                        <a:ea typeface="Cambria Math"/>
                      </a:rPr>
                      <m:t>ℝ</m:t>
                    </m:r>
                    <m:r>
                      <a:rPr lang="en-US" sz="48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>
                        <a:latin typeface="Cambria Math"/>
                      </a:rPr>
                      <m:t>𝑎</m:t>
                    </m:r>
                    <m:r>
                      <a:rPr lang="en-US" sz="4800" i="1" dirty="0">
                        <a:latin typeface="Cambria Math"/>
                        <a:ea typeface="Cambria Math"/>
                      </a:rPr>
                      <m:t>≠0</m:t>
                    </m:r>
                  </m:oMath>
                </a14:m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/>
                        <a:ea typeface="Cambria Math"/>
                        <a:cs typeface="Tahoma" pitchFamily="34" charset="0"/>
                      </a:rPr>
                      <m:t>∆</m:t>
                    </m:r>
                    <m:r>
                      <a:rPr lang="en-US" sz="4800" b="0" i="1" dirty="0" smtClean="0">
                        <a:latin typeface="Cambria Math"/>
                        <a:ea typeface="Cambria Math"/>
                        <a:cs typeface="Tahoma" pitchFamily="34" charset="0"/>
                      </a:rPr>
                      <m:t>=</m:t>
                    </m:r>
                    <m:sSup>
                      <m:sSupPr>
                        <m:ctrlPr>
                          <a:rPr lang="en-US" sz="4800" b="0" i="1" dirty="0" smtClean="0"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800" b="0" i="1" dirty="0" smtClean="0">
                            <a:latin typeface="Cambria Math"/>
                            <a:ea typeface="Cambria Math"/>
                            <a:cs typeface="Tahoma" pitchFamily="34" charset="0"/>
                          </a:rPr>
                          <m:t>𝑏</m:t>
                        </m:r>
                      </m:e>
                      <m:sup>
                        <m:r>
                          <a:rPr lang="en-US" sz="4800" b="0" i="1" dirty="0" smtClean="0">
                            <a:latin typeface="Cambria Math"/>
                            <a:ea typeface="Cambria Math"/>
                            <a:cs typeface="Tahoma" pitchFamily="34" charset="0"/>
                          </a:rPr>
                          <m:t>2</m:t>
                        </m:r>
                      </m:sup>
                    </m:sSup>
                    <m:r>
                      <a:rPr lang="en-US" sz="4800" b="0" i="1" dirty="0" smtClean="0">
                        <a:latin typeface="Cambria Math"/>
                        <a:ea typeface="Cambria Math"/>
                        <a:cs typeface="Tahoma" pitchFamily="34" charset="0"/>
                      </a:rPr>
                      <m:t>−4</m:t>
                    </m:r>
                    <m:r>
                      <a:rPr lang="en-US" sz="4800" b="0" i="1" dirty="0" smtClean="0">
                        <a:latin typeface="Cambria Math"/>
                        <a:ea typeface="Cambria Math"/>
                        <a:cs typeface="Tahoma" pitchFamily="34" charset="0"/>
                      </a:rPr>
                      <m:t>𝑎𝑐</m:t>
                    </m:r>
                  </m:oMath>
                </a14:m>
                <a:r>
                  <a:rPr lang="en-US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8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+) </a:t>
                </a:r>
                <a:r>
                  <a:rPr lang="en-US" sz="4800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Nếu</a:t>
                </a:r>
                <a:r>
                  <a:rPr lang="en-US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smtClean="0">
                        <a:latin typeface="Cambria Math"/>
                        <a:ea typeface="Cambria Math"/>
                        <a:cs typeface="Times New Roman"/>
                      </a:rPr>
                      <m:t>∆</m:t>
                    </m:r>
                    <m:r>
                      <a:rPr lang="en-US" sz="4800" b="0" i="1" smtClean="0">
                        <a:latin typeface="Cambria Math"/>
                        <a:ea typeface="Cambria Math"/>
                        <a:cs typeface="Times New Roman"/>
                      </a:rPr>
                      <m:t>&lt;0</m:t>
                    </m:r>
                  </m:oMath>
                </a14:m>
                <a:r>
                  <a:rPr lang="en-US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thì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>
                        <a:latin typeface="Cambria Math"/>
                      </a:rPr>
                      <m:t>f</m:t>
                    </m:r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800">
                            <a:latin typeface="Cambria Math"/>
                          </a:rPr>
                          <m:t>x</m:t>
                        </m:r>
                      </m:e>
                    </m:d>
                  </m:oMath>
                </a14:m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cùng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dấu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hệ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mọi</a:t>
                </a:r>
                <a:r>
                  <a:rPr lang="en-US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b="0" i="0" smtClean="0">
                        <a:latin typeface="Cambria Math"/>
                        <a:ea typeface="Cambria Math"/>
                      </a:rPr>
                      <m:t>x</m:t>
                    </m:r>
                    <m:r>
                      <a:rPr lang="en-US" sz="4800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4800" i="1">
                        <a:latin typeface="Cambria Math"/>
                        <a:ea typeface="Cambria Math"/>
                      </a:rPr>
                      <m:t>ℝ</m:t>
                    </m:r>
                    <m:r>
                      <a:rPr lang="en-US" sz="48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sz="4800" dirty="0" smtClean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+)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Nếu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  <a:ea typeface="Cambria Math"/>
                        <a:cs typeface="Times New Roman"/>
                      </a:rPr>
                      <m:t>∆</m:t>
                    </m:r>
                    <m:r>
                      <a:rPr lang="en-US" sz="4800" b="0" i="1" smtClean="0">
                        <a:latin typeface="Cambria Math"/>
                        <a:ea typeface="Cambria Math"/>
                        <a:cs typeface="Times New Roman"/>
                      </a:rPr>
                      <m:t>=</m:t>
                    </m:r>
                    <m:r>
                      <a:rPr lang="en-US" sz="4800" i="1">
                        <a:latin typeface="Cambria Math"/>
                        <a:ea typeface="Cambria Math"/>
                        <a:cs typeface="Times New Roman"/>
                      </a:rPr>
                      <m:t>0</m:t>
                    </m:r>
                  </m:oMath>
                </a14:m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thì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>
                        <a:latin typeface="Cambria Math"/>
                      </a:rPr>
                      <m:t>f</m:t>
                    </m:r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800">
                            <a:latin typeface="Cambria Math"/>
                          </a:rPr>
                          <m:t>x</m:t>
                        </m:r>
                      </m:e>
                    </m:d>
                  </m:oMath>
                </a14:m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cùng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dấu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hệ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mọi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>
                        <a:latin typeface="Cambria Math"/>
                        <a:ea typeface="Cambria Math"/>
                      </a:rPr>
                      <m:t>x</m:t>
                    </m:r>
                    <m:r>
                      <a:rPr lang="en-US" sz="4800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4800" i="1">
                        <a:latin typeface="Cambria Math"/>
                        <a:ea typeface="Cambria Math"/>
                      </a:rPr>
                      <m:t>ℝ</m:t>
                    </m:r>
                    <m:r>
                      <a:rPr lang="en-US" sz="4800" b="0" i="1" smtClean="0">
                        <a:latin typeface="Cambria Math"/>
                        <a:ea typeface="Cambria Math"/>
                      </a:rPr>
                      <m:t>\</m:t>
                    </m:r>
                    <m:r>
                      <a:rPr lang="en-US" sz="4800" i="1">
                        <a:latin typeface="Cambria Math"/>
                        <a:ea typeface="Cambria Math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sz="480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480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4800" b="0" i="1" smtClean="0">
                                <a:latin typeface="Cambria Math"/>
                                <a:ea typeface="Cambria Math"/>
                              </a:rPr>
                              <m:t>𝑏</m:t>
                            </m:r>
                          </m:num>
                          <m:den>
                            <m:r>
                              <a:rPr lang="en-US" sz="48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en-US" sz="4800" b="0" i="1" smtClean="0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+)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Nếu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smtClean="0">
                        <a:latin typeface="Cambria Math"/>
                        <a:ea typeface="Cambria Math"/>
                        <a:cs typeface="Times New Roman"/>
                      </a:rPr>
                      <m:t>∆</m:t>
                    </m:r>
                    <m:r>
                      <a:rPr lang="en-US" sz="4800" b="0" i="1" smtClean="0">
                        <a:latin typeface="Cambria Math"/>
                        <a:ea typeface="Cambria Math"/>
                        <a:cs typeface="Times New Roman"/>
                      </a:rPr>
                      <m:t>&gt;</m:t>
                    </m:r>
                    <m:r>
                      <a:rPr lang="en-US" sz="4800" i="1">
                        <a:latin typeface="Cambria Math"/>
                        <a:ea typeface="Cambria Math"/>
                        <a:cs typeface="Times New Roman"/>
                      </a:rPr>
                      <m:t>0</m:t>
                    </m:r>
                  </m:oMath>
                </a14:m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thì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>
                        <a:latin typeface="Cambria Math"/>
                      </a:rPr>
                      <m:t>f</m:t>
                    </m:r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800">
                            <a:latin typeface="Cambria Math"/>
                          </a:rPr>
                          <m:t>x</m:t>
                        </m:r>
                      </m:e>
                    </m:d>
                  </m:oMath>
                </a14:m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 </a:t>
                </a:r>
                <a:r>
                  <a:rPr lang="en-US" sz="4800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latin typeface="Cambria Math"/>
                            <a:cs typeface="Times New Roman"/>
                          </a:rPr>
                          <m:t> </m:t>
                        </m:r>
                        <m:r>
                          <a:rPr lang="en-US" sz="4800" i="1">
                            <a:latin typeface="Cambria Math"/>
                            <a:cs typeface="Times New Roman"/>
                          </a:rPr>
                          <m:t>𝑥</m:t>
                        </m:r>
                      </m:e>
                      <m:sub>
                        <m:r>
                          <a:rPr lang="en-US" sz="4800" i="1">
                            <a:latin typeface="Cambria Math"/>
                            <a:cs typeface="Times New Roman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</a:t>
                </a:r>
                <a:r>
                  <a:rPr lang="en-US" sz="4800" dirty="0"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  <a:cs typeface="Times New Roman"/>
                          </a:rPr>
                          <m:t>𝑥</m:t>
                        </m:r>
                      </m:e>
                      <m:sub>
                        <m:r>
                          <a:rPr lang="en-US" sz="4800" b="0" i="1" smtClean="0">
                            <a:latin typeface="Cambria Math"/>
                            <a:cs typeface="Times New Roman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 smtClean="0">
                            <a:latin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latin typeface="Cambria Math"/>
                            <a:cs typeface="Times New Roman"/>
                          </a:rPr>
                          <m:t>(</m:t>
                        </m:r>
                        <m:r>
                          <a:rPr lang="en-US" sz="4800" b="0" i="1" smtClean="0">
                            <a:latin typeface="Cambria Math"/>
                            <a:cs typeface="Times New Roman"/>
                          </a:rPr>
                          <m:t>𝑥</m:t>
                        </m:r>
                      </m:e>
                      <m:sub>
                        <m:r>
                          <a:rPr lang="en-US" sz="4800" b="0" i="1" smtClean="0">
                            <a:latin typeface="Cambria Math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en-US" sz="4800" b="0" i="1" smtClean="0">
                        <a:latin typeface="Cambria Math"/>
                        <a:cs typeface="Times New Roman"/>
                      </a:rPr>
                      <m:t>&lt;</m:t>
                    </m:r>
                    <m:sSub>
                      <m:sSubPr>
                        <m:ctrlPr>
                          <a:rPr lang="en-US" sz="4800" b="0" i="1" smtClean="0">
                            <a:latin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latin typeface="Cambria Math"/>
                            <a:cs typeface="Times New Roman"/>
                          </a:rPr>
                          <m:t>𝑥</m:t>
                        </m:r>
                      </m:e>
                      <m:sub>
                        <m:r>
                          <a:rPr lang="en-US" sz="4800" b="0" i="1" smtClean="0">
                            <a:latin typeface="Cambria Math"/>
                            <a:cs typeface="Times New Roman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</a:t>
                </a:r>
                <a:endParaRPr lang="en-US" sz="48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Khi</a:t>
                </a:r>
                <a:r>
                  <a:rPr lang="en-US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>
                        <a:solidFill>
                          <a:prstClr val="black"/>
                        </a:solidFill>
                        <a:latin typeface="Cambria Math"/>
                      </a:rPr>
                      <m:t>f</m:t>
                    </m:r>
                    <m:d>
                      <m:d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800">
                            <a:solidFill>
                              <a:prstClr val="black"/>
                            </a:solidFill>
                            <a:latin typeface="Cambria Math"/>
                          </a:rPr>
                          <m:t>x</m:t>
                        </m:r>
                      </m:e>
                    </m:d>
                  </m:oMath>
                </a14:m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cùng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dấu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hệ</a:t>
                </a:r>
                <a:r>
                  <a:rPr lang="en-US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mọi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</m:oMath>
                </a14:m>
                <a:r>
                  <a:rPr lang="en-US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thuộc các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0" i="1" smtClean="0"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/>
                            <a:ea typeface="Cambria Math"/>
                            <a:cs typeface="Times New Roman"/>
                          </a:rPr>
                          <m:t>−∞; </m:t>
                        </m:r>
                        <m:sSub>
                          <m:sSubPr>
                            <m:ctrlPr>
                              <a:rPr lang="en-US" sz="4800" b="0" i="1" smtClean="0"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800" b="0" i="1" smtClean="0">
                                <a:latin typeface="Cambria Math"/>
                                <a:ea typeface="Cambria Math"/>
                                <a:cs typeface="Times New Roman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800" b="0" i="1" smtClean="0">
                                <a:latin typeface="Cambria Math"/>
                                <a:ea typeface="Cambria Math"/>
                                <a:cs typeface="Times New Roman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4800" b="0" i="1" smtClean="0">
                        <a:latin typeface="Cambria Math"/>
                        <a:ea typeface="Cambria Math"/>
                        <a:cs typeface="Times New Roman"/>
                      </a:rPr>
                      <m:t> </m:t>
                    </m:r>
                    <m:r>
                      <a:rPr lang="en-US" sz="4800" b="0" i="1" smtClean="0">
                        <a:latin typeface="Cambria Math"/>
                        <a:ea typeface="Cambria Math"/>
                        <a:cs typeface="Times New Roman"/>
                      </a:rPr>
                      <m:t>𝑣</m:t>
                    </m:r>
                    <m:r>
                      <a:rPr lang="en-US" sz="4800" b="0" i="1" smtClean="0">
                        <a:latin typeface="Cambria Math"/>
                        <a:ea typeface="Cambria Math"/>
                        <a:cs typeface="Times New Roman"/>
                      </a:rPr>
                      <m:t>à </m:t>
                    </m:r>
                    <m:d>
                      <m:dPr>
                        <m:ctrlPr>
                          <a:rPr lang="en-US" sz="4800" b="0" i="1" smtClean="0"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0" i="1" smtClean="0"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800" b="0" i="1" smtClean="0">
                                <a:latin typeface="Cambria Math"/>
                                <a:ea typeface="Cambria Math"/>
                                <a:cs typeface="Times New Roman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800" b="0" i="1" smtClean="0">
                                <a:latin typeface="Cambria Math"/>
                                <a:ea typeface="Cambria Math"/>
                                <a:cs typeface="Times New Roman"/>
                              </a:rPr>
                              <m:t>2</m:t>
                            </m:r>
                          </m:sub>
                        </m:sSub>
                        <m:r>
                          <a:rPr lang="en-US" sz="4800" b="0" i="1" smtClean="0">
                            <a:latin typeface="Cambria Math"/>
                            <a:ea typeface="Cambria Math"/>
                            <a:cs typeface="Times New Roman"/>
                          </a:rPr>
                          <m:t>; +∞</m:t>
                        </m:r>
                      </m:e>
                    </m:d>
                  </m:oMath>
                </a14:m>
                <a:r>
                  <a:rPr lang="en-US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endParaRPr lang="en-US" sz="48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>
                        <a:solidFill>
                          <a:prstClr val="black"/>
                        </a:solidFill>
                        <a:latin typeface="Cambria Math"/>
                      </a:rPr>
                      <m:t>f</m:t>
                    </m:r>
                    <m:d>
                      <m:d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800">
                            <a:solidFill>
                              <a:prstClr val="black"/>
                            </a:solidFill>
                            <a:latin typeface="Cambria Math"/>
                          </a:rPr>
                          <m:t>x</m:t>
                        </m:r>
                      </m:e>
                    </m:d>
                    <m:r>
                      <a:rPr lang="en-US" sz="48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trái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dấu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hệ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mọi</a:t>
                </a:r>
                <a:r>
                  <a:rPr lang="en-US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  <a:ea typeface="Calibri"/>
                        <a:cs typeface="Times New Roman"/>
                      </a:rPr>
                      <m:t>𝑥</m:t>
                    </m:r>
                    <m:r>
                      <a:rPr lang="en-US" sz="4800" i="1">
                        <a:latin typeface="Cambria Math"/>
                        <a:ea typeface="Cambria Math"/>
                        <a:cs typeface="Times New Roman"/>
                      </a:rPr>
                      <m:t>∈</m:t>
                    </m:r>
                    <m:d>
                      <m:dPr>
                        <m:ctrlPr>
                          <a:rPr lang="en-US" sz="4800" i="1"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i="1"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/>
                                <a:ea typeface="Cambria Math"/>
                                <a:cs typeface="Times New Roman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800" i="1">
                                <a:latin typeface="Cambria Math"/>
                                <a:ea typeface="Cambria Math"/>
                                <a:cs typeface="Times New Roman"/>
                              </a:rPr>
                              <m:t>1</m:t>
                            </m:r>
                          </m:sub>
                        </m:sSub>
                        <m:r>
                          <a:rPr lang="en-US" sz="4800" i="1">
                            <a:latin typeface="Cambria Math"/>
                            <a:ea typeface="Cambria Math"/>
                            <a:cs typeface="Times New Roman"/>
                          </a:rPr>
                          <m:t>; </m:t>
                        </m:r>
                        <m:sSub>
                          <m:sSubPr>
                            <m:ctrlPr>
                              <a:rPr lang="en-US" sz="4800" i="1"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/>
                                <a:ea typeface="Cambria Math"/>
                                <a:cs typeface="Times New Roman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800" b="0" i="1" smtClean="0">
                                <a:latin typeface="Cambria Math"/>
                                <a:ea typeface="Cambria Math"/>
                                <a:cs typeface="Times New Roman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sz="48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i="1" dirty="0" err="1" smtClean="0"/>
                  <a:t>Chú</a:t>
                </a:r>
                <a:r>
                  <a:rPr lang="en-US" sz="4800" i="1" dirty="0" smtClean="0"/>
                  <a:t> </a:t>
                </a:r>
                <a:r>
                  <a:rPr lang="en-US" sz="4800" i="1" dirty="0"/>
                  <a:t>ý: </a:t>
                </a:r>
                <a:r>
                  <a:rPr lang="en-US" sz="4800" i="1" dirty="0" err="1"/>
                  <a:t>Trong</a:t>
                </a:r>
                <a:r>
                  <a:rPr lang="en-US" sz="4800" i="1" dirty="0"/>
                  <a:t> </a:t>
                </a:r>
                <a:r>
                  <a:rPr lang="en-US" sz="4800" i="1" dirty="0" err="1"/>
                  <a:t>định</a:t>
                </a:r>
                <a:r>
                  <a:rPr lang="en-US" sz="4800" i="1" dirty="0"/>
                  <a:t> </a:t>
                </a:r>
                <a:r>
                  <a:rPr lang="en-US" sz="4800" i="1" dirty="0" err="1"/>
                  <a:t>lí</a:t>
                </a:r>
                <a:r>
                  <a:rPr lang="en-US" sz="4800" i="1" dirty="0"/>
                  <a:t> ta </a:t>
                </a:r>
                <a:r>
                  <a:rPr lang="en-US" sz="4800" i="1" dirty="0" err="1"/>
                  <a:t>có</a:t>
                </a:r>
                <a:r>
                  <a:rPr lang="en-US" sz="4800" i="1" dirty="0"/>
                  <a:t> </a:t>
                </a:r>
                <a:r>
                  <a:rPr lang="en-US" sz="4800" i="1" dirty="0" err="1"/>
                  <a:t>thể</a:t>
                </a:r>
                <a:r>
                  <a:rPr lang="en-US" sz="4800" i="1" dirty="0"/>
                  <a:t> </a:t>
                </a:r>
                <a:r>
                  <a:rPr lang="en-US" sz="4800" i="1" dirty="0" err="1"/>
                  <a:t>thay</a:t>
                </a:r>
                <a:r>
                  <a:rPr lang="en-US" sz="4800" i="1" dirty="0"/>
                  <a:t> </a:t>
                </a:r>
                <a:r>
                  <a:rPr lang="en-US" sz="4800" i="1" dirty="0" err="1"/>
                  <a:t>thế</a:t>
                </a:r>
                <a:r>
                  <a:rPr lang="en-US" sz="4800" i="1" dirty="0"/>
                  <a:t>  </a:t>
                </a:r>
                <a14:m>
                  <m:oMath xmlns:m="http://schemas.openxmlformats.org/officeDocument/2006/math">
                    <m:r>
                      <a:rPr lang="en-US" sz="480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48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4800" i="1" dirty="0" err="1" smtClean="0"/>
                  <a:t>bằng</a:t>
                </a:r>
                <a:r>
                  <a:rPr lang="en-US" sz="4800" i="1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i="1" smtClean="0">
                            <a:latin typeface="Cambria Math"/>
                            <a:ea typeface="Cambria Math"/>
                          </a:rPr>
                          <m:t>∆</m:t>
                        </m:r>
                      </m:e>
                      <m:sup>
                        <m:r>
                          <a:rPr lang="en-US" sz="4800" b="0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 dirty="0" smtClean="0"/>
                  <a:t> </a:t>
                </a:r>
                <a:r>
                  <a:rPr lang="en-US" sz="4800" dirty="0" err="1" smtClean="0"/>
                  <a:t>với</a:t>
                </a:r>
                <a:r>
                  <a:rPr lang="en-US" sz="4800" dirty="0" smtClean="0"/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/>
                      </a:rPr>
                      <m:t>𝑏</m:t>
                    </m:r>
                    <m:r>
                      <a:rPr lang="en-US" sz="4800" b="0" i="1" smtClean="0">
                        <a:latin typeface="Cambria Math"/>
                      </a:rPr>
                      <m:t>=2</m:t>
                    </m:r>
                    <m:sSup>
                      <m:sSupPr>
                        <m:ctrlPr>
                          <a:rPr lang="en-US" sz="4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sz="4800" b="0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endParaRPr lang="en-US" sz="4800" dirty="0"/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4000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669" y="5281783"/>
                <a:ext cx="23088600" cy="8123699"/>
              </a:xfrm>
              <a:prstGeom prst="rect">
                <a:avLst/>
              </a:prstGeom>
              <a:blipFill rotWithShape="1">
                <a:blip r:embed="rId2"/>
                <a:stretch>
                  <a:fillRect l="-1215" t="-1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3041374" y="3060554"/>
            <a:ext cx="17283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9485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47742" y="1973593"/>
            <a:ext cx="1905001" cy="804674"/>
            <a:chOff x="168274" y="1905000"/>
            <a:chExt cx="1905001" cy="804672"/>
          </a:xfrm>
        </p:grpSpPr>
        <p:sp>
          <p:nvSpPr>
            <p:cNvPr id="5" name="Rounded Rectangle 4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362200" y="1982116"/>
            <a:ext cx="17283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DẤU CỦA TAM THỨC BẬC HAI</a:t>
            </a:r>
            <a:endParaRPr lang="en-US" sz="4800" b="1" dirty="0">
              <a:solidFill>
                <a:srgbClr val="14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496870" y="2993189"/>
            <a:ext cx="24765000" cy="10223396"/>
            <a:chOff x="1076414" y="4080885"/>
            <a:chExt cx="22325581" cy="3822143"/>
          </a:xfrm>
          <a:solidFill>
            <a:schemeClr val="accent2">
              <a:lumMod val="20000"/>
              <a:lumOff val="80000"/>
            </a:schemeClr>
          </a:solidFill>
        </p:grpSpPr>
        <p:grpSp>
          <p:nvGrpSpPr>
            <p:cNvPr id="9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  <a:grpFill/>
          </p:grpSpPr>
          <p:sp>
            <p:nvSpPr>
              <p:cNvPr id="26" name="Rounded Rectangle 25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grpFill/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10" name="Group 65"/>
            <p:cNvGrpSpPr/>
            <p:nvPr/>
          </p:nvGrpSpPr>
          <p:grpSpPr>
            <a:xfrm>
              <a:off x="1076414" y="4080885"/>
              <a:ext cx="4698712" cy="894734"/>
              <a:chOff x="166396" y="8458072"/>
              <a:chExt cx="4698712" cy="894734"/>
            </a:xfrm>
            <a:grpFill/>
          </p:grpSpPr>
          <p:sp>
            <p:nvSpPr>
              <p:cNvPr id="11" name="Freeform 20"/>
              <p:cNvSpPr>
                <a:spLocks/>
              </p:cNvSpPr>
              <p:nvPr/>
            </p:nvSpPr>
            <p:spPr bwMode="auto">
              <a:xfrm>
                <a:off x="544577" y="8458072"/>
                <a:ext cx="4193447" cy="597725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2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  <a:grpFill/>
            </p:grpSpPr>
            <p:sp>
              <p:nvSpPr>
                <p:cNvPr id="14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2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3" name="TextBox 12"/>
              <p:cNvSpPr txBox="1"/>
              <p:nvPr/>
            </p:nvSpPr>
            <p:spPr>
              <a:xfrm>
                <a:off x="1145124" y="8573647"/>
                <a:ext cx="3719984" cy="287665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 smtClean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Bảng</a:t>
                </a:r>
                <a:r>
                  <a:rPr lang="en-US" sz="4400" b="1" dirty="0" smtClean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</a:t>
                </a:r>
                <a:r>
                  <a:rPr lang="en-US" sz="4400" b="1" dirty="0" smtClean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dấu</a:t>
                </a:r>
                <a:r>
                  <a:rPr lang="en-US" sz="4400" b="1" dirty="0" smtClean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  <a:endPara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831120" y="3060554"/>
                <a:ext cx="19171880" cy="1603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tam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bậc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𝐟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4800" b="1">
                        <a:latin typeface="Cambria Math"/>
                      </a:rPr>
                      <m:t>=</m:t>
                    </m:r>
                    <m:r>
                      <a:rPr lang="en-US" sz="4800" b="1" i="1">
                        <a:latin typeface="Cambria Math"/>
                      </a:rPr>
                      <m:t>𝒂</m:t>
                    </m:r>
                    <m:sSup>
                      <m:sSupPr>
                        <m:ctrlPr>
                          <a:rPr lang="en-US" sz="48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8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latin typeface="Cambria Math"/>
                      </a:rPr>
                      <m:t>+</m:t>
                    </m:r>
                    <m:r>
                      <a:rPr lang="en-US" sz="4800" b="1" i="1">
                        <a:latin typeface="Cambria Math"/>
                      </a:rPr>
                      <m:t>𝒃𝒙</m:t>
                    </m:r>
                    <m:r>
                      <a:rPr lang="en-US" sz="4800" b="1" i="1">
                        <a:latin typeface="Cambria Math"/>
                      </a:rPr>
                      <m:t>+</m:t>
                    </m:r>
                    <m:r>
                      <a:rPr lang="en-US" sz="4800" b="1" i="1">
                        <a:latin typeface="Cambria Math"/>
                      </a:rPr>
                      <m:t>𝒄</m:t>
                    </m:r>
                    <m:r>
                      <a:rPr lang="en-US" sz="48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𝒂</m:t>
                    </m:r>
                    <m:r>
                      <a:rPr lang="en-US" sz="4800" b="1" i="1">
                        <a:latin typeface="Cambria Math"/>
                      </a:rPr>
                      <m:t>,</m:t>
                    </m:r>
                    <m:r>
                      <a:rPr lang="en-US" sz="4800" b="1" i="1">
                        <a:latin typeface="Cambria Math"/>
                      </a:rPr>
                      <m:t>𝒃</m:t>
                    </m:r>
                    <m:r>
                      <a:rPr lang="en-US" sz="4800" b="1" i="1">
                        <a:latin typeface="Cambria Math"/>
                      </a:rPr>
                      <m:t>,</m:t>
                    </m:r>
                    <m:r>
                      <a:rPr lang="en-US" sz="4800" b="1" i="1">
                        <a:latin typeface="Cambria Math"/>
                      </a:rPr>
                      <m:t>𝒄</m:t>
                    </m:r>
                    <m:r>
                      <a:rPr lang="en-US" sz="4800" b="1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4800" b="1" i="1">
                        <a:latin typeface="Cambria Math"/>
                        <a:ea typeface="Cambria Math"/>
                      </a:rPr>
                      <m:t>ℝ</m:t>
                    </m:r>
                    <m:r>
                      <a:rPr lang="en-US" sz="4800" b="1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dirty="0">
                        <a:latin typeface="Cambria Math"/>
                      </a:rPr>
                      <m:t>𝒂</m:t>
                    </m:r>
                    <m:r>
                      <a:rPr lang="en-US" sz="4800" b="1" i="1" dirty="0"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sz="4800" b="1" i="1" dirty="0"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,</a:t>
                </a:r>
                <a14:m>
                  <m:oMath xmlns:m="http://schemas.openxmlformats.org/officeDocument/2006/math">
                    <m:r>
                      <a:rPr lang="en-US" sz="4800" b="1" i="1" dirty="0">
                        <a:latin typeface="Cambria Math"/>
                        <a:ea typeface="Cambria Math"/>
                        <a:cs typeface="Tahoma" pitchFamily="34" charset="0"/>
                      </a:rPr>
                      <m:t>∆=</m:t>
                    </m:r>
                    <m:sSup>
                      <m:sSupPr>
                        <m:ctrlPr>
                          <a:rPr lang="en-US" sz="4800" b="1" i="1" dirty="0"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800" b="1" i="1" dirty="0">
                            <a:latin typeface="Cambria Math"/>
                            <a:ea typeface="Cambria Math"/>
                            <a:cs typeface="Tahoma" pitchFamily="34" charset="0"/>
                          </a:rPr>
                          <m:t>𝒃</m:t>
                        </m:r>
                      </m:e>
                      <m:sup>
                        <m:r>
                          <a:rPr lang="en-US" sz="4800" b="1" i="1" dirty="0">
                            <a:latin typeface="Cambria Math"/>
                            <a:ea typeface="Cambria Math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800" b="1" i="1" dirty="0">
                        <a:latin typeface="Cambria Math"/>
                        <a:ea typeface="Cambria Math"/>
                        <a:cs typeface="Tahoma" pitchFamily="34" charset="0"/>
                      </a:rPr>
                      <m:t>−</m:t>
                    </m:r>
                    <m:r>
                      <a:rPr lang="en-US" sz="4800" b="1" i="1" dirty="0">
                        <a:latin typeface="Cambria Math"/>
                        <a:ea typeface="Cambria Math"/>
                        <a:cs typeface="Tahoma" pitchFamily="34" charset="0"/>
                      </a:rPr>
                      <m:t>𝟒</m:t>
                    </m:r>
                    <m:r>
                      <a:rPr lang="en-US" sz="4800" b="1" i="1" dirty="0">
                        <a:latin typeface="Cambria Math"/>
                        <a:ea typeface="Cambria Math"/>
                        <a:cs typeface="Tahoma" pitchFamily="34" charset="0"/>
                      </a:rPr>
                      <m:t>𝒂𝒄</m:t>
                    </m:r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120" y="3060554"/>
                <a:ext cx="19171880" cy="1603131"/>
              </a:xfrm>
              <a:prstGeom prst="rect">
                <a:avLst/>
              </a:prstGeom>
              <a:blipFill rotWithShape="1">
                <a:blip r:embed="rId2"/>
                <a:stretch>
                  <a:fillRect l="-1463" t="-7985" r="-64" b="-186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7009" y="4969491"/>
            <a:ext cx="847407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7009" y="7495525"/>
            <a:ext cx="12803187" cy="269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7937" y="10189512"/>
            <a:ext cx="13186246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49241" y="5499852"/>
                <a:ext cx="6730625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/>
                          <a:ea typeface="Cambria Math"/>
                          <a:cs typeface="Tahoma" pitchFamily="34" charset="0"/>
                        </a:rPr>
                        <m:t>∆&lt;</m:t>
                      </m:r>
                      <m:r>
                        <a:rPr lang="en-US" sz="4000" b="1" i="1" smtClean="0">
                          <a:latin typeface="Cambria Math"/>
                          <a:ea typeface="Cambria Math"/>
                          <a:cs typeface="Tahoma" pitchFamily="34" charset="0"/>
                        </a:rPr>
                        <m:t>𝟎</m:t>
                      </m:r>
                      <m:r>
                        <a:rPr lang="en-US" sz="4000" b="1" i="1" smtClean="0">
                          <a:latin typeface="Cambria Math"/>
                          <a:ea typeface="Cambria Math"/>
                          <a:cs typeface="Tahoma" pitchFamily="34" charset="0"/>
                        </a:rPr>
                        <m:t>:</m:t>
                      </m:r>
                      <m:r>
                        <a:rPr lang="en-US" sz="4000" b="1" i="0" smtClean="0">
                          <a:latin typeface="Cambria Math"/>
                          <a:ea typeface="Cambria Math"/>
                          <a:cs typeface="Tahoma" pitchFamily="34" charset="0"/>
                        </a:rPr>
                        <m:t>𝐩𝐭</m:t>
                      </m:r>
                      <m:r>
                        <a:rPr lang="en-US" sz="4000" b="1" i="0" smtClean="0">
                          <a:latin typeface="Cambria Math"/>
                          <a:ea typeface="Cambria Math"/>
                          <a:cs typeface="Tahoma" pitchFamily="34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/>
                          <a:ea typeface="Cambria Math"/>
                          <a:cs typeface="Tahoma" pitchFamily="34" charset="0"/>
                        </a:rPr>
                        <m:t>𝐟</m:t>
                      </m:r>
                      <m:d>
                        <m:dPr>
                          <m:ctrlPr>
                            <a:rPr lang="en-US" sz="4000" b="1" i="1" smtClean="0">
                              <a:latin typeface="Cambria Math"/>
                              <a:ea typeface="Cambria Math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000" b="1" i="0" smtClean="0">
                              <a:latin typeface="Cambria Math"/>
                              <a:ea typeface="Cambria Math"/>
                              <a:cs typeface="Tahoma" pitchFamily="34" charset="0"/>
                            </a:rPr>
                            <m:t>𝐱</m:t>
                          </m:r>
                        </m:e>
                      </m:d>
                      <m:r>
                        <a:rPr lang="en-US" sz="4000" b="1" i="0" smtClean="0">
                          <a:latin typeface="Cambria Math"/>
                          <a:ea typeface="Cambria Math"/>
                          <a:cs typeface="Tahoma" pitchFamily="34" charset="0"/>
                        </a:rPr>
                        <m:t>=</m:t>
                      </m:r>
                      <m:r>
                        <a:rPr lang="en-US" sz="4000" b="1" i="0" smtClean="0">
                          <a:latin typeface="Cambria Math"/>
                          <a:ea typeface="Cambria Math"/>
                          <a:cs typeface="Tahoma" pitchFamily="34" charset="0"/>
                        </a:rPr>
                        <m:t>𝟎</m:t>
                      </m:r>
                      <m:r>
                        <a:rPr lang="en-US" sz="4000" b="1" i="0" smtClean="0">
                          <a:latin typeface="Cambria Math"/>
                          <a:ea typeface="Cambria Math"/>
                          <a:cs typeface="Tahoma" pitchFamily="34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/>
                          <a:ea typeface="Cambria Math"/>
                          <a:cs typeface="Tahoma" pitchFamily="34" charset="0"/>
                        </a:rPr>
                        <m:t>𝐯</m:t>
                      </m:r>
                      <m:r>
                        <a:rPr lang="en-US" sz="4000" b="1" i="0" smtClean="0">
                          <a:latin typeface="Cambria Math"/>
                          <a:ea typeface="Cambria Math"/>
                          <a:cs typeface="Tahoma" pitchFamily="34" charset="0"/>
                        </a:rPr>
                        <m:t>ô </m:t>
                      </m:r>
                      <m:r>
                        <a:rPr lang="en-US" sz="4000" b="1" i="0" smtClean="0">
                          <a:latin typeface="Cambria Math"/>
                          <a:ea typeface="Cambria Math"/>
                          <a:cs typeface="Tahoma" pitchFamily="34" charset="0"/>
                        </a:rPr>
                        <m:t>𝐧𝐠𝐡𝐢</m:t>
                      </m:r>
                      <m:r>
                        <a:rPr lang="en-US" sz="4000" b="1" i="0" smtClean="0">
                          <a:latin typeface="Cambria Math"/>
                          <a:ea typeface="Cambria Math"/>
                          <a:cs typeface="Tahoma" pitchFamily="34" charset="0"/>
                        </a:rPr>
                        <m:t>ệ</m:t>
                      </m:r>
                      <m:r>
                        <a:rPr lang="en-US" sz="4000" b="1" i="0" smtClean="0">
                          <a:latin typeface="Cambria Math"/>
                          <a:ea typeface="Cambria Math"/>
                          <a:cs typeface="Tahoma" pitchFamily="34" charset="0"/>
                        </a:rPr>
                        <m:t>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241" y="5499852"/>
                <a:ext cx="6730625" cy="70788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749241" y="8211737"/>
                <a:ext cx="9832563" cy="12615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/>
                          <a:ea typeface="Cambria Math"/>
                          <a:cs typeface="Tahoma" pitchFamily="34" charset="0"/>
                        </a:rPr>
                        <m:t>∆=</m:t>
                      </m:r>
                      <m:r>
                        <a:rPr lang="en-US" sz="4000" b="1" i="1" smtClean="0">
                          <a:latin typeface="Cambria Math"/>
                          <a:ea typeface="Cambria Math"/>
                          <a:cs typeface="Tahoma" pitchFamily="34" charset="0"/>
                        </a:rPr>
                        <m:t>𝟎</m:t>
                      </m:r>
                      <m:r>
                        <a:rPr lang="en-US" sz="4000" b="1" i="1" smtClean="0">
                          <a:latin typeface="Cambria Math"/>
                          <a:ea typeface="Cambria Math"/>
                          <a:cs typeface="Tahoma" pitchFamily="34" charset="0"/>
                        </a:rPr>
                        <m:t>:</m:t>
                      </m:r>
                      <m:r>
                        <a:rPr lang="en-US" sz="4000" b="1" i="0" smtClean="0">
                          <a:latin typeface="Cambria Math"/>
                          <a:ea typeface="Cambria Math"/>
                          <a:cs typeface="Tahoma" pitchFamily="34" charset="0"/>
                        </a:rPr>
                        <m:t>𝐩𝐭</m:t>
                      </m:r>
                      <m:r>
                        <a:rPr lang="en-US" sz="4000" b="1" i="0" smtClean="0">
                          <a:latin typeface="Cambria Math"/>
                          <a:ea typeface="Cambria Math"/>
                          <a:cs typeface="Tahoma" pitchFamily="34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/>
                          <a:ea typeface="Cambria Math"/>
                          <a:cs typeface="Tahoma" pitchFamily="34" charset="0"/>
                        </a:rPr>
                        <m:t>𝐟</m:t>
                      </m:r>
                      <m:d>
                        <m:dPr>
                          <m:ctrlPr>
                            <a:rPr lang="en-US" sz="4000" b="1" i="1" smtClean="0">
                              <a:latin typeface="Cambria Math"/>
                              <a:ea typeface="Cambria Math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000" b="1" i="0" smtClean="0">
                              <a:latin typeface="Cambria Math"/>
                              <a:ea typeface="Cambria Math"/>
                              <a:cs typeface="Tahoma" pitchFamily="34" charset="0"/>
                            </a:rPr>
                            <m:t>𝐱</m:t>
                          </m:r>
                        </m:e>
                      </m:d>
                      <m:r>
                        <a:rPr lang="en-US" sz="4000" b="1" i="0" smtClean="0">
                          <a:latin typeface="Cambria Math"/>
                          <a:ea typeface="Cambria Math"/>
                          <a:cs typeface="Tahoma" pitchFamily="34" charset="0"/>
                        </a:rPr>
                        <m:t>=</m:t>
                      </m:r>
                      <m:r>
                        <a:rPr lang="en-US" sz="4000" b="1" i="0" smtClean="0">
                          <a:latin typeface="Cambria Math"/>
                          <a:ea typeface="Cambria Math"/>
                          <a:cs typeface="Tahoma" pitchFamily="34" charset="0"/>
                        </a:rPr>
                        <m:t>𝟎</m:t>
                      </m:r>
                      <m:r>
                        <a:rPr lang="en-US" sz="4000" b="1" i="0" smtClean="0">
                          <a:latin typeface="Cambria Math"/>
                          <a:ea typeface="Cambria Math"/>
                          <a:cs typeface="Tahoma" pitchFamily="34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/>
                          <a:ea typeface="Cambria Math"/>
                          <a:cs typeface="Tahoma" pitchFamily="34" charset="0"/>
                        </a:rPr>
                        <m:t>𝐜</m:t>
                      </m:r>
                      <m:r>
                        <a:rPr lang="en-US" sz="4000" b="1" i="0" smtClean="0">
                          <a:latin typeface="Cambria Math"/>
                          <a:ea typeface="Cambria Math"/>
                          <a:cs typeface="Tahoma" pitchFamily="34" charset="0"/>
                        </a:rPr>
                        <m:t>ó </m:t>
                      </m:r>
                      <m:r>
                        <a:rPr lang="en-US" sz="4000" b="1" i="0" smtClean="0">
                          <a:latin typeface="Cambria Math"/>
                          <a:ea typeface="Cambria Math"/>
                          <a:cs typeface="Tahoma" pitchFamily="34" charset="0"/>
                        </a:rPr>
                        <m:t>𝐧𝐠𝐡𝐢</m:t>
                      </m:r>
                      <m:r>
                        <a:rPr lang="en-US" sz="4000" b="1" i="0" smtClean="0">
                          <a:latin typeface="Cambria Math"/>
                          <a:ea typeface="Cambria Math"/>
                          <a:cs typeface="Tahoma" pitchFamily="34" charset="0"/>
                        </a:rPr>
                        <m:t>ệ</m:t>
                      </m:r>
                      <m:r>
                        <a:rPr lang="en-US" sz="4000" b="1" i="0" smtClean="0">
                          <a:latin typeface="Cambria Math"/>
                          <a:ea typeface="Cambria Math"/>
                          <a:cs typeface="Tahoma" pitchFamily="34" charset="0"/>
                        </a:rPr>
                        <m:t>𝐦</m:t>
                      </m:r>
                      <m:r>
                        <a:rPr lang="en-US" sz="4000" b="1" i="0" smtClean="0">
                          <a:latin typeface="Cambria Math"/>
                          <a:ea typeface="Cambria Math"/>
                          <a:cs typeface="Tahoma" pitchFamily="34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/>
                          <a:ea typeface="Cambria Math"/>
                          <a:cs typeface="Tahoma" pitchFamily="34" charset="0"/>
                        </a:rPr>
                        <m:t>𝐤</m:t>
                      </m:r>
                      <m:r>
                        <a:rPr lang="en-US" sz="4000" b="1" i="0" smtClean="0">
                          <a:latin typeface="Cambria Math"/>
                          <a:ea typeface="Cambria Math"/>
                          <a:cs typeface="Tahoma" pitchFamily="34" charset="0"/>
                        </a:rPr>
                        <m:t>é</m:t>
                      </m:r>
                      <m:r>
                        <a:rPr lang="en-US" sz="4000" b="1" i="0" smtClean="0">
                          <a:latin typeface="Cambria Math"/>
                          <a:ea typeface="Cambria Math"/>
                          <a:cs typeface="Tahoma" pitchFamily="34" charset="0"/>
                        </a:rPr>
                        <m:t>𝐩</m:t>
                      </m:r>
                      <m:r>
                        <a:rPr lang="en-US" sz="4000" b="1" i="0" smtClean="0">
                          <a:latin typeface="Cambria Math"/>
                          <a:ea typeface="Cambria Math"/>
                          <a:cs typeface="Tahoma" pitchFamily="34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/>
                          <a:ea typeface="Cambria Math"/>
                          <a:cs typeface="Tahoma" pitchFamily="34" charset="0"/>
                        </a:rPr>
                        <m:t>𝐱</m:t>
                      </m:r>
                      <m:r>
                        <a:rPr lang="en-US" sz="4000" b="1" i="0" smtClean="0">
                          <a:latin typeface="Cambria Math"/>
                          <a:ea typeface="Cambria Math"/>
                          <a:cs typeface="Tahoma" pitchFamily="34" charset="0"/>
                        </a:rPr>
                        <m:t>=−</m:t>
                      </m:r>
                      <m:f>
                        <m:fPr>
                          <m:ctrlPr>
                            <a:rPr lang="en-US" sz="4000" b="1" i="1" smtClean="0">
                              <a:latin typeface="Cambria Math"/>
                              <a:ea typeface="Cambria Math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/>
                              <a:ea typeface="Cambria Math"/>
                              <a:cs typeface="Tahoma" pitchFamily="34" charset="0"/>
                            </a:rPr>
                            <m:t>𝒃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/>
                              <a:ea typeface="Cambria Math"/>
                              <a:cs typeface="Tahoma" pitchFamily="34" charset="0"/>
                            </a:rPr>
                            <m:t>𝟐</m:t>
                          </m:r>
                          <m:r>
                            <a:rPr lang="en-US" sz="4000" b="1" i="1" smtClean="0">
                              <a:latin typeface="Cambria Math"/>
                              <a:ea typeface="Cambria Math"/>
                              <a:cs typeface="Tahoma" pitchFamily="34" charset="0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241" y="8211737"/>
                <a:ext cx="9832563" cy="126156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901641" y="10724336"/>
                <a:ext cx="8870313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/>
                        <a:ea typeface="Cambria Math"/>
                        <a:cs typeface="Tahoma" pitchFamily="34" charset="0"/>
                      </a:rPr>
                      <m:t>∆&gt;</m:t>
                    </m:r>
                    <m:r>
                      <a:rPr lang="en-US" sz="4000" b="1" i="1" smtClean="0">
                        <a:latin typeface="Cambria Math"/>
                        <a:ea typeface="Cambria Math"/>
                        <a:cs typeface="Tahoma" pitchFamily="34" charset="0"/>
                      </a:rPr>
                      <m:t>𝟎</m:t>
                    </m:r>
                    <m:r>
                      <a:rPr lang="en-US" sz="4000" b="1" i="1" smtClean="0">
                        <a:latin typeface="Cambria Math"/>
                        <a:ea typeface="Cambria Math"/>
                        <a:cs typeface="Tahoma" pitchFamily="34" charset="0"/>
                      </a:rPr>
                      <m:t>:</m:t>
                    </m:r>
                    <m:r>
                      <a:rPr lang="en-US" sz="4000" b="1" i="0" smtClean="0">
                        <a:latin typeface="Cambria Math"/>
                        <a:ea typeface="Cambria Math"/>
                        <a:cs typeface="Tahoma" pitchFamily="34" charset="0"/>
                      </a:rPr>
                      <m:t>𝐩𝐭</m:t>
                    </m:r>
                    <m:r>
                      <a:rPr lang="en-US" sz="4000" b="1" i="0" smtClean="0">
                        <a:latin typeface="Cambria Math"/>
                        <a:ea typeface="Cambria Math"/>
                        <a:cs typeface="Tahoma" pitchFamily="34" charset="0"/>
                      </a:rPr>
                      <m:t> </m:t>
                    </m:r>
                    <m:r>
                      <a:rPr lang="en-US" sz="4000" b="1" i="0" smtClean="0">
                        <a:latin typeface="Cambria Math"/>
                        <a:ea typeface="Cambria Math"/>
                        <a:cs typeface="Tahoma" pitchFamily="34" charset="0"/>
                      </a:rPr>
                      <m:t>𝐟</m:t>
                    </m:r>
                    <m:d>
                      <m:dPr>
                        <m:ctrlPr>
                          <a:rPr lang="en-US" sz="4000" b="1" i="1" smtClean="0"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000" b="1" i="0" smtClean="0">
                            <a:latin typeface="Cambria Math"/>
                            <a:ea typeface="Cambria Math"/>
                            <a:cs typeface="Tahoma" pitchFamily="34" charset="0"/>
                          </a:rPr>
                          <m:t>𝐱</m:t>
                        </m:r>
                      </m:e>
                    </m:d>
                    <m:r>
                      <a:rPr lang="en-US" sz="4000" b="1" i="0" smtClean="0">
                        <a:latin typeface="Cambria Math"/>
                        <a:ea typeface="Cambria Math"/>
                        <a:cs typeface="Tahoma" pitchFamily="34" charset="0"/>
                      </a:rPr>
                      <m:t>=</m:t>
                    </m:r>
                    <m:r>
                      <a:rPr lang="en-US" sz="4000" b="1" i="0" smtClean="0">
                        <a:latin typeface="Cambria Math"/>
                        <a:ea typeface="Cambria Math"/>
                        <a:cs typeface="Tahoma" pitchFamily="34" charset="0"/>
                      </a:rPr>
                      <m:t>𝟎</m:t>
                    </m:r>
                    <m:r>
                      <a:rPr lang="en-US" sz="4000" b="1" i="0" smtClean="0">
                        <a:latin typeface="Cambria Math"/>
                        <a:ea typeface="Cambria Math"/>
                        <a:cs typeface="Tahoma" pitchFamily="34" charset="0"/>
                      </a:rPr>
                      <m:t> </m:t>
                    </m:r>
                    <m:r>
                      <a:rPr lang="en-US" sz="4000" b="1" i="0" smtClean="0">
                        <a:latin typeface="Cambria Math"/>
                        <a:ea typeface="Cambria Math"/>
                        <a:cs typeface="Tahoma" pitchFamily="34" charset="0"/>
                      </a:rPr>
                      <m:t>𝐜</m:t>
                    </m:r>
                    <m:r>
                      <a:rPr lang="en-US" sz="4000" b="1" i="0" smtClean="0">
                        <a:latin typeface="Cambria Math"/>
                        <a:ea typeface="Cambria Math"/>
                        <a:cs typeface="Tahoma" pitchFamily="34" charset="0"/>
                      </a:rPr>
                      <m:t>ó </m:t>
                    </m:r>
                    <m:r>
                      <a:rPr lang="en-US" sz="4000" b="1" i="0" smtClean="0">
                        <a:latin typeface="Cambria Math"/>
                        <a:ea typeface="Cambria Math"/>
                        <a:cs typeface="Tahoma" pitchFamily="34" charset="0"/>
                      </a:rPr>
                      <m:t>𝟐</m:t>
                    </m:r>
                    <m:r>
                      <a:rPr lang="en-US" sz="4000" b="1" i="0" smtClean="0">
                        <a:latin typeface="Cambria Math"/>
                        <a:ea typeface="Cambria Math"/>
                        <a:cs typeface="Tahoma" pitchFamily="34" charset="0"/>
                      </a:rPr>
                      <m:t> </m:t>
                    </m:r>
                    <m:r>
                      <a:rPr lang="en-US" sz="4000" b="1" i="0" smtClean="0">
                        <a:latin typeface="Cambria Math"/>
                        <a:ea typeface="Cambria Math"/>
                        <a:cs typeface="Tahoma" pitchFamily="34" charset="0"/>
                      </a:rPr>
                      <m:t>𝐧𝐠𝐡𝐢</m:t>
                    </m:r>
                    <m:r>
                      <a:rPr lang="en-US" sz="4000" b="1" i="0" smtClean="0">
                        <a:latin typeface="Cambria Math"/>
                        <a:ea typeface="Cambria Math"/>
                        <a:cs typeface="Tahoma" pitchFamily="34" charset="0"/>
                      </a:rPr>
                      <m:t>ệ</m:t>
                    </m:r>
                    <m:r>
                      <a:rPr lang="en-US" sz="4000" b="1" i="0" smtClean="0">
                        <a:latin typeface="Cambria Math"/>
                        <a:ea typeface="Cambria Math"/>
                        <a:cs typeface="Tahoma" pitchFamily="34" charset="0"/>
                      </a:rPr>
                      <m:t>𝐦</m:t>
                    </m:r>
                    <m:r>
                      <a:rPr lang="en-US" sz="4000" b="1" i="0" smtClean="0">
                        <a:latin typeface="Cambria Math"/>
                        <a:ea typeface="Cambria Math"/>
                        <a:cs typeface="Tahoma" pitchFamily="34" charset="0"/>
                      </a:rPr>
                      <m:t> </m:t>
                    </m:r>
                    <m:sSub>
                      <m:sSubPr>
                        <m:ctrlPr>
                          <a:rPr lang="en-US" sz="4000" i="1">
                            <a:latin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/>
                            <a:cs typeface="Times New Roman"/>
                          </a:rPr>
                          <m:t> </m:t>
                        </m:r>
                        <m:r>
                          <a:rPr lang="en-US" sz="4000" i="1">
                            <a:latin typeface="Cambria Math"/>
                            <a:cs typeface="Times New Roman"/>
                          </a:rPr>
                          <m:t>𝑥</m:t>
                        </m:r>
                      </m:e>
                      <m:sub>
                        <m:r>
                          <a:rPr lang="en-US" sz="4000" i="1">
                            <a:latin typeface="Cambria Math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en-US" sz="4000" b="0" i="0" smtClean="0">
                        <a:latin typeface="Cambria Math"/>
                        <a:cs typeface="Times New Roman"/>
                      </a:rPr>
                      <m:t>&lt;</m:t>
                    </m:r>
                  </m:oMath>
                </a14:m>
                <a:r>
                  <a:rPr lang="en-US" sz="4000" dirty="0"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/>
                            <a:cs typeface="Times New Roman"/>
                          </a:rPr>
                          <m:t>𝑥</m:t>
                        </m:r>
                      </m:e>
                      <m:sub>
                        <m:r>
                          <a:rPr lang="en-US" sz="4000" i="1">
                            <a:latin typeface="Cambria Math"/>
                            <a:cs typeface="Times New Roman"/>
                          </a:rPr>
                          <m:t>2</m:t>
                        </m:r>
                      </m:sub>
                    </m:sSub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641" y="10724336"/>
                <a:ext cx="8870313" cy="70788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743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22918" y="1786575"/>
            <a:ext cx="17583058" cy="839520"/>
            <a:chOff x="168274" y="1905000"/>
            <a:chExt cx="17583058" cy="839518"/>
          </a:xfrm>
        </p:grpSpPr>
        <p:sp>
          <p:nvSpPr>
            <p:cNvPr id="4" name="Rounded Rectangle 3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87532" y="1913523"/>
              <a:ext cx="15163800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 DẤU 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 TAM THỨC BẬC HAI</a:t>
              </a:r>
            </a:p>
          </p:txBody>
        </p:sp>
      </p:grpSp>
      <p:grpSp>
        <p:nvGrpSpPr>
          <p:cNvPr id="8" name="Group 54"/>
          <p:cNvGrpSpPr/>
          <p:nvPr/>
        </p:nvGrpSpPr>
        <p:grpSpPr>
          <a:xfrm>
            <a:off x="-304799" y="2774514"/>
            <a:ext cx="24605879" cy="10941486"/>
            <a:chOff x="1268078" y="3405486"/>
            <a:chExt cx="22031862" cy="3800146"/>
          </a:xfrm>
        </p:grpSpPr>
        <p:sp>
          <p:nvSpPr>
            <p:cNvPr id="10" name="Rounded Rectangle 9"/>
            <p:cNvSpPr/>
            <p:nvPr/>
          </p:nvSpPr>
          <p:spPr>
            <a:xfrm>
              <a:off x="1458113" y="3438926"/>
              <a:ext cx="21841827" cy="376670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67"/>
            <p:cNvGrpSpPr/>
            <p:nvPr/>
          </p:nvGrpSpPr>
          <p:grpSpPr>
            <a:xfrm>
              <a:off x="1268078" y="3405486"/>
              <a:ext cx="7650184" cy="940513"/>
              <a:chOff x="1311958" y="3405486"/>
              <a:chExt cx="7650184" cy="940513"/>
            </a:xfrm>
          </p:grpSpPr>
          <p:sp>
            <p:nvSpPr>
              <p:cNvPr id="12" name="Freeform 20"/>
              <p:cNvSpPr>
                <a:spLocks/>
              </p:cNvSpPr>
              <p:nvPr/>
            </p:nvSpPr>
            <p:spPr bwMode="auto">
              <a:xfrm rot="5400000">
                <a:off x="5337017" y="255449"/>
                <a:ext cx="360782" cy="6889468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197303" y="3635013"/>
                <a:ext cx="5275062" cy="602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HOẠT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ĐỘNG 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NHÓM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74561" y="4196190"/>
                <a:ext cx="21936784" cy="53473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pt-BR" sz="4800" b="1" u="sng" dirty="0" smtClean="0">
                    <a:solidFill>
                      <a:srgbClr val="FF0000"/>
                    </a:solidFill>
                  </a:rPr>
                  <a:t>Nhiệm vụ nhóm 1,2,3: </a:t>
                </a:r>
                <a:r>
                  <a:rPr lang="pt-BR" sz="4800" dirty="0" smtClean="0"/>
                  <a:t>Xét dấu  các tam thức bậc hai :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pt-BR" sz="4800" dirty="0" smtClean="0">
                    <a:ea typeface="Calibri"/>
                    <a:cs typeface="Times New Roman"/>
                  </a:rPr>
                  <a:t>Nhóm 1: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/>
                        <a:ea typeface="Calibri"/>
                        <a:cs typeface="Times New Roman"/>
                      </a:rPr>
                      <m:t>𝑓</m:t>
                    </m:r>
                    <m:d>
                      <m:dPr>
                        <m:ctrlPr>
                          <a:rPr lang="en-US" sz="4800" b="0" i="1" smtClean="0">
                            <a:latin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/>
                            <a:cs typeface="Times New Roman"/>
                          </a:rPr>
                          <m:t>𝑥</m:t>
                        </m:r>
                      </m:e>
                    </m:d>
                    <m:r>
                      <a:rPr lang="en-US" sz="4800" b="0" i="1" smtClean="0">
                        <a:latin typeface="Cambria Math"/>
                        <a:cs typeface="Times New Roman"/>
                      </a:rPr>
                      <m:t>=2</m:t>
                    </m:r>
                    <m:sSup>
                      <m:sSupPr>
                        <m:ctrlPr>
                          <a:rPr lang="en-US" sz="4800" b="0" i="1" smtClean="0">
                            <a:latin typeface="Cambria Math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/>
                            <a:cs typeface="Times New Roman"/>
                          </a:rPr>
                          <m:t>𝑥</m:t>
                        </m:r>
                      </m:e>
                      <m:sup>
                        <m:r>
                          <a:rPr lang="en-US" sz="4800" b="0" i="1" smtClean="0">
                            <a:latin typeface="Cambria Math"/>
                            <a:cs typeface="Times New Roman"/>
                          </a:rPr>
                          <m:t>2</m:t>
                        </m:r>
                      </m:sup>
                    </m:sSup>
                    <m:r>
                      <a:rPr lang="en-US" sz="4800" b="0" i="1" smtClean="0">
                        <a:latin typeface="Cambria Math"/>
                        <a:cs typeface="Times New Roman"/>
                      </a:rPr>
                      <m:t>−3</m:t>
                    </m:r>
                    <m:r>
                      <a:rPr lang="en-US" sz="4800" b="0" i="1" smtClean="0">
                        <a:latin typeface="Cambria Math"/>
                        <a:cs typeface="Times New Roman"/>
                      </a:rPr>
                      <m:t>𝑥</m:t>
                    </m:r>
                    <m:r>
                      <a:rPr lang="en-US" sz="4800" b="0" i="1" smtClean="0">
                        <a:latin typeface="Cambria Math"/>
                        <a:cs typeface="Times New Roman"/>
                      </a:rPr>
                      <m:t>+5    ;</m:t>
                    </m:r>
                    <m:r>
                      <a:rPr lang="en-US" sz="4800" i="1">
                        <a:latin typeface="Cambria Math"/>
                        <a:ea typeface="Calibri"/>
                        <a:cs typeface="Times New Roman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latin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  <a:cs typeface="Times New Roman"/>
                          </a:rPr>
                          <m:t>𝑥</m:t>
                        </m:r>
                      </m:e>
                    </m:d>
                    <m:r>
                      <a:rPr lang="en-US" sz="4800" i="1">
                        <a:latin typeface="Cambria Math"/>
                        <a:cs typeface="Times New Roman"/>
                      </a:rPr>
                      <m:t>=</m:t>
                    </m:r>
                    <m:r>
                      <a:rPr lang="en-US" sz="4800" b="0" i="1" smtClean="0">
                        <a:latin typeface="Cambria Math"/>
                        <a:cs typeface="Times New Roman"/>
                      </a:rPr>
                      <m:t>−</m:t>
                    </m:r>
                    <m:sSup>
                      <m:sSupPr>
                        <m:ctrlPr>
                          <a:rPr lang="en-US" sz="4800" i="1" smtClean="0">
                            <a:latin typeface="Cambria Math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  <a:cs typeface="Times New Roman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latin typeface="Cambria Math"/>
                            <a:cs typeface="Times New Roman"/>
                          </a:rPr>
                          <m:t>2</m:t>
                        </m:r>
                      </m:sup>
                    </m:sSup>
                    <m:r>
                      <a:rPr lang="en-US" sz="4800" b="0" i="1" smtClean="0">
                        <a:latin typeface="Cambria Math"/>
                        <a:cs typeface="Times New Roman"/>
                      </a:rPr>
                      <m:t>+</m:t>
                    </m:r>
                    <m:r>
                      <a:rPr lang="en-US" sz="4800" i="1">
                        <a:latin typeface="Cambria Math"/>
                        <a:cs typeface="Times New Roman"/>
                      </a:rPr>
                      <m:t>𝑥</m:t>
                    </m:r>
                    <m:r>
                      <a:rPr lang="en-US" sz="4800" b="0" i="1" smtClean="0">
                        <a:latin typeface="Cambria Math"/>
                        <a:cs typeface="Times New Roman"/>
                      </a:rPr>
                      <m:t>−6</m:t>
                    </m:r>
                  </m:oMath>
                </a14:m>
                <a:endParaRPr lang="en-US" sz="4800" b="0" dirty="0" smtClean="0">
                  <a:cs typeface="Times New Roman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pt-BR" sz="4800" dirty="0">
                    <a:ea typeface="Calibri"/>
                    <a:cs typeface="Times New Roman"/>
                  </a:rPr>
                  <a:t>Nhóm 2: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  <a:ea typeface="Calibri"/>
                        <a:cs typeface="Times New Roman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latin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  <a:cs typeface="Times New Roman"/>
                          </a:rPr>
                          <m:t>𝑥</m:t>
                        </m:r>
                      </m:e>
                    </m:d>
                    <m:r>
                      <a:rPr lang="en-US" sz="4800" i="1">
                        <a:latin typeface="Cambria Math"/>
                        <a:cs typeface="Times New Roman"/>
                      </a:rPr>
                      <m:t>=4</m:t>
                    </m:r>
                    <m:sSup>
                      <m:sSupPr>
                        <m:ctrlPr>
                          <a:rPr lang="en-US" sz="4800" i="1">
                            <a:latin typeface="Cambria Math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  <a:cs typeface="Times New Roman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latin typeface="Cambria Math"/>
                            <a:cs typeface="Times New Roman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/>
                        <a:cs typeface="Times New Roman"/>
                      </a:rPr>
                      <m:t>−12</m:t>
                    </m:r>
                    <m:r>
                      <a:rPr lang="en-US" sz="4800" i="1">
                        <a:latin typeface="Cambria Math"/>
                        <a:cs typeface="Times New Roman"/>
                      </a:rPr>
                      <m:t>𝑥</m:t>
                    </m:r>
                    <m:r>
                      <a:rPr lang="en-US" sz="4800" i="1">
                        <a:latin typeface="Cambria Math"/>
                        <a:cs typeface="Times New Roman"/>
                      </a:rPr>
                      <m:t>+9   ;     </m:t>
                    </m:r>
                    <m:r>
                      <a:rPr lang="en-US" sz="4800" i="1">
                        <a:latin typeface="Cambria Math"/>
                        <a:ea typeface="Calibri"/>
                        <a:cs typeface="Times New Roman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latin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  <a:cs typeface="Times New Roman"/>
                          </a:rPr>
                          <m:t>𝑥</m:t>
                        </m:r>
                      </m:e>
                    </m:d>
                    <m:r>
                      <a:rPr lang="en-US" sz="4800" i="1">
                        <a:latin typeface="Cambria Math"/>
                        <a:cs typeface="Times New Roman"/>
                      </a:rPr>
                      <m:t>=−</m:t>
                    </m:r>
                    <m:sSup>
                      <m:sSupPr>
                        <m:ctrlPr>
                          <a:rPr lang="en-US" sz="4800" i="1">
                            <a:latin typeface="Cambria Math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  <a:cs typeface="Times New Roman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latin typeface="Cambria Math"/>
                            <a:cs typeface="Times New Roman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/>
                        <a:cs typeface="Times New Roman"/>
                      </a:rPr>
                      <m:t>+6</m:t>
                    </m:r>
                    <m:r>
                      <a:rPr lang="en-US" sz="4800" i="1">
                        <a:latin typeface="Cambria Math"/>
                        <a:cs typeface="Times New Roman"/>
                      </a:rPr>
                      <m:t>𝑥</m:t>
                    </m:r>
                    <m:r>
                      <a:rPr lang="en-US" sz="4800" i="1">
                        <a:latin typeface="Cambria Math"/>
                        <a:cs typeface="Times New Roman"/>
                      </a:rPr>
                      <m:t>−9</m:t>
                    </m:r>
                  </m:oMath>
                </a14:m>
                <a:endParaRPr lang="en-US" sz="4800" dirty="0" smtClean="0">
                  <a:cs typeface="Times New Roman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pt-BR" sz="4800" dirty="0">
                    <a:ea typeface="Calibri"/>
                    <a:cs typeface="Times New Roman"/>
                  </a:rPr>
                  <a:t>Nhóm 3: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  <a:ea typeface="Calibri"/>
                        <a:cs typeface="Times New Roman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latin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  <a:cs typeface="Times New Roman"/>
                          </a:rPr>
                          <m:t>𝑥</m:t>
                        </m:r>
                      </m:e>
                    </m:d>
                    <m:r>
                      <a:rPr lang="en-US" sz="4800" i="1">
                        <a:latin typeface="Cambria Math"/>
                        <a:cs typeface="Times New Roman"/>
                      </a:rPr>
                      <m:t>=</m:t>
                    </m:r>
                    <m:sSup>
                      <m:sSupPr>
                        <m:ctrlPr>
                          <a:rPr lang="en-US" sz="4800" i="1">
                            <a:latin typeface="Cambria Math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  <a:cs typeface="Times New Roman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latin typeface="Cambria Math"/>
                            <a:cs typeface="Times New Roman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/>
                        <a:cs typeface="Times New Roman"/>
                      </a:rPr>
                      <m:t>−5</m:t>
                    </m:r>
                    <m:r>
                      <a:rPr lang="en-US" sz="4800" i="1">
                        <a:latin typeface="Cambria Math"/>
                        <a:cs typeface="Times New Roman"/>
                      </a:rPr>
                      <m:t>𝑥</m:t>
                    </m:r>
                    <m:r>
                      <a:rPr lang="en-US" sz="4800" i="1">
                        <a:latin typeface="Cambria Math"/>
                        <a:cs typeface="Times New Roman"/>
                      </a:rPr>
                      <m:t>+6    ;        </m:t>
                    </m:r>
                    <m:r>
                      <a:rPr lang="en-US" sz="4800" i="1">
                        <a:latin typeface="Cambria Math"/>
                        <a:ea typeface="Calibri"/>
                        <a:cs typeface="Times New Roman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latin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  <a:cs typeface="Times New Roman"/>
                          </a:rPr>
                          <m:t>𝑥</m:t>
                        </m:r>
                      </m:e>
                    </m:d>
                    <m:r>
                      <a:rPr lang="en-US" sz="4800" i="1">
                        <a:latin typeface="Cambria Math"/>
                        <a:cs typeface="Times New Roman"/>
                      </a:rPr>
                      <m:t>=−</m:t>
                    </m:r>
                    <m:sSup>
                      <m:sSupPr>
                        <m:ctrlPr>
                          <a:rPr lang="en-US" sz="4800" i="1">
                            <a:latin typeface="Cambria Math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  <a:cs typeface="Times New Roman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latin typeface="Cambria Math"/>
                            <a:cs typeface="Times New Roman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/>
                        <a:cs typeface="Times New Roman"/>
                      </a:rPr>
                      <m:t>+</m:t>
                    </m:r>
                    <m:r>
                      <a:rPr lang="en-US" sz="4800" b="0" i="1" smtClean="0">
                        <a:latin typeface="Cambria Math"/>
                        <a:cs typeface="Times New Roman"/>
                      </a:rPr>
                      <m:t>5</m:t>
                    </m:r>
                    <m:r>
                      <a:rPr lang="en-US" sz="4800" i="1">
                        <a:latin typeface="Cambria Math"/>
                        <a:cs typeface="Times New Roman"/>
                      </a:rPr>
                      <m:t>𝑥</m:t>
                    </m:r>
                    <m:r>
                      <a:rPr lang="en-US" sz="4800" b="0" i="1" smtClean="0">
                        <a:latin typeface="Cambria Math"/>
                        <a:cs typeface="Times New Roman"/>
                      </a:rPr>
                      <m:t>+14</m:t>
                    </m:r>
                  </m:oMath>
                </a14:m>
                <a:endParaRPr lang="en-US" sz="4800" dirty="0">
                  <a:ea typeface="Calibri"/>
                  <a:cs typeface="Times New Roman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4800" dirty="0">
                  <a:ea typeface="Calibri"/>
                  <a:cs typeface="Times New Roman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4800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561" y="4196190"/>
                <a:ext cx="21936784" cy="5347361"/>
              </a:xfrm>
              <a:prstGeom prst="rect">
                <a:avLst/>
              </a:prstGeom>
              <a:blipFill rotWithShape="1">
                <a:blip r:embed="rId2"/>
                <a:stretch>
                  <a:fillRect l="-1250" t="-2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1038118" y="5986052"/>
            <a:ext cx="18720873" cy="784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4400" dirty="0" smtClean="0">
                <a:ea typeface="Calibri"/>
                <a:cs typeface="Times New Roman"/>
              </a:rPr>
              <a:t> </a:t>
            </a:r>
            <a:endParaRPr lang="en-US" sz="4400" dirty="0">
              <a:ea typeface="Calibri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63889" y="8096660"/>
            <a:ext cx="14154057" cy="780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4400" dirty="0">
              <a:ea typeface="Calibri"/>
              <a:cs typeface="Times New Roman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71287" y="7763428"/>
            <a:ext cx="2292843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b="1" u="sng" dirty="0">
                <a:solidFill>
                  <a:srgbClr val="FF0000"/>
                </a:solidFill>
              </a:rPr>
              <a:t>Nhiệm vụ </a:t>
            </a:r>
            <a:r>
              <a:rPr lang="pt-BR" sz="4400" b="1" u="sng" dirty="0" smtClean="0">
                <a:solidFill>
                  <a:srgbClr val="FF0000"/>
                </a:solidFill>
              </a:rPr>
              <a:t>nhóm 4,5,6 :</a:t>
            </a:r>
            <a:r>
              <a:rPr lang="pt-BR" sz="4400" dirty="0">
                <a:latin typeface="Times New Roman"/>
                <a:ea typeface="Calibri"/>
              </a:rPr>
              <a:t>Tìm nghiệm và lập bảng xét dấu của tam thức bậc hai  ứng với đồ thị hàm số</a:t>
            </a:r>
            <a:r>
              <a:rPr lang="pt-BR" sz="4400" b="1" u="sng" dirty="0" smtClean="0">
                <a:solidFill>
                  <a:srgbClr val="FF0000"/>
                </a:solidFill>
              </a:rPr>
              <a:t> </a:t>
            </a:r>
          </a:p>
          <a:p>
            <a:r>
              <a:rPr lang="pt-BR" sz="4400" b="1" u="sng" dirty="0" smtClean="0">
                <a:solidFill>
                  <a:srgbClr val="FF0000"/>
                </a:solidFill>
              </a:rPr>
              <a:t> </a:t>
            </a:r>
            <a:endParaRPr lang="en-US" dirty="0"/>
          </a:p>
        </p:txBody>
      </p:sp>
      <p:sp>
        <p:nvSpPr>
          <p:cNvPr id="41" name="Rectangle 2"/>
          <p:cNvSpPr>
            <a:spLocks noChangeArrowheads="1"/>
          </p:cNvSpPr>
          <p:nvPr/>
        </p:nvSpPr>
        <p:spPr bwMode="auto">
          <a:xfrm>
            <a:off x="1317511" y="12658217"/>
            <a:ext cx="4400564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Nhóm 4: Hình 23a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7" r="56642" b="32939"/>
          <a:stretch>
            <a:fillRect/>
          </a:stretch>
        </p:blipFill>
        <p:spPr bwMode="auto">
          <a:xfrm>
            <a:off x="997308" y="8749989"/>
            <a:ext cx="4828220" cy="371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3"/>
          <p:cNvSpPr>
            <a:spLocks noChangeArrowheads="1"/>
          </p:cNvSpPr>
          <p:nvPr/>
        </p:nvSpPr>
        <p:spPr bwMode="auto">
          <a:xfrm>
            <a:off x="0" y="13970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4" name="Picture 4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97" t="31396" r="53810"/>
          <a:stretch/>
        </p:blipFill>
        <p:spPr bwMode="auto">
          <a:xfrm>
            <a:off x="7964938" y="8759461"/>
            <a:ext cx="4867232" cy="38053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9" r="55068" b="47552"/>
          <a:stretch/>
        </p:blipFill>
        <p:spPr bwMode="auto">
          <a:xfrm>
            <a:off x="16840200" y="8383541"/>
            <a:ext cx="5257800" cy="41630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6" name="Rectangle 2"/>
          <p:cNvSpPr>
            <a:spLocks noChangeArrowheads="1"/>
          </p:cNvSpPr>
          <p:nvPr/>
        </p:nvSpPr>
        <p:spPr bwMode="auto">
          <a:xfrm>
            <a:off x="8340917" y="12546633"/>
            <a:ext cx="4400564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Nhóm 5: Hình 23a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2"/>
          <p:cNvSpPr>
            <a:spLocks noChangeArrowheads="1"/>
          </p:cNvSpPr>
          <p:nvPr/>
        </p:nvSpPr>
        <p:spPr bwMode="auto">
          <a:xfrm>
            <a:off x="17558709" y="12546633"/>
            <a:ext cx="4400564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Nhóm 6: Hình 23a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7436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16243" y="2375771"/>
            <a:ext cx="21868726" cy="10511757"/>
            <a:chOff x="1440196" y="3480127"/>
            <a:chExt cx="21868726" cy="105117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40196" y="3486539"/>
              <a:ext cx="21868726" cy="10505345"/>
              <a:chOff x="1440196" y="3486539"/>
              <a:chExt cx="21868726" cy="10505345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40196" y="3696072"/>
                <a:ext cx="21868726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9152197" y="3486539"/>
                <a:ext cx="9518389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990169" y="3528000"/>
                <a:ext cx="825738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TRẮC NGHIỆM</a:t>
                </a:r>
                <a:endParaRPr lang="vi-VN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25356" y="3472448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804051" y="1848439"/>
              <a:ext cx="1283801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1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4"/>
              <p:cNvSpPr txBox="1">
                <a:spLocks noChangeArrowheads="1"/>
              </p:cNvSpPr>
              <p:nvPr/>
            </p:nvSpPr>
            <p:spPr bwMode="auto">
              <a:xfrm>
                <a:off x="1928659" y="4660166"/>
                <a:ext cx="20308626" cy="97371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lnSpc>
                    <a:spcPct val="200000"/>
                  </a:lnSpc>
                </a:pP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𝒇</m:t>
                    </m:r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) = </m:t>
                    </m:r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𝒂𝒙</m:t>
                    </m:r>
                    <m:r>
                      <a:rPr lang="en-US" sz="4400" b="1" i="1" baseline="30000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r>
                      <a:rPr lang="en-US" sz="4400" b="1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+ </m:t>
                    </m:r>
                    <m:r>
                      <a:rPr lang="en-US" sz="4400" b="1" i="1" dirty="0" err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𝒃𝒙</m:t>
                    </m:r>
                    <m:r>
                      <a:rPr lang="en-US" sz="4400" b="1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+</m:t>
                    </m:r>
                    <m:r>
                      <a:rPr lang="en-US" sz="4400" b="1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𝒄</m:t>
                    </m:r>
                    <m:r>
                      <a:rPr lang="en-US" sz="4400" b="1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(</m:t>
                    </m:r>
                    <m:r>
                      <a:rPr lang="en-US" sz="4400" b="1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𝒂</m:t>
                    </m:r>
                    <m:r>
                      <a:rPr lang="en-US" sz="4400" b="1" i="1" dirty="0">
                        <a:latin typeface="Cambria Math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</m:t>
                    </m:r>
                    <m:r>
                      <a:rPr lang="en-US" sz="4400" b="1" i="1" dirty="0">
                        <a:latin typeface="Cambria Math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𝟎</m:t>
                    </m:r>
                    <m:r>
                      <a:rPr lang="en-US" sz="4400" b="1" i="1" dirty="0">
                        <a:latin typeface="Cambria Math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),     ∆</m:t>
                    </m:r>
                  </m:oMath>
                </a14:m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= </m:t>
                    </m:r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𝒃</m:t>
                    </m:r>
                    <m:r>
                      <a:rPr lang="en-US" sz="4400" b="1" i="1" baseline="30000" dirty="0">
                        <a:latin typeface="Cambria Math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𝟐</m:t>
                    </m:r>
                    <m:r>
                      <a:rPr lang="en-US" sz="4400" b="1" i="1" dirty="0">
                        <a:latin typeface="Cambria Math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 – </m:t>
                    </m:r>
                    <m:r>
                      <a:rPr lang="en-US" sz="4400" b="1" i="1" dirty="0">
                        <a:latin typeface="Cambria Math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𝟒</m:t>
                    </m:r>
                    <m:r>
                      <a:rPr lang="en-US" sz="4400" b="1" i="1" dirty="0">
                        <a:latin typeface="Cambria Math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𝒂𝒄</m:t>
                    </m:r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, </m:t>
                    </m:r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𝒇</m:t>
                    </m:r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(</m:t>
                    </m:r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𝒙</m:t>
                    </m:r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) </m:t>
                    </m:r>
                  </m:oMath>
                </a14:m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luôn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cùng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dấu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hệ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số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𝒂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,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∀</m:t>
                    </m:r>
                    <m:r>
                      <a:rPr lang="en-US" sz="4400" b="1" i="1" smtClean="0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4400" b="1" i="1" smtClean="0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∈</m:t>
                    </m:r>
                    <m:r>
                      <a:rPr lang="en-US" sz="4400" b="1" i="1" smtClean="0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ℝ</m:t>
                    </m:r>
                  </m:oMath>
                </a14:m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 khi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:r>
                  <a:rPr lang="vi-VN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?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eaLnBrk="1" hangingPunct="1">
                  <a:lnSpc>
                    <a:spcPct val="200000"/>
                  </a:lnSpc>
                </a:pP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latin typeface="Cambria Math"/>
                        <a:ea typeface="Cambria Math"/>
                        <a:cs typeface="Tahoma" pitchFamily="34" charset="0"/>
                      </a:rPr>
                      <m:t>∆</m:t>
                    </m:r>
                    <m:r>
                      <a:rPr lang="en-US" sz="4400" b="1" i="1" smtClean="0">
                        <a:latin typeface="Cambria Math"/>
                        <a:ea typeface="Cambria Math"/>
                        <a:cs typeface="Tahoma" pitchFamily="34" charset="0"/>
                      </a:rPr>
                      <m:t>&gt;</m:t>
                    </m:r>
                    <m:r>
                      <a:rPr lang="en-US" sz="4400" b="1" i="1" smtClean="0">
                        <a:latin typeface="Cambria Math"/>
                        <a:ea typeface="Cambria Math"/>
                        <a:cs typeface="Tahoma" pitchFamily="34" charset="0"/>
                      </a:rPr>
                      <m:t>𝟎</m:t>
                    </m:r>
                  </m:oMath>
                </a14:m>
                <a:endPara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eaLnBrk="1" hangingPunct="1">
                  <a:lnSpc>
                    <a:spcPct val="200000"/>
                  </a:lnSpc>
                </a:pPr>
                <a:r>
                  <a:rPr lang="vi-VN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  <a:ea typeface="Cambria Math"/>
                        <a:cs typeface="Tahoma" pitchFamily="34" charset="0"/>
                      </a:rPr>
                      <m:t>∆</m:t>
                    </m:r>
                    <m:r>
                      <a:rPr lang="en-US" sz="4400" b="1" i="1" smtClean="0">
                        <a:latin typeface="Cambria Math"/>
                        <a:ea typeface="Cambria Math"/>
                        <a:cs typeface="Tahoma" pitchFamily="34" charset="0"/>
                      </a:rPr>
                      <m:t>&lt;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ahoma" pitchFamily="34" charset="0"/>
                      </a:rPr>
                      <m:t>𝟎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eaLnBrk="1" hangingPunct="1">
                  <a:lnSpc>
                    <a:spcPct val="200000"/>
                  </a:lnSpc>
                </a:pPr>
                <a:r>
                  <a:rPr lang="vi-VN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  <a:ea typeface="Cambria Math"/>
                        <a:cs typeface="Tahoma" pitchFamily="34" charset="0"/>
                      </a:rPr>
                      <m:t>∆≥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ahoma" pitchFamily="34" charset="0"/>
                      </a:rPr>
                      <m:t>𝟎</m:t>
                    </m:r>
                  </m:oMath>
                </a14:m>
                <a:endPara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eaLnBrk="1" hangingPunct="1">
                  <a:lnSpc>
                    <a:spcPct val="200000"/>
                  </a:lnSpc>
                </a:pPr>
                <a:r>
                  <a:rPr lang="vi-VN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  <a:ea typeface="Cambria Math"/>
                        <a:cs typeface="Tahoma" pitchFamily="34" charset="0"/>
                      </a:rPr>
                      <m:t>∆</m:t>
                    </m:r>
                    <m:r>
                      <a:rPr lang="vi-VN" sz="4400" b="1" i="1" smtClean="0">
                        <a:latin typeface="Cambria Math"/>
                        <a:ea typeface="Cambria Math"/>
                        <a:cs typeface="Tahoma" pitchFamily="34" charset="0"/>
                      </a:rPr>
                      <m:t>≤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ahoma" pitchFamily="34" charset="0"/>
                      </a:rPr>
                      <m:t>𝟎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eaLnBrk="1" hangingPunct="1">
                  <a:lnSpc>
                    <a:spcPct val="200000"/>
                  </a:lnSpc>
                </a:pP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28659" y="4660166"/>
                <a:ext cx="20308626" cy="9737153"/>
              </a:xfrm>
              <a:prstGeom prst="rect">
                <a:avLst/>
              </a:prstGeom>
              <a:blipFill rotWithShape="1">
                <a:blip r:embed="rId2"/>
                <a:stretch>
                  <a:fillRect l="-12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5"/>
          <p:cNvSpPr>
            <a:spLocks noChangeArrowheads="1"/>
          </p:cNvSpPr>
          <p:nvPr/>
        </p:nvSpPr>
        <p:spPr bwMode="auto">
          <a:xfrm>
            <a:off x="1602956" y="8856735"/>
            <a:ext cx="1140244" cy="127786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200000"/>
              </a:lnSpc>
            </a:pPr>
            <a:endParaRPr lang="vi-VN" sz="4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52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38697" y="2366043"/>
            <a:ext cx="21868726" cy="10511757"/>
            <a:chOff x="1440196" y="3480127"/>
            <a:chExt cx="21868726" cy="105117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40196" y="3486539"/>
              <a:ext cx="21868726" cy="10505345"/>
              <a:chOff x="1440196" y="3486539"/>
              <a:chExt cx="21868726" cy="10505345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40196" y="3696072"/>
                <a:ext cx="21868726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9152197" y="3486539"/>
                <a:ext cx="9518389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990169" y="3528000"/>
                <a:ext cx="825738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TRẮC NGHIỆM</a:t>
                </a:r>
                <a:endParaRPr lang="vi-VN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25356" y="3472448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804051" y="1848439"/>
              <a:ext cx="1283801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4"/>
              <p:cNvSpPr txBox="1">
                <a:spLocks noChangeArrowheads="1"/>
              </p:cNvSpPr>
              <p:nvPr/>
            </p:nvSpPr>
            <p:spPr bwMode="auto">
              <a:xfrm>
                <a:off x="1928659" y="4660166"/>
                <a:ext cx="20308626" cy="83829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lnSpc>
                    <a:spcPct val="200000"/>
                  </a:lnSpc>
                </a:pP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/>
                        <a:cs typeface="Times New Roman" pitchFamily="18" charset="0"/>
                      </a:rPr>
                      <m:t>𝒇</m:t>
                    </m:r>
                    <m:r>
                      <a:rPr lang="en-US" sz="4400" b="1" i="1" dirty="0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4400" b="1" i="1" dirty="0" smtClean="0">
                        <a:latin typeface="Cambria Math"/>
                        <a:cs typeface="Times New Roman" pitchFamily="18" charset="0"/>
                      </a:rPr>
                      <m:t>𝒙</m:t>
                    </m:r>
                    <m:r>
                      <a:rPr lang="en-US" sz="4400" b="1" i="1" dirty="0" smtClean="0">
                        <a:latin typeface="Cambria Math"/>
                        <a:cs typeface="Times New Roman" pitchFamily="18" charset="0"/>
                      </a:rPr>
                      <m:t>) = </m:t>
                    </m:r>
                    <m:r>
                      <a:rPr lang="en-US" sz="4400" b="1" i="1" dirty="0" smtClean="0">
                        <a:latin typeface="Cambria Math"/>
                        <a:cs typeface="Times New Roman" pitchFamily="18" charset="0"/>
                      </a:rPr>
                      <m:t>𝒂𝒙</m:t>
                    </m:r>
                    <m:r>
                      <a:rPr lang="en-US" sz="4400" b="1" i="1" baseline="30000" dirty="0">
                        <a:latin typeface="Cambria Math"/>
                        <a:cs typeface="Times New Roman" pitchFamily="18" charset="0"/>
                      </a:rPr>
                      <m:t>𝟐</m:t>
                    </m:r>
                    <m:r>
                      <a:rPr lang="en-US" sz="4400" b="1" i="1" dirty="0">
                        <a:latin typeface="Cambria Math"/>
                        <a:cs typeface="Times New Roman" pitchFamily="18" charset="0"/>
                      </a:rPr>
                      <m:t> + </m:t>
                    </m:r>
                    <m:r>
                      <a:rPr lang="en-US" sz="4400" b="1" i="1" dirty="0" err="1">
                        <a:latin typeface="Cambria Math"/>
                        <a:cs typeface="Times New Roman" pitchFamily="18" charset="0"/>
                      </a:rPr>
                      <m:t>𝒃𝒙</m:t>
                    </m:r>
                    <m:r>
                      <a:rPr lang="en-US" sz="4400" b="1" i="1" dirty="0">
                        <a:latin typeface="Cambria Math"/>
                        <a:cs typeface="Times New Roman" pitchFamily="18" charset="0"/>
                      </a:rPr>
                      <m:t> +</m:t>
                    </m:r>
                    <m:r>
                      <a:rPr lang="en-US" sz="4400" b="1" i="1" dirty="0">
                        <a:latin typeface="Cambria Math"/>
                        <a:cs typeface="Times New Roman" pitchFamily="18" charset="0"/>
                      </a:rPr>
                      <m:t>𝒄</m:t>
                    </m:r>
                    <m:r>
                      <a:rPr lang="en-US" sz="4400" b="1" i="1" dirty="0">
                        <a:latin typeface="Cambria Math"/>
                        <a:cs typeface="Times New Roman" pitchFamily="18" charset="0"/>
                      </a:rPr>
                      <m:t> (</m:t>
                    </m:r>
                    <m:r>
                      <a:rPr lang="en-US" sz="4400" b="1" i="1" dirty="0">
                        <a:latin typeface="Cambria Math"/>
                        <a:cs typeface="Times New Roman" pitchFamily="18" charset="0"/>
                      </a:rPr>
                      <m:t>𝒂</m:t>
                    </m:r>
                    <m:r>
                      <a:rPr lang="en-US" sz="4400" b="1" i="1" dirty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</m:t>
                    </m:r>
                    <m:r>
                      <a:rPr lang="en-US" sz="4400" b="1" i="1" dirty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𝟎</m:t>
                    </m:r>
                    <m:r>
                      <a:rPr lang="en-US" sz="4400" b="1" i="1" dirty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), ∆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= </m:t>
                    </m:r>
                    <m:r>
                      <a:rPr lang="en-US" sz="4400" b="1" i="1" dirty="0">
                        <a:latin typeface="Cambria Math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𝒃</m:t>
                    </m:r>
                    <m:r>
                      <a:rPr lang="en-US" sz="4400" b="1" i="1" baseline="30000" dirty="0">
                        <a:latin typeface="Cambria Math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𝟐</m:t>
                    </m:r>
                    <m:r>
                      <a:rPr lang="en-US" sz="4400" b="1" i="1" dirty="0">
                        <a:latin typeface="Cambria Math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 – </m:t>
                    </m:r>
                    <m:r>
                      <a:rPr lang="en-US" sz="4400" b="1" i="1" dirty="0">
                        <a:latin typeface="Cambria Math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𝟒</m:t>
                    </m:r>
                    <m:r>
                      <a:rPr lang="en-US" sz="4400" b="1" i="1" dirty="0">
                        <a:latin typeface="Cambria Math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𝒂𝒄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Giả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sử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 </m:t>
                    </m:r>
                    <m:r>
                      <a:rPr lang="en-US" sz="4400" b="1" i="1" dirty="0" smtClean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4400" b="1" i="1" baseline="-25000" dirty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𝟏</m:t>
                    </m:r>
                    <m:r>
                      <a:rPr lang="en-US" sz="4400" b="1" i="1" dirty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, </m:t>
                    </m:r>
                    <m:r>
                      <a:rPr lang="en-US" sz="4400" b="1" i="1" dirty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4400" b="1" i="1" baseline="-25000" dirty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𝟐</m:t>
                    </m:r>
                    <m:r>
                      <a:rPr lang="en-US" sz="4400" b="1" i="1" dirty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 (</m:t>
                    </m:r>
                    <m:r>
                      <a:rPr lang="en-US" sz="4400" b="1" i="1" dirty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4400" b="1" i="1" baseline="-25000" dirty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𝟏</m:t>
                    </m:r>
                    <m:r>
                      <a:rPr lang="en-US" sz="4400" b="1" i="1" dirty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&lt;</m:t>
                    </m:r>
                    <m:r>
                      <a:rPr lang="en-US" sz="4400" b="1" i="1" dirty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4400" b="1" i="1" baseline="-25000" dirty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𝟐</m:t>
                    </m:r>
                    <m:r>
                      <a:rPr lang="en-US" sz="4400" b="1" i="1" dirty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) </m:t>
                    </m:r>
                  </m:oMath>
                </a14:m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hai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nghiệm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tam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thức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𝒇</m:t>
                    </m:r>
                    <m:r>
                      <a:rPr lang="en-US" sz="4400" b="1" i="1" dirty="0" smtClean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(</m:t>
                    </m:r>
                    <m:r>
                      <a:rPr lang="en-US" sz="4400" b="1" i="1" dirty="0" smtClean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4400" b="1" i="1" dirty="0" smtClean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) </m:t>
                    </m:r>
                  </m:oMath>
                </a14:m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thì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𝒇</m:t>
                    </m:r>
                    <m:r>
                      <a:rPr lang="en-US" sz="4400" b="1" i="1" dirty="0" smtClean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(</m:t>
                    </m:r>
                    <m:r>
                      <a:rPr lang="en-US" sz="4400" b="1" i="1" dirty="0" smtClean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4400" b="1" i="1" dirty="0" smtClean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) </m:t>
                    </m:r>
                  </m:oMath>
                </a14:m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luôn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cùng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dấu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hệ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𝒂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khi</a:t>
                </a:r>
                <a:r>
                  <a:rPr lang="vi-VN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?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eaLnBrk="1" hangingPunct="1">
                  <a:lnSpc>
                    <a:spcPct val="200000"/>
                  </a:lnSpc>
                </a:pP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𝟏</m:t>
                        </m:r>
                      </m:sub>
                    </m:sSub>
                    <m:r>
                      <a:rPr lang="en-US" sz="4400" b="1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&lt;</m:t>
                    </m:r>
                    <m:r>
                      <a:rPr lang="en-US" sz="4400" b="1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&lt;</m:t>
                    </m:r>
                    <m:sSub>
                      <m:sSubPr>
                        <m:ctrlPr>
                          <a:rPr lang="vi-VN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eaLnBrk="1" hangingPunct="1">
                  <a:lnSpc>
                    <a:spcPct val="200000"/>
                  </a:lnSpc>
                </a:pPr>
                <a:r>
                  <a:rPr lang="vi-VN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𝟏</m:t>
                        </m:r>
                      </m:sub>
                    </m:sSub>
                    <m:r>
                      <a:rPr lang="en-US" sz="4400" b="1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≤</m:t>
                    </m:r>
                    <m:r>
                      <a:rPr lang="en-US" sz="44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≤</m:t>
                    </m:r>
                    <m:sSub>
                      <m:sSubPr>
                        <m:ctrlPr>
                          <a:rPr lang="vi-VN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endPara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eaLnBrk="1" hangingPunct="1">
                  <a:lnSpc>
                    <a:spcPct val="200000"/>
                  </a:lnSpc>
                </a:pPr>
                <a:r>
                  <a:rPr lang="vi-VN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imes New Roman"/>
                      </a:rPr>
                      <m:t>∈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  <a:ea typeface="Cambria Math"/>
                            <a:cs typeface="Times New Roman"/>
                          </a:rPr>
                          <m:t>−∞; 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/>
                                <a:ea typeface="Cambria Math"/>
                                <a:cs typeface="Times New Roman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/>
                                <a:ea typeface="Cambria Math"/>
                                <a:cs typeface="Times New Roman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4400" b="1" i="1">
                        <a:latin typeface="Cambria Math"/>
                        <a:ea typeface="Cambria Math"/>
                        <a:cs typeface="Times New Roman"/>
                      </a:rPr>
                      <m:t>∪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/>
                                <a:ea typeface="Cambria Math"/>
                                <a:cs typeface="Times New Roman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/>
                                <a:ea typeface="Cambria Math"/>
                                <a:cs typeface="Times New Roman"/>
                              </a:rPr>
                              <m:t>𝟐</m:t>
                            </m:r>
                          </m:sub>
                        </m:sSub>
                        <m:r>
                          <a:rPr lang="en-US" sz="4400" b="1" i="1">
                            <a:latin typeface="Cambria Math"/>
                            <a:ea typeface="Cambria Math"/>
                            <a:cs typeface="Times New Roman"/>
                          </a:rPr>
                          <m:t>; +∞</m:t>
                        </m:r>
                      </m:e>
                    </m:d>
                  </m:oMath>
                </a14:m>
                <a:endPara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eaLnBrk="1" hangingPunct="1">
                  <a:lnSpc>
                    <a:spcPct val="200000"/>
                  </a:lnSpc>
                </a:pPr>
                <a:r>
                  <a:rPr lang="vi-VN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imes New Roman"/>
                      </a:rPr>
                      <m:t>∈</m:t>
                    </m:r>
                    <m:d>
                      <m:dPr>
                        <m:endChr m:val=""/>
                        <m:ctrlPr>
                          <a:rPr lang="en-US" sz="4400" b="1" i="1" smtClean="0"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  <a:ea typeface="Cambria Math"/>
                            <a:cs typeface="Times New Roman"/>
                          </a:rPr>
                          <m:t>−∞</m:t>
                        </m:r>
                        <m:r>
                          <a:rPr lang="en-US" sz="4400" b="1" i="1" smtClean="0">
                            <a:latin typeface="Cambria Math"/>
                            <a:ea typeface="Cambria Math"/>
                            <a:cs typeface="Times New Roman"/>
                          </a:rPr>
                          <m:t>;</m:t>
                        </m:r>
                      </m:e>
                    </m:d>
                    <m:d>
                      <m:dPr>
                        <m:begChr m:val=""/>
                        <m:endChr m:val="]"/>
                        <m:ctrlPr>
                          <a:rPr lang="en-US" sz="4400" b="1" i="1" smtClean="0"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 smtClean="0"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b="1" i="1" smtClean="0">
                                <a:latin typeface="Cambria Math"/>
                                <a:ea typeface="Cambria Math"/>
                                <a:cs typeface="Times New Roman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 smtClean="0">
                                <a:latin typeface="Cambria Math"/>
                                <a:ea typeface="Cambria Math"/>
                                <a:cs typeface="Times New Roman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Calibri"/>
                    <a:ea typeface="Cambria Math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/>
                      </a:rPr>
                      <m:t>∪</m:t>
                    </m:r>
                    <m:d>
                      <m:dPr>
                        <m:begChr m:val="["/>
                        <m:endChr m:val=""/>
                        <m:ctrlP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b="1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  <m:t>𝟐</m:t>
                            </m:r>
                          </m:sub>
                        </m:sSub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;</m:t>
                        </m:r>
                      </m:e>
                    </m:d>
                    <m:d>
                      <m:dPr>
                        <m:begChr m:val=""/>
                        <m:ctrlP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+</m:t>
                        </m:r>
                        <m:r>
                          <a:rPr lang="en-US" sz="4400" b="1" i="1" smtClean="0">
                            <a:latin typeface="Cambria Math"/>
                            <a:ea typeface="Cambria Math"/>
                            <a:cs typeface="Times New Roman"/>
                          </a:rPr>
                          <m:t>∞</m:t>
                        </m:r>
                      </m:e>
                    </m:d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28659" y="4660166"/>
                <a:ext cx="20308626" cy="8382936"/>
              </a:xfrm>
              <a:prstGeom prst="rect">
                <a:avLst/>
              </a:prstGeom>
              <a:blipFill rotWithShape="1">
                <a:blip r:embed="rId2"/>
                <a:stretch>
                  <a:fillRect l="-12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5"/>
          <p:cNvSpPr>
            <a:spLocks noChangeArrowheads="1"/>
          </p:cNvSpPr>
          <p:nvPr/>
        </p:nvSpPr>
        <p:spPr bwMode="auto">
          <a:xfrm>
            <a:off x="1641417" y="10439400"/>
            <a:ext cx="1140244" cy="127786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200000"/>
              </a:lnSpc>
            </a:pPr>
            <a:endParaRPr lang="vi-VN" sz="4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54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38697" y="2366043"/>
            <a:ext cx="21868726" cy="10511757"/>
            <a:chOff x="1440196" y="3480127"/>
            <a:chExt cx="21868726" cy="105117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40196" y="3486539"/>
              <a:ext cx="21868726" cy="10505345"/>
              <a:chOff x="1440196" y="3486539"/>
              <a:chExt cx="21868726" cy="10505345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40196" y="3696072"/>
                <a:ext cx="21868726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9152197" y="3486539"/>
                <a:ext cx="9518389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990169" y="3528000"/>
                <a:ext cx="825738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TRẮC NGHIỆM</a:t>
                </a:r>
                <a:endParaRPr lang="vi-VN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25356" y="3472448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804051" y="1848439"/>
              <a:ext cx="1283801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4"/>
              <p:cNvSpPr txBox="1">
                <a:spLocks noChangeArrowheads="1"/>
              </p:cNvSpPr>
              <p:nvPr/>
            </p:nvSpPr>
            <p:spPr bwMode="auto">
              <a:xfrm>
                <a:off x="1928659" y="4660166"/>
                <a:ext cx="20308626" cy="83829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lnSpc>
                    <a:spcPct val="200000"/>
                  </a:lnSpc>
                </a:pP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/>
                        <a:cs typeface="Times New Roman" pitchFamily="18" charset="0"/>
                      </a:rPr>
                      <m:t>𝒇</m:t>
                    </m:r>
                    <m:r>
                      <a:rPr lang="en-US" sz="4400" b="1" i="1" dirty="0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4400" b="1" i="1" dirty="0" smtClean="0">
                        <a:latin typeface="Cambria Math"/>
                        <a:cs typeface="Times New Roman" pitchFamily="18" charset="0"/>
                      </a:rPr>
                      <m:t>𝒙</m:t>
                    </m:r>
                    <m:r>
                      <a:rPr lang="en-US" sz="4400" b="1" i="1" dirty="0" smtClean="0">
                        <a:latin typeface="Cambria Math"/>
                        <a:cs typeface="Times New Roman" pitchFamily="18" charset="0"/>
                      </a:rPr>
                      <m:t>) = </m:t>
                    </m:r>
                    <m:r>
                      <a:rPr lang="en-US" sz="4400" b="1" i="1" dirty="0" smtClean="0">
                        <a:latin typeface="Cambria Math"/>
                        <a:cs typeface="Times New Roman" pitchFamily="18" charset="0"/>
                      </a:rPr>
                      <m:t>𝒂𝒙</m:t>
                    </m:r>
                    <m:r>
                      <a:rPr lang="en-US" sz="4400" b="1" i="1" baseline="30000" dirty="0">
                        <a:latin typeface="Cambria Math"/>
                        <a:cs typeface="Times New Roman" pitchFamily="18" charset="0"/>
                      </a:rPr>
                      <m:t>𝟐</m:t>
                    </m:r>
                    <m:r>
                      <a:rPr lang="en-US" sz="4400" b="1" i="1" dirty="0">
                        <a:latin typeface="Cambria Math"/>
                        <a:cs typeface="Times New Roman" pitchFamily="18" charset="0"/>
                      </a:rPr>
                      <m:t> + </m:t>
                    </m:r>
                    <m:r>
                      <a:rPr lang="en-US" sz="4400" b="1" i="1" dirty="0" err="1">
                        <a:latin typeface="Cambria Math"/>
                        <a:cs typeface="Times New Roman" pitchFamily="18" charset="0"/>
                      </a:rPr>
                      <m:t>𝒃𝒙</m:t>
                    </m:r>
                    <m:r>
                      <a:rPr lang="en-US" sz="4400" b="1" i="1" dirty="0">
                        <a:latin typeface="Cambria Math"/>
                        <a:cs typeface="Times New Roman" pitchFamily="18" charset="0"/>
                      </a:rPr>
                      <m:t> +</m:t>
                    </m:r>
                    <m:r>
                      <a:rPr lang="en-US" sz="4400" b="1" i="1" dirty="0">
                        <a:latin typeface="Cambria Math"/>
                        <a:cs typeface="Times New Roman" pitchFamily="18" charset="0"/>
                      </a:rPr>
                      <m:t>𝒄</m:t>
                    </m:r>
                    <m:r>
                      <a:rPr lang="en-US" sz="4400" b="1" i="1" dirty="0">
                        <a:latin typeface="Cambria Math"/>
                        <a:cs typeface="Times New Roman" pitchFamily="18" charset="0"/>
                      </a:rPr>
                      <m:t> (</m:t>
                    </m:r>
                    <m:r>
                      <a:rPr lang="en-US" sz="4400" b="1" i="1" dirty="0">
                        <a:latin typeface="Cambria Math"/>
                        <a:cs typeface="Times New Roman" pitchFamily="18" charset="0"/>
                      </a:rPr>
                      <m:t>𝒂</m:t>
                    </m:r>
                    <m:r>
                      <a:rPr lang="en-US" sz="4400" b="1" i="1" dirty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</m:t>
                    </m:r>
                    <m:r>
                      <a:rPr lang="en-US" sz="4400" b="1" i="1" dirty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𝟎</m:t>
                    </m:r>
                    <m:r>
                      <a:rPr lang="en-US" sz="4400" b="1" i="1" dirty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), ∆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= </m:t>
                    </m:r>
                    <m:r>
                      <a:rPr lang="en-US" sz="4400" b="1" i="1" dirty="0">
                        <a:latin typeface="Cambria Math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𝒃</m:t>
                    </m:r>
                    <m:r>
                      <a:rPr lang="en-US" sz="4400" b="1" i="1" baseline="30000" dirty="0">
                        <a:latin typeface="Cambria Math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𝟐</m:t>
                    </m:r>
                    <m:r>
                      <a:rPr lang="en-US" sz="4400" b="1" i="1" dirty="0">
                        <a:latin typeface="Cambria Math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 – </m:t>
                    </m:r>
                    <m:r>
                      <a:rPr lang="en-US" sz="4400" b="1" i="1" dirty="0">
                        <a:latin typeface="Cambria Math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𝟒</m:t>
                    </m:r>
                    <m:r>
                      <a:rPr lang="en-US" sz="4400" b="1" i="1" dirty="0">
                        <a:latin typeface="Cambria Math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𝒂𝒄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Giả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sử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 </m:t>
                    </m:r>
                    <m:r>
                      <a:rPr lang="en-US" sz="4400" b="1" i="1" dirty="0" smtClean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4400" b="1" i="1" baseline="-25000" dirty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𝟏</m:t>
                    </m:r>
                    <m:r>
                      <a:rPr lang="en-US" sz="4400" b="1" i="1" dirty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, </m:t>
                    </m:r>
                    <m:r>
                      <a:rPr lang="en-US" sz="4400" b="1" i="1" dirty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4400" b="1" i="1" baseline="-25000" dirty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𝟐</m:t>
                    </m:r>
                    <m:r>
                      <a:rPr lang="en-US" sz="4400" b="1" i="1" dirty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 (</m:t>
                    </m:r>
                    <m:r>
                      <a:rPr lang="en-US" sz="4400" b="1" i="1" dirty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4400" b="1" i="1" baseline="-25000" dirty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𝟏</m:t>
                    </m:r>
                    <m:r>
                      <a:rPr lang="en-US" sz="4400" b="1" i="1" dirty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&lt;</m:t>
                    </m:r>
                    <m:r>
                      <a:rPr lang="en-US" sz="4400" b="1" i="1" dirty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4400" b="1" i="1" baseline="-25000" dirty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𝟐</m:t>
                    </m:r>
                    <m:r>
                      <a:rPr lang="en-US" sz="4400" b="1" i="1" dirty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) </m:t>
                    </m:r>
                  </m:oMath>
                </a14:m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hai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nghiệm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tam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thức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𝒇</m:t>
                    </m:r>
                    <m:r>
                      <a:rPr lang="en-US" sz="4400" b="1" i="1" dirty="0" smtClean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(</m:t>
                    </m:r>
                    <m:r>
                      <a:rPr lang="en-US" sz="4400" b="1" i="1" dirty="0" smtClean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4400" b="1" i="1" dirty="0" smtClean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) </m:t>
                    </m:r>
                  </m:oMath>
                </a14:m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thì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𝒇</m:t>
                    </m:r>
                    <m:r>
                      <a:rPr lang="en-US" sz="4400" b="1" i="1" dirty="0" smtClean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(</m:t>
                    </m:r>
                    <m:r>
                      <a:rPr lang="en-US" sz="4400" b="1" i="1" dirty="0" smtClean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4400" b="1" i="1" dirty="0" smtClean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) </m:t>
                    </m:r>
                  </m:oMath>
                </a14:m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luôn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trái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dấu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hệ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𝒂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khi</a:t>
                </a:r>
                <a:r>
                  <a:rPr lang="vi-VN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?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eaLnBrk="1" hangingPunct="1">
                  <a:lnSpc>
                    <a:spcPct val="200000"/>
                  </a:lnSpc>
                </a:pP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𝟏</m:t>
                        </m:r>
                      </m:sub>
                    </m:sSub>
                    <m:r>
                      <a:rPr lang="en-US" sz="4400" b="1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&lt;</m:t>
                    </m:r>
                    <m:r>
                      <a:rPr lang="en-US" sz="4400" b="1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&lt;</m:t>
                    </m:r>
                    <m:sSub>
                      <m:sSubPr>
                        <m:ctrlPr>
                          <a:rPr lang="vi-VN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eaLnBrk="1" hangingPunct="1">
                  <a:lnSpc>
                    <a:spcPct val="200000"/>
                  </a:lnSpc>
                </a:pPr>
                <a:r>
                  <a:rPr lang="vi-VN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𝟏</m:t>
                        </m:r>
                      </m:sub>
                    </m:sSub>
                    <m:r>
                      <a:rPr lang="en-US" sz="4400" b="1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≤</m:t>
                    </m:r>
                    <m:r>
                      <a:rPr lang="en-US" sz="44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≤</m:t>
                    </m:r>
                    <m:sSub>
                      <m:sSubPr>
                        <m:ctrlPr>
                          <a:rPr lang="vi-VN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endPara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eaLnBrk="1" hangingPunct="1">
                  <a:lnSpc>
                    <a:spcPct val="200000"/>
                  </a:lnSpc>
                </a:pPr>
                <a:r>
                  <a:rPr lang="vi-VN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imes New Roman"/>
                      </a:rPr>
                      <m:t>∈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  <a:ea typeface="Cambria Math"/>
                            <a:cs typeface="Times New Roman"/>
                          </a:rPr>
                          <m:t>−∞; 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/>
                                <a:ea typeface="Cambria Math"/>
                                <a:cs typeface="Times New Roman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/>
                                <a:ea typeface="Cambria Math"/>
                                <a:cs typeface="Times New Roman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4400" b="1" i="1">
                        <a:latin typeface="Cambria Math"/>
                        <a:ea typeface="Cambria Math"/>
                        <a:cs typeface="Times New Roman"/>
                      </a:rPr>
                      <m:t>∪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/>
                                <a:ea typeface="Cambria Math"/>
                                <a:cs typeface="Times New Roman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/>
                                <a:ea typeface="Cambria Math"/>
                                <a:cs typeface="Times New Roman"/>
                              </a:rPr>
                              <m:t>𝟐</m:t>
                            </m:r>
                          </m:sub>
                        </m:sSub>
                        <m:r>
                          <a:rPr lang="en-US" sz="4400" b="1" i="1">
                            <a:latin typeface="Cambria Math"/>
                            <a:ea typeface="Cambria Math"/>
                            <a:cs typeface="Times New Roman"/>
                          </a:rPr>
                          <m:t>; +∞</m:t>
                        </m:r>
                      </m:e>
                    </m:d>
                  </m:oMath>
                </a14:m>
                <a:endPara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eaLnBrk="1" hangingPunct="1">
                  <a:lnSpc>
                    <a:spcPct val="200000"/>
                  </a:lnSpc>
                </a:pPr>
                <a:r>
                  <a:rPr lang="vi-VN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imes New Roman"/>
                      </a:rPr>
                      <m:t>∈</m:t>
                    </m:r>
                    <m:d>
                      <m:dPr>
                        <m:endChr m:val=""/>
                        <m:ctrlPr>
                          <a:rPr lang="en-US" sz="4400" b="1" i="1" smtClean="0"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  <a:ea typeface="Cambria Math"/>
                            <a:cs typeface="Times New Roman"/>
                          </a:rPr>
                          <m:t>−∞</m:t>
                        </m:r>
                        <m:r>
                          <a:rPr lang="en-US" sz="4400" b="1" i="1" smtClean="0">
                            <a:latin typeface="Cambria Math"/>
                            <a:ea typeface="Cambria Math"/>
                            <a:cs typeface="Times New Roman"/>
                          </a:rPr>
                          <m:t>;</m:t>
                        </m:r>
                      </m:e>
                    </m:d>
                    <m:d>
                      <m:dPr>
                        <m:begChr m:val=""/>
                        <m:endChr m:val="]"/>
                        <m:ctrlPr>
                          <a:rPr lang="en-US" sz="4400" b="1" i="1" smtClean="0"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 smtClean="0"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b="1" i="1" smtClean="0">
                                <a:latin typeface="Cambria Math"/>
                                <a:ea typeface="Cambria Math"/>
                                <a:cs typeface="Times New Roman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 smtClean="0">
                                <a:latin typeface="Cambria Math"/>
                                <a:ea typeface="Cambria Math"/>
                                <a:cs typeface="Times New Roman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Calibri"/>
                    <a:ea typeface="Cambria Math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/>
                      </a:rPr>
                      <m:t>∪</m:t>
                    </m:r>
                    <m:d>
                      <m:dPr>
                        <m:begChr m:val="["/>
                        <m:endChr m:val=""/>
                        <m:ctrlP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b="1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  <m:t>𝟐</m:t>
                            </m:r>
                          </m:sub>
                        </m:sSub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;</m:t>
                        </m:r>
                      </m:e>
                    </m:d>
                    <m:d>
                      <m:dPr>
                        <m:begChr m:val=""/>
                        <m:ctrlP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+</m:t>
                        </m:r>
                        <m:r>
                          <a:rPr lang="en-US" sz="4400" b="1" i="1" smtClean="0">
                            <a:latin typeface="Cambria Math"/>
                            <a:ea typeface="Cambria Math"/>
                            <a:cs typeface="Times New Roman"/>
                          </a:rPr>
                          <m:t>∞</m:t>
                        </m:r>
                      </m:e>
                    </m:d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28659" y="4660166"/>
                <a:ext cx="20308626" cy="8382936"/>
              </a:xfrm>
              <a:prstGeom prst="rect">
                <a:avLst/>
              </a:prstGeom>
              <a:blipFill rotWithShape="1">
                <a:blip r:embed="rId2"/>
                <a:stretch>
                  <a:fillRect l="-12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5"/>
          <p:cNvSpPr>
            <a:spLocks noChangeArrowheads="1"/>
          </p:cNvSpPr>
          <p:nvPr/>
        </p:nvSpPr>
        <p:spPr bwMode="auto">
          <a:xfrm>
            <a:off x="1694331" y="7807470"/>
            <a:ext cx="1140244" cy="127786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200000"/>
              </a:lnSpc>
            </a:pPr>
            <a:endParaRPr lang="vi-VN" sz="4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9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16243" y="2375771"/>
            <a:ext cx="21868726" cy="10511757"/>
            <a:chOff x="1440196" y="3480127"/>
            <a:chExt cx="21868726" cy="105117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40196" y="3486539"/>
              <a:ext cx="21868726" cy="10505345"/>
              <a:chOff x="1440196" y="3486539"/>
              <a:chExt cx="21868726" cy="10505345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40196" y="3696072"/>
                <a:ext cx="21868726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9152197" y="3486539"/>
                <a:ext cx="9518389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990169" y="3528000"/>
                <a:ext cx="825738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TRẮC NGHIỆM</a:t>
                </a:r>
                <a:endParaRPr lang="vi-VN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25356" y="3472448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804051" y="1848439"/>
              <a:ext cx="1283801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4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4"/>
              <p:cNvSpPr txBox="1">
                <a:spLocks noChangeArrowheads="1"/>
              </p:cNvSpPr>
              <p:nvPr/>
            </p:nvSpPr>
            <p:spPr bwMode="auto">
              <a:xfrm>
                <a:off x="1928659" y="4660166"/>
                <a:ext cx="20308626" cy="68634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lnSpc>
                    <a:spcPct val="200000"/>
                  </a:lnSpc>
                </a:pP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 dirty="0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1" dirty="0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</m:d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= </m:t>
                    </m:r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baseline="30000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r>
                      <a:rPr lang="en-US" sz="4400" b="1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r>
                      <a:rPr lang="en-US" sz="4400" b="1" i="1" dirty="0" err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+</m:t>
                    </m:r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r>
                      <a:rPr lang="en-US" sz="4400" b="1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en-US" sz="4400" b="1" i="1" dirty="0">
                        <a:latin typeface="Cambria Math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,   </m:t>
                    </m:r>
                  </m:oMath>
                </a14:m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khẳng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nào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đây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vi-VN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?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742950" indent="-742950" eaLnBrk="1" hangingPunct="1">
                  <a:lnSpc>
                    <a:spcPct val="200000"/>
                  </a:lnSpc>
                  <a:buAutoNum type="alphaUcPeriod"/>
                </a:pP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  <a:ea typeface="Cambria Math"/>
                        <a:cs typeface="Tahoma" pitchFamily="34" charset="0"/>
                      </a:rPr>
                      <m:t>𝒇</m:t>
                    </m:r>
                    <m:r>
                      <a:rPr lang="en-US" sz="4400" b="1" i="1" smtClean="0">
                        <a:latin typeface="Cambria Math"/>
                        <a:ea typeface="Cambria Math"/>
                        <a:cs typeface="Tahoma" pitchFamily="34" charset="0"/>
                      </a:rPr>
                      <m:t>(</m:t>
                    </m:r>
                  </m:oMath>
                </a14:m>
                <a:r>
                  <a:rPr lang="en-US" sz="4400" b="1" dirty="0" smtClean="0">
                    <a:latin typeface="Tahoma" pitchFamily="34" charset="0"/>
                    <a:ea typeface="Cambria Math"/>
                    <a:cs typeface="Tahoma" pitchFamily="34" charset="0"/>
                  </a:rPr>
                  <a:t>x) </a:t>
                </a:r>
                <a:r>
                  <a:rPr lang="en-US" sz="4400" b="1" dirty="0" err="1" smtClean="0">
                    <a:latin typeface="Tahoma" pitchFamily="34" charset="0"/>
                    <a:ea typeface="Cambria Math"/>
                    <a:cs typeface="Tahoma" pitchFamily="34" charset="0"/>
                  </a:rPr>
                  <a:t>mang</a:t>
                </a:r>
                <a:r>
                  <a:rPr lang="en-US" sz="4400" b="1" dirty="0" smtClean="0"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Cambria Math"/>
                    <a:cs typeface="Tahoma" pitchFamily="34" charset="0"/>
                  </a:rPr>
                  <a:t>dấu</a:t>
                </a:r>
                <a:r>
                  <a:rPr lang="en-US" sz="4400" b="1" dirty="0" smtClean="0"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Cambria Math"/>
                    <a:cs typeface="Tahoma" pitchFamily="34" charset="0"/>
                  </a:rPr>
                  <a:t>dương</a:t>
                </a:r>
                <a:r>
                  <a:rPr lang="en-US" sz="4400" b="1" dirty="0" smtClean="0"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Cambria Math"/>
                    <a:cs typeface="Tahoma" pitchFamily="34" charset="0"/>
                  </a:rPr>
                  <a:t>với</a:t>
                </a:r>
                <a:r>
                  <a:rPr lang="en-US" sz="4400" b="1" dirty="0" smtClean="0"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∀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∈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ℝ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:endParaRPr lang="en-US" sz="4400" b="1" dirty="0" smtClean="0">
                  <a:latin typeface="Tahoma" pitchFamily="34" charset="0"/>
                  <a:ea typeface="Cambria Math"/>
                  <a:cs typeface="Tahoma" pitchFamily="34" charset="0"/>
                </a:endParaRPr>
              </a:p>
              <a:p>
                <a:pPr marL="742950" indent="-742950" eaLnBrk="1" hangingPunct="1">
                  <a:lnSpc>
                    <a:spcPct val="200000"/>
                  </a:lnSpc>
                  <a:buAutoNum type="alphaUcPeriod"/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Cambria Math"/>
                        <a:cs typeface="Tahoma" pitchFamily="34" charset="0"/>
                      </a:rPr>
                      <m:t>𝒇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ahoma" pitchFamily="34" charset="0"/>
                      </a:rPr>
                      <m:t>(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Cambria Math"/>
                    <a:cs typeface="Tahoma" pitchFamily="34" charset="0"/>
                  </a:rPr>
                  <a:t>x) </a:t>
                </a:r>
                <a:r>
                  <a:rPr lang="en-US" sz="4400" b="1" dirty="0" err="1">
                    <a:latin typeface="Tahoma" pitchFamily="34" charset="0"/>
                    <a:ea typeface="Cambria Math"/>
                    <a:cs typeface="Tahoma" pitchFamily="34" charset="0"/>
                  </a:rPr>
                  <a:t>mang</a:t>
                </a:r>
                <a:r>
                  <a:rPr lang="en-US" sz="4400" b="1" dirty="0"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Cambria Math"/>
                    <a:cs typeface="Tahoma" pitchFamily="34" charset="0"/>
                  </a:rPr>
                  <a:t>dấu</a:t>
                </a:r>
                <a:r>
                  <a:rPr lang="en-US" sz="4400" b="1" dirty="0"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Cambria Math"/>
                    <a:cs typeface="Tahoma" pitchFamily="34" charset="0"/>
                  </a:rPr>
                  <a:t>dương</a:t>
                </a:r>
                <a:r>
                  <a:rPr lang="en-US" sz="4400" b="1" dirty="0" smtClean="0"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Cambria Math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∈</m:t>
                    </m:r>
                    <m:d>
                      <m:dPr>
                        <m:ctrlPr>
                          <a:rPr lang="en-US" sz="4400" b="1" i="1" smtClean="0">
                            <a:latin typeface="Cambria Math"/>
                            <a:ea typeface="Cambria Math"/>
                            <a:cs typeface="Times New Roman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/>
                            <a:ea typeface="Cambria Math"/>
                            <a:cs typeface="Times New Roman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4400" b="1" i="1" smtClean="0">
                            <a:latin typeface="Cambria Math"/>
                            <a:ea typeface="Cambria Math"/>
                            <a:cs typeface="Times New Roman" pitchFamily="18" charset="0"/>
                            <a:sym typeface="Symbol" pitchFamily="18" charset="2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/>
                            <a:ea typeface="Cambria Math"/>
                            <a:cs typeface="Times New Roman" pitchFamily="18" charset="0"/>
                            <a:sym typeface="Symbol" pitchFamily="18" charset="2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:endParaRPr lang="en-US" sz="4400" b="1" dirty="0">
                  <a:latin typeface="Tahoma" pitchFamily="34" charset="0"/>
                  <a:ea typeface="Cambria Math"/>
                  <a:cs typeface="Tahoma" pitchFamily="34" charset="0"/>
                </a:endParaRPr>
              </a:p>
              <a:p>
                <a:pPr marL="742950" indent="-742950" eaLnBrk="1" hangingPunct="1">
                  <a:lnSpc>
                    <a:spcPct val="200000"/>
                  </a:lnSpc>
                  <a:buAutoNum type="alphaUcPeriod"/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Cambria Math"/>
                        <a:cs typeface="Tahoma" pitchFamily="34" charset="0"/>
                      </a:rPr>
                      <m:t>𝒇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ahoma" pitchFamily="34" charset="0"/>
                      </a:rPr>
                      <m:t>(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Cambria Math"/>
                    <a:cs typeface="Tahoma" pitchFamily="34" charset="0"/>
                  </a:rPr>
                  <a:t>x) </a:t>
                </a:r>
                <a:r>
                  <a:rPr lang="en-US" sz="4400" b="1" dirty="0" err="1">
                    <a:latin typeface="Tahoma" pitchFamily="34" charset="0"/>
                    <a:ea typeface="Cambria Math"/>
                    <a:cs typeface="Tahoma" pitchFamily="34" charset="0"/>
                  </a:rPr>
                  <a:t>mang</a:t>
                </a:r>
                <a:r>
                  <a:rPr lang="en-US" sz="4400" b="1" dirty="0"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Cambria Math"/>
                    <a:cs typeface="Tahoma" pitchFamily="34" charset="0"/>
                  </a:rPr>
                  <a:t>dấu</a:t>
                </a:r>
                <a:r>
                  <a:rPr lang="en-US" sz="4400" b="1" dirty="0"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Cambria Math"/>
                    <a:cs typeface="Tahoma" pitchFamily="34" charset="0"/>
                  </a:rPr>
                  <a:t>dương</a:t>
                </a:r>
                <a:r>
                  <a:rPr lang="en-US" sz="4400" b="1" dirty="0"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Cambria Math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4400" b="1" i="1" smtClean="0">
                            <a:latin typeface="Cambria Math"/>
                            <a:ea typeface="Cambria Math"/>
                            <a:cs typeface="Times New Roman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  <a:ea typeface="Cambria Math"/>
                            <a:cs typeface="Times New Roman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4400" b="1" i="1">
                            <a:latin typeface="Cambria Math"/>
                            <a:ea typeface="Cambria Math"/>
                            <a:cs typeface="Times New Roman" pitchFamily="18" charset="0"/>
                            <a:sym typeface="Symbol" pitchFamily="18" charset="2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  <a:ea typeface="Cambria Math"/>
                            <a:cs typeface="Times New Roman" pitchFamily="18" charset="0"/>
                            <a:sym typeface="Symbol" pitchFamily="18" charset="2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:endParaRPr lang="en-US" sz="4400" b="1" dirty="0">
                  <a:latin typeface="Tahoma" pitchFamily="34" charset="0"/>
                  <a:ea typeface="Cambria Math"/>
                  <a:cs typeface="Tahoma" pitchFamily="34" charset="0"/>
                </a:endParaRPr>
              </a:p>
              <a:p>
                <a:pPr marL="742950" indent="-742950" eaLnBrk="1" hangingPunct="1">
                  <a:lnSpc>
                    <a:spcPct val="200000"/>
                  </a:lnSpc>
                  <a:buAutoNum type="alphaUcPeriod"/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Cambria Math"/>
                        <a:cs typeface="Tahoma" pitchFamily="34" charset="0"/>
                      </a:rPr>
                      <m:t>𝒇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ahoma" pitchFamily="34" charset="0"/>
                      </a:rPr>
                      <m:t>(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Cambria Math"/>
                    <a:cs typeface="Tahoma" pitchFamily="34" charset="0"/>
                  </a:rPr>
                  <a:t>x) </a:t>
                </a:r>
                <a:r>
                  <a:rPr lang="en-US" sz="4400" b="1" dirty="0" err="1">
                    <a:latin typeface="Tahoma" pitchFamily="34" charset="0"/>
                    <a:ea typeface="Cambria Math"/>
                    <a:cs typeface="Tahoma" pitchFamily="34" charset="0"/>
                  </a:rPr>
                  <a:t>mang</a:t>
                </a:r>
                <a:r>
                  <a:rPr lang="en-US" sz="4400" b="1" dirty="0"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Cambria Math"/>
                    <a:cs typeface="Tahoma" pitchFamily="34" charset="0"/>
                  </a:rPr>
                  <a:t>dấu</a:t>
                </a:r>
                <a:r>
                  <a:rPr lang="en-US" sz="4400" b="1" dirty="0"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Cambria Math"/>
                    <a:cs typeface="Tahoma" pitchFamily="34" charset="0"/>
                  </a:rPr>
                  <a:t>dương</a:t>
                </a:r>
                <a:r>
                  <a:rPr lang="en-US" sz="4400" b="1" dirty="0"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Cambria Math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imes New Roman"/>
                      </a:rPr>
                      <m:t>∈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  <a:ea typeface="Cambria Math"/>
                            <a:cs typeface="Times New Roman"/>
                          </a:rPr>
                          <m:t>−∞;</m:t>
                        </m:r>
                        <m:r>
                          <a:rPr lang="en-US" sz="4400" b="1" i="1" smtClean="0">
                            <a:latin typeface="Cambria Math"/>
                            <a:ea typeface="Cambria Math"/>
                            <a:cs typeface="Times New Roman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latin typeface="Cambria Math"/>
                        <a:ea typeface="Cambria Math"/>
                        <a:cs typeface="Times New Roman"/>
                      </a:rPr>
                      <m:t>∪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/>
                            <a:ea typeface="Cambria Math"/>
                            <a:cs typeface="Times New Roman"/>
                          </a:rPr>
                          <m:t>𝟐</m:t>
                        </m:r>
                        <m:r>
                          <a:rPr lang="en-US" sz="4400" b="1" i="1">
                            <a:latin typeface="Cambria Math"/>
                            <a:ea typeface="Cambria Math"/>
                            <a:cs typeface="Times New Roman"/>
                          </a:rPr>
                          <m:t>; +∞</m:t>
                        </m:r>
                      </m:e>
                    </m:d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28659" y="4660166"/>
                <a:ext cx="20308626" cy="6863417"/>
              </a:xfrm>
              <a:prstGeom prst="rect">
                <a:avLst/>
              </a:prstGeom>
              <a:blipFill rotWithShape="1">
                <a:blip r:embed="rId2"/>
                <a:stretch>
                  <a:fillRect l="-1200" b="-8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5"/>
          <p:cNvSpPr>
            <a:spLocks noChangeArrowheads="1"/>
          </p:cNvSpPr>
          <p:nvPr/>
        </p:nvSpPr>
        <p:spPr bwMode="auto">
          <a:xfrm>
            <a:off x="1648933" y="10134600"/>
            <a:ext cx="1140244" cy="127786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200000"/>
              </a:lnSpc>
            </a:pPr>
            <a:endParaRPr lang="vi-VN" sz="4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569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16243" y="2375771"/>
            <a:ext cx="21868726" cy="10511757"/>
            <a:chOff x="1440196" y="3480127"/>
            <a:chExt cx="21868726" cy="105117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40196" y="3486539"/>
              <a:ext cx="21868726" cy="10505345"/>
              <a:chOff x="1440196" y="3486539"/>
              <a:chExt cx="21868726" cy="10505345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40196" y="3696072"/>
                <a:ext cx="21868726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9152197" y="3486539"/>
                <a:ext cx="9518389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990169" y="3528000"/>
                <a:ext cx="825738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TRẮC NGHIỆM</a:t>
                </a:r>
                <a:endParaRPr lang="vi-VN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25356" y="3472448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804051" y="1848439"/>
              <a:ext cx="1283801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5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4"/>
              <p:cNvSpPr txBox="1">
                <a:spLocks noChangeArrowheads="1"/>
              </p:cNvSpPr>
              <p:nvPr/>
            </p:nvSpPr>
            <p:spPr bwMode="auto">
              <a:xfrm>
                <a:off x="1928659" y="4660166"/>
                <a:ext cx="20308626" cy="82176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lnSpc>
                    <a:spcPct val="200000"/>
                  </a:lnSpc>
                </a:pP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 dirty="0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1" dirty="0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</m:d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=−</m:t>
                    </m:r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baseline="30000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r>
                      <a:rPr lang="en-US" sz="4400" b="1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𝟒</m:t>
                    </m:r>
                    <m:r>
                      <a:rPr lang="en-US" sz="4400" b="1" i="1" dirty="0" err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𝟒</m:t>
                    </m:r>
                    <m:r>
                      <a:rPr lang="en-US" sz="4400" b="1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en-US" sz="4400" b="1" i="1" dirty="0">
                        <a:latin typeface="Cambria Math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,   </m:t>
                    </m:r>
                  </m:oMath>
                </a14:m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khẳng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nào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đây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vi-VN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?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742950" indent="-742950" eaLnBrk="1" hangingPunct="1">
                  <a:lnSpc>
                    <a:spcPct val="200000"/>
                  </a:lnSpc>
                  <a:buAutoNum type="alphaUcPeriod"/>
                </a:pP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  <a:ea typeface="Cambria Math"/>
                        <a:cs typeface="Tahoma" pitchFamily="34" charset="0"/>
                      </a:rPr>
                      <m:t>𝒇</m:t>
                    </m:r>
                    <m:r>
                      <a:rPr lang="en-US" sz="4400" b="1" i="1" smtClean="0">
                        <a:latin typeface="Cambria Math"/>
                        <a:ea typeface="Cambria Math"/>
                        <a:cs typeface="Tahoma" pitchFamily="34" charset="0"/>
                      </a:rPr>
                      <m:t>(</m:t>
                    </m:r>
                  </m:oMath>
                </a14:m>
                <a:r>
                  <a:rPr lang="en-US" sz="4400" b="1" dirty="0" smtClean="0">
                    <a:latin typeface="Tahoma" pitchFamily="34" charset="0"/>
                    <a:ea typeface="Cambria Math"/>
                    <a:cs typeface="Tahoma" pitchFamily="34" charset="0"/>
                  </a:rPr>
                  <a:t>x) </a:t>
                </a:r>
                <a:r>
                  <a:rPr lang="en-US" sz="4400" b="1" dirty="0" err="1" smtClean="0">
                    <a:latin typeface="Tahoma" pitchFamily="34" charset="0"/>
                    <a:ea typeface="Cambria Math"/>
                    <a:cs typeface="Tahoma" pitchFamily="34" charset="0"/>
                  </a:rPr>
                  <a:t>mang</a:t>
                </a:r>
                <a:r>
                  <a:rPr lang="en-US" sz="4400" b="1" dirty="0" smtClean="0"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Cambria Math"/>
                    <a:cs typeface="Tahoma" pitchFamily="34" charset="0"/>
                  </a:rPr>
                  <a:t>dấu</a:t>
                </a:r>
                <a:r>
                  <a:rPr lang="en-US" sz="4400" b="1" dirty="0" smtClean="0"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Cambria Math"/>
                    <a:cs typeface="Tahoma" pitchFamily="34" charset="0"/>
                  </a:rPr>
                  <a:t>dương</a:t>
                </a:r>
                <a:r>
                  <a:rPr lang="en-US" sz="4400" b="1" dirty="0" smtClean="0"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Cambria Math"/>
                    <a:cs typeface="Tahoma" pitchFamily="34" charset="0"/>
                  </a:rPr>
                  <a:t>với</a:t>
                </a:r>
                <a:r>
                  <a:rPr lang="en-US" sz="4400" b="1" dirty="0" smtClean="0"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∀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∈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ℝ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:endParaRPr lang="en-US" sz="4400" b="1" dirty="0" smtClean="0">
                  <a:latin typeface="Tahoma" pitchFamily="34" charset="0"/>
                  <a:ea typeface="Cambria Math"/>
                  <a:cs typeface="Tahoma" pitchFamily="34" charset="0"/>
                </a:endParaRPr>
              </a:p>
              <a:p>
                <a:pPr marL="742950" indent="-742950" eaLnBrk="1" hangingPunct="1">
                  <a:lnSpc>
                    <a:spcPct val="200000"/>
                  </a:lnSpc>
                  <a:buAutoNum type="alphaUcPeriod"/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Cambria Math"/>
                        <a:cs typeface="Tahoma" pitchFamily="34" charset="0"/>
                      </a:rPr>
                      <m:t>𝒇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ahoma" pitchFamily="34" charset="0"/>
                      </a:rPr>
                      <m:t>(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Cambria Math"/>
                    <a:cs typeface="Tahoma" pitchFamily="34" charset="0"/>
                  </a:rPr>
                  <a:t>x) </a:t>
                </a:r>
                <a:r>
                  <a:rPr lang="en-US" sz="4400" b="1" dirty="0" err="1">
                    <a:latin typeface="Tahoma" pitchFamily="34" charset="0"/>
                    <a:ea typeface="Cambria Math"/>
                    <a:cs typeface="Tahoma" pitchFamily="34" charset="0"/>
                  </a:rPr>
                  <a:t>mang</a:t>
                </a:r>
                <a:r>
                  <a:rPr lang="en-US" sz="4400" b="1" dirty="0"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Cambria Math"/>
                    <a:cs typeface="Tahoma" pitchFamily="34" charset="0"/>
                  </a:rPr>
                  <a:t>dấu</a:t>
                </a:r>
                <a:r>
                  <a:rPr lang="en-US" sz="4400" b="1" dirty="0"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Cambria Math"/>
                    <a:cs typeface="Tahoma" pitchFamily="34" charset="0"/>
                  </a:rPr>
                  <a:t>âm</a:t>
                </a:r>
                <a:r>
                  <a:rPr lang="en-US" sz="4400" b="1" dirty="0" smtClean="0"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Cambria Math"/>
                    <a:cs typeface="Tahoma" pitchFamily="34" charset="0"/>
                  </a:rPr>
                  <a:t>với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 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∀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∈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ℝ</m:t>
                    </m:r>
                  </m:oMath>
                </a14:m>
                <a:endParaRPr lang="en-US" sz="4400" b="1" dirty="0">
                  <a:latin typeface="Tahoma" pitchFamily="34" charset="0"/>
                  <a:ea typeface="Cambria Math"/>
                  <a:cs typeface="Tahoma" pitchFamily="34" charset="0"/>
                </a:endParaRPr>
              </a:p>
              <a:p>
                <a:pPr marL="742950" indent="-742950" eaLnBrk="1" hangingPunct="1">
                  <a:lnSpc>
                    <a:spcPct val="200000"/>
                  </a:lnSpc>
                  <a:buAutoNum type="alphaUcPeriod"/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Cambria Math"/>
                        <a:cs typeface="Tahoma" pitchFamily="34" charset="0"/>
                      </a:rPr>
                      <m:t>𝒇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ahoma" pitchFamily="34" charset="0"/>
                      </a:rPr>
                      <m:t>(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Cambria Math"/>
                    <a:cs typeface="Tahoma" pitchFamily="34" charset="0"/>
                  </a:rPr>
                  <a:t>x) </a:t>
                </a:r>
                <a:r>
                  <a:rPr lang="en-US" sz="4400" b="1" dirty="0" err="1">
                    <a:latin typeface="Tahoma" pitchFamily="34" charset="0"/>
                    <a:ea typeface="Cambria Math"/>
                    <a:cs typeface="Tahoma" pitchFamily="34" charset="0"/>
                  </a:rPr>
                  <a:t>mang</a:t>
                </a:r>
                <a:r>
                  <a:rPr lang="en-US" sz="4400" b="1" dirty="0"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Cambria Math"/>
                    <a:cs typeface="Tahoma" pitchFamily="34" charset="0"/>
                  </a:rPr>
                  <a:t>dấu</a:t>
                </a:r>
                <a:r>
                  <a:rPr lang="en-US" sz="4400" b="1" dirty="0" smtClean="0"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Cambria Math"/>
                    <a:cs typeface="Tahoma" pitchFamily="34" charset="0"/>
                  </a:rPr>
                  <a:t>âm</a:t>
                </a:r>
                <a:r>
                  <a:rPr lang="en-US" sz="4400" b="1" dirty="0" smtClean="0"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Cambria Math"/>
                    <a:cs typeface="Tahoma" pitchFamily="34" charset="0"/>
                  </a:rPr>
                  <a:t>với</a:t>
                </a:r>
                <a:r>
                  <a:rPr lang="en-US" sz="4400" b="1" dirty="0" smtClean="0"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∀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∈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ℝ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latin typeface="Cambria Math"/>
                            <a:ea typeface="Cambria Math"/>
                            <a:cs typeface="Times New Roman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/>
                            <a:ea typeface="Cambria Math"/>
                            <a:cs typeface="Times New Roman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  <a:ea typeface="Cambria Math"/>
                            <a:cs typeface="Times New Roman" pitchFamily="18" charset="0"/>
                            <a:sym typeface="Symbol" pitchFamily="18" charset="2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:endParaRPr lang="en-US" sz="4400" b="1" dirty="0">
                  <a:latin typeface="Tahoma" pitchFamily="34" charset="0"/>
                  <a:ea typeface="Cambria Math"/>
                  <a:cs typeface="Tahoma" pitchFamily="34" charset="0"/>
                </a:endParaRPr>
              </a:p>
              <a:p>
                <a:pPr marL="742950" indent="-742950" eaLnBrk="1" hangingPunct="1">
                  <a:lnSpc>
                    <a:spcPct val="200000"/>
                  </a:lnSpc>
                  <a:buFontTx/>
                  <a:buAutoNum type="alphaUcPeriod"/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Cambria Math"/>
                        <a:cs typeface="Tahoma" pitchFamily="34" charset="0"/>
                      </a:rPr>
                      <m:t>𝒇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ahoma" pitchFamily="34" charset="0"/>
                      </a:rPr>
                      <m:t>(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Cambria Math"/>
                    <a:cs typeface="Tahoma" pitchFamily="34" charset="0"/>
                  </a:rPr>
                  <a:t>x) </a:t>
                </a:r>
                <a:r>
                  <a:rPr lang="en-US" sz="4400" b="1" dirty="0" err="1">
                    <a:latin typeface="Tahoma" pitchFamily="34" charset="0"/>
                    <a:ea typeface="Cambria Math"/>
                    <a:cs typeface="Tahoma" pitchFamily="34" charset="0"/>
                  </a:rPr>
                  <a:t>mang</a:t>
                </a:r>
                <a:r>
                  <a:rPr lang="en-US" sz="4400" b="1" dirty="0"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Cambria Math"/>
                    <a:cs typeface="Tahoma" pitchFamily="34" charset="0"/>
                  </a:rPr>
                  <a:t>dấu</a:t>
                </a:r>
                <a:r>
                  <a:rPr lang="en-US" sz="4400" b="1" dirty="0"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Cambria Math"/>
                    <a:cs typeface="Tahoma" pitchFamily="34" charset="0"/>
                  </a:rPr>
                  <a:t>dương</a:t>
                </a:r>
                <a:r>
                  <a:rPr lang="en-US" sz="4400" b="1" dirty="0"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Cambria Math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∀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∈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ℝ</m:t>
                    </m:r>
                    <m:r>
                      <a:rPr lang="en-US" sz="4400" b="1" i="1" smtClean="0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 smtClean="0">
                            <a:latin typeface="Cambria Math"/>
                            <a:ea typeface="Cambria Math"/>
                            <a:cs typeface="Times New Roman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/>
                            <a:ea typeface="Cambria Math"/>
                            <a:cs typeface="Times New Roman" pitchFamily="18" charset="0"/>
                            <a:sym typeface="Symbol" pitchFamily="18" charset="2"/>
                          </a:rPr>
                          <m:t>𝟐</m:t>
                        </m:r>
                      </m:e>
                    </m:d>
                  </m:oMath>
                </a14:m>
                <a:endParaRPr lang="en-US" sz="4400" b="1" dirty="0">
                  <a:latin typeface="Tahoma" pitchFamily="34" charset="0"/>
                  <a:ea typeface="Cambria Math"/>
                  <a:cs typeface="Tahoma" pitchFamily="34" charset="0"/>
                </a:endParaRPr>
              </a:p>
              <a:p>
                <a:pPr marL="0" indent="0" eaLnBrk="1" hangingPunct="1">
                  <a:lnSpc>
                    <a:spcPct val="200000"/>
                  </a:lnSpc>
                </a:pP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28659" y="4660166"/>
                <a:ext cx="20308626" cy="8217634"/>
              </a:xfrm>
              <a:prstGeom prst="rect">
                <a:avLst/>
              </a:prstGeom>
              <a:blipFill rotWithShape="1">
                <a:blip r:embed="rId2"/>
                <a:stretch>
                  <a:fillRect l="-12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5"/>
          <p:cNvSpPr>
            <a:spLocks noChangeArrowheads="1"/>
          </p:cNvSpPr>
          <p:nvPr/>
        </p:nvSpPr>
        <p:spPr bwMode="auto">
          <a:xfrm>
            <a:off x="1730412" y="8846796"/>
            <a:ext cx="1140244" cy="127786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200000"/>
              </a:lnSpc>
            </a:pPr>
            <a:endParaRPr lang="vi-VN" sz="4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77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16243" y="2375771"/>
            <a:ext cx="21868726" cy="10511757"/>
            <a:chOff x="1440196" y="3480127"/>
            <a:chExt cx="21868726" cy="105117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40196" y="3486539"/>
              <a:ext cx="21868726" cy="10505345"/>
              <a:chOff x="1440196" y="3486539"/>
              <a:chExt cx="21868726" cy="10505345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40196" y="3696072"/>
                <a:ext cx="21868726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9152197" y="3486539"/>
                <a:ext cx="9518389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990169" y="3528000"/>
                <a:ext cx="825738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TRẮC NGHIỆM</a:t>
                </a:r>
                <a:endParaRPr lang="vi-VN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25356" y="3472448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804051" y="1848439"/>
              <a:ext cx="1283801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6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4"/>
              <p:cNvSpPr txBox="1">
                <a:spLocks noChangeArrowheads="1"/>
              </p:cNvSpPr>
              <p:nvPr/>
            </p:nvSpPr>
            <p:spPr bwMode="auto">
              <a:xfrm>
                <a:off x="1928659" y="4660166"/>
                <a:ext cx="20308626" cy="82176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lnSpc>
                    <a:spcPct val="200000"/>
                  </a:lnSpc>
                </a:pP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 dirty="0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1" dirty="0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</m:d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baseline="30000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r>
                      <a:rPr lang="en-US" sz="4400" b="1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r>
                      <a:rPr lang="en-US" sz="4400" b="1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en-US" sz="4400" b="1" i="1" dirty="0">
                        <a:latin typeface="Cambria Math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,   </m:t>
                    </m:r>
                  </m:oMath>
                </a14:m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khẳng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nào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đây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vi-VN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?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742950" indent="-742950" eaLnBrk="1" hangingPunct="1">
                  <a:lnSpc>
                    <a:spcPct val="200000"/>
                  </a:lnSpc>
                  <a:buAutoNum type="alphaUcPeriod"/>
                </a:pP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  <a:ea typeface="Cambria Math"/>
                        <a:cs typeface="Tahoma" pitchFamily="34" charset="0"/>
                      </a:rPr>
                      <m:t>𝒇</m:t>
                    </m:r>
                    <m:r>
                      <a:rPr lang="en-US" sz="4400" b="1" i="1" smtClean="0">
                        <a:latin typeface="Cambria Math"/>
                        <a:ea typeface="Cambria Math"/>
                        <a:cs typeface="Tahoma" pitchFamily="34" charset="0"/>
                      </a:rPr>
                      <m:t>(</m:t>
                    </m:r>
                  </m:oMath>
                </a14:m>
                <a:r>
                  <a:rPr lang="en-US" sz="4400" b="1" dirty="0" smtClean="0">
                    <a:latin typeface="Tahoma" pitchFamily="34" charset="0"/>
                    <a:ea typeface="Cambria Math"/>
                    <a:cs typeface="Tahoma" pitchFamily="34" charset="0"/>
                  </a:rPr>
                  <a:t>x) </a:t>
                </a:r>
                <a:r>
                  <a:rPr lang="en-US" sz="4400" b="1" dirty="0" err="1" smtClean="0">
                    <a:latin typeface="Tahoma" pitchFamily="34" charset="0"/>
                    <a:ea typeface="Cambria Math"/>
                    <a:cs typeface="Tahoma" pitchFamily="34" charset="0"/>
                  </a:rPr>
                  <a:t>mang</a:t>
                </a:r>
                <a:r>
                  <a:rPr lang="en-US" sz="4400" b="1" dirty="0" smtClean="0"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Cambria Math"/>
                    <a:cs typeface="Tahoma" pitchFamily="34" charset="0"/>
                  </a:rPr>
                  <a:t>dấu</a:t>
                </a:r>
                <a:r>
                  <a:rPr lang="en-US" sz="4400" b="1" dirty="0" smtClean="0"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Cambria Math"/>
                    <a:cs typeface="Tahoma" pitchFamily="34" charset="0"/>
                  </a:rPr>
                  <a:t>dương</a:t>
                </a:r>
                <a:r>
                  <a:rPr lang="en-US" sz="4400" b="1" dirty="0" smtClean="0"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Cambria Math"/>
                    <a:cs typeface="Tahoma" pitchFamily="34" charset="0"/>
                  </a:rPr>
                  <a:t>với</a:t>
                </a:r>
                <a:r>
                  <a:rPr lang="en-US" sz="4400" b="1" dirty="0" smtClean="0"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∀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∈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ℝ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:endParaRPr lang="en-US" sz="4400" b="1" dirty="0" smtClean="0">
                  <a:latin typeface="Tahoma" pitchFamily="34" charset="0"/>
                  <a:ea typeface="Cambria Math"/>
                  <a:cs typeface="Tahoma" pitchFamily="34" charset="0"/>
                </a:endParaRPr>
              </a:p>
              <a:p>
                <a:pPr marL="742950" indent="-742950" eaLnBrk="1" hangingPunct="1">
                  <a:lnSpc>
                    <a:spcPct val="200000"/>
                  </a:lnSpc>
                  <a:buAutoNum type="alphaUcPeriod"/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Cambria Math"/>
                        <a:cs typeface="Tahoma" pitchFamily="34" charset="0"/>
                      </a:rPr>
                      <m:t>𝒇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ahoma" pitchFamily="34" charset="0"/>
                      </a:rPr>
                      <m:t>(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Cambria Math"/>
                    <a:cs typeface="Tahoma" pitchFamily="34" charset="0"/>
                  </a:rPr>
                  <a:t>x) </a:t>
                </a:r>
                <a:r>
                  <a:rPr lang="en-US" sz="4400" b="1" dirty="0" err="1">
                    <a:latin typeface="Tahoma" pitchFamily="34" charset="0"/>
                    <a:ea typeface="Cambria Math"/>
                    <a:cs typeface="Tahoma" pitchFamily="34" charset="0"/>
                  </a:rPr>
                  <a:t>mang</a:t>
                </a:r>
                <a:r>
                  <a:rPr lang="en-US" sz="4400" b="1" dirty="0"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Cambria Math"/>
                    <a:cs typeface="Tahoma" pitchFamily="34" charset="0"/>
                  </a:rPr>
                  <a:t>dấu</a:t>
                </a:r>
                <a:r>
                  <a:rPr lang="en-US" sz="4400" b="1" dirty="0"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Cambria Math"/>
                    <a:cs typeface="Tahoma" pitchFamily="34" charset="0"/>
                  </a:rPr>
                  <a:t>âm</a:t>
                </a:r>
                <a:r>
                  <a:rPr lang="en-US" sz="4400" b="1" dirty="0" smtClean="0"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Cambria Math"/>
                    <a:cs typeface="Tahoma" pitchFamily="34" charset="0"/>
                  </a:rPr>
                  <a:t>với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 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∀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∈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ℝ</m:t>
                    </m:r>
                  </m:oMath>
                </a14:m>
                <a:endParaRPr lang="en-US" sz="4400" b="1" dirty="0">
                  <a:latin typeface="Tahoma" pitchFamily="34" charset="0"/>
                  <a:ea typeface="Cambria Math"/>
                  <a:cs typeface="Tahoma" pitchFamily="34" charset="0"/>
                </a:endParaRPr>
              </a:p>
              <a:p>
                <a:pPr marL="742950" lvl="0" indent="-742950" eaLnBrk="1" hangingPunct="1">
                  <a:lnSpc>
                    <a:spcPct val="200000"/>
                  </a:lnSpc>
                  <a:buFontTx/>
                  <a:buAutoNum type="alphaUcPeriod"/>
                </a:pP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𝒇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(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Cambria Math"/>
                    <a:cs typeface="Tahoma" pitchFamily="34" charset="0"/>
                  </a:rPr>
                  <a:t>x)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Cambria Math"/>
                    <a:cs typeface="Tahoma" pitchFamily="34" charset="0"/>
                  </a:rPr>
                  <a:t>mang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Cambria Math"/>
                    <a:cs typeface="Tahoma" pitchFamily="34" charset="0"/>
                  </a:rPr>
                  <a:t>dấu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Cambria Math"/>
                    <a:cs typeface="Tahoma" pitchFamily="34" charset="0"/>
                  </a:rPr>
                  <a:t>dương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Cambria Math"/>
                    <a:cs typeface="Tahoma" pitchFamily="34" charset="0"/>
                  </a:rPr>
                  <a:t>với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∈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  <a:sym typeface="Symbol" pitchFamily="18" charset="2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  <a:sym typeface="Symbol" pitchFamily="18" charset="2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:endParaRPr lang="en-US" sz="4400" b="1" dirty="0">
                  <a:solidFill>
                    <a:prstClr val="black"/>
                  </a:solidFill>
                  <a:latin typeface="Tahoma" pitchFamily="34" charset="0"/>
                  <a:ea typeface="Cambria Math"/>
                  <a:cs typeface="Tahoma" pitchFamily="34" charset="0"/>
                </a:endParaRPr>
              </a:p>
              <a:p>
                <a:pPr marL="742950" indent="-742950" eaLnBrk="1" hangingPunct="1">
                  <a:lnSpc>
                    <a:spcPct val="200000"/>
                  </a:lnSpc>
                  <a:buFontTx/>
                  <a:buAutoNum type="alphaUcPeriod"/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Cambria Math"/>
                        <a:cs typeface="Tahoma" pitchFamily="34" charset="0"/>
                      </a:rPr>
                      <m:t>𝒇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ahoma" pitchFamily="34" charset="0"/>
                      </a:rPr>
                      <m:t>(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Cambria Math"/>
                    <a:cs typeface="Tahoma" pitchFamily="34" charset="0"/>
                  </a:rPr>
                  <a:t>x) </a:t>
                </a:r>
                <a:r>
                  <a:rPr lang="en-US" sz="4400" b="1" dirty="0" err="1">
                    <a:latin typeface="Tahoma" pitchFamily="34" charset="0"/>
                    <a:ea typeface="Cambria Math"/>
                    <a:cs typeface="Tahoma" pitchFamily="34" charset="0"/>
                  </a:rPr>
                  <a:t>mang</a:t>
                </a:r>
                <a:r>
                  <a:rPr lang="en-US" sz="4400" b="1" dirty="0"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Cambria Math"/>
                    <a:cs typeface="Tahoma" pitchFamily="34" charset="0"/>
                  </a:rPr>
                  <a:t>dấu</a:t>
                </a:r>
                <a:r>
                  <a:rPr lang="en-US" sz="4400" b="1" dirty="0"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Cambria Math"/>
                    <a:cs typeface="Tahoma" pitchFamily="34" charset="0"/>
                  </a:rPr>
                  <a:t>dương</a:t>
                </a:r>
                <a:r>
                  <a:rPr lang="en-US" sz="4400" b="1" dirty="0"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Cambria Math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imes New Roman"/>
                      </a:rPr>
                      <m:t>∈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  <a:ea typeface="Cambria Math"/>
                            <a:cs typeface="Times New Roman"/>
                          </a:rPr>
                          <m:t>−∞;</m:t>
                        </m:r>
                        <m:r>
                          <a:rPr lang="en-US" sz="4400" b="1" i="1">
                            <a:latin typeface="Cambria Math"/>
                            <a:ea typeface="Cambria Math"/>
                            <a:cs typeface="Times New Roman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latin typeface="Cambria Math"/>
                        <a:ea typeface="Cambria Math"/>
                        <a:cs typeface="Times New Roman"/>
                      </a:rPr>
                      <m:t>∪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  <a:ea typeface="Cambria Math"/>
                            <a:cs typeface="Times New Roman"/>
                          </a:rPr>
                          <m:t>𝟐</m:t>
                        </m:r>
                        <m:r>
                          <a:rPr lang="en-US" sz="4400" b="1" i="1">
                            <a:latin typeface="Cambria Math"/>
                            <a:ea typeface="Cambria Math"/>
                            <a:cs typeface="Times New Roman"/>
                          </a:rPr>
                          <m:t>; +∞</m:t>
                        </m:r>
                      </m:e>
                    </m:d>
                  </m:oMath>
                </a14:m>
                <a:endParaRPr lang="en-US" sz="4400" b="1" dirty="0">
                  <a:latin typeface="Tahoma" pitchFamily="34" charset="0"/>
                  <a:ea typeface="Cambria Math"/>
                  <a:cs typeface="Tahoma" pitchFamily="34" charset="0"/>
                </a:endParaRPr>
              </a:p>
              <a:p>
                <a:pPr marL="0" indent="0" eaLnBrk="1" hangingPunct="1">
                  <a:lnSpc>
                    <a:spcPct val="200000"/>
                  </a:lnSpc>
                </a:pP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28659" y="4660166"/>
                <a:ext cx="20308626" cy="8217634"/>
              </a:xfrm>
              <a:prstGeom prst="rect">
                <a:avLst/>
              </a:prstGeom>
              <a:blipFill rotWithShape="1">
                <a:blip r:embed="rId2"/>
                <a:stretch>
                  <a:fillRect l="-12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5"/>
          <p:cNvSpPr>
            <a:spLocks noChangeArrowheads="1"/>
          </p:cNvSpPr>
          <p:nvPr/>
        </p:nvSpPr>
        <p:spPr bwMode="auto">
          <a:xfrm>
            <a:off x="1553485" y="6403092"/>
            <a:ext cx="1140244" cy="127786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200000"/>
              </a:lnSpc>
            </a:pPr>
            <a:endParaRPr lang="vi-VN" sz="4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05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/>
          <p:cNvGrpSpPr/>
          <p:nvPr/>
        </p:nvGrpSpPr>
        <p:grpSpPr>
          <a:xfrm>
            <a:off x="1575872" y="1907475"/>
            <a:ext cx="21564599" cy="11635957"/>
            <a:chOff x="-3538955" y="3486542"/>
            <a:chExt cx="21564599" cy="11635957"/>
          </a:xfrm>
        </p:grpSpPr>
        <p:sp>
          <p:nvSpPr>
            <p:cNvPr id="70" name="Right Triangle 69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-3538955" y="3592713"/>
              <a:ext cx="21564599" cy="11529786"/>
            </a:xfrm>
            <a:prstGeom prst="roundRect">
              <a:avLst>
                <a:gd name="adj" fmla="val 411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9" name="TextBox 98"/>
          <p:cNvSpPr txBox="1"/>
          <p:nvPr/>
        </p:nvSpPr>
        <p:spPr>
          <a:xfrm>
            <a:off x="1687709" y="2058881"/>
            <a:ext cx="3467556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 HỌC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467544" y="4114018"/>
            <a:ext cx="13632086" cy="8332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6" name="Group 60"/>
          <p:cNvGrpSpPr/>
          <p:nvPr/>
        </p:nvGrpSpPr>
        <p:grpSpPr>
          <a:xfrm>
            <a:off x="1447801" y="5264647"/>
            <a:ext cx="10689885" cy="907184"/>
            <a:chOff x="7459670" y="7086600"/>
            <a:chExt cx="10691124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9058338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 smtClean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DẤU CỦA TAM THỨC BẬC HAI</a:t>
              </a:r>
              <a:endParaRPr lang="en-US" sz="47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1447797" y="6451690"/>
            <a:ext cx="5026475" cy="929775"/>
            <a:chOff x="7459670" y="8524495"/>
            <a:chExt cx="5027056" cy="929882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3394270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 smtClean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 TẬP</a:t>
              </a:r>
              <a:endParaRPr lang="en-US" sz="4700" b="1" spc="-15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p:sp>
        <p:nvSpPr>
          <p:cNvPr id="97" name="Google Shape;123;p14">
            <a:extLst>
              <a:ext uri="{FF2B5EF4-FFF2-40B4-BE49-F238E27FC236}">
                <a16:creationId xmlns="" xmlns:a16="http://schemas.microsoft.com/office/drawing/2014/main" id="{6F2C5CD0-4105-41B5-AFEE-D88C0083FA70}"/>
              </a:ext>
            </a:extLst>
          </p:cNvPr>
          <p:cNvSpPr txBox="1"/>
          <p:nvPr/>
        </p:nvSpPr>
        <p:spPr>
          <a:xfrm>
            <a:off x="2363882" y="2843759"/>
            <a:ext cx="1840975" cy="13233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dirty="0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➉</a:t>
            </a:r>
            <a:endParaRPr sz="8000" b="1" dirty="0">
              <a:solidFill>
                <a:schemeClr val="bg1"/>
              </a:solidFill>
            </a:endParaRPr>
          </a:p>
        </p:txBody>
      </p:sp>
      <p:grpSp>
        <p:nvGrpSpPr>
          <p:cNvPr id="103" name="Group 102">
            <a:extLst>
              <a:ext uri="{FF2B5EF4-FFF2-40B4-BE49-F238E27FC236}">
                <a16:creationId xmlns="" xmlns:a16="http://schemas.microsoft.com/office/drawing/2014/main" id="{FC23DE1C-E8E6-4B22-ABFD-8475D2948CC7}"/>
              </a:ext>
            </a:extLst>
          </p:cNvPr>
          <p:cNvGrpSpPr/>
          <p:nvPr/>
        </p:nvGrpSpPr>
        <p:grpSpPr>
          <a:xfrm>
            <a:off x="6119867" y="2018709"/>
            <a:ext cx="13632085" cy="1866040"/>
            <a:chOff x="394026" y="139419"/>
            <a:chExt cx="11228423" cy="1866040"/>
          </a:xfrm>
        </p:grpSpPr>
        <p:grpSp>
          <p:nvGrpSpPr>
            <p:cNvPr id="105" name="Group 104">
              <a:extLst>
                <a:ext uri="{FF2B5EF4-FFF2-40B4-BE49-F238E27FC236}">
                  <a16:creationId xmlns="" xmlns:a16="http://schemas.microsoft.com/office/drawing/2014/main" id="{7E2210BF-806D-47DD-8F8D-CCA2DB18527D}"/>
                </a:ext>
              </a:extLst>
            </p:cNvPr>
            <p:cNvGrpSpPr/>
            <p:nvPr/>
          </p:nvGrpSpPr>
          <p:grpSpPr>
            <a:xfrm>
              <a:off x="394026" y="139419"/>
              <a:ext cx="11228423" cy="1866040"/>
              <a:chOff x="814648" y="4231655"/>
              <a:chExt cx="11228423" cy="1866040"/>
            </a:xfrm>
          </p:grpSpPr>
          <p:sp>
            <p:nvSpPr>
              <p:cNvPr id="107" name="Rectangle 106">
                <a:extLst>
                  <a:ext uri="{FF2B5EF4-FFF2-40B4-BE49-F238E27FC236}">
                    <a16:creationId xmlns="" xmlns:a16="http://schemas.microsoft.com/office/drawing/2014/main" id="{5B07DBC7-B832-46CC-9B37-FF5DE842FCE6}"/>
                  </a:ext>
                </a:extLst>
              </p:cNvPr>
              <p:cNvSpPr/>
              <p:nvPr/>
            </p:nvSpPr>
            <p:spPr>
              <a:xfrm>
                <a:off x="870246" y="4231803"/>
                <a:ext cx="11172825" cy="653260"/>
              </a:xfrm>
              <a:prstGeom prst="rect">
                <a:avLst/>
              </a:prstGeom>
              <a:pattFill prst="openDmnd">
                <a:fgClr>
                  <a:srgbClr val="F1FEE8"/>
                </a:fgClr>
                <a:bgClr>
                  <a:schemeClr val="accent6">
                    <a:lumMod val="20000"/>
                    <a:lumOff val="80000"/>
                  </a:schemeClr>
                </a:bgClr>
              </a:patt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="" xmlns:a16="http://schemas.microsoft.com/office/drawing/2014/main" id="{CE15F47A-58E4-4238-B59E-259793E4C47E}"/>
                  </a:ext>
                </a:extLst>
              </p:cNvPr>
              <p:cNvGrpSpPr/>
              <p:nvPr/>
            </p:nvGrpSpPr>
            <p:grpSpPr>
              <a:xfrm>
                <a:off x="814648" y="4231655"/>
                <a:ext cx="2576252" cy="1866040"/>
                <a:chOff x="295100" y="4145454"/>
                <a:chExt cx="2768316" cy="1866040"/>
              </a:xfrm>
            </p:grpSpPr>
            <p:grpSp>
              <p:nvGrpSpPr>
                <p:cNvPr id="116" name="Group 115">
                  <a:extLst>
                    <a:ext uri="{FF2B5EF4-FFF2-40B4-BE49-F238E27FC236}">
                      <a16:creationId xmlns="" xmlns:a16="http://schemas.microsoft.com/office/drawing/2014/main" id="{64640920-8313-4669-A878-379DC6A75A14}"/>
                    </a:ext>
                  </a:extLst>
                </p:cNvPr>
                <p:cNvGrpSpPr/>
                <p:nvPr/>
              </p:nvGrpSpPr>
              <p:grpSpPr>
                <a:xfrm>
                  <a:off x="295100" y="4145454"/>
                  <a:ext cx="2768316" cy="1866040"/>
                  <a:chOff x="295100" y="4145454"/>
                  <a:chExt cx="2768316" cy="1866040"/>
                </a:xfrm>
              </p:grpSpPr>
              <p:sp>
                <p:nvSpPr>
                  <p:cNvPr id="118" name="Freeform: Shape 117">
                    <a:extLst>
                      <a:ext uri="{FF2B5EF4-FFF2-40B4-BE49-F238E27FC236}">
                        <a16:creationId xmlns="" xmlns:a16="http://schemas.microsoft.com/office/drawing/2014/main" id="{6A654E73-6239-468E-8089-307B3F2D407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46239" y="3694317"/>
                    <a:ext cx="1866039" cy="2768315"/>
                  </a:xfrm>
                  <a:custGeom>
                    <a:avLst/>
                    <a:gdLst>
                      <a:gd name="connsiteX0" fmla="*/ 0 w 2294140"/>
                      <a:gd name="connsiteY0" fmla="*/ 2006314 h 2006314"/>
                      <a:gd name="connsiteX1" fmla="*/ 0 w 2294140"/>
                      <a:gd name="connsiteY1" fmla="*/ 0 h 2006314"/>
                      <a:gd name="connsiteX2" fmla="*/ 10689 w 2294140"/>
                      <a:gd name="connsiteY2" fmla="*/ 9348 h 2006314"/>
                      <a:gd name="connsiteX3" fmla="*/ 35640 w 2294140"/>
                      <a:gd name="connsiteY3" fmla="*/ 123055 h 2006314"/>
                      <a:gd name="connsiteX4" fmla="*/ 2209107 w 2294140"/>
                      <a:gd name="connsiteY4" fmla="*/ 1996789 h 2006314"/>
                      <a:gd name="connsiteX5" fmla="*/ 2278550 w 2294140"/>
                      <a:gd name="connsiteY5" fmla="*/ 1992680 h 2006314"/>
                      <a:gd name="connsiteX6" fmla="*/ 2294140 w 2294140"/>
                      <a:gd name="connsiteY6" fmla="*/ 2006314 h 2006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94140" h="2006314">
                        <a:moveTo>
                          <a:pt x="0" y="2006314"/>
                        </a:moveTo>
                        <a:lnTo>
                          <a:pt x="0" y="0"/>
                        </a:lnTo>
                        <a:lnTo>
                          <a:pt x="10689" y="9348"/>
                        </a:lnTo>
                        <a:lnTo>
                          <a:pt x="35640" y="123055"/>
                        </a:lnTo>
                        <a:cubicBezTo>
                          <a:pt x="323780" y="1208601"/>
                          <a:pt x="1187892" y="1996789"/>
                          <a:pt x="2209107" y="1996789"/>
                        </a:cubicBezTo>
                        <a:lnTo>
                          <a:pt x="2278550" y="1992680"/>
                        </a:lnTo>
                        <a:lnTo>
                          <a:pt x="2294140" y="2006314"/>
                        </a:ln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9" name="Freeform: Shape 118">
                    <a:extLst>
                      <a:ext uri="{FF2B5EF4-FFF2-40B4-BE49-F238E27FC236}">
                        <a16:creationId xmlns="" xmlns:a16="http://schemas.microsoft.com/office/drawing/2014/main" id="{DB85BBD7-FBC9-429E-9CA9-AD7608A793D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38468" y="4211612"/>
                    <a:ext cx="1866037" cy="1733724"/>
                  </a:xfrm>
                  <a:custGeom>
                    <a:avLst/>
                    <a:gdLst>
                      <a:gd name="connsiteX0" fmla="*/ 0 w 2294140"/>
                      <a:gd name="connsiteY0" fmla="*/ 2006314 h 2006314"/>
                      <a:gd name="connsiteX1" fmla="*/ 0 w 2294140"/>
                      <a:gd name="connsiteY1" fmla="*/ 0 h 2006314"/>
                      <a:gd name="connsiteX2" fmla="*/ 10689 w 2294140"/>
                      <a:gd name="connsiteY2" fmla="*/ 9348 h 2006314"/>
                      <a:gd name="connsiteX3" fmla="*/ 35640 w 2294140"/>
                      <a:gd name="connsiteY3" fmla="*/ 123055 h 2006314"/>
                      <a:gd name="connsiteX4" fmla="*/ 2209107 w 2294140"/>
                      <a:gd name="connsiteY4" fmla="*/ 1996789 h 2006314"/>
                      <a:gd name="connsiteX5" fmla="*/ 2278550 w 2294140"/>
                      <a:gd name="connsiteY5" fmla="*/ 1992680 h 2006314"/>
                      <a:gd name="connsiteX6" fmla="*/ 2294140 w 2294140"/>
                      <a:gd name="connsiteY6" fmla="*/ 2006314 h 2006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94140" h="2006314">
                        <a:moveTo>
                          <a:pt x="0" y="2006314"/>
                        </a:moveTo>
                        <a:lnTo>
                          <a:pt x="0" y="0"/>
                        </a:lnTo>
                        <a:lnTo>
                          <a:pt x="10689" y="9348"/>
                        </a:lnTo>
                        <a:lnTo>
                          <a:pt x="35640" y="123055"/>
                        </a:lnTo>
                        <a:cubicBezTo>
                          <a:pt x="323780" y="1208601"/>
                          <a:pt x="1187892" y="1996789"/>
                          <a:pt x="2209107" y="1996789"/>
                        </a:cubicBezTo>
                        <a:lnTo>
                          <a:pt x="2278550" y="1992680"/>
                        </a:lnTo>
                        <a:lnTo>
                          <a:pt x="2294140" y="2006314"/>
                        </a:lnTo>
                        <a:close/>
                      </a:path>
                    </a:pathLst>
                  </a:custGeom>
                  <a:solidFill>
                    <a:schemeClr val="accent4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0" name="Freeform: Shape 119">
                    <a:extLst>
                      <a:ext uri="{FF2B5EF4-FFF2-40B4-BE49-F238E27FC236}">
                        <a16:creationId xmlns="" xmlns:a16="http://schemas.microsoft.com/office/drawing/2014/main" id="{F0A31368-5C47-4C6D-B5EE-598C4C4C4AC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106" y="4435448"/>
                    <a:ext cx="1866038" cy="1286049"/>
                  </a:xfrm>
                  <a:custGeom>
                    <a:avLst/>
                    <a:gdLst>
                      <a:gd name="connsiteX0" fmla="*/ 0 w 2294140"/>
                      <a:gd name="connsiteY0" fmla="*/ 2006314 h 2006314"/>
                      <a:gd name="connsiteX1" fmla="*/ 0 w 2294140"/>
                      <a:gd name="connsiteY1" fmla="*/ 0 h 2006314"/>
                      <a:gd name="connsiteX2" fmla="*/ 10689 w 2294140"/>
                      <a:gd name="connsiteY2" fmla="*/ 9348 h 2006314"/>
                      <a:gd name="connsiteX3" fmla="*/ 35640 w 2294140"/>
                      <a:gd name="connsiteY3" fmla="*/ 123055 h 2006314"/>
                      <a:gd name="connsiteX4" fmla="*/ 2209107 w 2294140"/>
                      <a:gd name="connsiteY4" fmla="*/ 1996789 h 2006314"/>
                      <a:gd name="connsiteX5" fmla="*/ 2278550 w 2294140"/>
                      <a:gd name="connsiteY5" fmla="*/ 1992680 h 2006314"/>
                      <a:gd name="connsiteX6" fmla="*/ 2294140 w 2294140"/>
                      <a:gd name="connsiteY6" fmla="*/ 2006314 h 2006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94140" h="2006314">
                        <a:moveTo>
                          <a:pt x="0" y="2006314"/>
                        </a:moveTo>
                        <a:lnTo>
                          <a:pt x="0" y="0"/>
                        </a:lnTo>
                        <a:lnTo>
                          <a:pt x="10689" y="9348"/>
                        </a:lnTo>
                        <a:lnTo>
                          <a:pt x="35640" y="123055"/>
                        </a:lnTo>
                        <a:cubicBezTo>
                          <a:pt x="323780" y="1208601"/>
                          <a:pt x="1187892" y="1996789"/>
                          <a:pt x="2209107" y="1996789"/>
                        </a:cubicBezTo>
                        <a:lnTo>
                          <a:pt x="2278550" y="1992680"/>
                        </a:lnTo>
                        <a:lnTo>
                          <a:pt x="2294140" y="2006314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117" name="Picture 116">
                  <a:extLst>
                    <a:ext uri="{FF2B5EF4-FFF2-40B4-BE49-F238E27FC236}">
                      <a16:creationId xmlns="" xmlns:a16="http://schemas.microsoft.com/office/drawing/2014/main" id="{9ED3B5BF-C3BE-4BDD-9382-1805FB1F428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54843" y="4191912"/>
                  <a:ext cx="374013" cy="492528"/>
                </a:xfrm>
                <a:prstGeom prst="rect">
                  <a:avLst/>
                </a:prstGeom>
              </p:spPr>
            </p:pic>
          </p:grpSp>
          <p:grpSp>
            <p:nvGrpSpPr>
              <p:cNvPr id="109" name="Group 108">
                <a:extLst>
                  <a:ext uri="{FF2B5EF4-FFF2-40B4-BE49-F238E27FC236}">
                    <a16:creationId xmlns="" xmlns:a16="http://schemas.microsoft.com/office/drawing/2014/main" id="{7D03E0F1-35C6-4608-AD0C-020FD28E3E4F}"/>
                  </a:ext>
                </a:extLst>
              </p:cNvPr>
              <p:cNvGrpSpPr/>
              <p:nvPr/>
            </p:nvGrpSpPr>
            <p:grpSpPr>
              <a:xfrm>
                <a:off x="1382150" y="4821034"/>
                <a:ext cx="8911512" cy="1080999"/>
                <a:chOff x="2217673" y="4788029"/>
                <a:chExt cx="8911512" cy="1080999"/>
              </a:xfrm>
            </p:grpSpPr>
            <p:grpSp>
              <p:nvGrpSpPr>
                <p:cNvPr id="110" name="Group 109">
                  <a:extLst>
                    <a:ext uri="{FF2B5EF4-FFF2-40B4-BE49-F238E27FC236}">
                      <a16:creationId xmlns="" xmlns:a16="http://schemas.microsoft.com/office/drawing/2014/main" id="{1A11BCDE-0B85-451B-96C0-5D38A0F575DC}"/>
                    </a:ext>
                  </a:extLst>
                </p:cNvPr>
                <p:cNvGrpSpPr/>
                <p:nvPr/>
              </p:nvGrpSpPr>
              <p:grpSpPr>
                <a:xfrm>
                  <a:off x="2217673" y="4788029"/>
                  <a:ext cx="7841621" cy="1080999"/>
                  <a:chOff x="2151171" y="4731333"/>
                  <a:chExt cx="7841621" cy="1080999"/>
                </a:xfrm>
              </p:grpSpPr>
              <p:sp>
                <p:nvSpPr>
                  <p:cNvPr id="112" name="Arrow: Pentagon 111">
                    <a:extLst>
                      <a:ext uri="{FF2B5EF4-FFF2-40B4-BE49-F238E27FC236}">
                        <a16:creationId xmlns="" xmlns:a16="http://schemas.microsoft.com/office/drawing/2014/main" id="{1EAE05B5-4025-4CEE-9AC7-1AB6177A996B}"/>
                      </a:ext>
                    </a:extLst>
                  </p:cNvPr>
                  <p:cNvSpPr/>
                  <p:nvPr/>
                </p:nvSpPr>
                <p:spPr>
                  <a:xfrm>
                    <a:off x="3103023" y="4731333"/>
                    <a:ext cx="6889769" cy="707886"/>
                  </a:xfrm>
                  <a:prstGeom prst="homePlate">
                    <a:avLst>
                      <a:gd name="adj" fmla="val 32355"/>
                    </a:avLst>
                  </a:prstGeom>
                  <a:solidFill>
                    <a:srgbClr val="F1FEE8">
                      <a:alpha val="26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13" name="Group 112">
                    <a:extLst>
                      <a:ext uri="{FF2B5EF4-FFF2-40B4-BE49-F238E27FC236}">
                        <a16:creationId xmlns="" xmlns:a16="http://schemas.microsoft.com/office/drawing/2014/main" id="{CAB9DD1D-19B6-46EF-B106-2089127B3A37}"/>
                      </a:ext>
                    </a:extLst>
                  </p:cNvPr>
                  <p:cNvGrpSpPr/>
                  <p:nvPr/>
                </p:nvGrpSpPr>
                <p:grpSpPr>
                  <a:xfrm>
                    <a:off x="2151171" y="4769642"/>
                    <a:ext cx="1377331" cy="1042690"/>
                    <a:chOff x="2830740" y="5063236"/>
                    <a:chExt cx="1377331" cy="1042690"/>
                  </a:xfrm>
                </p:grpSpPr>
                <p:sp>
                  <p:nvSpPr>
                    <p:cNvPr id="114" name="Oval 113">
                      <a:extLst>
                        <a:ext uri="{FF2B5EF4-FFF2-40B4-BE49-F238E27FC236}">
                          <a16:creationId xmlns="" xmlns:a16="http://schemas.microsoft.com/office/drawing/2014/main" id="{1ED8F30B-B3D2-46F4-AF2A-7D023C9647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30740" y="5063236"/>
                      <a:ext cx="1041975" cy="1042690"/>
                    </a:xfrm>
                    <a:prstGeom prst="ellipse">
                      <a:avLst/>
                    </a:prstGeom>
                    <a:solidFill>
                      <a:srgbClr val="EBFDFF"/>
                    </a:solidFill>
                    <a:ln>
                      <a:noFill/>
                    </a:ln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5" name="TextBox 114">
                      <a:extLst>
                        <a:ext uri="{FF2B5EF4-FFF2-40B4-BE49-F238E27FC236}">
                          <a16:creationId xmlns="" xmlns:a16="http://schemas.microsoft.com/office/drawing/2014/main" id="{0FB7A7CB-AE6C-404F-903F-A20A7BA3A75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001248" y="5193344"/>
                      <a:ext cx="1206823" cy="70788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4000" b="1" dirty="0" smtClean="0">
                          <a:solidFill>
                            <a:srgbClr val="D60093"/>
                          </a:solidFill>
                          <a:latin typeface="Britannic Bold" panose="020B0903060703020204" pitchFamily="34" charset="0"/>
                        </a:rPr>
                        <a:t>§3</a:t>
                      </a:r>
                      <a:endParaRPr lang="en-US" sz="4000" b="1" dirty="0">
                        <a:solidFill>
                          <a:srgbClr val="D60093"/>
                        </a:solidFill>
                        <a:latin typeface="Britannic Bold" panose="020B0903060703020204" pitchFamily="34" charset="0"/>
                      </a:endParaRPr>
                    </a:p>
                  </p:txBody>
                </p:sp>
              </p:grpSp>
            </p:grpSp>
            <p:sp>
              <p:nvSpPr>
                <p:cNvPr id="111" name="TextBox 110">
                  <a:extLst>
                    <a:ext uri="{FF2B5EF4-FFF2-40B4-BE49-F238E27FC236}">
                      <a16:creationId xmlns="" xmlns:a16="http://schemas.microsoft.com/office/drawing/2014/main" id="{41BC9EEA-67FE-4025-88C5-13279157F75A}"/>
                    </a:ext>
                  </a:extLst>
                </p:cNvPr>
                <p:cNvSpPr txBox="1"/>
                <p:nvPr/>
              </p:nvSpPr>
              <p:spPr>
                <a:xfrm>
                  <a:off x="3517912" y="4956010"/>
                  <a:ext cx="7611273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 smtClean="0">
                      <a:solidFill>
                        <a:schemeClr val="accent4">
                          <a:lumMod val="50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DẤU CỦA TAM THỨC BẬC HAI</a:t>
                  </a:r>
                  <a:endParaRPr lang="en-US" sz="4800" b="1" dirty="0">
                    <a:solidFill>
                      <a:schemeClr val="accent4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  <p:pic>
          <p:nvPicPr>
            <p:cNvPr id="106" name="Picture 105">
              <a:extLst>
                <a:ext uri="{FF2B5EF4-FFF2-40B4-BE49-F238E27FC236}">
                  <a16:creationId xmlns="" xmlns:a16="http://schemas.microsoft.com/office/drawing/2014/main" id="{707D7BD0-AB45-4AE3-B10E-5F71423C6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04501" y="196907"/>
              <a:ext cx="545403" cy="481498"/>
            </a:xfrm>
            <a:prstGeom prst="rect">
              <a:avLst/>
            </a:prstGeom>
          </p:spPr>
        </p:pic>
      </p:grpSp>
      <p:sp>
        <p:nvSpPr>
          <p:cNvPr id="121" name="TextBox 120">
            <a:extLst>
              <a:ext uri="{FF2B5EF4-FFF2-40B4-BE49-F238E27FC236}">
                <a16:creationId xmlns="" xmlns:a16="http://schemas.microsoft.com/office/drawing/2014/main" id="{5DA27644-2C46-47CA-A457-16B35E614217}"/>
              </a:ext>
            </a:extLst>
          </p:cNvPr>
          <p:cNvSpPr txBox="1"/>
          <p:nvPr/>
        </p:nvSpPr>
        <p:spPr>
          <a:xfrm>
            <a:off x="9238359" y="1969595"/>
            <a:ext cx="104255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CHƯƠNG 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  <a:r>
              <a:rPr lang="vi-VN" sz="4400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HÀM SỐ VÀ ĐỒ THỊ</a:t>
            </a:r>
            <a:endParaRPr lang="vi-VN" sz="4400" b="1" dirty="0">
              <a:solidFill>
                <a:schemeClr val="accent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16243" y="2375771"/>
            <a:ext cx="21868726" cy="10511757"/>
            <a:chOff x="1440196" y="3480127"/>
            <a:chExt cx="21868726" cy="105117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40196" y="3486539"/>
              <a:ext cx="21868726" cy="10505345"/>
              <a:chOff x="1440196" y="3486539"/>
              <a:chExt cx="21868726" cy="10505345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40196" y="3696072"/>
                <a:ext cx="21868726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9152197" y="3486539"/>
                <a:ext cx="9518389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990169" y="3528000"/>
                <a:ext cx="825738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TRẮC NGHIỆM</a:t>
                </a:r>
                <a:endParaRPr lang="vi-VN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25356" y="3472448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804051" y="1848439"/>
              <a:ext cx="1283801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7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4"/>
              <p:cNvSpPr txBox="1">
                <a:spLocks noChangeArrowheads="1"/>
              </p:cNvSpPr>
              <p:nvPr/>
            </p:nvSpPr>
            <p:spPr bwMode="auto">
              <a:xfrm>
                <a:off x="1928659" y="4660166"/>
                <a:ext cx="20308626" cy="68634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lnSpc>
                    <a:spcPct val="200000"/>
                  </a:lnSpc>
                </a:pP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 dirty="0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1" dirty="0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</m:d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𝟓</m:t>
                    </m:r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baseline="30000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𝟔</m:t>
                    </m:r>
                    <m:r>
                      <a:rPr lang="en-US" sz="4400" b="1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en-US" sz="4400" b="1" i="1" dirty="0">
                        <a:latin typeface="Cambria Math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,   </m:t>
                    </m:r>
                  </m:oMath>
                </a14:m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khẳng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nào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đây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sai</a:t>
                </a:r>
                <a:r>
                  <a:rPr lang="vi-VN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?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742950" indent="-742950" eaLnBrk="1" hangingPunct="1">
                  <a:lnSpc>
                    <a:spcPct val="200000"/>
                  </a:lnSpc>
                  <a:buAutoNum type="alphaUcPeriod"/>
                </a:pP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  <a:ea typeface="Cambria Math"/>
                        <a:cs typeface="Tahoma" pitchFamily="34" charset="0"/>
                      </a:rPr>
                      <m:t>𝒇</m:t>
                    </m:r>
                    <m:r>
                      <a:rPr lang="en-US" sz="4400" b="1" i="1" smtClean="0">
                        <a:latin typeface="Cambria Math"/>
                        <a:ea typeface="Cambria Math"/>
                        <a:cs typeface="Tahoma" pitchFamily="34" charset="0"/>
                      </a:rPr>
                      <m:t>(</m:t>
                    </m:r>
                  </m:oMath>
                </a14:m>
                <a:r>
                  <a:rPr lang="en-US" sz="4400" b="1" dirty="0" smtClean="0">
                    <a:latin typeface="Tahoma" pitchFamily="34" charset="0"/>
                    <a:ea typeface="Cambria Math"/>
                    <a:cs typeface="Tahoma" pitchFamily="34" charset="0"/>
                  </a:rPr>
                  <a:t>x) </a:t>
                </a:r>
                <a:r>
                  <a:rPr lang="en-US" sz="4400" b="1" dirty="0" err="1" smtClean="0">
                    <a:latin typeface="Tahoma" pitchFamily="34" charset="0"/>
                    <a:ea typeface="Cambria Math"/>
                    <a:cs typeface="Tahoma" pitchFamily="34" charset="0"/>
                  </a:rPr>
                  <a:t>mang</a:t>
                </a:r>
                <a:r>
                  <a:rPr lang="en-US" sz="4400" b="1" dirty="0" smtClean="0"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Cambria Math"/>
                    <a:cs typeface="Tahoma" pitchFamily="34" charset="0"/>
                  </a:rPr>
                  <a:t>dấu</a:t>
                </a:r>
                <a:r>
                  <a:rPr lang="en-US" sz="4400" b="1" dirty="0" smtClean="0"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Cambria Math"/>
                    <a:cs typeface="Tahoma" pitchFamily="34" charset="0"/>
                  </a:rPr>
                  <a:t>dương</a:t>
                </a:r>
                <a:r>
                  <a:rPr lang="en-US" sz="4400" b="1" dirty="0" smtClean="0"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Cambria Math"/>
                    <a:cs typeface="Tahoma" pitchFamily="34" charset="0"/>
                  </a:rPr>
                  <a:t>với</a:t>
                </a:r>
                <a:r>
                  <a:rPr lang="en-US" sz="4400" b="1" dirty="0" smtClean="0"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imes New Roman"/>
                      </a:rPr>
                      <m:t>∈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  <a:ea typeface="Cambria Math"/>
                            <a:cs typeface="Times New Roman"/>
                          </a:rPr>
                          <m:t>−∞;</m:t>
                        </m:r>
                        <m:r>
                          <a:rPr lang="en-US" sz="4400" b="1" i="1" smtClean="0">
                            <a:latin typeface="Cambria Math"/>
                            <a:ea typeface="Cambria Math"/>
                            <a:cs typeface="Times New Roman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latin typeface="Cambria Math"/>
                        <a:ea typeface="Cambria Math"/>
                        <a:cs typeface="Times New Roman"/>
                      </a:rPr>
                      <m:t>∪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/>
                            <a:ea typeface="Cambria Math"/>
                            <a:cs typeface="Times New Roman"/>
                          </a:rPr>
                          <m:t>𝟑</m:t>
                        </m:r>
                        <m:r>
                          <a:rPr lang="en-US" sz="4400" b="1" i="1">
                            <a:latin typeface="Cambria Math"/>
                            <a:ea typeface="Cambria Math"/>
                            <a:cs typeface="Times New Roman"/>
                          </a:rPr>
                          <m:t>; +∞</m:t>
                        </m:r>
                      </m:e>
                    </m:d>
                  </m:oMath>
                </a14:m>
                <a:endParaRPr lang="en-US" sz="4400" b="1" dirty="0" smtClean="0">
                  <a:latin typeface="Tahoma" pitchFamily="34" charset="0"/>
                  <a:ea typeface="Cambria Math"/>
                  <a:cs typeface="Tahoma" pitchFamily="34" charset="0"/>
                </a:endParaRPr>
              </a:p>
              <a:p>
                <a:pPr marL="742950" indent="-742950" eaLnBrk="1" hangingPunct="1">
                  <a:lnSpc>
                    <a:spcPct val="200000"/>
                  </a:lnSpc>
                  <a:buAutoNum type="alphaUcPeriod"/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Cambria Math"/>
                        <a:cs typeface="Tahoma" pitchFamily="34" charset="0"/>
                      </a:rPr>
                      <m:t>𝒇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ahoma" pitchFamily="34" charset="0"/>
                      </a:rPr>
                      <m:t>(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Cambria Math"/>
                    <a:cs typeface="Tahoma" pitchFamily="34" charset="0"/>
                  </a:rPr>
                  <a:t>x) </a:t>
                </a:r>
                <a:r>
                  <a:rPr lang="en-US" sz="4400" b="1" dirty="0" err="1">
                    <a:latin typeface="Tahoma" pitchFamily="34" charset="0"/>
                    <a:ea typeface="Cambria Math"/>
                    <a:cs typeface="Tahoma" pitchFamily="34" charset="0"/>
                  </a:rPr>
                  <a:t>mang</a:t>
                </a:r>
                <a:r>
                  <a:rPr lang="en-US" sz="4400" b="1" dirty="0"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Cambria Math"/>
                    <a:cs typeface="Tahoma" pitchFamily="34" charset="0"/>
                  </a:rPr>
                  <a:t>dấu</a:t>
                </a:r>
                <a:r>
                  <a:rPr lang="en-US" sz="4400" b="1" dirty="0"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Cambria Math"/>
                    <a:cs typeface="Tahoma" pitchFamily="34" charset="0"/>
                  </a:rPr>
                  <a:t>âm</a:t>
                </a:r>
                <a:r>
                  <a:rPr lang="en-US" sz="4400" b="1" dirty="0" smtClean="0"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Cambria Math"/>
                    <a:cs typeface="Tahoma" pitchFamily="34" charset="0"/>
                  </a:rPr>
                  <a:t>với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 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∀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∈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ℝ</m:t>
                    </m:r>
                  </m:oMath>
                </a14:m>
                <a:endParaRPr lang="en-US" sz="4400" b="1" dirty="0">
                  <a:latin typeface="Tahoma" pitchFamily="34" charset="0"/>
                  <a:ea typeface="Cambria Math"/>
                  <a:cs typeface="Tahoma" pitchFamily="34" charset="0"/>
                </a:endParaRPr>
              </a:p>
              <a:p>
                <a:pPr marL="742950" lvl="0" indent="-742950" eaLnBrk="1" hangingPunct="1">
                  <a:lnSpc>
                    <a:spcPct val="200000"/>
                  </a:lnSpc>
                  <a:buFontTx/>
                  <a:buAutoNum type="alphaUcPeriod"/>
                </a:pP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𝒇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(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Cambria Math"/>
                    <a:cs typeface="Tahoma" pitchFamily="34" charset="0"/>
                  </a:rPr>
                  <a:t>x)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Cambria Math"/>
                    <a:cs typeface="Tahoma" pitchFamily="34" charset="0"/>
                  </a:rPr>
                  <a:t>mang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Cambria Math"/>
                    <a:cs typeface="Tahoma" pitchFamily="34" charset="0"/>
                  </a:rPr>
                  <a:t>dấu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solidFill>
                      <a:prstClr val="black"/>
                    </a:solidFill>
                    <a:latin typeface="Tahoma" pitchFamily="34" charset="0"/>
                    <a:ea typeface="Cambria Math"/>
                    <a:cs typeface="Tahoma" pitchFamily="34" charset="0"/>
                  </a:rPr>
                  <a:t>âm</a:t>
                </a:r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Cambria Math"/>
                    <a:cs typeface="Tahoma" pitchFamily="34" charset="0"/>
                  </a:rPr>
                  <a:t>với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∈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  <a:sym typeface="Symbol" pitchFamily="18" charset="2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  <a:sym typeface="Symbol" pitchFamily="18" charset="2"/>
                          </a:rPr>
                          <m:t>;</m:t>
                        </m:r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  <a:sym typeface="Symbol" pitchFamily="18" charset="2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:endParaRPr lang="en-US" sz="4400" b="1" dirty="0">
                  <a:solidFill>
                    <a:prstClr val="black"/>
                  </a:solidFill>
                  <a:latin typeface="Tahoma" pitchFamily="34" charset="0"/>
                  <a:ea typeface="Cambria Math"/>
                  <a:cs typeface="Tahoma" pitchFamily="34" charset="0"/>
                </a:endParaRPr>
              </a:p>
              <a:p>
                <a:pPr marL="742950" indent="-742950" eaLnBrk="1" hangingPunct="1">
                  <a:lnSpc>
                    <a:spcPct val="200000"/>
                  </a:lnSpc>
                  <a:buFontTx/>
                  <a:buAutoNum type="alphaUcPeriod"/>
                </a:pP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  <a:ea typeface="Cambria Math"/>
                        <a:cs typeface="Tahoma" pitchFamily="34" charset="0"/>
                      </a:rPr>
                      <m:t>𝒇</m:t>
                    </m:r>
                    <m:r>
                      <a:rPr lang="en-US" sz="4400" b="1" i="1" smtClean="0">
                        <a:latin typeface="Cambria Math"/>
                        <a:ea typeface="Cambria Math"/>
                        <a:cs typeface="Tahoma" pitchFamily="34" charset="0"/>
                      </a:rPr>
                      <m:t>(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Cambria Math"/>
                    <a:cs typeface="Tahoma" pitchFamily="34" charset="0"/>
                  </a:rPr>
                  <a:t>x) </a:t>
                </a:r>
                <a:r>
                  <a:rPr lang="en-US" sz="4400" b="1" dirty="0" smtClean="0">
                    <a:latin typeface="Tahoma" pitchFamily="34" charset="0"/>
                    <a:ea typeface="Cambria Math"/>
                    <a:cs typeface="Tahoma" pitchFamily="34" charset="0"/>
                  </a:rPr>
                  <a:t>bằng 0 </a:t>
                </a:r>
                <a:r>
                  <a:rPr lang="en-US" sz="4400" b="1" dirty="0" err="1">
                    <a:latin typeface="Tahoma" pitchFamily="34" charset="0"/>
                    <a:ea typeface="Cambria Math"/>
                    <a:cs typeface="Tahoma" pitchFamily="34" charset="0"/>
                  </a:rPr>
                  <a:t>với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 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∀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 smtClean="0">
                            <a:latin typeface="Cambria Math"/>
                            <a:ea typeface="Cambria Math"/>
                            <a:cs typeface="Times New Roman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/>
                            <a:ea typeface="Cambria Math"/>
                            <a:cs typeface="Times New Roman" pitchFamily="18" charset="0"/>
                            <a:sym typeface="Symbol" pitchFamily="18" charset="2"/>
                          </a:rPr>
                          <m:t>𝟐</m:t>
                        </m:r>
                        <m:r>
                          <a:rPr lang="en-US" sz="4400" b="1" i="1" smtClean="0">
                            <a:latin typeface="Cambria Math"/>
                            <a:ea typeface="Cambria Math"/>
                            <a:cs typeface="Times New Roman" pitchFamily="18" charset="0"/>
                            <a:sym typeface="Symbol" pitchFamily="18" charset="2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/>
                            <a:ea typeface="Cambria Math"/>
                            <a:cs typeface="Times New Roman" pitchFamily="18" charset="0"/>
                            <a:sym typeface="Symbol" pitchFamily="18" charset="2"/>
                          </a:rPr>
                          <m:t>𝟑</m:t>
                        </m:r>
                      </m:e>
                    </m:d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28659" y="4660166"/>
                <a:ext cx="20308626" cy="6863417"/>
              </a:xfrm>
              <a:prstGeom prst="rect">
                <a:avLst/>
              </a:prstGeom>
              <a:blipFill rotWithShape="1">
                <a:blip r:embed="rId2"/>
                <a:stretch>
                  <a:fillRect l="-1200" b="-8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5"/>
          <p:cNvSpPr>
            <a:spLocks noChangeArrowheads="1"/>
          </p:cNvSpPr>
          <p:nvPr/>
        </p:nvSpPr>
        <p:spPr bwMode="auto">
          <a:xfrm>
            <a:off x="1641417" y="7464614"/>
            <a:ext cx="1140244" cy="127786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200000"/>
              </a:lnSpc>
            </a:pPr>
            <a:endParaRPr lang="vi-VN" sz="4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493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39635" y="1844713"/>
            <a:ext cx="22124734" cy="11506200"/>
            <a:chOff x="2177989" y="3480127"/>
            <a:chExt cx="20961801" cy="10499213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177989" y="3486537"/>
              <a:ext cx="20961801" cy="10492803"/>
              <a:chOff x="2177989" y="3486537"/>
              <a:chExt cx="20961801" cy="10492803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2177989" y="3683528"/>
                <a:ext cx="20961801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431188" y="3629270"/>
                <a:ext cx="8081995" cy="802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838200" y="3352800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568790" y="1848439"/>
              <a:ext cx="1754328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</a:t>
              </a:r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1</a:t>
              </a:r>
              <a:r>
                <a:rPr lang="en-US" sz="4400" b="1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/5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="" xmlns:a16="http://schemas.microsoft.com/office/drawing/2014/main" id="{5623433A-9FEE-44D0-BEEF-D7F2D9756AA4}"/>
                  </a:ext>
                </a:extLst>
              </p:cNvPr>
              <p:cNvSpPr/>
              <p:nvPr/>
            </p:nvSpPr>
            <p:spPr>
              <a:xfrm>
                <a:off x="1705733" y="4746382"/>
                <a:ext cx="21570547" cy="22889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 các phát biểu sau, phát biểu nào đúng, phát biểu nào sai?</a:t>
                </a:r>
              </a:p>
              <a:p>
                <a:r>
                  <a:rPr lang="vi-VN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14:m>
                  <m:oMath xmlns:m="http://schemas.openxmlformats.org/officeDocument/2006/math">
                    <m:r>
                      <a:rPr lang="vi-VN" sz="4400" b="0" i="1" dirty="0" smtClean="0">
                        <a:latin typeface="Cambria Math"/>
                      </a:rPr>
                      <m:t>) </m:t>
                    </m:r>
                    <m:r>
                      <a:rPr lang="vi-VN" sz="4400" b="0" i="1" dirty="0" smtClean="0">
                        <a:latin typeface="Cambria Math"/>
                      </a:rPr>
                      <m:t>𝑥</m:t>
                    </m:r>
                    <m:r>
                      <a:rPr lang="vi-VN" sz="4400" b="0" i="1" baseline="30000" dirty="0">
                        <a:latin typeface="Cambria Math"/>
                      </a:rPr>
                      <m:t>2</m:t>
                    </m:r>
                    <m:r>
                      <a:rPr lang="vi-VN" sz="4400" b="0" i="1" dirty="0">
                        <a:latin typeface="Cambria Math"/>
                      </a:rPr>
                      <m:t> – 2</m:t>
                    </m:r>
                    <m:r>
                      <a:rPr lang="vi-VN" sz="4400" b="0" i="1" dirty="0">
                        <a:latin typeface="Cambria Math"/>
                      </a:rPr>
                      <m:t>𝑥</m:t>
                    </m:r>
                    <m:r>
                      <a:rPr lang="vi-VN" sz="4400" b="0" i="1" dirty="0">
                        <a:latin typeface="Cambria Math"/>
                      </a:rPr>
                      <m:t> – 3 &gt; 0 </m:t>
                    </m:r>
                  </m:oMath>
                </a14:m>
                <a:r>
                  <a:rPr lang="vi-VN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khi và chỉ khi </a:t>
                </a:r>
                <a14:m>
                  <m:oMath xmlns:m="http://schemas.openxmlformats.org/officeDocument/2006/math">
                    <m:r>
                      <a:rPr lang="vi-VN" sz="4400" b="0" i="1" dirty="0" smtClean="0">
                        <a:latin typeface="Cambria Math"/>
                      </a:rPr>
                      <m:t>𝑥</m:t>
                    </m:r>
                    <m:r>
                      <a:rPr lang="vi-VN" sz="4400" b="0" i="1" dirty="0" smtClean="0">
                        <a:latin typeface="Cambria Math"/>
                      </a:rPr>
                      <m:t> ∈ (– ∞; – 1) ∪ (3; + ∞). </m:t>
                    </m:r>
                  </m:oMath>
                </a14:m>
                <a:endParaRPr lang="vi-VN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vi-VN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vi-VN" sz="4400" b="0" i="1" dirty="0" smtClean="0">
                        <a:latin typeface="Cambria Math"/>
                      </a:rPr>
                      <m:t>𝑥</m:t>
                    </m:r>
                    <m:r>
                      <a:rPr lang="vi-VN" sz="4400" b="0" i="1" baseline="30000" dirty="0">
                        <a:latin typeface="Cambria Math"/>
                      </a:rPr>
                      <m:t>2</m:t>
                    </m:r>
                    <m:r>
                      <a:rPr lang="vi-VN" sz="4400" b="0" i="1" dirty="0">
                        <a:latin typeface="Cambria Math"/>
                      </a:rPr>
                      <m:t> – 2</m:t>
                    </m:r>
                    <m:r>
                      <a:rPr lang="vi-VN" sz="4400" b="0" i="1" dirty="0">
                        <a:latin typeface="Cambria Math"/>
                      </a:rPr>
                      <m:t>𝑥</m:t>
                    </m:r>
                    <m:r>
                      <a:rPr lang="vi-VN" sz="4400" b="0" i="1" dirty="0">
                        <a:latin typeface="Cambria Math"/>
                      </a:rPr>
                      <m:t> – 3 &lt; 0 </m:t>
                    </m:r>
                  </m:oMath>
                </a14:m>
                <a:r>
                  <a:rPr lang="vi-VN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khi và chỉ khi </a:t>
                </a:r>
                <a14:m>
                  <m:oMath xmlns:m="http://schemas.openxmlformats.org/officeDocument/2006/math">
                    <m:r>
                      <a:rPr lang="vi-VN" sz="4400" b="0" i="1" dirty="0" smtClean="0">
                        <a:latin typeface="Cambria Math"/>
                      </a:rPr>
                      <m:t>𝑥</m:t>
                    </m:r>
                    <m:r>
                      <a:rPr lang="vi-VN" sz="4400" b="0" i="1" dirty="0" smtClean="0">
                        <a:latin typeface="Cambria Math"/>
                      </a:rPr>
                      <m:t> ∈ [– 1; 3].</m:t>
                    </m:r>
                  </m:oMath>
                </a14:m>
                <a:endParaRPr lang="vi-VN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623433A-9FEE-44D0-BEEF-D7F2D9756A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733" y="4746382"/>
                <a:ext cx="21570547" cy="2288960"/>
              </a:xfrm>
              <a:prstGeom prst="rect">
                <a:avLst/>
              </a:prstGeom>
              <a:blipFill rotWithShape="1">
                <a:blip r:embed="rId2"/>
                <a:stretch>
                  <a:fillRect l="-1159" t="-5333" b="-11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1CCADED-1BF5-4BD3-9104-1CD8D44084F7}"/>
              </a:ext>
            </a:extLst>
          </p:cNvPr>
          <p:cNvSpPr/>
          <p:nvPr/>
        </p:nvSpPr>
        <p:spPr>
          <a:xfrm>
            <a:off x="10946621" y="7213215"/>
            <a:ext cx="2092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0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="" xmlns:a16="http://schemas.microsoft.com/office/drawing/2014/main" id="{DFEE83AB-51EE-47EE-B762-7AC2AF216A38}"/>
                  </a:ext>
                </a:extLst>
              </p:cNvPr>
              <p:cNvSpPr/>
              <p:nvPr/>
            </p:nvSpPr>
            <p:spPr>
              <a:xfrm>
                <a:off x="2042379" y="7921101"/>
                <a:ext cx="10494348" cy="10040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tam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bậc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r>
                      <a:rPr lang="en-US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en-US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en-US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) = </m:t>
                    </m:r>
                    <m:r>
                      <a:rPr lang="en-US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en-US" sz="4400" i="1" baseline="30000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2</m:t>
                    </m:r>
                    <m:r>
                      <a:rPr lang="en-US" sz="44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– 2</m:t>
                    </m:r>
                    <m:r>
                      <a:rPr lang="en-US" sz="44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en-US" sz="44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– 3</m:t>
                    </m:r>
                  </m:oMath>
                </a14:m>
                <a:r>
                  <a:rPr lang="en-US" sz="4400" dirty="0"/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DFEE83AB-51EE-47EE-B762-7AC2AF216A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2379" y="7921101"/>
                <a:ext cx="10494348" cy="1004057"/>
              </a:xfrm>
              <a:prstGeom prst="rect">
                <a:avLst/>
              </a:prstGeom>
              <a:blipFill rotWithShape="1">
                <a:blip r:embed="rId3"/>
                <a:stretch>
                  <a:fillRect l="-2323" r="-1394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="" xmlns:a16="http://schemas.microsoft.com/office/drawing/2014/main" id="{E136165B-0723-4975-8E25-822158A6B163}"/>
                  </a:ext>
                </a:extLst>
              </p:cNvPr>
              <p:cNvSpPr/>
              <p:nvPr/>
            </p:nvSpPr>
            <p:spPr>
              <a:xfrm>
                <a:off x="2042379" y="8991600"/>
                <a:ext cx="17344748" cy="10040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vi-VN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Khi đó tam thức bậc hai có hai nghiệm phân biệt </a:t>
                </a:r>
                <a14:m>
                  <m:oMath xmlns:m="http://schemas.openxmlformats.org/officeDocument/2006/math">
                    <m:r>
                      <a:rPr lang="vi-VN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sz="4400" i="1" baseline="-25000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1</m:t>
                    </m:r>
                    <m:r>
                      <a:rPr lang="vi-VN" sz="44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= – 1 </m:t>
                    </m:r>
                  </m:oMath>
                </a14:m>
                <a:r>
                  <a:rPr lang="vi-VN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vi-VN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sz="4400" i="1" baseline="-25000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2</m:t>
                    </m:r>
                    <m:r>
                      <a:rPr lang="vi-VN" sz="44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= 3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xmlns="" id="{E136165B-0723-4975-8E25-822158A6B1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2379" y="8991600"/>
                <a:ext cx="17344748" cy="1004057"/>
              </a:xfrm>
              <a:prstGeom prst="rect">
                <a:avLst/>
              </a:prstGeom>
              <a:blipFill rotWithShape="1">
                <a:blip r:embed="rId4"/>
                <a:stretch>
                  <a:fillRect l="-1406" b="-16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983148" y="11020938"/>
                <a:ext cx="21493209" cy="8348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r>
                  <a:rPr lang="vi-VN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o </a:t>
                </a:r>
                <a:r>
                  <a:rPr lang="vi-VN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 </a:t>
                </a:r>
                <a14:m>
                  <m:oMath xmlns:m="http://schemas.openxmlformats.org/officeDocument/2006/math">
                    <m:r>
                      <a:rPr lang="vi-VN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r>
                      <a:rPr lang="vi-VN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vi-VN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) &gt; 0 </m:t>
                    </m:r>
                  </m:oMath>
                </a14:m>
                <a:r>
                  <a:rPr lang="vi-VN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 mọi </a:t>
                </a:r>
                <a14:m>
                  <m:oMath xmlns:m="http://schemas.openxmlformats.org/officeDocument/2006/math">
                    <m:r>
                      <a:rPr lang="vi-VN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∈ (– ∞; – 1) ∪ (3; + ∞)</m:t>
                    </m:r>
                  </m:oMath>
                </a14:m>
                <a:r>
                  <a:rPr lang="vi-VN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r>
                      <a:rPr lang="vi-VN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vi-VN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) &lt; 0 </m:t>
                    </m:r>
                  </m:oMath>
                </a14:m>
                <a:r>
                  <a:rPr lang="vi-VN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 mọi </a:t>
                </a:r>
                <a14:m>
                  <m:oMath xmlns:m="http://schemas.openxmlformats.org/officeDocument/2006/math">
                    <m:r>
                      <a:rPr lang="vi-VN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∈ (– 1; 3).</m:t>
                    </m:r>
                  </m:oMath>
                </a14:m>
                <a:endParaRPr lang="vi-VN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3148" y="11020938"/>
                <a:ext cx="21493209" cy="834844"/>
              </a:xfrm>
              <a:prstGeom prst="rect">
                <a:avLst/>
              </a:prstGeom>
              <a:blipFill rotWithShape="1">
                <a:blip r:embed="rId5"/>
                <a:stretch>
                  <a:fillRect l="-1106" t="-6569" b="-321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042379" y="10005210"/>
                <a:ext cx="6463051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Lại có hệ số </a:t>
                </a:r>
                <a14:m>
                  <m:oMath xmlns:m="http://schemas.openxmlformats.org/officeDocument/2006/math"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𝑎</m:t>
                    </m:r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= 1 &gt; 0</m:t>
                    </m:r>
                  </m:oMath>
                </a14:m>
                <a:r>
                  <a:rPr lang="vi-VN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2379" y="10005210"/>
                <a:ext cx="6463051" cy="754053"/>
              </a:xfrm>
              <a:prstGeom prst="rect">
                <a:avLst/>
              </a:prstGeom>
              <a:blipFill rotWithShape="1">
                <a:blip r:embed="rId6"/>
                <a:stretch>
                  <a:fillRect l="-3679" t="-19355" r="-2830" b="-33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2092973" y="12268200"/>
            <a:ext cx="10669909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dirty="0">
                <a:latin typeface="Tahoma" pitchFamily="34" charset="0"/>
                <a:ea typeface="Tahoma" pitchFamily="34" charset="0"/>
                <a:cs typeface="Tahoma" pitchFamily="34" charset="0"/>
              </a:rPr>
              <a:t>Vậy phát biểu a) đúng và phát biểu b) sai.</a:t>
            </a:r>
            <a:r>
              <a:rPr lang="vi-VN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341606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28" grpId="0"/>
      <p:bldP spid="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38200" y="1812266"/>
            <a:ext cx="22124734" cy="11506200"/>
            <a:chOff x="2177989" y="3480127"/>
            <a:chExt cx="20961801" cy="10499213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177989" y="3486537"/>
              <a:ext cx="20961801" cy="10492803"/>
              <a:chOff x="2177989" y="3486537"/>
              <a:chExt cx="20961801" cy="10492803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2177989" y="3683528"/>
                <a:ext cx="20961801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431188" y="3629270"/>
                <a:ext cx="8081995" cy="802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838200" y="3352800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568791" y="1848439"/>
              <a:ext cx="1754328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2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/5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623433A-9FEE-44D0-BEEF-D7F2D9756AA4}"/>
              </a:ext>
            </a:extLst>
          </p:cNvPr>
          <p:cNvSpPr/>
          <p:nvPr/>
        </p:nvSpPr>
        <p:spPr>
          <a:xfrm>
            <a:off x="1705733" y="4746382"/>
            <a:ext cx="2157054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Tìm nghiệm và lập bảng xét dấu của tam thức bậc hai f(x) với đồ thị được cho ở mỗi Hình 24a, 24b, 24c.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172" y="6192932"/>
            <a:ext cx="19899027" cy="6151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503" y="6192932"/>
            <a:ext cx="19899027" cy="6151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54084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38200" y="1812266"/>
            <a:ext cx="22124734" cy="11506200"/>
            <a:chOff x="2177989" y="3480127"/>
            <a:chExt cx="20961801" cy="10499213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177989" y="3486537"/>
              <a:ext cx="20961801" cy="10492803"/>
              <a:chOff x="2177989" y="3486537"/>
              <a:chExt cx="20961801" cy="10492803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2177989" y="3683528"/>
                <a:ext cx="20961801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431188" y="3629270"/>
                <a:ext cx="8081995" cy="802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838199" y="2986213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568791" y="1848439"/>
              <a:ext cx="1754328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2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/5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1CCADED-1BF5-4BD3-9104-1CD8D44084F7}"/>
              </a:ext>
            </a:extLst>
          </p:cNvPr>
          <p:cNvSpPr/>
          <p:nvPr/>
        </p:nvSpPr>
        <p:spPr>
          <a:xfrm>
            <a:off x="1299047" y="4807937"/>
            <a:ext cx="2092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0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874637" y="5779942"/>
                <a:ext cx="14441563" cy="14157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Quan sát Hình 24a, ta thấy đồ thị cắt trục hoành tại một điểm có tọa độ </a:t>
                </a:r>
                <a14:m>
                  <m:oMath xmlns:m="http://schemas.openxmlformats.org/officeDocument/2006/math">
                    <m:r>
                      <a:rPr lang="vi-VN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(2; 0).</m:t>
                    </m:r>
                  </m:oMath>
                </a14:m>
                <a:r>
                  <a:rPr lang="vi-VN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 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637" y="5779942"/>
                <a:ext cx="14441563" cy="1415772"/>
              </a:xfrm>
              <a:prstGeom prst="rect">
                <a:avLst/>
              </a:prstGeom>
              <a:blipFill rotWithShape="1">
                <a:blip r:embed="rId2"/>
                <a:stretch>
                  <a:fillRect l="-1646" t="-8621" b="-18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00" name="Picture 4" descr="Tìm nghiệm và lập bảng xét dấu của tam thức bậc hai f(x) với đồ th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795" y="9951706"/>
            <a:ext cx="10145384" cy="295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6200" y="5161880"/>
            <a:ext cx="7467600" cy="6496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142770" y="7955036"/>
                <a:ext cx="12192000" cy="207749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vi-VN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Phần </a:t>
                </a:r>
                <a:r>
                  <a:rPr lang="vi-VN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parabol nằm hoàn toàn phía trên trục hoành trừ điểm có hoành độ </a:t>
                </a:r>
                <a14:m>
                  <m:oMath xmlns:m="http://schemas.openxmlformats.org/officeDocument/2006/math"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= 2, </m:t>
                    </m:r>
                  </m:oMath>
                </a14:m>
                <a:r>
                  <a:rPr lang="vi-VN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 ta có bảng xét dấu tam thức </a:t>
                </a:r>
                <a14:m>
                  <m:oMath xmlns:m="http://schemas.openxmlformats.org/officeDocument/2006/math"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) </m:t>
                    </m:r>
                  </m:oMath>
                </a14:m>
                <a:r>
                  <a:rPr lang="vi-VN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là: 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770" y="7955036"/>
                <a:ext cx="12192000" cy="2077492"/>
              </a:xfrm>
              <a:prstGeom prst="rect">
                <a:avLst/>
              </a:prstGeom>
              <a:blipFill rotWithShape="1">
                <a:blip r:embed="rId5"/>
                <a:stretch>
                  <a:fillRect l="-1950" t="-5865" b="-126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028446" y="7183567"/>
                <a:ext cx="13601953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Do đó nghiệm của tam thức bậc hai </a:t>
                </a:r>
                <a14:m>
                  <m:oMath xmlns:m="http://schemas.openxmlformats.org/officeDocument/2006/math"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) </m:t>
                    </m:r>
                  </m:oMath>
                </a14:m>
                <a:r>
                  <a:rPr lang="vi-VN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 </a:t>
                </a:r>
                <a14:m>
                  <m:oMath xmlns:m="http://schemas.openxmlformats.org/officeDocument/2006/math"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= 2. </m:t>
                    </m:r>
                  </m:oMath>
                </a14:m>
                <a:endParaRPr lang="vi-VN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446" y="7183567"/>
                <a:ext cx="13601953" cy="754053"/>
              </a:xfrm>
              <a:prstGeom prst="rect">
                <a:avLst/>
              </a:prstGeom>
              <a:blipFill rotWithShape="1">
                <a:blip r:embed="rId6"/>
                <a:stretch>
                  <a:fillRect l="-1793" t="-16935" b="-36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97978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98238" y="1732784"/>
            <a:ext cx="22124734" cy="11506200"/>
            <a:chOff x="2177989" y="3480127"/>
            <a:chExt cx="20961801" cy="10499213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177989" y="3486537"/>
              <a:ext cx="20961801" cy="10492803"/>
              <a:chOff x="2177989" y="3486537"/>
              <a:chExt cx="20961801" cy="10492803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2177989" y="3683528"/>
                <a:ext cx="20961801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431188" y="3629270"/>
                <a:ext cx="8081995" cy="802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898238" y="2574107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568791" y="1848439"/>
              <a:ext cx="1754328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2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/5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1CCADED-1BF5-4BD3-9104-1CD8D44084F7}"/>
              </a:ext>
            </a:extLst>
          </p:cNvPr>
          <p:cNvSpPr/>
          <p:nvPr/>
        </p:nvSpPr>
        <p:spPr>
          <a:xfrm>
            <a:off x="1590365" y="4049494"/>
            <a:ext cx="2092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0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904859" y="4729265"/>
                <a:ext cx="15400532" cy="14965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Quan sát Hình 24b, ta thấy đồ thị cắt trục hoành tại 2 điểm phân biệt có tọa độ là </a:t>
                </a:r>
                <a14:m>
                  <m:oMath xmlns:m="http://schemas.openxmlformats.org/officeDocument/2006/math">
                    <m:r>
                      <a:rPr lang="vi-VN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(– 4; 0) </m:t>
                    </m:r>
                  </m:oMath>
                </a14:m>
                <a:r>
                  <a:rPr lang="vi-VN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vi-VN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(– 1; 0).</m:t>
                    </m:r>
                  </m:oMath>
                </a14:m>
                <a:endParaRPr lang="vi-VN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859" y="4729265"/>
                <a:ext cx="15400532" cy="1496564"/>
              </a:xfrm>
              <a:prstGeom prst="rect">
                <a:avLst/>
              </a:prstGeom>
              <a:blipFill rotWithShape="1">
                <a:blip r:embed="rId2"/>
                <a:stretch>
                  <a:fillRect l="-1543" t="-8163" b="-17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 descr="Tìm nghiệm và lập bảng xét dấu của tam thức bậc hai f(x) với đồ th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20" y="10820400"/>
            <a:ext cx="14885902" cy="249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3084" y="4735891"/>
            <a:ext cx="6419850" cy="6423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400800" y="10046608"/>
                <a:ext cx="12192000" cy="75405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vi-VN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</a:t>
                </a:r>
                <a:r>
                  <a:rPr lang="vi-VN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 bảng xét dấu tam thức </a:t>
                </a:r>
                <a14:m>
                  <m:oMath xmlns:m="http://schemas.openxmlformats.org/officeDocument/2006/math"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) </m:t>
                    </m:r>
                  </m:oMath>
                </a14:m>
                <a:r>
                  <a:rPr lang="vi-VN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sau: 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10046608"/>
                <a:ext cx="12192000" cy="754053"/>
              </a:xfrm>
              <a:prstGeom prst="rect">
                <a:avLst/>
              </a:prstGeom>
              <a:blipFill rotWithShape="1">
                <a:blip r:embed="rId5"/>
                <a:stretch>
                  <a:fillRect l="-1950" t="-16935" b="-36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924736" y="6310969"/>
                <a:ext cx="14756871" cy="14965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Do đó tam thức bậc hai </a:t>
                </a:r>
                <a14:m>
                  <m:oMath xmlns:m="http://schemas.openxmlformats.org/officeDocument/2006/math"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) </m:t>
                    </m:r>
                  </m:oMath>
                </a14:m>
                <a:r>
                  <a:rPr lang="vi-VN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 hai nghiệm phân biệt là </a:t>
                </a:r>
                <a14:m>
                  <m:oMath xmlns:m="http://schemas.openxmlformats.org/officeDocument/2006/math"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i="1" baseline="-25000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1</m:t>
                    </m:r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= – 4 </m:t>
                    </m:r>
                  </m:oMath>
                </a14:m>
                <a:r>
                  <a:rPr lang="vi-VN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i="1" baseline="-25000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2</m:t>
                    </m:r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= – 1. </m:t>
                    </m:r>
                  </m:oMath>
                </a14:m>
                <a:endParaRPr lang="vi-VN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736" y="6310969"/>
                <a:ext cx="14756871" cy="1496564"/>
              </a:xfrm>
              <a:prstGeom prst="rect">
                <a:avLst/>
              </a:prstGeom>
              <a:blipFill rotWithShape="1">
                <a:blip r:embed="rId6"/>
                <a:stretch>
                  <a:fillRect l="-1653" t="-8537" b="-174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072150" y="7807533"/>
                <a:ext cx="14091650" cy="14965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 các khoảng </a:t>
                </a:r>
                <a14:m>
                  <m:oMath xmlns:m="http://schemas.openxmlformats.org/officeDocument/2006/math"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(– ∞; – 4) </m:t>
                    </m:r>
                  </m:oMath>
                </a14:m>
                <a:r>
                  <a:rPr lang="vi-VN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(– 1; + ∞), </m:t>
                    </m:r>
                  </m:oMath>
                </a14:m>
                <a:r>
                  <a:rPr lang="vi-VN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phần parabol nằm hoàn toàn phía dưới trục hoành nên </a:t>
                </a:r>
                <a14:m>
                  <m:oMath xmlns:m="http://schemas.openxmlformats.org/officeDocument/2006/math"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) &lt; 0. </m:t>
                    </m:r>
                  </m:oMath>
                </a14:m>
                <a:endParaRPr lang="vi-VN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150" y="7807533"/>
                <a:ext cx="14091650" cy="1496564"/>
              </a:xfrm>
              <a:prstGeom prst="rect">
                <a:avLst/>
              </a:prstGeom>
              <a:blipFill rotWithShape="1">
                <a:blip r:embed="rId7"/>
                <a:stretch>
                  <a:fillRect l="-1730" t="-3673" r="-43" b="-17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063153" y="9304097"/>
                <a:ext cx="14861288" cy="14965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 khoảng </a:t>
                </a:r>
                <a14:m>
                  <m:oMath xmlns:m="http://schemas.openxmlformats.org/officeDocument/2006/math"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(– 4; – 1), </m:t>
                    </m:r>
                  </m:oMath>
                </a14:m>
                <a:r>
                  <a:rPr lang="vi-VN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phần parabol nằm phía trên trục hoành nên </a:t>
                </a:r>
                <a14:m>
                  <m:oMath xmlns:m="http://schemas.openxmlformats.org/officeDocument/2006/math"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) &gt; 0.</m:t>
                    </m:r>
                  </m:oMath>
                </a14:m>
                <a:endParaRPr lang="vi-VN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153" y="9304097"/>
                <a:ext cx="14861288" cy="1496564"/>
              </a:xfrm>
              <a:prstGeom prst="rect">
                <a:avLst/>
              </a:prstGeom>
              <a:blipFill rotWithShape="1">
                <a:blip r:embed="rId8"/>
                <a:stretch>
                  <a:fillRect l="-1600" t="-3659" b="-174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80213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82065" y="1888840"/>
            <a:ext cx="22124734" cy="11506200"/>
            <a:chOff x="2177989" y="3480127"/>
            <a:chExt cx="20961801" cy="10499213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177989" y="3486537"/>
              <a:ext cx="20961801" cy="10492803"/>
              <a:chOff x="2177989" y="3486537"/>
              <a:chExt cx="20961801" cy="10492803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2177989" y="3683528"/>
                <a:ext cx="20961801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431188" y="3629270"/>
                <a:ext cx="8081995" cy="802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838200" y="3035356"/>
            <a:ext cx="4327643" cy="1950397"/>
            <a:chOff x="534987" y="1419187"/>
            <a:chExt cx="3113447" cy="1405016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419187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568791" y="1848439"/>
              <a:ext cx="1754328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2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/5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1CCADED-1BF5-4BD3-9104-1CD8D44084F7}"/>
              </a:ext>
            </a:extLst>
          </p:cNvPr>
          <p:cNvSpPr/>
          <p:nvPr/>
        </p:nvSpPr>
        <p:spPr>
          <a:xfrm>
            <a:off x="1521183" y="4670622"/>
            <a:ext cx="2092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0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103015" y="5378508"/>
                <a:ext cx="15190533" cy="14965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c) </a:t>
                </a:r>
                <a:r>
                  <a:rPr lang="vi-VN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Quan </a:t>
                </a:r>
                <a:r>
                  <a:rPr lang="vi-VN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sát Hình 24c, ta thấy đồ thị cắt trục hoành tại hai điêm phân biệt có tọa độ </a:t>
                </a:r>
                <a14:m>
                  <m:oMath xmlns:m="http://schemas.openxmlformats.org/officeDocument/2006/math">
                    <m:r>
                      <a:rPr lang="vi-VN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(– 1; 0) </m:t>
                    </m:r>
                  </m:oMath>
                </a14:m>
                <a:r>
                  <a:rPr lang="vi-VN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vi-VN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(2; 0). </m:t>
                    </m:r>
                  </m:oMath>
                </a14:m>
                <a:endParaRPr lang="vi-VN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015" y="5378508"/>
                <a:ext cx="15190533" cy="1496564"/>
              </a:xfrm>
              <a:prstGeom prst="rect">
                <a:avLst/>
              </a:prstGeom>
              <a:blipFill rotWithShape="1">
                <a:blip r:embed="rId2"/>
                <a:stretch>
                  <a:fillRect l="-1605" t="-8130" b="-174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 descr="Tìm nghiệm và lập bảng xét dấu của tam thức bậc hai f(x) với đồ th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162" y="10668000"/>
            <a:ext cx="13792200" cy="2676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3624" y="3608039"/>
            <a:ext cx="6353175" cy="6172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720728" y="9913947"/>
                <a:ext cx="12192000" cy="75405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vi-VN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 Ta có bảng xét dấu tam thức </a:t>
                </a:r>
                <a14:m>
                  <m:oMath xmlns:m="http://schemas.openxmlformats.org/officeDocument/2006/math"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) </m:t>
                    </m:r>
                  </m:oMath>
                </a14:m>
                <a:r>
                  <a:rPr lang="vi-VN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sau: 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0728" y="9913947"/>
                <a:ext cx="12192000" cy="754053"/>
              </a:xfrm>
              <a:prstGeom prst="rect">
                <a:avLst/>
              </a:prstGeom>
              <a:blipFill rotWithShape="1">
                <a:blip r:embed="rId5"/>
                <a:stretch>
                  <a:fillRect l="-600" t="-16935" b="-36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301958" y="7005113"/>
                <a:ext cx="14395242" cy="8348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) </m:t>
                    </m:r>
                  </m:oMath>
                </a14:m>
                <a:r>
                  <a:rPr lang="vi-VN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 hai nghiệm phân biệt </a:t>
                </a:r>
                <a14:m>
                  <m:oMath xmlns:m="http://schemas.openxmlformats.org/officeDocument/2006/math"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i="1" baseline="-25000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1</m:t>
                    </m:r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= – 1 </m:t>
                    </m:r>
                  </m:oMath>
                </a14:m>
                <a:r>
                  <a:rPr lang="vi-VN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i="1" baseline="-25000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2</m:t>
                    </m:r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= 2.</m:t>
                    </m:r>
                  </m:oMath>
                </a14:m>
                <a:r>
                  <a:rPr lang="vi-VN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 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958" y="7005113"/>
                <a:ext cx="14395242" cy="834844"/>
              </a:xfrm>
              <a:prstGeom prst="rect">
                <a:avLst/>
              </a:prstGeom>
              <a:blipFill rotWithShape="1">
                <a:blip r:embed="rId6"/>
                <a:stretch>
                  <a:fillRect l="-1694" t="-6569" b="-321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265530" y="7881136"/>
                <a:ext cx="14126870" cy="14965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 các khoảng </a:t>
                </a:r>
                <a14:m>
                  <m:oMath xmlns:m="http://schemas.openxmlformats.org/officeDocument/2006/math"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(– ∞; – 1) </m:t>
                    </m:r>
                  </m:oMath>
                </a14:m>
                <a:r>
                  <a:rPr lang="vi-VN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(2; + ∞), </m:t>
                    </m:r>
                  </m:oMath>
                </a14:m>
                <a:r>
                  <a:rPr lang="vi-VN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phần parabol nằm phía trên trục hoành nên </a:t>
                </a:r>
                <a14:m>
                  <m:oMath xmlns:m="http://schemas.openxmlformats.org/officeDocument/2006/math"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) &gt; 0.</m:t>
                    </m:r>
                  </m:oMath>
                </a14:m>
                <a:r>
                  <a:rPr lang="vi-VN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 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530" y="7881136"/>
                <a:ext cx="14126870" cy="1496564"/>
              </a:xfrm>
              <a:prstGeom prst="rect">
                <a:avLst/>
              </a:prstGeom>
              <a:blipFill rotWithShape="1">
                <a:blip r:embed="rId7"/>
                <a:stretch>
                  <a:fillRect l="-1726" t="-3673" b="-17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387608" y="9171436"/>
                <a:ext cx="12192000" cy="149656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vi-VN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 khoảng </a:t>
                </a:r>
                <a14:m>
                  <m:oMath xmlns:m="http://schemas.openxmlformats.org/officeDocument/2006/math"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(– 1; 2) </m:t>
                    </m:r>
                  </m:oMath>
                </a14:m>
                <a:r>
                  <a:rPr lang="vi-VN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phần parabol nằm phía dưới trục hoành nên </a:t>
                </a:r>
                <a14:m>
                  <m:oMath xmlns:m="http://schemas.openxmlformats.org/officeDocument/2006/math"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) &lt; 0.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7608" y="9171436"/>
                <a:ext cx="12192000" cy="1496564"/>
              </a:xfrm>
              <a:prstGeom prst="rect">
                <a:avLst/>
              </a:prstGeom>
              <a:blipFill rotWithShape="1">
                <a:blip r:embed="rId8"/>
                <a:stretch>
                  <a:fillRect l="-2000" t="-3673" r="-3250" b="-16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80213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12954" y="1648699"/>
            <a:ext cx="22124734" cy="11506200"/>
            <a:chOff x="2177989" y="3480127"/>
            <a:chExt cx="20961801" cy="10499213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177989" y="3486537"/>
              <a:ext cx="20961801" cy="10492803"/>
              <a:chOff x="2177989" y="3486537"/>
              <a:chExt cx="20961801" cy="10492803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2177989" y="3683528"/>
                <a:ext cx="20961801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431188" y="3629270"/>
                <a:ext cx="8081995" cy="802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838200" y="3352800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568791" y="1848439"/>
              <a:ext cx="1754328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3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/5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="" xmlns:a16="http://schemas.microsoft.com/office/drawing/2014/main" id="{5623433A-9FEE-44D0-BEEF-D7F2D9756AA4}"/>
                  </a:ext>
                </a:extLst>
              </p:cNvPr>
              <p:cNvSpPr/>
              <p:nvPr/>
            </p:nvSpPr>
            <p:spPr>
              <a:xfrm>
                <a:off x="1298645" y="4828187"/>
                <a:ext cx="21570547" cy="63094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dấu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mỗi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tam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bậc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dirty="0" smtClean="0">
                          <a:latin typeface="Cambria Math"/>
                        </a:rPr>
                        <m:t>𝑎</m:t>
                      </m:r>
                      <m:r>
                        <a:rPr lang="en-US" sz="6000" i="1" dirty="0" smtClean="0">
                          <a:latin typeface="Cambria Math"/>
                        </a:rPr>
                        <m:t>) </m:t>
                      </m:r>
                      <m:r>
                        <a:rPr lang="en-US" sz="6000" i="1" dirty="0" smtClean="0">
                          <a:latin typeface="Cambria Math"/>
                        </a:rPr>
                        <m:t>𝑓</m:t>
                      </m:r>
                      <m:r>
                        <a:rPr lang="en-US" sz="6000" i="1" dirty="0" smtClean="0">
                          <a:latin typeface="Cambria Math"/>
                        </a:rPr>
                        <m:t>(</m:t>
                      </m:r>
                      <m:r>
                        <a:rPr lang="en-US" sz="6000" i="1" dirty="0" smtClean="0">
                          <a:latin typeface="Cambria Math"/>
                        </a:rPr>
                        <m:t>𝑥</m:t>
                      </m:r>
                      <m:r>
                        <a:rPr lang="en-US" sz="6000" i="1" dirty="0" smtClean="0">
                          <a:latin typeface="Cambria Math"/>
                        </a:rPr>
                        <m:t>) = 3</m:t>
                      </m:r>
                      <m:r>
                        <a:rPr lang="en-US" sz="6000" i="1" dirty="0" smtClean="0">
                          <a:latin typeface="Cambria Math"/>
                        </a:rPr>
                        <m:t>𝑥</m:t>
                      </m:r>
                      <m:r>
                        <a:rPr lang="en-US" sz="6000" i="1" baseline="30000" dirty="0">
                          <a:latin typeface="Cambria Math"/>
                        </a:rPr>
                        <m:t>2</m:t>
                      </m:r>
                      <m:r>
                        <a:rPr lang="en-US" sz="6000" i="1" dirty="0">
                          <a:latin typeface="Cambria Math"/>
                        </a:rPr>
                        <m:t> – 4</m:t>
                      </m:r>
                      <m:r>
                        <a:rPr lang="en-US" sz="6000" i="1" dirty="0">
                          <a:latin typeface="Cambria Math"/>
                        </a:rPr>
                        <m:t>𝑥</m:t>
                      </m:r>
                      <m:r>
                        <a:rPr lang="en-US" sz="6000" i="1" dirty="0">
                          <a:latin typeface="Cambria Math"/>
                        </a:rPr>
                        <m:t> + 1;</m:t>
                      </m:r>
                    </m:oMath>
                  </m:oMathPara>
                </a14:m>
                <a:endParaRPr lang="en-US" sz="6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dirty="0" smtClean="0">
                          <a:latin typeface="Cambria Math"/>
                        </a:rPr>
                        <m:t>𝑏</m:t>
                      </m:r>
                      <m:r>
                        <a:rPr lang="en-US" sz="6000" i="1" dirty="0" smtClean="0">
                          <a:latin typeface="Cambria Math"/>
                        </a:rPr>
                        <m:t>) </m:t>
                      </m:r>
                      <m:r>
                        <a:rPr lang="en-US" sz="6000" i="1" dirty="0" smtClean="0">
                          <a:latin typeface="Cambria Math"/>
                        </a:rPr>
                        <m:t>𝑓</m:t>
                      </m:r>
                      <m:r>
                        <a:rPr lang="en-US" sz="6000" i="1" dirty="0" smtClean="0">
                          <a:latin typeface="Cambria Math"/>
                        </a:rPr>
                        <m:t>(</m:t>
                      </m:r>
                      <m:r>
                        <a:rPr lang="en-US" sz="6000" i="1" dirty="0" smtClean="0">
                          <a:latin typeface="Cambria Math"/>
                        </a:rPr>
                        <m:t>𝑥</m:t>
                      </m:r>
                      <m:r>
                        <a:rPr lang="en-US" sz="6000" i="1" dirty="0" smtClean="0">
                          <a:latin typeface="Cambria Math"/>
                        </a:rPr>
                        <m:t>) = 9</m:t>
                      </m:r>
                      <m:r>
                        <a:rPr lang="en-US" sz="6000" i="1" dirty="0" smtClean="0">
                          <a:latin typeface="Cambria Math"/>
                        </a:rPr>
                        <m:t>𝑥</m:t>
                      </m:r>
                      <m:r>
                        <a:rPr lang="en-US" sz="6000" i="1" baseline="30000" dirty="0">
                          <a:latin typeface="Cambria Math"/>
                        </a:rPr>
                        <m:t>2</m:t>
                      </m:r>
                      <m:r>
                        <a:rPr lang="en-US" sz="6000" i="1" dirty="0">
                          <a:latin typeface="Cambria Math"/>
                        </a:rPr>
                        <m:t> + 6</m:t>
                      </m:r>
                      <m:r>
                        <a:rPr lang="en-US" sz="6000" i="1" dirty="0">
                          <a:latin typeface="Cambria Math"/>
                        </a:rPr>
                        <m:t>𝑥</m:t>
                      </m:r>
                      <m:r>
                        <a:rPr lang="en-US" sz="6000" i="1" dirty="0">
                          <a:latin typeface="Cambria Math"/>
                        </a:rPr>
                        <m:t> + 1; </m:t>
                      </m:r>
                    </m:oMath>
                  </m:oMathPara>
                </a14:m>
                <a:endParaRPr lang="en-US" sz="6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dirty="0" smtClean="0">
                          <a:latin typeface="Cambria Math"/>
                        </a:rPr>
                        <m:t>𝑐</m:t>
                      </m:r>
                      <m:r>
                        <a:rPr lang="en-US" sz="6000" i="1" dirty="0" smtClean="0">
                          <a:latin typeface="Cambria Math"/>
                        </a:rPr>
                        <m:t>) </m:t>
                      </m:r>
                      <m:r>
                        <a:rPr lang="en-US" sz="6000" i="1" dirty="0" smtClean="0">
                          <a:latin typeface="Cambria Math"/>
                        </a:rPr>
                        <m:t>𝑓</m:t>
                      </m:r>
                      <m:r>
                        <a:rPr lang="en-US" sz="6000" i="1" dirty="0" smtClean="0">
                          <a:latin typeface="Cambria Math"/>
                        </a:rPr>
                        <m:t>(</m:t>
                      </m:r>
                      <m:r>
                        <a:rPr lang="en-US" sz="6000" i="1" dirty="0" smtClean="0">
                          <a:latin typeface="Cambria Math"/>
                        </a:rPr>
                        <m:t>𝑥</m:t>
                      </m:r>
                      <m:r>
                        <a:rPr lang="en-US" sz="6000" i="1" dirty="0" smtClean="0">
                          <a:latin typeface="Cambria Math"/>
                        </a:rPr>
                        <m:t>) = 2</m:t>
                      </m:r>
                      <m:r>
                        <a:rPr lang="en-US" sz="6000" i="1" dirty="0" smtClean="0">
                          <a:latin typeface="Cambria Math"/>
                        </a:rPr>
                        <m:t>𝑥</m:t>
                      </m:r>
                      <m:r>
                        <a:rPr lang="en-US" sz="6000" i="1" baseline="30000" dirty="0">
                          <a:latin typeface="Cambria Math"/>
                        </a:rPr>
                        <m:t>2</m:t>
                      </m:r>
                      <m:r>
                        <a:rPr lang="en-US" sz="6000" i="1" dirty="0">
                          <a:latin typeface="Cambria Math"/>
                        </a:rPr>
                        <m:t> – 3</m:t>
                      </m:r>
                      <m:r>
                        <a:rPr lang="en-US" sz="6000" i="1" dirty="0">
                          <a:latin typeface="Cambria Math"/>
                        </a:rPr>
                        <m:t>𝑥</m:t>
                      </m:r>
                      <m:r>
                        <a:rPr lang="en-US" sz="6000" i="1" dirty="0">
                          <a:latin typeface="Cambria Math"/>
                        </a:rPr>
                        <m:t> + 10; </m:t>
                      </m:r>
                    </m:oMath>
                  </m:oMathPara>
                </a14:m>
                <a:endParaRPr lang="en-US" sz="6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dirty="0" smtClean="0">
                          <a:latin typeface="Cambria Math"/>
                        </a:rPr>
                        <m:t>𝑑</m:t>
                      </m:r>
                      <m:r>
                        <a:rPr lang="en-US" sz="6000" i="1" dirty="0" smtClean="0">
                          <a:latin typeface="Cambria Math"/>
                        </a:rPr>
                        <m:t>) </m:t>
                      </m:r>
                      <m:r>
                        <a:rPr lang="en-US" sz="6000" i="1" dirty="0" smtClean="0">
                          <a:latin typeface="Cambria Math"/>
                        </a:rPr>
                        <m:t>𝑓</m:t>
                      </m:r>
                      <m:r>
                        <a:rPr lang="en-US" sz="6000" i="1" dirty="0" smtClean="0">
                          <a:latin typeface="Cambria Math"/>
                        </a:rPr>
                        <m:t>(</m:t>
                      </m:r>
                      <m:r>
                        <a:rPr lang="en-US" sz="6000" i="1" dirty="0" smtClean="0">
                          <a:latin typeface="Cambria Math"/>
                        </a:rPr>
                        <m:t>𝑥</m:t>
                      </m:r>
                      <m:r>
                        <a:rPr lang="en-US" sz="6000" i="1" dirty="0" smtClean="0">
                          <a:latin typeface="Cambria Math"/>
                        </a:rPr>
                        <m:t>) = – 5</m:t>
                      </m:r>
                      <m:r>
                        <a:rPr lang="en-US" sz="6000" i="1" dirty="0" smtClean="0">
                          <a:latin typeface="Cambria Math"/>
                        </a:rPr>
                        <m:t>𝑥</m:t>
                      </m:r>
                      <m:r>
                        <a:rPr lang="en-US" sz="6000" i="1" baseline="30000" dirty="0">
                          <a:latin typeface="Cambria Math"/>
                        </a:rPr>
                        <m:t>2</m:t>
                      </m:r>
                      <m:r>
                        <a:rPr lang="en-US" sz="6000" i="1" dirty="0">
                          <a:latin typeface="Cambria Math"/>
                        </a:rPr>
                        <m:t> + 2</m:t>
                      </m:r>
                      <m:r>
                        <a:rPr lang="en-US" sz="6000" i="1" dirty="0">
                          <a:latin typeface="Cambria Math"/>
                        </a:rPr>
                        <m:t>𝑥</m:t>
                      </m:r>
                      <m:r>
                        <a:rPr lang="en-US" sz="6000" i="1" dirty="0">
                          <a:latin typeface="Cambria Math"/>
                        </a:rPr>
                        <m:t> + 3;</m:t>
                      </m:r>
                    </m:oMath>
                  </m:oMathPara>
                </a14:m>
                <a:endParaRPr lang="en-US" sz="6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dirty="0" smtClean="0">
                          <a:latin typeface="Cambria Math"/>
                        </a:rPr>
                        <m:t>𝑒</m:t>
                      </m:r>
                      <m:r>
                        <a:rPr lang="en-US" sz="6000" i="1" dirty="0" smtClean="0">
                          <a:latin typeface="Cambria Math"/>
                        </a:rPr>
                        <m:t>) </m:t>
                      </m:r>
                      <m:r>
                        <a:rPr lang="en-US" sz="6000" i="1" dirty="0" smtClean="0">
                          <a:latin typeface="Cambria Math"/>
                        </a:rPr>
                        <m:t>𝑓</m:t>
                      </m:r>
                      <m:r>
                        <a:rPr lang="en-US" sz="6000" i="1" dirty="0" smtClean="0">
                          <a:latin typeface="Cambria Math"/>
                        </a:rPr>
                        <m:t>(</m:t>
                      </m:r>
                      <m:r>
                        <a:rPr lang="en-US" sz="6000" i="1" dirty="0" smtClean="0">
                          <a:latin typeface="Cambria Math"/>
                        </a:rPr>
                        <m:t>𝑥</m:t>
                      </m:r>
                      <m:r>
                        <a:rPr lang="en-US" sz="6000" i="1" dirty="0" smtClean="0">
                          <a:latin typeface="Cambria Math"/>
                        </a:rPr>
                        <m:t>) = – 4</m:t>
                      </m:r>
                      <m:r>
                        <a:rPr lang="en-US" sz="6000" i="1" dirty="0" smtClean="0">
                          <a:latin typeface="Cambria Math"/>
                        </a:rPr>
                        <m:t>𝑥</m:t>
                      </m:r>
                      <m:r>
                        <a:rPr lang="en-US" sz="6000" i="1" baseline="30000" dirty="0">
                          <a:latin typeface="Cambria Math"/>
                        </a:rPr>
                        <m:t>2</m:t>
                      </m:r>
                      <m:r>
                        <a:rPr lang="en-US" sz="6000" i="1" dirty="0">
                          <a:latin typeface="Cambria Math"/>
                        </a:rPr>
                        <m:t> + 8</m:t>
                      </m:r>
                      <m:r>
                        <a:rPr lang="en-US" sz="6000" i="1" dirty="0">
                          <a:latin typeface="Cambria Math"/>
                        </a:rPr>
                        <m:t>𝑥</m:t>
                      </m:r>
                      <m:r>
                        <a:rPr lang="en-US" sz="6000" i="1" dirty="0">
                          <a:latin typeface="Cambria Math"/>
                        </a:rPr>
                        <m:t> – 4; </m:t>
                      </m:r>
                    </m:oMath>
                  </m:oMathPara>
                </a14:m>
                <a:endParaRPr lang="en-US" sz="6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dirty="0" smtClean="0">
                          <a:latin typeface="Cambria Math"/>
                        </a:rPr>
                        <m:t>𝑔</m:t>
                      </m:r>
                      <m:r>
                        <a:rPr lang="en-US" sz="6000" i="1" dirty="0" smtClean="0">
                          <a:latin typeface="Cambria Math"/>
                        </a:rPr>
                        <m:t>) </m:t>
                      </m:r>
                      <m:r>
                        <a:rPr lang="en-US" sz="6000" i="1" dirty="0" smtClean="0">
                          <a:latin typeface="Cambria Math"/>
                        </a:rPr>
                        <m:t>𝑓</m:t>
                      </m:r>
                      <m:r>
                        <a:rPr lang="en-US" sz="6000" i="1" dirty="0" smtClean="0">
                          <a:latin typeface="Cambria Math"/>
                        </a:rPr>
                        <m:t>(</m:t>
                      </m:r>
                      <m:r>
                        <a:rPr lang="en-US" sz="6000" i="1" dirty="0" smtClean="0">
                          <a:latin typeface="Cambria Math"/>
                        </a:rPr>
                        <m:t>𝑥</m:t>
                      </m:r>
                      <m:r>
                        <a:rPr lang="en-US" sz="6000" i="1" dirty="0" smtClean="0">
                          <a:latin typeface="Cambria Math"/>
                        </a:rPr>
                        <m:t>) = – 3</m:t>
                      </m:r>
                      <m:r>
                        <a:rPr lang="en-US" sz="6000" i="1" dirty="0" smtClean="0">
                          <a:latin typeface="Cambria Math"/>
                        </a:rPr>
                        <m:t>𝑥</m:t>
                      </m:r>
                      <m:r>
                        <a:rPr lang="en-US" sz="6000" i="1" baseline="30000" dirty="0">
                          <a:latin typeface="Cambria Math"/>
                        </a:rPr>
                        <m:t>2</m:t>
                      </m:r>
                      <m:r>
                        <a:rPr lang="en-US" sz="6000" i="1" dirty="0">
                          <a:latin typeface="Cambria Math"/>
                        </a:rPr>
                        <m:t> + 3</m:t>
                      </m:r>
                      <m:r>
                        <a:rPr lang="en-US" sz="6000" i="1" dirty="0">
                          <a:latin typeface="Cambria Math"/>
                        </a:rPr>
                        <m:t>𝑥</m:t>
                      </m:r>
                      <m:r>
                        <a:rPr lang="en-US" sz="6000" i="1" dirty="0">
                          <a:latin typeface="Cambria Math"/>
                        </a:rPr>
                        <m:t> – 1. </m:t>
                      </m:r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623433A-9FEE-44D0-BEEF-D7F2D9756A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645" y="4828187"/>
                <a:ext cx="21570547" cy="6309420"/>
              </a:xfrm>
              <a:prstGeom prst="rect">
                <a:avLst/>
              </a:prstGeom>
              <a:blipFill rotWithShape="1">
                <a:blip r:embed="rId2"/>
                <a:stretch>
                  <a:fillRect l="-1130" t="-1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38647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28000" y="1409700"/>
            <a:ext cx="22124734" cy="11506200"/>
            <a:chOff x="2177989" y="3480127"/>
            <a:chExt cx="20961801" cy="10499213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177989" y="3486537"/>
              <a:ext cx="20961801" cy="10492803"/>
              <a:chOff x="2177989" y="3486537"/>
              <a:chExt cx="20961801" cy="10492803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2177989" y="3683528"/>
                <a:ext cx="20961801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431188" y="3629270"/>
                <a:ext cx="8081995" cy="802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838200" y="3035356"/>
            <a:ext cx="4327643" cy="1950397"/>
            <a:chOff x="534987" y="1419187"/>
            <a:chExt cx="3113447" cy="1405016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419187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568792" y="1848439"/>
              <a:ext cx="1754328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3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/5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1CCADED-1BF5-4BD3-9104-1CD8D44084F7}"/>
              </a:ext>
            </a:extLst>
          </p:cNvPr>
          <p:cNvSpPr/>
          <p:nvPr/>
        </p:nvSpPr>
        <p:spPr>
          <a:xfrm>
            <a:off x="1626957" y="6100822"/>
            <a:ext cx="2092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0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071517" y="7162800"/>
                <a:ext cx="21636083" cy="9211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Tam thức bậc hai </a:t>
                </a:r>
                <a14:m>
                  <m:oMath xmlns:m="http://schemas.openxmlformats.org/officeDocument/2006/math">
                    <m:r>
                      <a:rPr lang="vi-VN" sz="48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r>
                      <a:rPr lang="vi-VN" sz="48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vi-VN" sz="48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sz="48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) = 3</m:t>
                    </m:r>
                    <m:r>
                      <a:rPr lang="vi-VN" sz="48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sz="4800" i="1" baseline="30000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2</m:t>
                    </m:r>
                    <m:r>
                      <a:rPr lang="vi-VN" sz="48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– 4</m:t>
                    </m:r>
                    <m:r>
                      <a:rPr lang="vi-VN" sz="48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sz="48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+ 1 </m:t>
                    </m:r>
                  </m:oMath>
                </a14:m>
                <a:r>
                  <a:rPr lang="vi-VN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 </a:t>
                </a:r>
                <a14:m>
                  <m:oMath xmlns:m="http://schemas.openxmlformats.org/officeDocument/2006/math">
                    <m:r>
                      <a:rPr lang="vi-VN" sz="48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∆ = (– 4)</m:t>
                    </m:r>
                    <m:r>
                      <a:rPr lang="vi-VN" sz="4800" i="1" baseline="30000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2</m:t>
                    </m:r>
                    <m:r>
                      <a:rPr lang="vi-VN" sz="48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– 4 . 3 . 1 = 4 &gt; 0.</m:t>
                    </m:r>
                  </m:oMath>
                </a14:m>
                <a:endParaRPr lang="vi-VN" sz="48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517" y="7162800"/>
                <a:ext cx="21636083" cy="921150"/>
              </a:xfrm>
              <a:prstGeom prst="rect">
                <a:avLst/>
              </a:prstGeom>
              <a:blipFill rotWithShape="1">
                <a:blip r:embed="rId2"/>
                <a:stretch>
                  <a:fillRect l="-1296" t="-6623" b="-33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804567" y="4008902"/>
                <a:ext cx="12192000" cy="206210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dấu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tam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bậc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40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  <a:p>
                <a:endPara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dirty="0">
                          <a:latin typeface="Cambria Math"/>
                        </a:rPr>
                        <m:t>𝑎</m:t>
                      </m:r>
                      <m:r>
                        <a:rPr lang="en-US" sz="4800" i="1" dirty="0">
                          <a:latin typeface="Cambria Math"/>
                        </a:rPr>
                        <m:t>) </m:t>
                      </m:r>
                      <m:r>
                        <a:rPr lang="en-US" sz="4800" i="1" dirty="0">
                          <a:latin typeface="Cambria Math"/>
                        </a:rPr>
                        <m:t>𝑓</m:t>
                      </m:r>
                      <m:r>
                        <a:rPr lang="en-US" sz="4800" i="1" dirty="0">
                          <a:latin typeface="Cambria Math"/>
                        </a:rPr>
                        <m:t>(</m:t>
                      </m:r>
                      <m:r>
                        <a:rPr lang="en-US" sz="4800" i="1" dirty="0">
                          <a:latin typeface="Cambria Math"/>
                        </a:rPr>
                        <m:t>𝑥</m:t>
                      </m:r>
                      <m:r>
                        <a:rPr lang="en-US" sz="4800" i="1" dirty="0">
                          <a:latin typeface="Cambria Math"/>
                        </a:rPr>
                        <m:t>) = 3</m:t>
                      </m:r>
                      <m:r>
                        <a:rPr lang="en-US" sz="4800" i="1" dirty="0">
                          <a:latin typeface="Cambria Math"/>
                        </a:rPr>
                        <m:t>𝑥</m:t>
                      </m:r>
                      <m:r>
                        <a:rPr lang="en-US" sz="4800" i="1" baseline="30000" dirty="0">
                          <a:latin typeface="Cambria Math"/>
                        </a:rPr>
                        <m:t>2</m:t>
                      </m:r>
                      <m:r>
                        <a:rPr lang="en-US" sz="4800" i="1" dirty="0">
                          <a:latin typeface="Cambria Math"/>
                        </a:rPr>
                        <m:t> – 4</m:t>
                      </m:r>
                      <m:r>
                        <a:rPr lang="en-US" sz="4800" i="1" dirty="0">
                          <a:latin typeface="Cambria Math"/>
                        </a:rPr>
                        <m:t>𝑥</m:t>
                      </m:r>
                      <m:r>
                        <a:rPr lang="en-US" sz="4800" i="1" dirty="0">
                          <a:latin typeface="Cambria Math"/>
                        </a:rPr>
                        <m:t> + 1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4567" y="4008902"/>
                <a:ext cx="12192000" cy="2062103"/>
              </a:xfrm>
              <a:prstGeom prst="rect">
                <a:avLst/>
              </a:prstGeom>
              <a:blipFill rotWithShape="1">
                <a:blip r:embed="rId3"/>
                <a:stretch>
                  <a:fillRect l="-1750" t="-5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626957" y="11353800"/>
                <a:ext cx="12192000" cy="113909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48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r>
                      <a:rPr lang="vi-VN" sz="48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vi-VN" sz="48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sz="48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) &lt; 0 </m:t>
                    </m:r>
                  </m:oMath>
                </a14:m>
                <a:r>
                  <a:rPr lang="vi-VN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 mọi </a:t>
                </a:r>
                <a14:m>
                  <m:oMath xmlns:m="http://schemas.openxmlformats.org/officeDocument/2006/math">
                    <m:r>
                      <a:rPr lang="vi-VN" sz="48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</m:oMath>
                </a14:m>
                <a:r>
                  <a:rPr lang="vi-VN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thuộc khoảng </a:t>
                </a:r>
                <a14:m>
                  <m:oMath xmlns:m="http://schemas.openxmlformats.org/officeDocument/2006/math">
                    <m:r>
                      <a:rPr lang="vi-VN" sz="48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(</m:t>
                    </m:r>
                    <m:f>
                      <m:fPr>
                        <m:ctrlPr>
                          <a:rPr lang="vi-VN" sz="48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i="1" dirty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4800" i="1" dirty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</a:t>
                </a:r>
                <a14:m>
                  <m:oMath xmlns:m="http://schemas.openxmlformats.org/officeDocument/2006/math">
                    <m:r>
                      <a:rPr lang="vi-VN" sz="48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1)</m:t>
                    </m:r>
                  </m:oMath>
                </a14:m>
                <a:endParaRPr lang="vi-VN" sz="48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957" y="11353800"/>
                <a:ext cx="12192000" cy="1139094"/>
              </a:xfrm>
              <a:prstGeom prst="rect">
                <a:avLst/>
              </a:prstGeom>
              <a:blipFill rotWithShape="1">
                <a:blip r:embed="rId4"/>
                <a:stretch>
                  <a:fillRect t="-1613" b="-1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229086" y="8148627"/>
                <a:ext cx="19116313" cy="11390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</a:t>
                </a:r>
                <a:r>
                  <a:rPr lang="vi-VN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Do </a:t>
                </a:r>
                <a:r>
                  <a:rPr lang="vi-VN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 tam thức </a:t>
                </a:r>
                <a14:m>
                  <m:oMath xmlns:m="http://schemas.openxmlformats.org/officeDocument/2006/math">
                    <m:r>
                      <a:rPr lang="vi-VN" sz="48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r>
                      <a:rPr lang="vi-VN" sz="48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vi-VN" sz="48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sz="48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) </m:t>
                    </m:r>
                  </m:oMath>
                </a14:m>
                <a:r>
                  <a:rPr lang="vi-VN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 hai nghiệm phân biệt </a:t>
                </a:r>
                <a14:m>
                  <m:oMath xmlns:m="http://schemas.openxmlformats.org/officeDocument/2006/math">
                    <m:r>
                      <a:rPr lang="vi-VN" sz="48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sz="4800" i="1" baseline="-25000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1</m:t>
                    </m:r>
                  </m:oMath>
                </a14:m>
                <a:r>
                  <a:rPr lang="vi-VN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 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 và </a:t>
                </a:r>
                <a14:m>
                  <m:oMath xmlns:m="http://schemas.openxmlformats.org/officeDocument/2006/math">
                    <m:r>
                      <a:rPr lang="vi-VN" sz="48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sz="4800" i="1" baseline="-25000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2</m:t>
                    </m:r>
                    <m:r>
                      <a:rPr lang="vi-VN" sz="48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= 1.</m:t>
                    </m:r>
                  </m:oMath>
                </a14:m>
                <a:endParaRPr lang="vi-VN" sz="48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086" y="8148627"/>
                <a:ext cx="19116313" cy="1139094"/>
              </a:xfrm>
              <a:prstGeom prst="rect">
                <a:avLst/>
              </a:prstGeom>
              <a:blipFill rotWithShape="1">
                <a:blip r:embed="rId5"/>
                <a:stretch>
                  <a:fillRect t="-1604" b="-11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330836" y="9448800"/>
                <a:ext cx="1273272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vi-VN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Lại </a:t>
                </a:r>
                <a:r>
                  <a:rPr lang="vi-VN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 hệ số </a:t>
                </a:r>
                <a14:m>
                  <m:oMath xmlns:m="http://schemas.openxmlformats.org/officeDocument/2006/math">
                    <m:r>
                      <a:rPr lang="vi-VN" sz="48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𝑎</m:t>
                    </m:r>
                    <m:r>
                      <a:rPr lang="vi-VN" sz="48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= 3 &gt; 0.</m:t>
                    </m:r>
                  </m:oMath>
                </a14:m>
                <a:endParaRPr lang="vi-VN" sz="48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836" y="9448800"/>
                <a:ext cx="12732721" cy="830997"/>
              </a:xfrm>
              <a:prstGeom prst="rect">
                <a:avLst/>
              </a:prstGeom>
              <a:blipFill rotWithShape="1">
                <a:blip r:embed="rId6"/>
                <a:stretch>
                  <a:fillRect t="-1764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1481022" y="10156686"/>
                <a:ext cx="20464578" cy="11390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vi-VN" sz="48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r>
                      <a:rPr lang="vi-VN" sz="48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vi-VN" sz="48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sz="48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) &gt; 0 </m:t>
                    </m:r>
                  </m:oMath>
                </a14:m>
                <a:r>
                  <a:rPr lang="vi-VN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 mọi </a:t>
                </a:r>
                <a14:m>
                  <m:oMath xmlns:m="http://schemas.openxmlformats.org/officeDocument/2006/math">
                    <m:r>
                      <a:rPr lang="vi-VN" sz="48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</m:oMath>
                </a14:m>
                <a:r>
                  <a:rPr lang="vi-VN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thuộc các khoảng </a:t>
                </a:r>
                <a14:m>
                  <m:oMath xmlns:m="http://schemas.openxmlformats.org/officeDocument/2006/math">
                    <m:r>
                      <a:rPr lang="vi-VN" sz="48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(−∞</m:t>
                    </m:r>
                  </m:oMath>
                </a14:m>
                <a:r>
                  <a:rPr lang="vi-VN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8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i="1" dirty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4800" i="1" dirty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vi-VN" sz="48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) </m:t>
                    </m:r>
                  </m:oMath>
                </a14:m>
                <a:r>
                  <a:rPr lang="vi-VN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 và </a:t>
                </a:r>
                <a14:m>
                  <m:oMath xmlns:m="http://schemas.openxmlformats.org/officeDocument/2006/math">
                    <m:r>
                      <a:rPr lang="vi-VN" sz="48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(1; + ∞); </m:t>
                    </m:r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022" y="10156686"/>
                <a:ext cx="20464578" cy="1139094"/>
              </a:xfrm>
              <a:prstGeom prst="rect">
                <a:avLst/>
              </a:prstGeom>
              <a:blipFill rotWithShape="1">
                <a:blip r:embed="rId7"/>
                <a:stretch>
                  <a:fillRect l="-447" t="-1604" b="-11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84477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24948" y="1750943"/>
            <a:ext cx="22124734" cy="11506200"/>
            <a:chOff x="2177989" y="3480127"/>
            <a:chExt cx="20961801" cy="10499213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177989" y="3486537"/>
              <a:ext cx="20961801" cy="10492803"/>
              <a:chOff x="2177989" y="3486537"/>
              <a:chExt cx="20961801" cy="10492803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2177989" y="3683528"/>
                <a:ext cx="20961801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431188" y="3629270"/>
                <a:ext cx="8081995" cy="802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838200" y="3035356"/>
            <a:ext cx="4327643" cy="1950397"/>
            <a:chOff x="534987" y="1419187"/>
            <a:chExt cx="3113447" cy="1405016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419187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568792" y="1848439"/>
              <a:ext cx="1754328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3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/5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1CCADED-1BF5-4BD3-9104-1CD8D44084F7}"/>
              </a:ext>
            </a:extLst>
          </p:cNvPr>
          <p:cNvSpPr/>
          <p:nvPr/>
        </p:nvSpPr>
        <p:spPr>
          <a:xfrm>
            <a:off x="1521183" y="6351657"/>
            <a:ext cx="2092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0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229087" y="7467600"/>
                <a:ext cx="2006733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:r>
                  <a:rPr lang="vi-VN" sz="40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Tam thức bậc hai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r>
                      <a:rPr lang="vi-VN" sz="40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vi-VN" sz="40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sz="40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) = 9</m:t>
                    </m:r>
                    <m:r>
                      <a:rPr lang="vi-VN" sz="40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sz="4000" i="1" baseline="30000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2</m:t>
                    </m:r>
                    <m:r>
                      <a:rPr lang="vi-VN" sz="40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+ 6</m:t>
                    </m:r>
                    <m:r>
                      <a:rPr lang="vi-VN" sz="40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sz="40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+ 1 </m:t>
                    </m:r>
                  </m:oMath>
                </a14:m>
                <a:r>
                  <a:rPr lang="vi-VN" sz="4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∆ = 6</m:t>
                    </m:r>
                    <m:r>
                      <a:rPr lang="vi-VN" sz="4000" i="1" baseline="30000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2</m:t>
                    </m:r>
                    <m:r>
                      <a:rPr lang="vi-VN" sz="40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– 4 . 9 . 1 = 0.</m:t>
                    </m:r>
                  </m:oMath>
                </a14:m>
                <a:endParaRPr lang="vi-VN" sz="40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087" y="7467600"/>
                <a:ext cx="20067333" cy="830997"/>
              </a:xfrm>
              <a:prstGeom prst="rect">
                <a:avLst/>
              </a:prstGeom>
              <a:blipFill rotWithShape="1">
                <a:blip r:embed="rId2"/>
                <a:stretch>
                  <a:fillRect l="-1397" t="-16912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804567" y="4008902"/>
                <a:ext cx="12192000" cy="206210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dấu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tam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bậc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40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  <a:p>
                <a:endPara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dirty="0">
                          <a:latin typeface="Cambria Math"/>
                        </a:rPr>
                        <m:t>𝑏</m:t>
                      </m:r>
                      <m:r>
                        <a:rPr lang="en-US" sz="4800" i="1" dirty="0">
                          <a:latin typeface="Cambria Math"/>
                        </a:rPr>
                        <m:t>) </m:t>
                      </m:r>
                      <m:r>
                        <a:rPr lang="en-US" sz="4800" i="1" dirty="0">
                          <a:latin typeface="Cambria Math"/>
                        </a:rPr>
                        <m:t>𝑓</m:t>
                      </m:r>
                      <m:r>
                        <a:rPr lang="en-US" sz="4800" i="1" dirty="0">
                          <a:latin typeface="Cambria Math"/>
                        </a:rPr>
                        <m:t>(</m:t>
                      </m:r>
                      <m:r>
                        <a:rPr lang="en-US" sz="4800" i="1" dirty="0">
                          <a:latin typeface="Cambria Math"/>
                        </a:rPr>
                        <m:t>𝑥</m:t>
                      </m:r>
                      <m:r>
                        <a:rPr lang="en-US" sz="4800" i="1" dirty="0">
                          <a:latin typeface="Cambria Math"/>
                        </a:rPr>
                        <m:t>) = 9</m:t>
                      </m:r>
                      <m:r>
                        <a:rPr lang="en-US" sz="4800" i="1" dirty="0">
                          <a:latin typeface="Cambria Math"/>
                        </a:rPr>
                        <m:t>𝑥</m:t>
                      </m:r>
                      <m:r>
                        <a:rPr lang="en-US" sz="4800" i="1" baseline="30000" dirty="0">
                          <a:latin typeface="Cambria Math"/>
                        </a:rPr>
                        <m:t>2</m:t>
                      </m:r>
                      <m:r>
                        <a:rPr lang="en-US" sz="4800" i="1" dirty="0">
                          <a:latin typeface="Cambria Math"/>
                        </a:rPr>
                        <m:t> + 6</m:t>
                      </m:r>
                      <m:r>
                        <a:rPr lang="en-US" sz="4800" i="1" dirty="0">
                          <a:latin typeface="Cambria Math"/>
                        </a:rPr>
                        <m:t>𝑥</m:t>
                      </m:r>
                      <m:r>
                        <a:rPr lang="en-US" sz="4800" i="1" dirty="0">
                          <a:latin typeface="Cambria Math"/>
                        </a:rPr>
                        <m:t> + 1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4567" y="4008902"/>
                <a:ext cx="12192000" cy="2062103"/>
              </a:xfrm>
              <a:prstGeom prst="rect">
                <a:avLst/>
              </a:prstGeom>
              <a:blipFill rotWithShape="1">
                <a:blip r:embed="rId3"/>
                <a:stretch>
                  <a:fillRect l="-1750" t="-5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042379" y="10720841"/>
                <a:ext cx="12192000" cy="109959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vi-VN" sz="4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vi-VN" sz="44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r>
                      <a:rPr lang="vi-VN" sz="44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vi-VN" sz="44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sz="44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) &gt; 0 </m:t>
                    </m:r>
                  </m:oMath>
                </a14:m>
                <a:r>
                  <a:rPr lang="vi-VN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 mọi 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𝑥</m:t>
                    </m:r>
                    <m:r>
                      <a:rPr lang="en-US" sz="4400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4400" i="1">
                        <a:latin typeface="Cambria Math"/>
                        <a:ea typeface="Cambria Math"/>
                      </a:rPr>
                      <m:t>ℝ</m:t>
                    </m:r>
                    <m:r>
                      <a:rPr lang="en-US" sz="4400" i="1">
                        <a:latin typeface="Cambria Math"/>
                        <a:ea typeface="Cambria Math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4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  <a:ea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4400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4400" i="1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endParaRPr lang="vi-VN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2379" y="10720841"/>
                <a:ext cx="12192000" cy="1099596"/>
              </a:xfrm>
              <a:prstGeom prst="rect">
                <a:avLst/>
              </a:prstGeom>
              <a:blipFill rotWithShape="1">
                <a:blip r:embed="rId4"/>
                <a:stretch>
                  <a:fillRect l="-2000" b="-9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877625" y="8686800"/>
                <a:ext cx="11279755" cy="9646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Do đó tam thức </a:t>
                </a:r>
                <a14:m>
                  <m:oMath xmlns:m="http://schemas.openxmlformats.org/officeDocument/2006/math">
                    <m:r>
                      <a:rPr lang="vi-VN" sz="40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r>
                      <a:rPr lang="vi-VN" sz="40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vi-VN" sz="40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sz="40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) </m:t>
                    </m:r>
                  </m:oMath>
                </a14:m>
                <a:r>
                  <a:rPr lang="vi-VN" sz="4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 nghiệm kép là </a:t>
                </a:r>
                <a14:m>
                  <m:oMath xmlns:m="http://schemas.openxmlformats.org/officeDocument/2006/math">
                    <m:r>
                      <a:rPr lang="vi-VN" sz="40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sz="4000" i="1" baseline="-25000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0</m:t>
                    </m:r>
                    <m:r>
                      <a:rPr lang="vi-VN" sz="40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=</m:t>
                    </m:r>
                    <m:r>
                      <a:rPr lang="en-US" sz="4000" dirty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vi-VN" sz="40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i="1" dirty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4000" i="1" dirty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vi-VN" sz="4000" i="1" dirty="0">
                        <a:latin typeface="Cambria Math"/>
                      </a:rPr>
                      <m:t> .</m:t>
                    </m:r>
                  </m:oMath>
                </a14:m>
                <a:endParaRPr lang="vi-VN" sz="40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7625" y="8686800"/>
                <a:ext cx="11279755" cy="964623"/>
              </a:xfrm>
              <a:prstGeom prst="rect">
                <a:avLst/>
              </a:prstGeom>
              <a:blipFill rotWithShape="1">
                <a:blip r:embed="rId5"/>
                <a:stretch>
                  <a:fillRect l="-1892" t="-1266" b="-10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943256" y="9651423"/>
                <a:ext cx="5803705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Lại có hệ số </a:t>
                </a:r>
                <a14:m>
                  <m:oMath xmlns:m="http://schemas.openxmlformats.org/officeDocument/2006/math">
                    <m:r>
                      <a:rPr lang="vi-VN" sz="40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𝑎</m:t>
                    </m:r>
                    <m:r>
                      <a:rPr lang="vi-VN" sz="40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= 9 &gt; 0.</m:t>
                    </m:r>
                  </m:oMath>
                </a14:m>
                <a:endParaRPr lang="vi-VN" sz="40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3256" y="9651423"/>
                <a:ext cx="5803705" cy="707886"/>
              </a:xfrm>
              <a:prstGeom prst="rect">
                <a:avLst/>
              </a:prstGeom>
              <a:blipFill rotWithShape="1">
                <a:blip r:embed="rId6"/>
                <a:stretch>
                  <a:fillRect l="-3782" t="-16379" b="-35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55889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24948" y="1829705"/>
            <a:ext cx="22124734" cy="11506200"/>
            <a:chOff x="2177989" y="3480127"/>
            <a:chExt cx="20961801" cy="10499213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177989" y="3486537"/>
              <a:ext cx="20961801" cy="10492803"/>
              <a:chOff x="2177989" y="3486537"/>
              <a:chExt cx="20961801" cy="10492803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2177989" y="3683528"/>
                <a:ext cx="20961801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431188" y="3629270"/>
                <a:ext cx="8081995" cy="802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838200" y="3035356"/>
            <a:ext cx="4327643" cy="1950397"/>
            <a:chOff x="534987" y="1419187"/>
            <a:chExt cx="3113447" cy="1405016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419187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568792" y="1848439"/>
              <a:ext cx="1754328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3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/5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1CCADED-1BF5-4BD3-9104-1CD8D44084F7}"/>
              </a:ext>
            </a:extLst>
          </p:cNvPr>
          <p:cNvSpPr/>
          <p:nvPr/>
        </p:nvSpPr>
        <p:spPr>
          <a:xfrm>
            <a:off x="1663399" y="6691566"/>
            <a:ext cx="2092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0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258904" y="7962037"/>
                <a:ext cx="20458096" cy="8520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dirty="0"/>
                  <a:t>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 Tam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bậc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r>
                      <a:rPr lang="en-US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en-US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en-US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) = 2</m:t>
                    </m:r>
                    <m:r>
                      <a:rPr lang="en-US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en-US" sz="4400" i="1" baseline="30000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2</m:t>
                    </m:r>
                    <m:r>
                      <a:rPr lang="en-US" sz="44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– 3</m:t>
                    </m:r>
                    <m:r>
                      <a:rPr lang="en-US" sz="44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en-US" sz="44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+ 10 </m:t>
                    </m:r>
                  </m:oMath>
                </a14:m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904" y="7962037"/>
                <a:ext cx="20458096" cy="852093"/>
              </a:xfrm>
              <a:prstGeom prst="rect">
                <a:avLst/>
              </a:prstGeom>
              <a:blipFill rotWithShape="1">
                <a:blip r:embed="rId2"/>
                <a:stretch>
                  <a:fillRect l="-1222" t="-7857" b="-3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804567" y="4008902"/>
                <a:ext cx="12192000" cy="230832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dấu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tam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bậc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48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  <a:p>
                <a:endParaRPr lang="en-US" sz="4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dirty="0">
                          <a:latin typeface="Cambria Math"/>
                        </a:rPr>
                        <m:t>𝑐</m:t>
                      </m:r>
                      <m:r>
                        <a:rPr lang="en-US" sz="4800" i="1" dirty="0">
                          <a:latin typeface="Cambria Math"/>
                        </a:rPr>
                        <m:t>) </m:t>
                      </m:r>
                      <m:r>
                        <a:rPr lang="en-US" sz="4800" i="1" dirty="0">
                          <a:latin typeface="Cambria Math"/>
                        </a:rPr>
                        <m:t>𝑓</m:t>
                      </m:r>
                      <m:r>
                        <a:rPr lang="en-US" sz="4800" i="1" dirty="0">
                          <a:latin typeface="Cambria Math"/>
                        </a:rPr>
                        <m:t>(</m:t>
                      </m:r>
                      <m:r>
                        <a:rPr lang="en-US" sz="4800" i="1" dirty="0">
                          <a:latin typeface="Cambria Math"/>
                        </a:rPr>
                        <m:t>𝑥</m:t>
                      </m:r>
                      <m:r>
                        <a:rPr lang="en-US" sz="4800" i="1" dirty="0">
                          <a:latin typeface="Cambria Math"/>
                        </a:rPr>
                        <m:t>) = 2</m:t>
                      </m:r>
                      <m:r>
                        <a:rPr lang="en-US" sz="4800" i="1" dirty="0">
                          <a:latin typeface="Cambria Math"/>
                        </a:rPr>
                        <m:t>𝑥</m:t>
                      </m:r>
                      <m:r>
                        <a:rPr lang="en-US" sz="4800" i="1" baseline="30000" dirty="0">
                          <a:latin typeface="Cambria Math"/>
                        </a:rPr>
                        <m:t>2</m:t>
                      </m:r>
                      <m:r>
                        <a:rPr lang="en-US" sz="4800" i="1" dirty="0">
                          <a:latin typeface="Cambria Math"/>
                        </a:rPr>
                        <m:t> – 3</m:t>
                      </m:r>
                      <m:r>
                        <a:rPr lang="en-US" sz="4800" i="1" dirty="0">
                          <a:latin typeface="Cambria Math"/>
                        </a:rPr>
                        <m:t>𝑥</m:t>
                      </m:r>
                      <m:r>
                        <a:rPr lang="en-US" sz="4800" i="1" dirty="0">
                          <a:latin typeface="Cambria Math"/>
                        </a:rPr>
                        <m:t> + 10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4567" y="4008902"/>
                <a:ext cx="12192000" cy="2308324"/>
              </a:xfrm>
              <a:prstGeom prst="rect">
                <a:avLst/>
              </a:prstGeom>
              <a:blipFill rotWithShape="1">
                <a:blip r:embed="rId3"/>
                <a:stretch>
                  <a:fillRect l="-2250" t="-6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090077" y="10369011"/>
                <a:ext cx="12192000" cy="76944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4400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</a:t>
                </a:r>
                <a:r>
                  <a:rPr lang="en-US" sz="4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r>
                      <a:rPr lang="en-US" sz="44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en-US" sz="44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en-US" sz="44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) &gt; 0 </m:t>
                    </m:r>
                  </m:oMath>
                </a14:m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mọi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 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𝑥</m:t>
                    </m:r>
                    <m:r>
                      <a:rPr lang="en-US" sz="4400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4400" i="1"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endParaRPr lang="vi-VN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077" y="10369011"/>
                <a:ext cx="12192000" cy="769441"/>
              </a:xfrm>
              <a:prstGeom prst="rect">
                <a:avLst/>
              </a:prstGeom>
              <a:blipFill rotWithShape="1">
                <a:blip r:embed="rId4"/>
                <a:stretch>
                  <a:fillRect l="-2050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141502" y="9220200"/>
                <a:ext cx="16298897" cy="8520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 </a:t>
                </a:r>
                <a14:m>
                  <m:oMath xmlns:m="http://schemas.openxmlformats.org/officeDocument/2006/math">
                    <m:r>
                      <a:rPr lang="en-US" sz="4400" i="1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∆ = (– 3)</m:t>
                    </m:r>
                    <m:r>
                      <a:rPr lang="en-US" sz="4400" i="1" baseline="30000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2</m:t>
                    </m:r>
                    <m:r>
                      <a:rPr lang="en-US" sz="4400" i="1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 – 4 . 2 . 10 = – 71 &lt; 0 </m:t>
                    </m:r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hệ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𝑎</m:t>
                    </m:r>
                    <m:r>
                      <a:rPr lang="en-US" sz="4400" i="1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 = 2 &gt; 0 </m:t>
                    </m:r>
                  </m:oMath>
                </a14:m>
                <a:endParaRPr lang="en-US" sz="44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1502" y="9220200"/>
                <a:ext cx="16298897" cy="852093"/>
              </a:xfrm>
              <a:prstGeom prst="rect">
                <a:avLst/>
              </a:prstGeom>
              <a:blipFill rotWithShape="1">
                <a:blip r:embed="rId5"/>
                <a:stretch>
                  <a:fillRect l="-1496" t="-5755" b="-32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10791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="" xmlns:a16="http://schemas.microsoft.com/office/drawing/2014/main" id="{3369427B-44A0-401C-8EEB-49304BD021F0}"/>
              </a:ext>
            </a:extLst>
          </p:cNvPr>
          <p:cNvSpPr/>
          <p:nvPr/>
        </p:nvSpPr>
        <p:spPr>
          <a:xfrm>
            <a:off x="12129942" y="4714252"/>
            <a:ext cx="11178561" cy="87362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D47D18A-E7B6-4653-A13F-EB15D40BA550}"/>
              </a:ext>
            </a:extLst>
          </p:cNvPr>
          <p:cNvSpPr/>
          <p:nvPr/>
        </p:nvSpPr>
        <p:spPr>
          <a:xfrm>
            <a:off x="25796" y="4767186"/>
            <a:ext cx="12127338" cy="87329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69655" y="5111851"/>
            <a:ext cx="11049000" cy="89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7709" tIns="108855" rIns="217709" bIns="108855">
            <a:spAutoFit/>
          </a:bodyPr>
          <a:lstStyle/>
          <a:p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grpSp>
        <p:nvGrpSpPr>
          <p:cNvPr id="39" name="Group 54"/>
          <p:cNvGrpSpPr/>
          <p:nvPr/>
        </p:nvGrpSpPr>
        <p:grpSpPr>
          <a:xfrm>
            <a:off x="351938" y="2986650"/>
            <a:ext cx="22956565" cy="1780536"/>
            <a:chOff x="1268078" y="3405486"/>
            <a:chExt cx="22602713" cy="1780536"/>
          </a:xfrm>
        </p:grpSpPr>
        <p:sp>
          <p:nvSpPr>
            <p:cNvPr id="40" name="Rounded Rectangle 39"/>
            <p:cNvSpPr/>
            <p:nvPr/>
          </p:nvSpPr>
          <p:spPr>
            <a:xfrm>
              <a:off x="1532360" y="3579402"/>
              <a:ext cx="22338431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1" name="Group 67"/>
            <p:cNvGrpSpPr/>
            <p:nvPr/>
          </p:nvGrpSpPr>
          <p:grpSpPr>
            <a:xfrm>
              <a:off x="1268078" y="3405486"/>
              <a:ext cx="4394042" cy="940513"/>
              <a:chOff x="1311958" y="3405486"/>
              <a:chExt cx="4394042" cy="940513"/>
            </a:xfrm>
          </p:grpSpPr>
          <p:sp>
            <p:nvSpPr>
              <p:cNvPr id="42" name="Freeform 20"/>
              <p:cNvSpPr>
                <a:spLocks/>
              </p:cNvSpPr>
              <p:nvPr/>
            </p:nvSpPr>
            <p:spPr bwMode="auto">
              <a:xfrm rot="5400000">
                <a:off x="3492641" y="2099826"/>
                <a:ext cx="793396" cy="363332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2248640" y="3467833"/>
                <a:ext cx="3163893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Khởi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động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71" name="Group 70"/>
          <p:cNvGrpSpPr/>
          <p:nvPr/>
        </p:nvGrpSpPr>
        <p:grpSpPr>
          <a:xfrm>
            <a:off x="325435" y="1931840"/>
            <a:ext cx="19202401" cy="830997"/>
            <a:chOff x="168274" y="1892299"/>
            <a:chExt cx="19202401" cy="830995"/>
          </a:xfrm>
        </p:grpSpPr>
        <p:sp>
          <p:nvSpPr>
            <p:cNvPr id="72" name="Rounded Rectangle 7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DẤU CỦA TAM THỨC BẬC HAI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77" name="Rectangle 9">
            <a:extLst>
              <a:ext uri="{FF2B5EF4-FFF2-40B4-BE49-F238E27FC236}">
                <a16:creationId xmlns:mc="http://schemas.openxmlformats.org/markup-compatibility/2006" xmlns:a14="http://schemas.microsoft.com/office/drawing/2010/main" xmlns="" xmlns:a16="http://schemas.microsoft.com/office/drawing/2014/main" id="{8A7C21E9-1269-480C-9B3F-1E373BFEA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435" y="5492053"/>
            <a:ext cx="11827699" cy="360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7709" tIns="108855" rIns="217709" bIns="108855" anchor="ctr">
            <a:spAutoFit/>
          </a:bodyPr>
          <a:lstStyle/>
          <a:p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Bác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Nam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tấm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lưới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chữ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nhật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dài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20m.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Bác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muốn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dùng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tấm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lưới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này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rào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chắn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ba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mặt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áp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bên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bờ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tường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khu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vườn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nhà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mình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thành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mảnh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đất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chữ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nhật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để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trồng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rau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6.8) 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29120" y="3473093"/>
            <a:ext cx="15483080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Hãy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quan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sát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sau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trả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lời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câu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hỏi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9">
                <a:extLst>
                  <a:ext uri="{FF2B5EF4-FFF2-40B4-BE49-F238E27FC236}">
                    <a16:creationId xmlns="" xmlns:a16="http://schemas.microsoft.com/office/drawing/2014/main" id="{8A7C21E9-1269-480C-9B3F-1E373BFEA3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434" y="9338846"/>
                <a:ext cx="11827699" cy="4282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17709" tIns="108855" rIns="217709" bIns="108855" anchor="ctr">
                <a:spAutoFit/>
              </a:bodyPr>
              <a:lstStyle/>
              <a:p>
                <a:pPr lvl="0"/>
                <a:r>
                  <a:rPr lang="en-US" sz="4400" b="1" dirty="0" err="1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i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mét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khoảng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từ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cắm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cọc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đến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bờ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tường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en-US" sz="4400" b="1" i="1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𝟎</m:t>
                    </m:r>
                    <m:r>
                      <a:rPr lang="en-US" sz="4400" b="1" i="1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&lt;</m:t>
                    </m:r>
                    <m:r>
                      <a:rPr lang="en-US" sz="4400" b="1" i="1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&lt;</m:t>
                    </m:r>
                    <m:r>
                      <a:rPr lang="en-US" sz="4400" b="1" i="1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𝟏𝟎</m:t>
                    </m:r>
                    <m:r>
                      <a:rPr lang="en-US" sz="4400" b="1" i="1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). </m:t>
                    </m:r>
                  </m:oMath>
                </a14:m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Hãy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  <a:p>
                <a:pPr lvl="0"/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-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dài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cạnh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PQ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mảnh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đất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pPr lvl="0"/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-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diện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tích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𝑺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mảnh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đất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được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rào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chắn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0" name="Rectangle 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A7C21E9-1269-480C-9B3F-1E373BFEA3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5434" y="9338846"/>
                <a:ext cx="11827699" cy="4282487"/>
              </a:xfrm>
              <a:prstGeom prst="rect">
                <a:avLst/>
              </a:prstGeom>
              <a:blipFill rotWithShape="1">
                <a:blip r:embed="rId3"/>
                <a:stretch>
                  <a:fillRect l="-979" t="-8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7800" y="5111851"/>
            <a:ext cx="9448800" cy="7384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75979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7" grpId="0"/>
      <p:bldP spid="7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71077" y="1885527"/>
            <a:ext cx="22124734" cy="11506200"/>
            <a:chOff x="2177989" y="3480127"/>
            <a:chExt cx="20961801" cy="10499213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177989" y="3486537"/>
              <a:ext cx="20961801" cy="10492803"/>
              <a:chOff x="2177989" y="3486537"/>
              <a:chExt cx="20961801" cy="10492803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2177989" y="3683528"/>
                <a:ext cx="20961801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431188" y="3629270"/>
                <a:ext cx="8081995" cy="802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838200" y="3035356"/>
            <a:ext cx="4327643" cy="1471935"/>
            <a:chOff x="534987" y="1419187"/>
            <a:chExt cx="3113447" cy="1060344"/>
          </a:xfrm>
        </p:grpSpPr>
        <p:sp>
          <p:nvSpPr>
            <p:cNvPr id="17" name="Pentagon 16"/>
            <p:cNvSpPr/>
            <p:nvPr/>
          </p:nvSpPr>
          <p:spPr bwMode="auto">
            <a:xfrm>
              <a:off x="534987" y="1419187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568792" y="1848439"/>
              <a:ext cx="1754328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3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/5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1CCADED-1BF5-4BD3-9104-1CD8D44084F7}"/>
              </a:ext>
            </a:extLst>
          </p:cNvPr>
          <p:cNvSpPr/>
          <p:nvPr/>
        </p:nvSpPr>
        <p:spPr>
          <a:xfrm>
            <a:off x="1663400" y="6212509"/>
            <a:ext cx="2092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0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229087" y="7315200"/>
                <a:ext cx="21326113" cy="17499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d) Tam thức bậc hai </a:t>
                </a:r>
                <a14:m>
                  <m:oMath xmlns:m="http://schemas.openxmlformats.org/officeDocument/2006/math">
                    <m:r>
                      <a:rPr lang="vi-VN" sz="48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r>
                      <a:rPr lang="vi-VN" sz="48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vi-VN" sz="48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sz="48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) = – 5</m:t>
                    </m:r>
                    <m:r>
                      <a:rPr lang="vi-VN" sz="48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sz="4800" i="1" baseline="30000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2</m:t>
                    </m:r>
                    <m:r>
                      <a:rPr lang="vi-VN" sz="48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+ 2</m:t>
                    </m:r>
                    <m:r>
                      <a:rPr lang="vi-VN" sz="48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sz="48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+ 3 </m:t>
                    </m:r>
                  </m:oMath>
                </a14:m>
                <a:endParaRPr lang="en-US" sz="4800" dirty="0" smtClean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vi-VN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 </a:t>
                </a:r>
                <a14:m>
                  <m:oMath xmlns:m="http://schemas.openxmlformats.org/officeDocument/2006/math">
                    <m:r>
                      <a:rPr lang="vi-VN" sz="48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∆ = 2</m:t>
                    </m:r>
                    <m:r>
                      <a:rPr lang="vi-VN" sz="4800" i="1" baseline="30000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2</m:t>
                    </m:r>
                    <m:r>
                      <a:rPr lang="vi-VN" sz="48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– 4 . (– 5) . 3 = 64 &gt; 0.</m:t>
                    </m:r>
                  </m:oMath>
                </a14:m>
                <a:endParaRPr lang="vi-VN" sz="48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087" y="7315200"/>
                <a:ext cx="21326113" cy="1749966"/>
              </a:xfrm>
              <a:prstGeom prst="rect">
                <a:avLst/>
              </a:prstGeom>
              <a:blipFill rotWithShape="1">
                <a:blip r:embed="rId2"/>
                <a:stretch>
                  <a:fillRect l="-1315" t="-3484" b="-17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804567" y="4008902"/>
                <a:ext cx="12192000" cy="206210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dấu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tam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bậc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40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  <a:p>
                <a:endPara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dirty="0">
                          <a:latin typeface="Cambria Math"/>
                        </a:rPr>
                        <m:t>𝑑</m:t>
                      </m:r>
                      <m:r>
                        <a:rPr lang="en-US" sz="4800" i="1" dirty="0">
                          <a:latin typeface="Cambria Math"/>
                        </a:rPr>
                        <m:t>) </m:t>
                      </m:r>
                      <m:r>
                        <a:rPr lang="en-US" sz="4800" i="1" dirty="0">
                          <a:latin typeface="Cambria Math"/>
                        </a:rPr>
                        <m:t>𝑓</m:t>
                      </m:r>
                      <m:r>
                        <a:rPr lang="en-US" sz="4800" i="1" dirty="0">
                          <a:latin typeface="Cambria Math"/>
                        </a:rPr>
                        <m:t>(</m:t>
                      </m:r>
                      <m:r>
                        <a:rPr lang="en-US" sz="4800" i="1" dirty="0">
                          <a:latin typeface="Cambria Math"/>
                        </a:rPr>
                        <m:t>𝑥</m:t>
                      </m:r>
                      <m:r>
                        <a:rPr lang="en-US" sz="4800" i="1" dirty="0">
                          <a:latin typeface="Cambria Math"/>
                        </a:rPr>
                        <m:t>) = – 5</m:t>
                      </m:r>
                      <m:r>
                        <a:rPr lang="en-US" sz="4800" i="1" dirty="0">
                          <a:latin typeface="Cambria Math"/>
                        </a:rPr>
                        <m:t>𝑥</m:t>
                      </m:r>
                      <m:r>
                        <a:rPr lang="en-US" sz="4800" i="1" baseline="30000" dirty="0">
                          <a:latin typeface="Cambria Math"/>
                        </a:rPr>
                        <m:t>2</m:t>
                      </m:r>
                      <m:r>
                        <a:rPr lang="en-US" sz="4800" i="1" dirty="0">
                          <a:latin typeface="Cambria Math"/>
                        </a:rPr>
                        <m:t> + 2</m:t>
                      </m:r>
                      <m:r>
                        <a:rPr lang="en-US" sz="4800" i="1" dirty="0">
                          <a:latin typeface="Cambria Math"/>
                        </a:rPr>
                        <m:t>𝑥</m:t>
                      </m:r>
                      <m:r>
                        <a:rPr lang="en-US" sz="4800" i="1" dirty="0">
                          <a:latin typeface="Cambria Math"/>
                        </a:rPr>
                        <m:t> + 3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4567" y="4008902"/>
                <a:ext cx="12192000" cy="2062103"/>
              </a:xfrm>
              <a:prstGeom prst="rect">
                <a:avLst/>
              </a:prstGeom>
              <a:blipFill rotWithShape="1">
                <a:blip r:embed="rId3"/>
                <a:stretch>
                  <a:fillRect l="-1750" t="-5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298645" y="9065166"/>
                <a:ext cx="19219363" cy="11414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vi-VN" sz="48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Do đó tam thức </a:t>
                </a:r>
                <a14:m>
                  <m:oMath xmlns:m="http://schemas.openxmlformats.org/officeDocument/2006/math">
                    <m:r>
                      <a:rPr lang="vi-VN" sz="4800" i="1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r>
                      <a:rPr lang="vi-VN" sz="4800" i="1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vi-VN" sz="4800" i="1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sz="4800" i="1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) </m:t>
                    </m:r>
                  </m:oMath>
                </a14:m>
                <a:r>
                  <a:rPr lang="vi-VN" sz="48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 hai nghiệm phân biệt </a:t>
                </a:r>
                <a14:m>
                  <m:oMath xmlns:m="http://schemas.openxmlformats.org/officeDocument/2006/math">
                    <m:r>
                      <a:rPr lang="vi-VN" sz="4800" i="1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sz="4800" i="1" baseline="-25000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1</m:t>
                    </m:r>
                    <m:r>
                      <a:rPr lang="vi-VN" sz="4800" i="1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 =</m:t>
                    </m:r>
                    <m:r>
                      <a:rPr lang="en-US" sz="4800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48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 và </a:t>
                </a:r>
                <a14:m>
                  <m:oMath xmlns:m="http://schemas.openxmlformats.org/officeDocument/2006/math">
                    <m:r>
                      <a:rPr lang="vi-VN" sz="4800" i="1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sz="4800" i="1" baseline="-25000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2</m:t>
                    </m:r>
                    <m:r>
                      <a:rPr lang="vi-VN" sz="4800" i="1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 = 1.</m:t>
                    </m:r>
                  </m:oMath>
                </a14:m>
                <a:endParaRPr lang="vi-VN" sz="48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645" y="9065166"/>
                <a:ext cx="19219363" cy="1141403"/>
              </a:xfrm>
              <a:prstGeom prst="rect">
                <a:avLst/>
              </a:prstGeom>
              <a:blipFill rotWithShape="1">
                <a:blip r:embed="rId4"/>
                <a:stretch>
                  <a:fillRect l="-1427" t="-1604" b="-11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1125200" y="8190183"/>
                <a:ext cx="7313862" cy="9211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vi-VN" sz="48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Lại có hệ số </a:t>
                </a:r>
                <a14:m>
                  <m:oMath xmlns:m="http://schemas.openxmlformats.org/officeDocument/2006/math">
                    <m:r>
                      <a:rPr lang="vi-VN" sz="4800" i="1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𝑎</m:t>
                    </m:r>
                    <m:r>
                      <a:rPr lang="vi-VN" sz="4800" i="1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 = – 5 &lt; 0.</m:t>
                    </m:r>
                  </m:oMath>
                </a14:m>
                <a:endParaRPr lang="vi-VN" sz="48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5200" y="8190183"/>
                <a:ext cx="7313862" cy="921150"/>
              </a:xfrm>
              <a:prstGeom prst="rect">
                <a:avLst/>
              </a:prstGeom>
              <a:blipFill rotWithShape="1">
                <a:blip r:embed="rId5"/>
                <a:stretch>
                  <a:fillRect l="-3750" t="-6623" b="-33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2328923" y="11005930"/>
                <a:ext cx="11530529" cy="11414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vi-VN" sz="4800" i="1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r>
                      <a:rPr lang="vi-VN" sz="4800" i="1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vi-VN" sz="4800" i="1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sz="4800" i="1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) &gt; 0 </m:t>
                    </m:r>
                  </m:oMath>
                </a14:m>
                <a:r>
                  <a:rPr lang="vi-VN" sz="48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 mọi </a:t>
                </a:r>
                <a14:m>
                  <m:oMath xmlns:m="http://schemas.openxmlformats.org/officeDocument/2006/math">
                    <m:r>
                      <a:rPr lang="vi-VN" sz="4800" i="1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</m:oMath>
                </a14:m>
                <a:r>
                  <a:rPr lang="vi-VN" sz="48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thuộc khoảng</a:t>
                </a:r>
                <a14:m>
                  <m:oMath xmlns:m="http://schemas.openxmlformats.org/officeDocument/2006/math">
                    <m:r>
                      <a:rPr lang="vi-VN" sz="4800" i="1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 (</m:t>
                    </m:r>
                    <m:r>
                      <a:rPr lang="en-US" sz="4800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vi-VN" sz="4800" i="1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;1)</m:t>
                    </m:r>
                  </m:oMath>
                </a14:m>
                <a:endParaRPr lang="vi-VN" sz="48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8923" y="11005930"/>
                <a:ext cx="11530529" cy="1141403"/>
              </a:xfrm>
              <a:prstGeom prst="rect">
                <a:avLst/>
              </a:prstGeom>
              <a:blipFill rotWithShape="1">
                <a:blip r:embed="rId6"/>
                <a:stretch>
                  <a:fillRect t="-1596" b="-10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298645" y="10166812"/>
                <a:ext cx="20269598" cy="11414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vi-VN" sz="4800" i="1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𝑉</m:t>
                    </m:r>
                    <m:r>
                      <a:rPr lang="vi-VN" sz="4800" i="1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ậ</m:t>
                    </m:r>
                    <m:r>
                      <a:rPr lang="vi-VN" sz="4800" i="1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𝑦</m:t>
                    </m:r>
                    <m:r>
                      <a:rPr lang="vi-VN" sz="4800" i="1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vi-VN" sz="4800" i="1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r>
                      <a:rPr lang="vi-VN" sz="4800" i="1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vi-VN" sz="4800" i="1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sz="4800" i="1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) &lt; 0 </m:t>
                    </m:r>
                  </m:oMath>
                </a14:m>
                <a:r>
                  <a:rPr lang="vi-VN" sz="48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 mọi </a:t>
                </a:r>
                <a14:m>
                  <m:oMath xmlns:m="http://schemas.openxmlformats.org/officeDocument/2006/math">
                    <m:r>
                      <a:rPr lang="vi-VN" sz="4800" i="1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sz="4800" i="1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vi-VN" sz="48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thuộc các khoảng </a:t>
                </a:r>
                <a14:m>
                  <m:oMath xmlns:m="http://schemas.openxmlformats.org/officeDocument/2006/math">
                    <m:r>
                      <a:rPr lang="vi-VN" sz="4800" i="1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(−∞;</m:t>
                    </m:r>
                    <m:r>
                      <a:rPr lang="en-US" sz="4800" i="1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en-US" sz="4800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vi-VN" sz="4800" i="1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)</m:t>
                    </m:r>
                  </m:oMath>
                </a14:m>
                <a:r>
                  <a:rPr lang="vi-VN" sz="48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800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vi-VN" sz="4800" i="1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(1; + ∞); </m:t>
                    </m:r>
                  </m:oMath>
                </a14:m>
                <a:endParaRPr lang="vi-VN" sz="48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645" y="10166812"/>
                <a:ext cx="20269598" cy="1141403"/>
              </a:xfrm>
              <a:prstGeom prst="rect">
                <a:avLst/>
              </a:prstGeom>
              <a:blipFill rotWithShape="1">
                <a:blip r:embed="rId7"/>
                <a:stretch>
                  <a:fillRect t="-1604" b="-11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783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38200" y="1888840"/>
            <a:ext cx="22124734" cy="11506200"/>
            <a:chOff x="2177989" y="3480127"/>
            <a:chExt cx="20961801" cy="10499213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177989" y="3486537"/>
              <a:ext cx="20961801" cy="10492803"/>
              <a:chOff x="2177989" y="3486537"/>
              <a:chExt cx="20961801" cy="10492803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2177989" y="3683528"/>
                <a:ext cx="20961801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431188" y="3629270"/>
                <a:ext cx="8081995" cy="802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838200" y="3089556"/>
            <a:ext cx="4327643" cy="1471935"/>
            <a:chOff x="534987" y="1419187"/>
            <a:chExt cx="3113447" cy="1060344"/>
          </a:xfrm>
        </p:grpSpPr>
        <p:sp>
          <p:nvSpPr>
            <p:cNvPr id="17" name="Pentagon 16"/>
            <p:cNvSpPr/>
            <p:nvPr/>
          </p:nvSpPr>
          <p:spPr bwMode="auto">
            <a:xfrm>
              <a:off x="534987" y="1419187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568792" y="1848439"/>
              <a:ext cx="1754328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3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/5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1CCADED-1BF5-4BD3-9104-1CD8D44084F7}"/>
              </a:ext>
            </a:extLst>
          </p:cNvPr>
          <p:cNvSpPr/>
          <p:nvPr/>
        </p:nvSpPr>
        <p:spPr>
          <a:xfrm>
            <a:off x="1557626" y="6705600"/>
            <a:ext cx="2092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0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298645" y="7753395"/>
                <a:ext cx="21664289" cy="46530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5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e) Tam thức bậc hai </a:t>
                </a:r>
                <a14:m>
                  <m:oMath xmlns:m="http://schemas.openxmlformats.org/officeDocument/2006/math">
                    <m:r>
                      <a:rPr lang="vi-VN" sz="5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r>
                      <a:rPr lang="vi-VN" sz="5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vi-VN" sz="5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sz="5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) = – 4</m:t>
                    </m:r>
                    <m:r>
                      <a:rPr lang="vi-VN" sz="5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sz="5400" i="1" baseline="30000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2</m:t>
                    </m:r>
                    <m:r>
                      <a:rPr lang="vi-VN" sz="54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+ 8</m:t>
                    </m:r>
                    <m:r>
                      <a:rPr lang="vi-VN" sz="54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sz="54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– 4 </m:t>
                    </m:r>
                  </m:oMath>
                </a14:m>
                <a:endParaRPr lang="en-US" sz="5400" dirty="0" smtClean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vi-VN" sz="5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 </a:t>
                </a:r>
                <a14:m>
                  <m:oMath xmlns:m="http://schemas.openxmlformats.org/officeDocument/2006/math">
                    <m:r>
                      <a:rPr lang="vi-VN" sz="5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∆ = 8</m:t>
                    </m:r>
                    <m:r>
                      <a:rPr lang="vi-VN" sz="5400" i="1" baseline="30000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2</m:t>
                    </m:r>
                    <m:r>
                      <a:rPr lang="vi-VN" sz="54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– 4 . (– 4) . (– 4) = 0.</m:t>
                    </m:r>
                  </m:oMath>
                </a14:m>
                <a:endParaRPr lang="vi-VN" sz="5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vi-VN" sz="5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Do đó tam thức </a:t>
                </a:r>
                <a14:m>
                  <m:oMath xmlns:m="http://schemas.openxmlformats.org/officeDocument/2006/math">
                    <m:r>
                      <a:rPr lang="vi-VN" sz="5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r>
                      <a:rPr lang="vi-VN" sz="5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vi-VN" sz="5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sz="5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) </m:t>
                    </m:r>
                  </m:oMath>
                </a14:m>
                <a:r>
                  <a:rPr lang="vi-VN" sz="5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 nghiệm kép </a:t>
                </a:r>
                <a14:m>
                  <m:oMath xmlns:m="http://schemas.openxmlformats.org/officeDocument/2006/math">
                    <m:r>
                      <a:rPr lang="vi-VN" sz="5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sz="5400" i="1" baseline="-25000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0</m:t>
                    </m:r>
                    <m:r>
                      <a:rPr lang="vi-VN" sz="54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= 1.</m:t>
                    </m:r>
                  </m:oMath>
                </a14:m>
                <a:endParaRPr lang="vi-VN" sz="5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vi-VN" sz="5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Lại có hệ số </a:t>
                </a:r>
                <a14:m>
                  <m:oMath xmlns:m="http://schemas.openxmlformats.org/officeDocument/2006/math">
                    <m:r>
                      <a:rPr lang="vi-VN" sz="5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𝑎</m:t>
                    </m:r>
                    <m:r>
                      <a:rPr lang="vi-VN" sz="5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= – 4 &lt; 0.</m:t>
                    </m:r>
                  </m:oMath>
                </a14:m>
                <a:endParaRPr lang="vi-VN" sz="5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vi-VN" sz="5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vi-VN" sz="5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r>
                      <a:rPr lang="vi-VN" sz="5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vi-VN" sz="5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sz="5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) &lt; 0 </m:t>
                    </m:r>
                  </m:oMath>
                </a14:m>
                <a:r>
                  <a:rPr lang="vi-VN" sz="5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 mọi  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/>
                      </a:rPr>
                      <m:t>𝑥</m:t>
                    </m:r>
                    <m:r>
                      <a:rPr lang="en-US" sz="5400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5400" i="1">
                        <a:latin typeface="Cambria Math"/>
                        <a:ea typeface="Cambria Math"/>
                      </a:rPr>
                      <m:t>ℝ</m:t>
                    </m:r>
                    <m:r>
                      <a:rPr lang="en-US" sz="5400" i="1">
                        <a:latin typeface="Cambria Math"/>
                        <a:ea typeface="Cambria Math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54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54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e>
                    </m:d>
                  </m:oMath>
                </a14:m>
                <a:endParaRPr lang="vi-VN" sz="5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645" y="7753395"/>
                <a:ext cx="21664289" cy="4653069"/>
              </a:xfrm>
              <a:prstGeom prst="rect">
                <a:avLst/>
              </a:prstGeom>
              <a:blipFill rotWithShape="1">
                <a:blip r:embed="rId2"/>
                <a:stretch>
                  <a:fillRect l="-1491" t="-1835" b="-6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804567" y="4008902"/>
                <a:ext cx="12192000" cy="206210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dấu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tam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bậc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40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  <a:p>
                <a:endPara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dirty="0">
                          <a:latin typeface="Cambria Math"/>
                        </a:rPr>
                        <m:t>𝑒</m:t>
                      </m:r>
                      <m:r>
                        <a:rPr lang="en-US" sz="4800" i="1" dirty="0">
                          <a:latin typeface="Cambria Math"/>
                        </a:rPr>
                        <m:t>) </m:t>
                      </m:r>
                      <m:r>
                        <a:rPr lang="en-US" sz="4800" i="1" dirty="0">
                          <a:latin typeface="Cambria Math"/>
                        </a:rPr>
                        <m:t>𝑓</m:t>
                      </m:r>
                      <m:r>
                        <a:rPr lang="en-US" sz="4800" i="1" dirty="0">
                          <a:latin typeface="Cambria Math"/>
                        </a:rPr>
                        <m:t>(</m:t>
                      </m:r>
                      <m:r>
                        <a:rPr lang="en-US" sz="4800" i="1" dirty="0">
                          <a:latin typeface="Cambria Math"/>
                        </a:rPr>
                        <m:t>𝑥</m:t>
                      </m:r>
                      <m:r>
                        <a:rPr lang="en-US" sz="4800" i="1" dirty="0">
                          <a:latin typeface="Cambria Math"/>
                        </a:rPr>
                        <m:t>) = – 4</m:t>
                      </m:r>
                      <m:r>
                        <a:rPr lang="en-US" sz="4800" i="1" dirty="0">
                          <a:latin typeface="Cambria Math"/>
                        </a:rPr>
                        <m:t>𝑥</m:t>
                      </m:r>
                      <m:r>
                        <a:rPr lang="en-US" sz="4800" i="1" baseline="30000" dirty="0">
                          <a:latin typeface="Cambria Math"/>
                        </a:rPr>
                        <m:t>2</m:t>
                      </m:r>
                      <m:r>
                        <a:rPr lang="en-US" sz="4800" i="1" dirty="0">
                          <a:latin typeface="Cambria Math"/>
                        </a:rPr>
                        <m:t> + 8</m:t>
                      </m:r>
                      <m:r>
                        <a:rPr lang="en-US" sz="4800" i="1" dirty="0">
                          <a:latin typeface="Cambria Math"/>
                        </a:rPr>
                        <m:t>𝑥</m:t>
                      </m:r>
                      <m:r>
                        <a:rPr lang="en-US" sz="4800" i="1" dirty="0">
                          <a:latin typeface="Cambria Math"/>
                        </a:rPr>
                        <m:t> – 4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4567" y="4008902"/>
                <a:ext cx="12192000" cy="2062103"/>
              </a:xfrm>
              <a:prstGeom prst="rect">
                <a:avLst/>
              </a:prstGeom>
              <a:blipFill rotWithShape="1">
                <a:blip r:embed="rId3"/>
                <a:stretch>
                  <a:fillRect l="-1750" t="-5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24109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38200" y="1888840"/>
            <a:ext cx="22124734" cy="11506200"/>
            <a:chOff x="2177989" y="3480127"/>
            <a:chExt cx="20961801" cy="10499213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177989" y="3486537"/>
              <a:ext cx="20961801" cy="10492803"/>
              <a:chOff x="2177989" y="3486537"/>
              <a:chExt cx="20961801" cy="10492803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2177989" y="3683528"/>
                <a:ext cx="20961801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431188" y="3629270"/>
                <a:ext cx="8081995" cy="802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838200" y="3035356"/>
            <a:ext cx="4327643" cy="1471935"/>
            <a:chOff x="534987" y="1419187"/>
            <a:chExt cx="3113447" cy="1060344"/>
          </a:xfrm>
        </p:grpSpPr>
        <p:sp>
          <p:nvSpPr>
            <p:cNvPr id="17" name="Pentagon 16"/>
            <p:cNvSpPr/>
            <p:nvPr/>
          </p:nvSpPr>
          <p:spPr bwMode="auto">
            <a:xfrm>
              <a:off x="534987" y="1419187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568792" y="1848439"/>
              <a:ext cx="1754328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3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/5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1CCADED-1BF5-4BD3-9104-1CD8D44084F7}"/>
              </a:ext>
            </a:extLst>
          </p:cNvPr>
          <p:cNvSpPr/>
          <p:nvPr/>
        </p:nvSpPr>
        <p:spPr>
          <a:xfrm>
            <a:off x="1497992" y="6400800"/>
            <a:ext cx="2092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0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130099" y="8001000"/>
                <a:ext cx="20067333" cy="45516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g) Tam </a:t>
                </a:r>
                <a:r>
                  <a:rPr lang="en-US" sz="5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5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5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bậc</a:t>
                </a:r>
                <a:r>
                  <a:rPr lang="en-US" sz="5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5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5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r>
                      <a:rPr lang="en-US" sz="5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en-US" sz="5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en-US" sz="5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) = – 3</m:t>
                    </m:r>
                    <m:r>
                      <a:rPr lang="en-US" sz="5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en-US" sz="5400" i="1" baseline="30000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2</m:t>
                    </m:r>
                    <m:r>
                      <a:rPr lang="en-US" sz="54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+ 3</m:t>
                    </m:r>
                    <m:r>
                      <a:rPr lang="en-US" sz="54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en-US" sz="54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– 1 </m:t>
                    </m:r>
                  </m:oMath>
                </a14:m>
                <a:endParaRPr lang="en-US" sz="5400" dirty="0" smtClean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5400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5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∆ = 3</m:t>
                    </m:r>
                    <m:r>
                      <a:rPr lang="en-US" sz="5400" i="1" baseline="30000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2</m:t>
                    </m:r>
                    <m:r>
                      <a:rPr lang="en-US" sz="54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– 4 . (– 3) . (– 1) = – 3 &lt; 0 </m:t>
                    </m:r>
                  </m:oMath>
                </a14:m>
                <a:endParaRPr lang="en-US" sz="5400" dirty="0" smtClean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5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 </a:t>
                </a:r>
                <a:r>
                  <a:rPr lang="en-US" sz="5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hệ</a:t>
                </a:r>
                <a:r>
                  <a:rPr lang="en-US" sz="5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5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5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𝑎</m:t>
                    </m:r>
                    <m:r>
                      <a:rPr lang="en-US" sz="5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= – 3 &lt; 0 </m:t>
                    </m:r>
                  </m:oMath>
                </a14:m>
                <a:endParaRPr lang="en-US" sz="5400" dirty="0" smtClean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5400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</a:t>
                </a:r>
                <a:r>
                  <a:rPr lang="en-US" sz="5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r>
                      <a:rPr lang="en-US" sz="5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en-US" sz="5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en-US" sz="5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) &lt; 0 </m:t>
                    </m:r>
                  </m:oMath>
                </a14:m>
                <a:r>
                  <a:rPr lang="en-US" sz="5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5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5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mọi</a:t>
                </a:r>
                <a:r>
                  <a:rPr lang="en-US" sz="5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 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/>
                      </a:rPr>
                      <m:t>𝑥</m:t>
                    </m:r>
                    <m:r>
                      <a:rPr lang="en-US" sz="5400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5400" i="1"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r>
                  <a:rPr lang="en-US" sz="5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/>
                </a:r>
                <a:br>
                  <a:rPr lang="en-US" sz="5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</a:br>
                <a:endParaRPr lang="vi-VN" sz="5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099" y="8001000"/>
                <a:ext cx="20067333" cy="4551631"/>
              </a:xfrm>
              <a:prstGeom prst="rect">
                <a:avLst/>
              </a:prstGeom>
              <a:blipFill rotWithShape="1">
                <a:blip r:embed="rId2"/>
                <a:stretch>
                  <a:fillRect l="-1610" t="-1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804567" y="4008902"/>
                <a:ext cx="12192000" cy="200054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dấu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tam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bậc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40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  <a:p>
                <a:endPara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dirty="0">
                          <a:latin typeface="Cambria Math"/>
                        </a:rPr>
                        <m:t>𝑔</m:t>
                      </m:r>
                      <m:r>
                        <a:rPr lang="en-US" sz="4400" i="1" dirty="0">
                          <a:latin typeface="Cambria Math"/>
                        </a:rPr>
                        <m:t>) </m:t>
                      </m:r>
                      <m:r>
                        <a:rPr lang="en-US" sz="4400" i="1" dirty="0">
                          <a:latin typeface="Cambria Math"/>
                        </a:rPr>
                        <m:t>𝑓</m:t>
                      </m:r>
                      <m:r>
                        <a:rPr lang="en-US" sz="4400" i="1" dirty="0">
                          <a:latin typeface="Cambria Math"/>
                        </a:rPr>
                        <m:t>(</m:t>
                      </m:r>
                      <m:r>
                        <a:rPr lang="en-US" sz="4400" i="1" dirty="0">
                          <a:latin typeface="Cambria Math"/>
                        </a:rPr>
                        <m:t>𝑥</m:t>
                      </m:r>
                      <m:r>
                        <a:rPr lang="en-US" sz="4400" i="1" dirty="0">
                          <a:latin typeface="Cambria Math"/>
                        </a:rPr>
                        <m:t>) = – 3</m:t>
                      </m:r>
                      <m:r>
                        <a:rPr lang="en-US" sz="4400" i="1" dirty="0">
                          <a:latin typeface="Cambria Math"/>
                        </a:rPr>
                        <m:t>𝑥</m:t>
                      </m:r>
                      <m:r>
                        <a:rPr lang="en-US" sz="4400" i="1" baseline="30000" dirty="0">
                          <a:latin typeface="Cambria Math"/>
                        </a:rPr>
                        <m:t>2</m:t>
                      </m:r>
                      <m:r>
                        <a:rPr lang="en-US" sz="4400" i="1" dirty="0">
                          <a:latin typeface="Cambria Math"/>
                        </a:rPr>
                        <m:t> + 3</m:t>
                      </m:r>
                      <m:r>
                        <a:rPr lang="en-US" sz="4400" i="1" dirty="0">
                          <a:latin typeface="Cambria Math"/>
                        </a:rPr>
                        <m:t>𝑥</m:t>
                      </m:r>
                      <m:r>
                        <a:rPr lang="en-US" sz="4400" i="1" dirty="0">
                          <a:latin typeface="Cambria Math"/>
                        </a:rPr>
                        <m:t> – 1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4567" y="4008902"/>
                <a:ext cx="12192000" cy="2000548"/>
              </a:xfrm>
              <a:prstGeom prst="rect">
                <a:avLst/>
              </a:prstGeom>
              <a:blipFill rotWithShape="1">
                <a:blip r:embed="rId3"/>
                <a:stretch>
                  <a:fillRect l="-1750" t="-5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60488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30616" y="1537775"/>
            <a:ext cx="22124734" cy="11506200"/>
            <a:chOff x="2177989" y="3480127"/>
            <a:chExt cx="20961801" cy="10499213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177989" y="3486537"/>
              <a:ext cx="20961801" cy="10492803"/>
              <a:chOff x="2177989" y="3486537"/>
              <a:chExt cx="20961801" cy="10492803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2177989" y="3683528"/>
                <a:ext cx="20961801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431188" y="3629270"/>
                <a:ext cx="8081995" cy="802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1676550" y="2017809"/>
            <a:ext cx="4327643" cy="1950397"/>
            <a:chOff x="534987" y="1419187"/>
            <a:chExt cx="3113447" cy="1405016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419187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568793" y="1848439"/>
              <a:ext cx="1754328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4/5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979852" y="3970393"/>
                <a:ext cx="20565947" cy="67403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 công ty du lịch thông báo giá tiền cho chuyến đi tham quan của một nhóm khách du lịch như sau:</a:t>
                </a:r>
              </a:p>
              <a:p>
                <a14:m>
                  <m:oMath xmlns:m="http://schemas.openxmlformats.org/officeDocument/2006/math">
                    <m:r>
                      <a:rPr lang="vi-VN" sz="48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50 </m:t>
                    </m:r>
                  </m:oMath>
                </a14:m>
                <a:r>
                  <a:rPr lang="vi-VN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khách đầu tiên có giá là </a:t>
                </a:r>
                <a14:m>
                  <m:oMath xmlns:m="http://schemas.openxmlformats.org/officeDocument/2006/math">
                    <m:r>
                      <a:rPr lang="vi-VN" sz="48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300 000 </m:t>
                    </m:r>
                  </m:oMath>
                </a14:m>
                <a:r>
                  <a:rPr lang="vi-VN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đồng/người. Nếu có nhiều hơn</a:t>
                </a:r>
                <a14:m>
                  <m:oMath xmlns:m="http://schemas.openxmlformats.org/officeDocument/2006/math">
                    <m:r>
                      <a:rPr lang="vi-VN" sz="48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50 </m:t>
                    </m:r>
                  </m:oMath>
                </a14:m>
                <a:r>
                  <a:rPr lang="vi-VN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người đăng kí thì cứ thêm </a:t>
                </a:r>
                <a14:m>
                  <m:oMath xmlns:m="http://schemas.openxmlformats.org/officeDocument/2006/math">
                    <m:r>
                      <a:rPr lang="vi-VN" sz="48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1 </m:t>
                    </m:r>
                  </m:oMath>
                </a14:m>
                <a:r>
                  <a:rPr lang="vi-VN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người, giá vé sẽ giảm </a:t>
                </a:r>
                <a14:m>
                  <m:oMath xmlns:m="http://schemas.openxmlformats.org/officeDocument/2006/math">
                    <m:r>
                      <a:rPr lang="vi-VN" sz="48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5 000 </m:t>
                    </m:r>
                  </m:oMath>
                </a14:m>
                <a:r>
                  <a:rPr lang="vi-VN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đồng/người cho toàn bộ hành khách. </a:t>
                </a:r>
              </a:p>
              <a:p>
                <a:r>
                  <a:rPr lang="vi-VN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Gọi </a:t>
                </a:r>
                <a14:m>
                  <m:oMath xmlns:m="http://schemas.openxmlformats.org/officeDocument/2006/math">
                    <m:r>
                      <a:rPr lang="vi-VN" sz="48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</m:oMath>
                </a14:m>
                <a:r>
                  <a:rPr lang="vi-VN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số lượng người khách từ người thứ </a:t>
                </a:r>
                <a14:m>
                  <m:oMath xmlns:m="http://schemas.openxmlformats.org/officeDocument/2006/math">
                    <m:r>
                      <a:rPr lang="vi-VN" sz="48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51</m:t>
                    </m:r>
                  </m:oMath>
                </a14:m>
                <a:r>
                  <a:rPr lang="vi-VN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trở lên của nhóm. Biểu thị doanh thu theo </a:t>
                </a:r>
                <a14:m>
                  <m:oMath xmlns:m="http://schemas.openxmlformats.org/officeDocument/2006/math">
                    <m:r>
                      <a:rPr lang="vi-VN" sz="48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sz="48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.</m:t>
                    </m:r>
                  </m:oMath>
                </a14:m>
                <a:r>
                  <a:rPr lang="vi-VN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 </a:t>
                </a:r>
              </a:p>
              <a:p>
                <a:r>
                  <a:rPr lang="vi-VN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Số người của nhóm khách du lịch nhiều nhất là bao nhiêu thì công ty không bị lỗ? Biết rằng chi phí thực sự cho chuyến đi là </a:t>
                </a:r>
                <a14:m>
                  <m:oMath xmlns:m="http://schemas.openxmlformats.org/officeDocument/2006/math">
                    <m:r>
                      <a:rPr lang="vi-VN" sz="48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15 080 000 </m:t>
                    </m:r>
                  </m:oMath>
                </a14:m>
                <a:r>
                  <a:rPr lang="vi-VN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đồng. 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9852" y="3970393"/>
                <a:ext cx="20565947" cy="6740307"/>
              </a:xfrm>
              <a:prstGeom prst="rect">
                <a:avLst/>
              </a:prstGeom>
              <a:blipFill rotWithShape="1">
                <a:blip r:embed="rId2"/>
                <a:stretch>
                  <a:fillRect l="-1364" t="-2080" r="-2075" b="-3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75544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38200" y="1888840"/>
            <a:ext cx="22124734" cy="11506200"/>
            <a:chOff x="2177989" y="3480127"/>
            <a:chExt cx="20961801" cy="10499213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177989" y="3486537"/>
              <a:ext cx="20961801" cy="10492803"/>
              <a:chOff x="2177989" y="3486537"/>
              <a:chExt cx="20961801" cy="10492803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2177989" y="3683528"/>
                <a:ext cx="20961801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431188" y="3629270"/>
                <a:ext cx="8081995" cy="802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851350" y="2982422"/>
            <a:ext cx="4327643" cy="1950397"/>
            <a:chOff x="534987" y="1419187"/>
            <a:chExt cx="3113447" cy="1405016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419187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568793" y="1848439"/>
              <a:ext cx="1754328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4/5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1CCADED-1BF5-4BD3-9104-1CD8D44084F7}"/>
              </a:ext>
            </a:extLst>
          </p:cNvPr>
          <p:cNvSpPr/>
          <p:nvPr/>
        </p:nvSpPr>
        <p:spPr>
          <a:xfrm>
            <a:off x="1129417" y="4523930"/>
            <a:ext cx="2092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0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956406" y="5231816"/>
                <a:ext cx="20067333" cy="89312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indent="-742950">
                  <a:buAutoNum type="alphaLcParenR"/>
                </a:pPr>
                <a:r>
                  <a:rPr lang="vi-VN" sz="4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vi-VN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vi-VN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 số lượng người khách từ người thứ </a:t>
                </a:r>
                <a14:m>
                  <m:oMath xmlns:m="http://schemas.openxmlformats.org/officeDocument/2006/math">
                    <m:r>
                      <a:rPr lang="vi-VN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51</m:t>
                    </m:r>
                  </m:oMath>
                </a14:m>
                <a:r>
                  <a:rPr lang="vi-VN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trở lên của nhóm </a:t>
                </a:r>
                <a:r>
                  <a:rPr lang="vi-VN" sz="4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 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𝑥</m:t>
                    </m:r>
                    <m:r>
                      <a:rPr lang="en-US" sz="4400" i="1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sz="440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4400" i="1" smtClean="0">
                            <a:latin typeface="Cambria Math"/>
                            <a:ea typeface="Cambria Math"/>
                          </a:rPr>
                          <m:t>ℕ</m:t>
                        </m:r>
                      </m:e>
                      <m:sup>
                        <m:r>
                          <a:rPr lang="en-US" sz="4400" b="0" i="1" smtClean="0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endParaRPr lang="en-US" sz="4400" dirty="0" smtClean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</a:t>
                </a:r>
                <a:r>
                  <a:rPr lang="vi-VN" sz="4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Khi </a:t>
                </a:r>
                <a:r>
                  <a:rPr lang="vi-VN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 tổng số khách của nhóm là </a:t>
                </a:r>
                <a14:m>
                  <m:oMath xmlns:m="http://schemas.openxmlformats.org/officeDocument/2006/math">
                    <m:r>
                      <a:rPr lang="vi-VN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50 + </m:t>
                    </m:r>
                    <m:r>
                      <a:rPr lang="vi-VN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vi-VN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(người). </a:t>
                </a:r>
              </a:p>
              <a:p>
                <a:r>
                  <a:rPr lang="vi-VN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Nếu có nhiều hơn </a:t>
                </a:r>
                <a14:m>
                  <m:oMath xmlns:m="http://schemas.openxmlformats.org/officeDocument/2006/math">
                    <m:r>
                      <a:rPr lang="vi-VN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50</m:t>
                    </m:r>
                  </m:oMath>
                </a14:m>
                <a:r>
                  <a:rPr lang="vi-VN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người đăng kí thì cứ thêm</a:t>
                </a:r>
                <a14:m>
                  <m:oMath xmlns:m="http://schemas.openxmlformats.org/officeDocument/2006/math">
                    <m:r>
                      <a:rPr lang="vi-VN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1 </m:t>
                    </m:r>
                  </m:oMath>
                </a14:m>
                <a:r>
                  <a:rPr lang="vi-VN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người, giá vé sẽ giảm </a:t>
                </a:r>
                <a14:m>
                  <m:oMath xmlns:m="http://schemas.openxmlformats.org/officeDocument/2006/math">
                    <m:r>
                      <a:rPr lang="vi-VN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5 000 </m:t>
                    </m:r>
                  </m:oMath>
                </a14:m>
                <a:r>
                  <a:rPr lang="vi-VN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đồng/người cho toàn bộ hành khách nên thêm </a:t>
                </a:r>
                <a14:m>
                  <m:oMath xmlns:m="http://schemas.openxmlformats.org/officeDocument/2006/math">
                    <m:r>
                      <a:rPr lang="vi-VN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</m:oMath>
                </a14:m>
                <a:r>
                  <a:rPr lang="vi-VN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người thì giá </a:t>
                </a:r>
                <a:r>
                  <a:rPr lang="vi-VN" sz="4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é</a:t>
                </a:r>
                <a:r>
                  <a:rPr lang="vi-VN" sz="4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sẽ giảm </a:t>
                </a:r>
                <a14:m>
                  <m:oMath xmlns:m="http://schemas.openxmlformats.org/officeDocument/2006/math">
                    <m:r>
                      <a:rPr lang="vi-VN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5 000</m:t>
                    </m:r>
                    <m:r>
                      <a:rPr lang="vi-VN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vi-VN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đồng/người. </a:t>
                </a:r>
              </a:p>
              <a:p>
                <a:r>
                  <a:rPr lang="vi-VN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 Do đó, giá vé cho mỗi hành khách trong nhóm </a:t>
                </a:r>
                <a14:m>
                  <m:oMath xmlns:m="http://schemas.openxmlformats.org/officeDocument/2006/math">
                    <m:r>
                      <a:rPr lang="vi-VN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50 + </m:t>
                    </m:r>
                    <m:r>
                      <a:rPr lang="vi-VN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vi-VN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người là: </a:t>
                </a:r>
                <a14:m>
                  <m:oMath xmlns:m="http://schemas.openxmlformats.org/officeDocument/2006/math">
                    <m:r>
                      <a:rPr lang="vi-VN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300 000 – 5 000</m:t>
                    </m:r>
                    <m:r>
                      <a:rPr lang="vi-VN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vi-VN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(đồng).</a:t>
                </a:r>
              </a:p>
              <a:p>
                <a:r>
                  <a:rPr lang="vi-VN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Khi đó tổng số tiền vé của nhóm </a:t>
                </a:r>
                <a14:m>
                  <m:oMath xmlns:m="http://schemas.openxmlformats.org/officeDocument/2006/math">
                    <m:r>
                      <a:rPr lang="vi-VN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50 + </m:t>
                    </m:r>
                    <m:r>
                      <a:rPr lang="vi-VN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vi-VN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người hay chính là doanh thu của công ty là 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i="1" dirty="0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𝐷𝑇</m:t>
                      </m:r>
                      <m:r>
                        <a:rPr lang="vi-VN" sz="4400" i="1" dirty="0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 = </m:t>
                      </m:r>
                      <m:d>
                        <m:dPr>
                          <m:ctrlPr>
                            <a:rPr lang="vi-VN" sz="4400" i="1" dirty="0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vi-VN" sz="4400" i="1" dirty="0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300 000 – 5 000</m:t>
                          </m:r>
                          <m:r>
                            <a:rPr lang="vi-VN" sz="4400" i="1" dirty="0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𝑥</m:t>
                          </m:r>
                        </m:e>
                      </m:d>
                      <m:r>
                        <a:rPr lang="vi-VN" sz="4400" i="1" dirty="0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. </m:t>
                      </m:r>
                      <m:d>
                        <m:dPr>
                          <m:ctrlPr>
                            <a:rPr lang="vi-VN" sz="4400" i="1" dirty="0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vi-VN" sz="4400" i="1" dirty="0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50 + </m:t>
                          </m:r>
                          <m:r>
                            <a:rPr lang="vi-VN" sz="4400" i="1" dirty="0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4400" i="1" dirty="0" smtClean="0">
                  <a:latin typeface="Cambria Math"/>
                  <a:ea typeface="Tahoma" pitchFamily="34" charset="0"/>
                  <a:cs typeface="Tahoma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i="1" dirty="0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= – 5 000</m:t>
                      </m:r>
                      <m:r>
                        <a:rPr lang="vi-VN" sz="4400" i="1" dirty="0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𝑥</m:t>
                      </m:r>
                      <m:r>
                        <a:rPr lang="vi-VN" sz="4400" i="1" baseline="30000" dirty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2</m:t>
                      </m:r>
                      <m:r>
                        <a:rPr lang="vi-VN" sz="4400" i="1" dirty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 + 50 000</m:t>
                      </m:r>
                      <m:r>
                        <a:rPr lang="vi-VN" sz="4400" i="1" dirty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𝑥</m:t>
                      </m:r>
                      <m:r>
                        <a:rPr lang="vi-VN" sz="4400" i="1" dirty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 + 15 000 000.</m:t>
                      </m:r>
                      <m:r>
                        <a:rPr lang="vi-VN" i="1" dirty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vi-VN" dirty="0"/>
              </a:p>
              <a:p>
                <a:r>
                  <a:rPr lang="en-US" dirty="0"/>
                  <a:t/>
                </a:r>
                <a:br>
                  <a:rPr lang="en-US" dirty="0"/>
                </a:br>
                <a:endParaRPr lang="vi-VN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6406" y="5231816"/>
                <a:ext cx="20067333" cy="8931228"/>
              </a:xfrm>
              <a:prstGeom prst="rect">
                <a:avLst/>
              </a:prstGeom>
              <a:blipFill rotWithShape="1">
                <a:blip r:embed="rId2"/>
                <a:stretch>
                  <a:fillRect l="-1245" t="-1502" r="-16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92277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975377"/>
            <a:ext cx="24384000" cy="11506200"/>
            <a:chOff x="2177989" y="3480127"/>
            <a:chExt cx="20961801" cy="10499213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177989" y="3486537"/>
              <a:ext cx="20961801" cy="10492803"/>
              <a:chOff x="2177989" y="3486537"/>
              <a:chExt cx="20961801" cy="10492803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2177989" y="3683528"/>
                <a:ext cx="20961801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431188" y="3629270"/>
                <a:ext cx="8081995" cy="802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851350" y="2982422"/>
            <a:ext cx="4327643" cy="1950397"/>
            <a:chOff x="534987" y="1419187"/>
            <a:chExt cx="3113447" cy="1405016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419187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568793" y="1848439"/>
              <a:ext cx="1754328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4/5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1CCADED-1BF5-4BD3-9104-1CD8D44084F7}"/>
              </a:ext>
            </a:extLst>
          </p:cNvPr>
          <p:cNvSpPr/>
          <p:nvPr/>
        </p:nvSpPr>
        <p:spPr>
          <a:xfrm>
            <a:off x="1129417" y="4523930"/>
            <a:ext cx="2092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0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="" xmlns:a16="http://schemas.microsoft.com/office/drawing/2014/main" id="{DD47D18A-E7B6-4653-A13F-EB15D40BA550}"/>
                  </a:ext>
                </a:extLst>
              </p:cNvPr>
              <p:cNvSpPr/>
              <p:nvPr/>
            </p:nvSpPr>
            <p:spPr>
              <a:xfrm>
                <a:off x="0" y="5215250"/>
                <a:ext cx="12998561" cy="826632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vi-VN" dirty="0" smtClean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Vì chi phí thực sự cho chuyến đi là </a:t>
                </a:r>
                <a14:m>
                  <m:oMath xmlns:m="http://schemas.openxmlformats.org/officeDocument/2006/math">
                    <m:r>
                      <a:rPr lang="vi-VN" i="1" dirty="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15 080 000 </m:t>
                    </m:r>
                  </m:oMath>
                </a14:m>
                <a:r>
                  <a:rPr lang="vi-VN" dirty="0" smtClean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đồng nên lợi nhuận của công ty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𝑦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vi-VN" dirty="0" smtClean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 doanh thu trừ đi chi phí thực sự</a:t>
                </a:r>
                <a:r>
                  <a:rPr lang="en-US" dirty="0" smtClean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  <a:r>
                  <a:rPr lang="vi-VN" dirty="0" smtClean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 </a:t>
                </a:r>
                <a:endParaRPr lang="en-US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vi-VN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 = </m:t>
                      </m:r>
                      <m:r>
                        <a:rPr lang="vi-VN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𝐷𝑇</m:t>
                      </m:r>
                      <m:r>
                        <a:rPr lang="vi-VN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 – 15 080 000 </m:t>
                      </m:r>
                    </m:oMath>
                  </m:oMathPara>
                </a14:m>
                <a:endParaRPr lang="en-US" i="1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= (– 5 000</m:t>
                      </m:r>
                      <m:r>
                        <a:rPr lang="vi-VN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vi-VN" i="1" baseline="30000" dirty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vi-VN" i="1" dirty="0">
                          <a:solidFill>
                            <a:schemeClr val="tx1"/>
                          </a:solidFill>
                          <a:latin typeface="Cambria Math"/>
                        </a:rPr>
                        <m:t> + 50 000+ 15 000 000) – 15 080 000 </m:t>
                      </m:r>
                    </m:oMath>
                  </m:oMathPara>
                </a14:m>
                <a:endParaRPr lang="vi-VN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vi-VN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vi-VN" i="1" dirty="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– 5 000</m:t>
                    </m:r>
                    <m:r>
                      <a:rPr lang="vi-VN" i="1" dirty="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i="1" baseline="30000" dirty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2</m:t>
                    </m:r>
                    <m:r>
                      <a:rPr lang="vi-VN" i="1" dirty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 + 50 000</m:t>
                    </m:r>
                    <m:r>
                      <a:rPr lang="vi-VN" i="1" dirty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i="1" dirty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 – 80 000  </m:t>
                    </m:r>
                  </m:oMath>
                </a14:m>
                <a:r>
                  <a:rPr lang="vi-VN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(đồng)</a:t>
                </a:r>
              </a:p>
              <a:p>
                <a:r>
                  <a:rPr lang="vi-VN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 tam thức bậc hai </a:t>
                </a:r>
                <a:endParaRPr lang="en-US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i="1" dirty="0" smtClean="0">
                          <a:solidFill>
                            <a:schemeClr val="tx1"/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𝑦</m:t>
                      </m:r>
                      <m:r>
                        <a:rPr lang="vi-VN" i="1" dirty="0" smtClean="0">
                          <a:solidFill>
                            <a:schemeClr val="tx1"/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 = </m:t>
                      </m:r>
                      <m:r>
                        <a:rPr lang="vi-VN" i="1" dirty="0">
                          <a:solidFill>
                            <a:schemeClr val="tx1"/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𝑓</m:t>
                      </m:r>
                      <m:r>
                        <a:rPr lang="vi-VN" i="1" dirty="0">
                          <a:solidFill>
                            <a:schemeClr val="tx1"/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(</m:t>
                      </m:r>
                      <m:r>
                        <a:rPr lang="vi-VN" i="1" dirty="0">
                          <a:solidFill>
                            <a:schemeClr val="tx1"/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𝑥</m:t>
                      </m:r>
                      <m:r>
                        <a:rPr lang="vi-VN" i="1" dirty="0">
                          <a:solidFill>
                            <a:schemeClr val="tx1"/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) = – 5 000</m:t>
                      </m:r>
                      <m:r>
                        <a:rPr lang="vi-VN" i="1" dirty="0">
                          <a:solidFill>
                            <a:schemeClr val="tx1"/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𝑥</m:t>
                      </m:r>
                      <m:r>
                        <a:rPr lang="vi-VN" i="1" baseline="30000" dirty="0">
                          <a:solidFill>
                            <a:schemeClr val="tx1"/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2</m:t>
                      </m:r>
                      <m:r>
                        <a:rPr lang="vi-VN" i="1" dirty="0">
                          <a:solidFill>
                            <a:schemeClr val="tx1"/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 + 50 000</m:t>
                      </m:r>
                      <m:r>
                        <a:rPr lang="vi-VN" i="1" dirty="0">
                          <a:solidFill>
                            <a:schemeClr val="tx1"/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𝑥</m:t>
                      </m:r>
                      <m:r>
                        <a:rPr lang="vi-VN" i="1" dirty="0">
                          <a:solidFill>
                            <a:schemeClr val="tx1"/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 – 80 000. </m:t>
                      </m:r>
                    </m:oMath>
                  </m:oMathPara>
                </a14:m>
                <a:endParaRPr lang="vi-VN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vi-VN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Nhận thấy </a:t>
                </a:r>
                <a14:m>
                  <m:oMath xmlns:m="http://schemas.openxmlformats.org/officeDocument/2006/math">
                    <m:r>
                      <a:rPr lang="vi-VN" i="1" dirty="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r>
                      <a:rPr lang="vi-VN" i="1" dirty="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vi-VN" i="1" dirty="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i="1" dirty="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) </m:t>
                    </m:r>
                  </m:oMath>
                </a14:m>
                <a:r>
                  <a:rPr lang="vi-VN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 hai nghiệm là </a:t>
                </a:r>
                <a14:m>
                  <m:oMath xmlns:m="http://schemas.openxmlformats.org/officeDocument/2006/math">
                    <m:r>
                      <a:rPr lang="vi-VN" i="1" dirty="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i="1" baseline="-25000" dirty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1</m:t>
                    </m:r>
                    <m:r>
                      <a:rPr lang="vi-VN" i="1" dirty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 = 2, </m:t>
                    </m:r>
                    <m:r>
                      <a:rPr lang="vi-VN" i="1" dirty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i="1" baseline="-25000" dirty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2</m:t>
                    </m:r>
                    <m:r>
                      <a:rPr lang="vi-VN" i="1" dirty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 = 8 </m:t>
                    </m:r>
                  </m:oMath>
                </a14:m>
                <a:r>
                  <a:rPr lang="vi-VN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 hệ số </a:t>
                </a:r>
                <a14:m>
                  <m:oMath xmlns:m="http://schemas.openxmlformats.org/officeDocument/2006/math">
                    <m:r>
                      <a:rPr lang="vi-VN" i="1" dirty="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𝑎</m:t>
                    </m:r>
                    <m:r>
                      <a:rPr lang="vi-VN" i="1" dirty="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 = – 5 000 &lt; 0</m:t>
                    </m:r>
                  </m:oMath>
                </a14:m>
                <a:r>
                  <a:rPr lang="vi-VN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endParaRPr lang="en-US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vi-VN" dirty="0" smtClean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</a:t>
                </a:r>
                <a:r>
                  <a:rPr lang="vi-VN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 bảng xét dấu sau: </a:t>
                </a: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D47D18A-E7B6-4653-A13F-EB15D40BA5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215250"/>
                <a:ext cx="12998561" cy="8266328"/>
              </a:xfrm>
              <a:prstGeom prst="rect">
                <a:avLst/>
              </a:prstGeom>
              <a:blipFill rotWithShape="1">
                <a:blip r:embed="rId2"/>
                <a:stretch>
                  <a:fillRect l="-1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="" xmlns:a16="http://schemas.microsoft.com/office/drawing/2014/main" id="{3369427B-44A0-401C-8EEB-49304BD021F0}"/>
                  </a:ext>
                </a:extLst>
              </p:cNvPr>
              <p:cNvSpPr/>
              <p:nvPr/>
            </p:nvSpPr>
            <p:spPr>
              <a:xfrm>
                <a:off x="12841004" y="5215250"/>
                <a:ext cx="11178561" cy="826632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 smtClean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vi-VN" dirty="0" smtClean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Vì</a:t>
                </a:r>
                <a:r>
                  <a:rPr lang="vi-VN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 </a:t>
                </a:r>
                <a:r>
                  <a:rPr lang="en-US" dirty="0" smtClean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ℕ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vi-VN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 nên công ty không lỗ (hay lời hoặc hòa vốn) khi </a:t>
                </a:r>
                <a14:m>
                  <m:oMath xmlns:m="http://schemas.openxmlformats.org/officeDocument/2006/math">
                    <m:r>
                      <a:rPr lang="vi-VN" i="1" dirty="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r>
                      <a:rPr lang="vi-VN" i="1" dirty="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vi-VN" i="1" dirty="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i="1" dirty="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) ≥ 0</m:t>
                    </m:r>
                  </m:oMath>
                </a14:m>
                <a:r>
                  <a:rPr lang="vi-VN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tức là </a:t>
                </a:r>
                <a14:m>
                  <m:oMath xmlns:m="http://schemas.openxmlformats.org/officeDocument/2006/math">
                    <m:r>
                      <a:rPr lang="vi-VN" i="1" dirty="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2 ≤ </m:t>
                    </m:r>
                    <m:r>
                      <a:rPr lang="vi-VN" i="1" dirty="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i="1" dirty="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 ≤ 8.</m:t>
                    </m:r>
                  </m:oMath>
                </a14:m>
                <a:endParaRPr lang="vi-VN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vi-VN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Do đó, số lượng khách từ người thứ 51 trở lên nhiều nhất là</a:t>
                </a:r>
                <a14:m>
                  <m:oMath xmlns:m="http://schemas.openxmlformats.org/officeDocument/2006/math">
                    <m:r>
                      <a:rPr lang="vi-VN" i="1" dirty="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 8 </m:t>
                    </m:r>
                  </m:oMath>
                </a14:m>
                <a:r>
                  <a:rPr lang="vi-VN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người thì công ty du lịch không bị lỗ hay số người của nhóm khách du lịch nhiều nhất là </a:t>
                </a:r>
                <a14:m>
                  <m:oMath xmlns:m="http://schemas.openxmlformats.org/officeDocument/2006/math">
                    <m:r>
                      <a:rPr lang="vi-VN" i="1" dirty="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50 + 8 = 58 </m:t>
                    </m:r>
                  </m:oMath>
                </a14:m>
                <a:r>
                  <a:rPr lang="vi-VN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người. </a:t>
                </a:r>
              </a:p>
              <a:p>
                <a:r>
                  <a:rPr lang="vi-VN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 số người của nhóm du lịch nhiều nhất là </a:t>
                </a:r>
                <a14:m>
                  <m:oMath xmlns:m="http://schemas.openxmlformats.org/officeDocument/2006/math">
                    <m:r>
                      <a:rPr lang="vi-VN" i="1" dirty="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58</m:t>
                    </m:r>
                  </m:oMath>
                </a14:m>
                <a:r>
                  <a:rPr lang="vi-VN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người thì công ty không bị lỗ.</a:t>
                </a: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369427B-44A0-401C-8EEB-49304BD021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41004" y="5215250"/>
                <a:ext cx="11178561" cy="8266327"/>
              </a:xfrm>
              <a:prstGeom prst="rect">
                <a:avLst/>
              </a:prstGeom>
              <a:blipFill rotWithShape="1">
                <a:blip r:embed="rId3"/>
                <a:stretch>
                  <a:fillRect l="-2013" r="-2557" b="-1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 descr="Một công ty du lịch thông báo giá tiền cho chuyến đi tham qu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916" y="5410200"/>
            <a:ext cx="8001000" cy="182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5282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30616" y="1537775"/>
            <a:ext cx="22124734" cy="11506200"/>
            <a:chOff x="2177989" y="3480127"/>
            <a:chExt cx="20961801" cy="10499213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177989" y="3486537"/>
              <a:ext cx="20961801" cy="10492803"/>
              <a:chOff x="2177989" y="3486537"/>
              <a:chExt cx="20961801" cy="10492803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2177989" y="3683528"/>
                <a:ext cx="20961801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431188" y="3629270"/>
                <a:ext cx="8081995" cy="802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1676550" y="2017809"/>
            <a:ext cx="4327643" cy="1471935"/>
            <a:chOff x="534987" y="1419187"/>
            <a:chExt cx="3113447" cy="1060344"/>
          </a:xfrm>
        </p:grpSpPr>
        <p:sp>
          <p:nvSpPr>
            <p:cNvPr id="17" name="Pentagon 16"/>
            <p:cNvSpPr/>
            <p:nvPr/>
          </p:nvSpPr>
          <p:spPr bwMode="auto">
            <a:xfrm>
              <a:off x="534987" y="1419187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568794" y="1848439"/>
              <a:ext cx="1754328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5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/5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979853" y="3970393"/>
                <a:ext cx="20261148" cy="76727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5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Bộ phận nghiên cứu thị trường của một xí nghiệp xác định tổng chi phí để sản xuất </a:t>
                </a:r>
                <a14:m>
                  <m:oMath xmlns:m="http://schemas.openxmlformats.org/officeDocument/2006/math">
                    <m:r>
                      <a:rPr lang="vi-VN" sz="5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𝑄</m:t>
                    </m:r>
                    <m:r>
                      <a:rPr lang="vi-VN" sz="5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vi-VN" sz="5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sản phẩm là </a:t>
                </a:r>
                <a14:m>
                  <m:oMath xmlns:m="http://schemas.openxmlformats.org/officeDocument/2006/math">
                    <m:r>
                      <a:rPr lang="vi-VN" sz="5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𝑄</m:t>
                    </m:r>
                    <m:r>
                      <a:rPr lang="vi-VN" sz="5400" i="1" baseline="30000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2</m:t>
                    </m:r>
                    <m:r>
                      <a:rPr lang="vi-VN" sz="54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+ 180</m:t>
                    </m:r>
                    <m:r>
                      <a:rPr lang="vi-VN" sz="54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𝑄</m:t>
                    </m:r>
                    <m:r>
                      <a:rPr lang="vi-VN" sz="54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+ 140 000 </m:t>
                    </m:r>
                  </m:oMath>
                </a14:m>
                <a:r>
                  <a:rPr lang="vi-VN" sz="5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(nghìn đồng). Giả sử giá mỗi sản phẩm bán ra thị trường là </a:t>
                </a:r>
                <a14:m>
                  <m:oMath xmlns:m="http://schemas.openxmlformats.org/officeDocument/2006/math">
                    <m:r>
                      <a:rPr lang="vi-VN" sz="5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1200</m:t>
                    </m:r>
                  </m:oMath>
                </a14:m>
                <a:r>
                  <a:rPr lang="vi-VN" sz="5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5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nghìn đồng.</a:t>
                </a:r>
              </a:p>
              <a:p>
                <a:r>
                  <a:rPr lang="vi-VN" sz="5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Xác định lợi nhuận xí nghiệp thu được sau khi bán hết </a:t>
                </a:r>
                <a14:m>
                  <m:oMath xmlns:m="http://schemas.openxmlformats.org/officeDocument/2006/math">
                    <m:r>
                      <a:rPr lang="vi-VN" sz="5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𝑄</m:t>
                    </m:r>
                  </m:oMath>
                </a14:m>
                <a:r>
                  <a:rPr lang="vi-VN" sz="5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sản phẩm đó, biết rằng lợi nhuận là hiệu của doanh thu trừ đi tổng chi phí để sản xuất. </a:t>
                </a:r>
              </a:p>
              <a:p>
                <a:r>
                  <a:rPr lang="vi-VN" sz="5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Xí nghiệp cần sản xuất bao nhiêu sản phẩm để không bị lỗ? Biết rằng các sản phẩm được sản xuất đều bán hết.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9853" y="3970393"/>
                <a:ext cx="20261148" cy="7672741"/>
              </a:xfrm>
              <a:prstGeom prst="rect">
                <a:avLst/>
              </a:prstGeom>
              <a:blipFill rotWithShape="1">
                <a:blip r:embed="rId2"/>
                <a:stretch>
                  <a:fillRect l="-1625" t="-2224" r="-301" b="-3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98184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38200" y="1888840"/>
            <a:ext cx="22124734" cy="11506200"/>
            <a:chOff x="2177989" y="3480127"/>
            <a:chExt cx="20961801" cy="10499213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177989" y="3486537"/>
              <a:ext cx="20961801" cy="10492803"/>
              <a:chOff x="2177989" y="3486537"/>
              <a:chExt cx="20961801" cy="10492803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2177989" y="3683528"/>
                <a:ext cx="20961801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431188" y="3629270"/>
                <a:ext cx="8081995" cy="802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851350" y="2982422"/>
            <a:ext cx="4327643" cy="1950397"/>
            <a:chOff x="534987" y="1419187"/>
            <a:chExt cx="3113447" cy="1405016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419187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568794" y="1848439"/>
              <a:ext cx="1754328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5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/5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1CCADED-1BF5-4BD3-9104-1CD8D44084F7}"/>
              </a:ext>
            </a:extLst>
          </p:cNvPr>
          <p:cNvSpPr/>
          <p:nvPr/>
        </p:nvSpPr>
        <p:spPr>
          <a:xfrm>
            <a:off x="1129417" y="4523930"/>
            <a:ext cx="2092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0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956406" y="5231816"/>
                <a:ext cx="20067333" cy="71940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Theo bài ra thì điều kiện của</a:t>
                </a:r>
                <a14:m>
                  <m:oMath xmlns:m="http://schemas.openxmlformats.org/officeDocument/2006/math">
                    <m:r>
                      <a:rPr lang="vi-VN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vi-VN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𝑄</m:t>
                    </m:r>
                    <m:r>
                      <a:rPr lang="vi-VN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vi-VN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14:m>
                  <m:oMath xmlns:m="http://schemas.openxmlformats.org/officeDocument/2006/math">
                    <m:r>
                      <a:rPr lang="vi-VN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vi-VN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𝑄</m:t>
                    </m:r>
                    <m:r>
                      <a:rPr lang="vi-VN" sz="44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∈</m:t>
                    </m:r>
                  </m:oMath>
                </a14:m>
                <a:r>
                  <a:rPr lang="vi-VN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ℕ*.</a:t>
                </a:r>
              </a:p>
              <a:p>
                <a:r>
                  <a:rPr lang="vi-VN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Tổng chi phí để sản xuất </a:t>
                </a:r>
                <a14:m>
                  <m:oMath xmlns:m="http://schemas.openxmlformats.org/officeDocument/2006/math">
                    <m:r>
                      <a:rPr lang="vi-VN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𝑄</m:t>
                    </m:r>
                    <m:r>
                      <a:rPr lang="vi-VN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vi-VN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sản phẩm là </a:t>
                </a:r>
                <a14:m>
                  <m:oMath xmlns:m="http://schemas.openxmlformats.org/officeDocument/2006/math">
                    <m:r>
                      <a:rPr lang="vi-VN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𝑇</m:t>
                    </m:r>
                    <m:r>
                      <a:rPr lang="vi-VN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= </m:t>
                    </m:r>
                    <m:r>
                      <a:rPr lang="vi-VN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𝑄</m:t>
                    </m:r>
                    <m:r>
                      <a:rPr lang="vi-VN" sz="4400" i="1" baseline="30000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2</m:t>
                    </m:r>
                    <m:r>
                      <a:rPr lang="vi-VN" sz="44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+ 180</m:t>
                    </m:r>
                    <m:r>
                      <a:rPr lang="vi-VN" sz="44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𝑄</m:t>
                    </m:r>
                    <m:r>
                      <a:rPr lang="vi-VN" sz="44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+ 140 000 </m:t>
                    </m:r>
                  </m:oMath>
                </a14:m>
                <a:r>
                  <a:rPr lang="vi-VN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(nghìn đồng).</a:t>
                </a:r>
              </a:p>
              <a:p>
                <a:r>
                  <a:rPr lang="vi-VN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 mỗi sản phẩm bán ra thị trường là </a:t>
                </a:r>
                <a14:m>
                  <m:oMath xmlns:m="http://schemas.openxmlformats.org/officeDocument/2006/math">
                    <m:r>
                      <a:rPr lang="vi-VN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1 200 </m:t>
                    </m:r>
                  </m:oMath>
                </a14:m>
                <a:r>
                  <a:rPr lang="vi-VN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nghìn đồng nên giá </a:t>
                </a:r>
                <a14:m>
                  <m:oMath xmlns:m="http://schemas.openxmlformats.org/officeDocument/2006/math">
                    <m:r>
                      <a:rPr lang="vi-VN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𝑄</m:t>
                    </m:r>
                  </m:oMath>
                </a14:m>
                <a:r>
                  <a:rPr lang="vi-VN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sản phẩm bán ra thị trường hay chính là doanh thu khi bán Q sản phẩm là: </a:t>
                </a:r>
                <a:endParaRPr lang="en-US" sz="4400" dirty="0" smtClean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vi-VN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𝐷𝑇</m:t>
                    </m:r>
                    <m:r>
                      <a:rPr lang="vi-VN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= 1 200</m:t>
                    </m:r>
                    <m:r>
                      <a:rPr lang="vi-VN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𝑄</m:t>
                    </m:r>
                    <m:r>
                      <a:rPr lang="vi-VN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vi-VN" sz="4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(nghìn đồng). </a:t>
                </a:r>
                <a:endParaRPr lang="vi-VN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vi-VN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Khi đó lợi nhuận của xí nghiệp khi bán hết </a:t>
                </a:r>
                <a14:m>
                  <m:oMath xmlns:m="http://schemas.openxmlformats.org/officeDocument/2006/math">
                    <m:r>
                      <a:rPr lang="vi-VN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𝑄</m:t>
                    </m:r>
                  </m:oMath>
                </a14:m>
                <a:r>
                  <a:rPr lang="vi-VN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sản phẩm là: 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i="1" dirty="0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𝑦</m:t>
                      </m:r>
                      <m:r>
                        <a:rPr lang="vi-VN" sz="4400" i="1" dirty="0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 = </m:t>
                      </m:r>
                      <m:r>
                        <a:rPr lang="vi-VN" sz="4400" i="1" dirty="0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𝐷𝑇</m:t>
                      </m:r>
                      <m:r>
                        <a:rPr lang="vi-VN" sz="4400" i="1" dirty="0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 – </m:t>
                      </m:r>
                      <m:r>
                        <a:rPr lang="vi-VN" sz="4400" i="1" dirty="0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𝑇</m:t>
                      </m:r>
                      <m:r>
                        <a:rPr lang="vi-VN" sz="4400" i="1" dirty="0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 = 1 200</m:t>
                      </m:r>
                      <m:r>
                        <a:rPr lang="vi-VN" sz="4400" i="1" dirty="0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𝑄</m:t>
                      </m:r>
                      <m:r>
                        <a:rPr lang="vi-VN" sz="4400" i="1" dirty="0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 – </m:t>
                      </m:r>
                      <m:d>
                        <m:dPr>
                          <m:ctrlPr>
                            <a:rPr lang="vi-VN" sz="4400" i="1" dirty="0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vi-VN" sz="4400" i="1" dirty="0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𝑄</m:t>
                          </m:r>
                          <m:r>
                            <a:rPr lang="vi-VN" sz="4400" i="1" baseline="30000" dirty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  <m:r>
                            <a:rPr lang="vi-VN" sz="4400" i="1" dirty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 + 180</m:t>
                          </m:r>
                          <m:r>
                            <a:rPr lang="vi-VN" sz="4400" i="1" dirty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𝑄</m:t>
                          </m:r>
                          <m:r>
                            <a:rPr lang="vi-VN" sz="4400" i="1" dirty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 + 140 000</m:t>
                          </m:r>
                        </m:e>
                      </m:d>
                    </m:oMath>
                  </m:oMathPara>
                </a14:m>
                <a:endParaRPr lang="en-US" sz="4400" i="1" dirty="0" smtClean="0">
                  <a:latin typeface="Cambria Math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dirty="0" smtClean="0">
                    <a:ea typeface="Tahoma" pitchFamily="34" charset="0"/>
                    <a:cs typeface="Tahoma" pitchFamily="34" charset="0"/>
                  </a:rPr>
                  <a:t>                                  </a:t>
                </a:r>
                <a14:m>
                  <m:oMath xmlns:m="http://schemas.openxmlformats.org/officeDocument/2006/math">
                    <m:r>
                      <a:rPr lang="vi-VN" sz="44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= – </m:t>
                    </m:r>
                    <m:r>
                      <a:rPr lang="vi-VN" sz="44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𝑄</m:t>
                    </m:r>
                    <m:r>
                      <a:rPr lang="vi-VN" sz="4400" i="1" baseline="30000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2</m:t>
                    </m:r>
                    <m:r>
                      <a:rPr lang="vi-VN" sz="44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+ 1 020</m:t>
                    </m:r>
                    <m:r>
                      <a:rPr lang="vi-VN" sz="44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𝑄</m:t>
                    </m:r>
                    <m:r>
                      <a:rPr lang="vi-VN" sz="44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– 140 000 </m:t>
                    </m:r>
                  </m:oMath>
                </a14:m>
                <a:r>
                  <a:rPr lang="vi-VN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(nghìn đồng).</a:t>
                </a:r>
              </a:p>
              <a:p>
                <a:r>
                  <a:rPr lang="vi-VN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 lợi nhuận của xí nghiệp đó là </a:t>
                </a:r>
                <a14:m>
                  <m:oMath xmlns:m="http://schemas.openxmlformats.org/officeDocument/2006/math">
                    <m:r>
                      <a:rPr lang="vi-VN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𝑦</m:t>
                    </m:r>
                    <m:r>
                      <a:rPr lang="vi-VN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= – </m:t>
                    </m:r>
                    <m:r>
                      <a:rPr lang="vi-VN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𝑄</m:t>
                    </m:r>
                    <m:r>
                      <a:rPr lang="vi-VN" sz="4400" i="1" baseline="30000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2</m:t>
                    </m:r>
                    <m:r>
                      <a:rPr lang="vi-VN" sz="44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+ 1 020</m:t>
                    </m:r>
                    <m:r>
                      <a:rPr lang="vi-VN" sz="44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𝑄</m:t>
                    </m:r>
                    <m:r>
                      <a:rPr lang="vi-VN" sz="44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– 140 000 </m:t>
                    </m:r>
                  </m:oMath>
                </a14:m>
                <a:r>
                  <a:rPr lang="vi-VN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(nghìn đồng).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6406" y="5231816"/>
                <a:ext cx="20067333" cy="7194021"/>
              </a:xfrm>
              <a:prstGeom prst="rect">
                <a:avLst/>
              </a:prstGeom>
              <a:blipFill rotWithShape="1">
                <a:blip r:embed="rId2"/>
                <a:stretch>
                  <a:fillRect l="-1245" t="-1780" b="-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97047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2030504"/>
            <a:ext cx="24384000" cy="11506200"/>
            <a:chOff x="2177989" y="3480127"/>
            <a:chExt cx="20961801" cy="10499213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177989" y="3486537"/>
              <a:ext cx="20961801" cy="10492803"/>
              <a:chOff x="2177989" y="3486537"/>
              <a:chExt cx="20961801" cy="10492803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2177989" y="3683528"/>
                <a:ext cx="20961801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431188" y="3629270"/>
                <a:ext cx="8081995" cy="802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851350" y="2982422"/>
            <a:ext cx="4327643" cy="1950397"/>
            <a:chOff x="534987" y="1419187"/>
            <a:chExt cx="3113447" cy="1405016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419187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568795" y="1848439"/>
              <a:ext cx="1754328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5/5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1CCADED-1BF5-4BD3-9104-1CD8D44084F7}"/>
              </a:ext>
            </a:extLst>
          </p:cNvPr>
          <p:cNvSpPr/>
          <p:nvPr/>
        </p:nvSpPr>
        <p:spPr>
          <a:xfrm>
            <a:off x="1129417" y="4523930"/>
            <a:ext cx="2092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0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mc="http://schemas.openxmlformats.org/markup-compatibility/2006" xmlns:a14="http://schemas.microsoft.com/office/drawing/2010/main" xmlns="" xmlns:a16="http://schemas.microsoft.com/office/drawing/2014/main" id="{DD47D18A-E7B6-4653-A13F-EB15D40BA550}"/>
              </a:ext>
            </a:extLst>
          </p:cNvPr>
          <p:cNvSpPr/>
          <p:nvPr/>
        </p:nvSpPr>
        <p:spPr>
          <a:xfrm>
            <a:off x="857971" y="5231816"/>
            <a:ext cx="12039600" cy="84841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="" xmlns:a16="http://schemas.microsoft.com/office/drawing/2014/main" id="{3369427B-44A0-401C-8EEB-49304BD021F0}"/>
                  </a:ext>
                </a:extLst>
              </p:cNvPr>
              <p:cNvSpPr/>
              <p:nvPr/>
            </p:nvSpPr>
            <p:spPr>
              <a:xfrm>
                <a:off x="12841003" y="5215250"/>
                <a:ext cx="11178561" cy="826632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vi-VN" dirty="0" smtClean="0">
                    <a:solidFill>
                      <a:schemeClr val="tx1"/>
                    </a:solidFill>
                  </a:rPr>
                  <a:t>Do Q</a:t>
                </a:r>
                <a:r>
                  <a:rPr lang="vi-VN" dirty="0">
                    <a:solidFill>
                      <a:schemeClr val="tx1"/>
                    </a:solidFill>
                  </a:rPr>
                  <a:t>∈ℕ* và 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510−10</m:t>
                    </m:r>
                    <m:rad>
                      <m:radPr>
                        <m:degHide m:val="o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1201</m:t>
                        </m:r>
                      </m:e>
                    </m:rad>
                    <m:r>
                      <a:rPr lang="en-US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163,45 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và </a:t>
                </a:r>
                <a:r>
                  <a:rPr lang="vi-VN" dirty="0" smtClean="0">
                    <a:solidFill>
                      <a:schemeClr val="tx1"/>
                    </a:solidFill>
                  </a:rPr>
                  <a:t>Mà </a:t>
                </a:r>
                <a:r>
                  <a:rPr lang="vi-VN" dirty="0">
                    <a:solidFill>
                      <a:schemeClr val="tx1"/>
                    </a:solidFill>
                  </a:rPr>
                  <a:t>xí nghiệp không bị lỗ, tức là lời hoặc hòa vốn, nên theo bảng xét dấu thì xí nghiệp không bị lỗ khi và chỉ khi y ≥ 0, tức là </a:t>
                </a:r>
                <a:endParaRPr lang="en-US" dirty="0" smtClean="0">
                  <a:solidFill>
                    <a:schemeClr val="tx1"/>
                  </a:solidFill>
                </a:endParaRPr>
              </a:p>
              <a:p>
                <a:r>
                  <a:rPr lang="vi-VN" dirty="0" smtClean="0">
                    <a:solidFill>
                      <a:schemeClr val="tx1"/>
                    </a:solidFill>
                  </a:rPr>
                  <a:t>164 </a:t>
                </a:r>
                <a:r>
                  <a:rPr lang="vi-VN" dirty="0">
                    <a:solidFill>
                      <a:schemeClr val="tx1"/>
                    </a:solidFill>
                  </a:rPr>
                  <a:t>≤ Q ≤ 857.</a:t>
                </a:r>
              </a:p>
              <a:p>
                <a:r>
                  <a:rPr lang="vi-VN" dirty="0">
                    <a:solidFill>
                      <a:schemeClr val="tx1"/>
                    </a:solidFill>
                  </a:rPr>
                  <a:t>Vậy xí nghiệp không bị lỗ khi sản xuất từ 164 sản phẩm đến 857 sản phẩm</a:t>
                </a: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369427B-44A0-401C-8EEB-49304BD021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41003" y="5215250"/>
                <a:ext cx="11178561" cy="8266327"/>
              </a:xfrm>
              <a:prstGeom prst="rect">
                <a:avLst/>
              </a:prstGeom>
              <a:blipFill rotWithShape="1">
                <a:blip r:embed="rId2"/>
                <a:stretch>
                  <a:fillRect l="-2013" r="-25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966" y="10290937"/>
            <a:ext cx="8864600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="" xmlns:a16="http://schemas.microsoft.com/office/drawing/2014/main" id="{3369427B-44A0-401C-8EEB-49304BD021F0}"/>
                  </a:ext>
                </a:extLst>
              </p:cNvPr>
              <p:cNvSpPr/>
              <p:nvPr/>
            </p:nvSpPr>
            <p:spPr>
              <a:xfrm>
                <a:off x="12841003" y="5215250"/>
                <a:ext cx="11330961" cy="841872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4400" dirty="0" smtClean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</a:t>
                </a:r>
                <a:r>
                  <a:rPr lang="en-US" sz="4400" dirty="0" err="1" smtClean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dirty="0" smtClean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dirty="0" smtClean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vi-VN" sz="4400" i="1" dirty="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𝑄</m:t>
                    </m:r>
                    <m:r>
                      <a:rPr lang="vi-VN" sz="4400" i="1" dirty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∈</m:t>
                    </m:r>
                  </m:oMath>
                </a14:m>
                <a:r>
                  <a:rPr lang="vi-VN" sz="44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ℕ* và 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tx1"/>
                        </a:solidFill>
                        <a:latin typeface="Cambria Math"/>
                      </a:rPr>
                      <m:t>510−10</m:t>
                    </m:r>
                    <m:rad>
                      <m:radPr>
                        <m:degHide m:val="on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1201</m:t>
                        </m:r>
                      </m:e>
                    </m:rad>
                    <m:r>
                      <a:rPr lang="en-US" sz="44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163,45 </m:t>
                    </m:r>
                  </m:oMath>
                </a14:m>
                <a:r>
                  <a:rPr lang="en-US" sz="4400" dirty="0" smtClean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tx1"/>
                        </a:solidFill>
                        <a:latin typeface="Cambria Math"/>
                      </a:rPr>
                      <m:t>510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4400" i="1">
                        <a:solidFill>
                          <a:schemeClr val="tx1"/>
                        </a:solidFill>
                        <a:latin typeface="Cambria Math"/>
                      </a:rPr>
                      <m:t>10</m:t>
                    </m:r>
                    <m:rad>
                      <m:radPr>
                        <m:degHide m:val="on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1201</m:t>
                        </m:r>
                      </m:e>
                    </m:rad>
                    <m:r>
                      <a:rPr lang="en-US" sz="4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856</m:t>
                    </m:r>
                    <m:r>
                      <a:rPr lang="en-US" sz="4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5</m:t>
                    </m:r>
                    <m:r>
                      <a:rPr lang="en-US" sz="4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5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US" sz="440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dirty="0" err="1" smtClean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Để</a:t>
                </a:r>
                <a:r>
                  <a:rPr lang="vi-VN" sz="4400" dirty="0" smtClean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xí nghiệp không bị lỗ, tức là lời hoặc hòa vốn, nên theo bảng xét dấu thì xí nghiệp không bị lỗ khi và chỉ </a:t>
                </a:r>
                <a14:m>
                  <m:oMath xmlns:m="http://schemas.openxmlformats.org/officeDocument/2006/math">
                    <m:r>
                      <a:rPr lang="vi-VN" sz="4400" i="1" dirty="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𝑘h𝑖</m:t>
                    </m:r>
                    <m:r>
                      <a:rPr lang="vi-VN" sz="4400" i="1" dirty="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vi-VN" sz="4400" i="1" dirty="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𝑦</m:t>
                    </m:r>
                    <m:r>
                      <a:rPr lang="vi-VN" sz="4400" i="1" dirty="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 ≥ 0</m:t>
                    </m:r>
                  </m:oMath>
                </a14:m>
                <a:r>
                  <a:rPr lang="vi-VN" sz="44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tức là </a:t>
                </a:r>
                <a:endParaRPr lang="en-US" sz="440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i="1" dirty="0" smtClean="0">
                          <a:solidFill>
                            <a:schemeClr val="tx1"/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164 </m:t>
                      </m:r>
                      <m:r>
                        <a:rPr lang="vi-VN" sz="4400" i="1" dirty="0">
                          <a:solidFill>
                            <a:schemeClr val="tx1"/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≤ </m:t>
                      </m:r>
                      <m:r>
                        <a:rPr lang="vi-VN" sz="4400" i="1" dirty="0">
                          <a:solidFill>
                            <a:schemeClr val="tx1"/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𝑄</m:t>
                      </m:r>
                      <m:r>
                        <a:rPr lang="vi-VN" sz="4400" i="1" dirty="0">
                          <a:solidFill>
                            <a:schemeClr val="tx1"/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 ≤ 856.</m:t>
                      </m:r>
                    </m:oMath>
                  </m:oMathPara>
                </a14:m>
                <a:endParaRPr lang="vi-VN" sz="44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vi-VN" sz="44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 xí nghiệp không bị lỗ khi sản xuất từ </a:t>
                </a:r>
                <a14:m>
                  <m:oMath xmlns:m="http://schemas.openxmlformats.org/officeDocument/2006/math">
                    <m:r>
                      <a:rPr lang="vi-VN" sz="4400" i="1" dirty="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164 </m:t>
                    </m:r>
                  </m:oMath>
                </a14:m>
                <a:r>
                  <a:rPr lang="vi-VN" sz="44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sản phẩm đến</a:t>
                </a:r>
                <a14:m>
                  <m:oMath xmlns:m="http://schemas.openxmlformats.org/officeDocument/2006/math">
                    <m:r>
                      <a:rPr lang="vi-VN" sz="4400" i="1" dirty="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 85</m:t>
                    </m:r>
                    <m:r>
                      <a:rPr lang="en-US" sz="4400" b="0" i="1" dirty="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6</m:t>
                    </m:r>
                    <m:r>
                      <a:rPr lang="vi-VN" sz="4400" i="1" dirty="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vi-VN" sz="44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sản phẩm</a:t>
                </a: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369427B-44A0-401C-8EEB-49304BD021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41003" y="5215250"/>
                <a:ext cx="11330961" cy="8418727"/>
              </a:xfrm>
              <a:prstGeom prst="rect">
                <a:avLst/>
              </a:prstGeom>
              <a:blipFill rotWithShape="1">
                <a:blip r:embed="rId4"/>
                <a:stretch>
                  <a:fillRect l="-2040" r="-1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57971" y="5791200"/>
                <a:ext cx="11983032" cy="43839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tam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bậc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400" i="1" dirty="0" smtClean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400" i="1" dirty="0">
                        <a:latin typeface="Cambria Math"/>
                      </a:rPr>
                      <m:t>𝑦</m:t>
                    </m:r>
                    <m:r>
                      <a:rPr lang="en-US" sz="4400" i="1" dirty="0">
                        <a:latin typeface="Cambria Math"/>
                      </a:rPr>
                      <m:t> = – </m:t>
                    </m:r>
                    <m:r>
                      <a:rPr lang="en-US" sz="4400" i="1" dirty="0">
                        <a:latin typeface="Cambria Math"/>
                      </a:rPr>
                      <m:t>𝑄</m:t>
                    </m:r>
                    <m:r>
                      <a:rPr lang="en-US" sz="4400" i="1" baseline="30000" dirty="0">
                        <a:latin typeface="Cambria Math"/>
                      </a:rPr>
                      <m:t>2</m:t>
                    </m:r>
                    <m:r>
                      <a:rPr lang="en-US" sz="4400" i="1" dirty="0">
                        <a:latin typeface="Cambria Math"/>
                      </a:rPr>
                      <m:t> + 1 020</m:t>
                    </m:r>
                    <m:r>
                      <a:rPr lang="en-US" sz="4400" i="1" dirty="0">
                        <a:latin typeface="Cambria Math"/>
                      </a:rPr>
                      <m:t>𝑄</m:t>
                    </m:r>
                    <m:r>
                      <a:rPr lang="en-US" sz="4400" i="1" dirty="0">
                        <a:latin typeface="Cambria Math"/>
                      </a:rPr>
                      <m:t> – 140 000</m:t>
                    </m:r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Nhận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thấy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tam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này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4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latin typeface="Cambria Math"/>
                      </a:rPr>
                      <m:t>=510−10</m:t>
                    </m:r>
                    <m:rad>
                      <m:radPr>
                        <m:degHide m:val="on"/>
                        <m:ctrlPr>
                          <a:rPr lang="en-US" sz="4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latin typeface="Cambria Math"/>
                          </a:rPr>
                          <m:t>1201</m:t>
                        </m:r>
                      </m:e>
                    </m:rad>
                    <m:r>
                      <a:rPr lang="en-US" sz="4400" i="1">
                        <a:latin typeface="Cambria Math"/>
                      </a:rPr>
                      <m:t>;</m:t>
                    </m:r>
                    <m:sSub>
                      <m:sSubPr>
                        <m:ctrlPr>
                          <a:rPr lang="en-US" sz="4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44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4400" i="1">
                        <a:latin typeface="Cambria Math"/>
                      </a:rPr>
                      <m:t>=510+10</m:t>
                    </m:r>
                    <m:rad>
                      <m:radPr>
                        <m:degHide m:val="on"/>
                        <m:ctrlPr>
                          <a:rPr lang="en-US" sz="4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latin typeface="Cambria Math"/>
                          </a:rPr>
                          <m:t>1201</m:t>
                        </m:r>
                      </m:e>
                    </m:rad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 </a:t>
                </a:r>
                <a:endParaRPr lang="en-US" sz="4400" dirty="0" smtClean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hệ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>
                        <a:latin typeface="Cambria Math"/>
                      </a:rPr>
                      <m:t>𝑎</m:t>
                    </m:r>
                    <m:r>
                      <a:rPr lang="en-US" sz="4400" i="1" dirty="0">
                        <a:latin typeface="Cambria Math"/>
                      </a:rPr>
                      <m:t> = – 1 &lt; 0</m:t>
                    </m:r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endParaRPr lang="en-US" sz="4400" dirty="0" smtClean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bảng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dấu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971" y="5791200"/>
                <a:ext cx="11983032" cy="4383957"/>
              </a:xfrm>
              <a:prstGeom prst="rect">
                <a:avLst/>
              </a:prstGeom>
              <a:blipFill rotWithShape="1">
                <a:blip r:embed="rId5"/>
                <a:stretch>
                  <a:fillRect l="-2087" t="-2782" b="-5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64187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="" xmlns:a16="http://schemas.microsoft.com/office/drawing/2014/main" id="{3369427B-44A0-401C-8EEB-49304BD021F0}"/>
              </a:ext>
            </a:extLst>
          </p:cNvPr>
          <p:cNvSpPr/>
          <p:nvPr/>
        </p:nvSpPr>
        <p:spPr>
          <a:xfrm>
            <a:off x="12129942" y="4714252"/>
            <a:ext cx="11178561" cy="87362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D47D18A-E7B6-4653-A13F-EB15D40BA550}"/>
              </a:ext>
            </a:extLst>
          </p:cNvPr>
          <p:cNvSpPr/>
          <p:nvPr/>
        </p:nvSpPr>
        <p:spPr>
          <a:xfrm>
            <a:off x="25796" y="4803905"/>
            <a:ext cx="12127338" cy="87329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69655" y="5111851"/>
            <a:ext cx="11049000" cy="89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7709" tIns="108855" rIns="217709" bIns="108855">
            <a:spAutoFit/>
          </a:bodyPr>
          <a:lstStyle/>
          <a:p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grpSp>
        <p:nvGrpSpPr>
          <p:cNvPr id="39" name="Group 54"/>
          <p:cNvGrpSpPr/>
          <p:nvPr/>
        </p:nvGrpSpPr>
        <p:grpSpPr>
          <a:xfrm>
            <a:off x="351938" y="2986650"/>
            <a:ext cx="22956565" cy="1780536"/>
            <a:chOff x="1268078" y="3405486"/>
            <a:chExt cx="22602713" cy="1780536"/>
          </a:xfrm>
        </p:grpSpPr>
        <p:sp>
          <p:nvSpPr>
            <p:cNvPr id="40" name="Rounded Rectangle 39"/>
            <p:cNvSpPr/>
            <p:nvPr/>
          </p:nvSpPr>
          <p:spPr>
            <a:xfrm>
              <a:off x="1532360" y="3579402"/>
              <a:ext cx="22338431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1" name="Group 67"/>
            <p:cNvGrpSpPr/>
            <p:nvPr/>
          </p:nvGrpSpPr>
          <p:grpSpPr>
            <a:xfrm>
              <a:off x="1268078" y="3405486"/>
              <a:ext cx="4394042" cy="940513"/>
              <a:chOff x="1311958" y="3405486"/>
              <a:chExt cx="4394042" cy="940513"/>
            </a:xfrm>
          </p:grpSpPr>
          <p:sp>
            <p:nvSpPr>
              <p:cNvPr id="42" name="Freeform 20"/>
              <p:cNvSpPr>
                <a:spLocks/>
              </p:cNvSpPr>
              <p:nvPr/>
            </p:nvSpPr>
            <p:spPr bwMode="auto">
              <a:xfrm rot="5400000">
                <a:off x="3492641" y="2099826"/>
                <a:ext cx="793396" cy="363332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2248640" y="3467833"/>
                <a:ext cx="1774319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BTVN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73" name="TextBox 72"/>
          <p:cNvSpPr txBox="1"/>
          <p:nvPr/>
        </p:nvSpPr>
        <p:spPr>
          <a:xfrm>
            <a:off x="1239836" y="1953064"/>
            <a:ext cx="450764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9">
                <a:extLst>
                  <a:ext uri="{FF2B5EF4-FFF2-40B4-BE49-F238E27FC236}">
                    <a16:creationId xmlns="" xmlns:a16="http://schemas.microsoft.com/office/drawing/2014/main" id="{8A7C21E9-1269-480C-9B3F-1E373BFEA3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739" y="4776181"/>
                <a:ext cx="11827699" cy="97548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17709" tIns="108855" rIns="217709" bIns="108855" anchor="ctr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5400" b="1" dirty="0" err="1">
                    <a:latin typeface="Times New Roman"/>
                    <a:ea typeface="Calibri"/>
                    <a:cs typeface="Times New Roman"/>
                  </a:rPr>
                  <a:t>Bài</a:t>
                </a:r>
                <a:r>
                  <a:rPr lang="en-US" sz="5400" b="1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5400" b="1" dirty="0" err="1">
                    <a:latin typeface="Times New Roman"/>
                    <a:ea typeface="Calibri"/>
                    <a:cs typeface="Times New Roman"/>
                  </a:rPr>
                  <a:t>toán</a:t>
                </a:r>
                <a:r>
                  <a:rPr lang="en-US" sz="5400" b="1" dirty="0">
                    <a:latin typeface="Times New Roman"/>
                    <a:ea typeface="Calibri"/>
                    <a:cs typeface="Times New Roman"/>
                  </a:rPr>
                  <a:t> 1: </a:t>
                </a:r>
                <a:endParaRPr lang="en-US" sz="5400" dirty="0">
                  <a:ea typeface="Calibri"/>
                  <a:cs typeface="Times New Roman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Bác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Nam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tấm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lưới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chữ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nhật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dài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20m.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Bác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muốn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dùng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tấm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lưới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này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rào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chắn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ba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áp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bên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bờ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tường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khu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vườn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nhà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mình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thành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mảnh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đất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chữ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nhật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để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trồng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rau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Hỏi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cột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góc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hàng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rào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cần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phải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cắm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cách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bờ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tường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bao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nhiêm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mét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để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mảnh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đất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được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rào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chắn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diện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tích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nhỏ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hơn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48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𝒎</m:t>
                        </m:r>
                      </m:e>
                      <m:sup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4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4400" b="1" dirty="0">
                    <a:latin typeface="Times New Roman"/>
                    <a:ea typeface="Calibri"/>
                    <a:cs typeface="Times New Roman"/>
                  </a:rPr>
                  <a:t> </a:t>
                </a:r>
                <a:endParaRPr lang="en-US" sz="3600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77" name="Rectangle 9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8A7C21E9-1269-480C-9B3F-1E373BFEA3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5739" y="4776181"/>
                <a:ext cx="11827699" cy="9754882"/>
              </a:xfrm>
              <a:prstGeom prst="rect">
                <a:avLst/>
              </a:prstGeom>
              <a:blipFill rotWithShape="1">
                <a:blip r:embed="rId3"/>
                <a:stretch>
                  <a:fillRect l="-1701" t="-62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5929120" y="3473093"/>
            <a:ext cx="15483080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Hãy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quan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sát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sau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trả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lời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câu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hỏi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0" name="Rectangle 9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8A7C21E9-1269-480C-9B3F-1E373BFEA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434" y="11031617"/>
            <a:ext cx="11827699" cy="89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7709" tIns="108855" rIns="217709" bIns="108855" anchor="ctr">
            <a:spAutoFit/>
          </a:bodyPr>
          <a:lstStyle/>
          <a:p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0" y="5111851"/>
            <a:ext cx="9450387" cy="738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50213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7" grpId="0"/>
      <p:bldP spid="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3369427B-44A0-401C-8EEB-49304BD021F0}"/>
              </a:ext>
            </a:extLst>
          </p:cNvPr>
          <p:cNvSpPr/>
          <p:nvPr/>
        </p:nvSpPr>
        <p:spPr>
          <a:xfrm>
            <a:off x="12153134" y="4716941"/>
            <a:ext cx="11178562" cy="87362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D47D18A-E7B6-4653-A13F-EB15D40BA550}"/>
              </a:ext>
            </a:extLst>
          </p:cNvPr>
          <p:cNvSpPr/>
          <p:nvPr/>
        </p:nvSpPr>
        <p:spPr>
          <a:xfrm>
            <a:off x="926879" y="4803906"/>
            <a:ext cx="11178562" cy="87329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990600" y="5111851"/>
            <a:ext cx="11049000" cy="89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7709" tIns="108855" rIns="217709" bIns="108855">
            <a:spAutoFit/>
          </a:bodyPr>
          <a:lstStyle/>
          <a:p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03" name="Rectangle 3"/>
              <p:cNvSpPr>
                <a:spLocks noChangeArrowheads="1"/>
              </p:cNvSpPr>
              <p:nvPr/>
            </p:nvSpPr>
            <p:spPr bwMode="auto">
              <a:xfrm>
                <a:off x="1041294" y="4690430"/>
                <a:ext cx="10998305" cy="42129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>
                <a:spAutoFit/>
              </a:bodyPr>
              <a:lstStyle/>
              <a:p>
                <a:r>
                  <a:rPr lang="en-US" sz="4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H1?: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Hãy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chỉ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ra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đặc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chung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biểu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  <a:p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4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4400" b="0" i="1" smtClean="0">
                        <a:latin typeface="Cambria Math"/>
                      </a:rPr>
                      <m:t>=2</m:t>
                    </m:r>
                    <m:sSup>
                      <m:sSupPr>
                        <m:ctrlPr>
                          <a:rPr lang="en-US" sz="4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4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B. </a:t>
                </a:r>
                <a:r>
                  <a:rPr lang="en-US" sz="4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4400" i="1">
                        <a:latin typeface="Cambria Math"/>
                      </a:rPr>
                      <m:t>=</m:t>
                    </m:r>
                    <m:r>
                      <a:rPr lang="en-US" sz="4400" b="0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400" b="0" i="1" smtClean="0">
                        <a:latin typeface="Cambria Math"/>
                      </a:rPr>
                      <m:t>+4</m:t>
                    </m:r>
                    <m:r>
                      <a:rPr lang="en-US" sz="4400" b="0" i="1" smtClean="0">
                        <a:latin typeface="Cambria Math"/>
                      </a:rPr>
                      <m:t>𝑥</m:t>
                    </m:r>
                  </m:oMath>
                </a14:m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C. h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4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400" b="0" i="1" smtClean="0">
                        <a:latin typeface="Cambria Math"/>
                      </a:rPr>
                      <m:t>−4</m:t>
                    </m:r>
                    <m:r>
                      <a:rPr lang="en-US" sz="4400" b="0" i="1" smtClean="0">
                        <a:latin typeface="Cambria Math"/>
                      </a:rPr>
                      <m:t>𝑥</m:t>
                    </m:r>
                    <m:r>
                      <a:rPr lang="en-US" sz="4400" b="0" i="1" smtClean="0">
                        <a:latin typeface="Cambria Math"/>
                      </a:rPr>
                      <m:t>+8</m:t>
                    </m:r>
                  </m:oMath>
                </a14:m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D. </a:t>
                </a:r>
                <a:r>
                  <a:rPr lang="en-US" sz="4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4400" i="1">
                        <a:latin typeface="Cambria Math"/>
                      </a:rPr>
                      <m:t>=</m:t>
                    </m:r>
                    <m:r>
                      <a:rPr lang="en-US" sz="4400" b="0" i="1" smtClean="0">
                        <a:latin typeface="Cambria Math"/>
                      </a:rPr>
                      <m:t>(</m:t>
                    </m:r>
                    <m:r>
                      <a:rPr lang="en-US" sz="4400" b="0" i="1" smtClean="0">
                        <a:latin typeface="Cambria Math"/>
                      </a:rPr>
                      <m:t>𝑥</m:t>
                    </m:r>
                    <m:r>
                      <a:rPr lang="en-US" sz="4400" b="0" i="1" smtClean="0">
                        <a:latin typeface="Cambria Math"/>
                      </a:rPr>
                      <m:t>−2)(2</m:t>
                    </m:r>
                    <m:r>
                      <a:rPr lang="en-US" sz="4400" b="0" i="1" smtClean="0">
                        <a:latin typeface="Cambria Math"/>
                      </a:rPr>
                      <m:t>𝑥</m:t>
                    </m:r>
                    <m:r>
                      <a:rPr lang="en-US" sz="4400" b="0" i="1" smtClean="0">
                        <a:latin typeface="Cambria Math"/>
                      </a:rPr>
                      <m:t>+3)</m:t>
                    </m:r>
                  </m:oMath>
                </a14:m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203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1294" y="4690430"/>
                <a:ext cx="10998305" cy="4212948"/>
              </a:xfrm>
              <a:prstGeom prst="rect">
                <a:avLst/>
              </a:prstGeom>
              <a:blipFill rotWithShape="1">
                <a:blip r:embed="rId3"/>
                <a:stretch>
                  <a:fillRect l="-2273" t="-1734" b="-549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683699" y="2936405"/>
            <a:ext cx="22699730" cy="1780536"/>
            <a:chOff x="721799" y="1603075"/>
            <a:chExt cx="22602713" cy="1780536"/>
          </a:xfrm>
        </p:grpSpPr>
        <p:grpSp>
          <p:nvGrpSpPr>
            <p:cNvPr id="39" name="Group 54"/>
            <p:cNvGrpSpPr/>
            <p:nvPr/>
          </p:nvGrpSpPr>
          <p:grpSpPr>
            <a:xfrm>
              <a:off x="721799" y="1603075"/>
              <a:ext cx="22602713" cy="1780536"/>
              <a:chOff x="1268078" y="3405486"/>
              <a:chExt cx="22602713" cy="1780536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1532360" y="3579402"/>
                <a:ext cx="22338431" cy="1606620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41" name="Group 67"/>
              <p:cNvGrpSpPr/>
              <p:nvPr/>
            </p:nvGrpSpPr>
            <p:grpSpPr>
              <a:xfrm>
                <a:off x="1268078" y="3405486"/>
                <a:ext cx="4394042" cy="940513"/>
                <a:chOff x="1311958" y="3405486"/>
                <a:chExt cx="4394042" cy="940513"/>
              </a:xfrm>
            </p:grpSpPr>
            <p:sp>
              <p:nvSpPr>
                <p:cNvPr id="42" name="Freeform 20"/>
                <p:cNvSpPr>
                  <a:spLocks/>
                </p:cNvSpPr>
                <p:nvPr/>
              </p:nvSpPr>
              <p:spPr bwMode="auto">
                <a:xfrm rot="5400000">
                  <a:off x="3492641" y="2099826"/>
                  <a:ext cx="793396" cy="363332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2248640" y="3467833"/>
                  <a:ext cx="3163893" cy="800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6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Khởi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6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động</a:t>
                  </a:r>
                  <a:endPara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44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45" name="Rectangle 44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3" name="TextBox 2"/>
            <p:cNvSpPr txBox="1"/>
            <p:nvPr/>
          </p:nvSpPr>
          <p:spPr>
            <a:xfrm>
              <a:off x="5438324" y="2286490"/>
              <a:ext cx="1726502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Ghép</a:t>
              </a:r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đôi</a:t>
              </a:r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để</a:t>
              </a:r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trả</a:t>
              </a:r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câu</a:t>
              </a:r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hỏi</a:t>
              </a:r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sau</a:t>
              </a:r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:</a:t>
              </a:r>
              <a:endParaRPr lang="vi-VN" sz="4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78225" y="9436308"/>
                <a:ext cx="10170976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Biểu</a:t>
                </a:r>
                <a:r>
                  <a:rPr lang="en-US" sz="4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dạng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/>
                      </a:rPr>
                      <m:t>+</m:t>
                    </m:r>
                    <m:r>
                      <a:rPr lang="en-US" sz="4400" i="1">
                        <a:latin typeface="Cambria Math"/>
                      </a:rPr>
                      <m:t>𝑏𝑥</m:t>
                    </m:r>
                    <m:r>
                      <a:rPr lang="en-US" sz="4400" i="1">
                        <a:latin typeface="Cambria Math"/>
                      </a:rPr>
                      <m:t>+</m:t>
                    </m:r>
                    <m:r>
                      <a:rPr lang="en-US" sz="4400" i="1">
                        <a:latin typeface="Cambria Math"/>
                      </a:rPr>
                      <m:t>𝑐</m:t>
                    </m:r>
                    <m:r>
                      <a:rPr lang="en-US" sz="44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𝑎</m:t>
                    </m:r>
                    <m:r>
                      <a:rPr lang="en-US" sz="4400" i="1">
                        <a:latin typeface="Cambria Math"/>
                      </a:rPr>
                      <m:t>,</m:t>
                    </m:r>
                    <m:r>
                      <a:rPr lang="en-US" sz="4400" i="1">
                        <a:latin typeface="Cambria Math"/>
                      </a:rPr>
                      <m:t>𝑏</m:t>
                    </m:r>
                    <m:r>
                      <a:rPr lang="en-US" sz="4400" i="1">
                        <a:latin typeface="Cambria Math"/>
                      </a:rPr>
                      <m:t>,</m:t>
                    </m:r>
                    <m:r>
                      <a:rPr lang="en-US" sz="4400" i="1">
                        <a:latin typeface="Cambria Math"/>
                      </a:rPr>
                      <m:t>𝑐</m:t>
                    </m:r>
                    <m:r>
                      <a:rPr lang="en-US" sz="4400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4400" i="1">
                        <a:latin typeface="Cambria Math"/>
                        <a:ea typeface="Cambria Math"/>
                      </a:rPr>
                      <m:t>ℝ</m:t>
                    </m:r>
                    <m:r>
                      <a:rPr lang="en-US" sz="44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>
                        <a:latin typeface="Cambria Math"/>
                      </a:rPr>
                      <m:t>𝑎</m:t>
                    </m:r>
                    <m:r>
                      <a:rPr lang="en-US" sz="4400" i="1" dirty="0">
                        <a:latin typeface="Cambria Math"/>
                        <a:ea typeface="Cambria Math"/>
                      </a:rPr>
                      <m:t>≠0</m:t>
                    </m:r>
                  </m:oMath>
                </a14:m>
                <a:endParaRPr lang="en-US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225" y="9436308"/>
                <a:ext cx="10170976" cy="1446550"/>
              </a:xfrm>
              <a:prstGeom prst="rect">
                <a:avLst/>
              </a:prstGeom>
              <a:blipFill rotWithShape="1">
                <a:blip r:embed="rId4"/>
                <a:stretch>
                  <a:fillRect l="-2397" t="-8861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1" name="Group 70"/>
          <p:cNvGrpSpPr/>
          <p:nvPr/>
        </p:nvGrpSpPr>
        <p:grpSpPr>
          <a:xfrm>
            <a:off x="325435" y="1914591"/>
            <a:ext cx="19202401" cy="848246"/>
            <a:chOff x="168274" y="1875050"/>
            <a:chExt cx="19202401" cy="848244"/>
          </a:xfrm>
        </p:grpSpPr>
        <p:sp>
          <p:nvSpPr>
            <p:cNvPr id="72" name="Rounded Rectangle 7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DẤU CỦA TAM THỨC BẬC HAI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030096" y="1875050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DẤU CỦA TAM THỨC BẬC HAI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9">
                <a:extLst>
                  <a:ext uri="{FF2B5EF4-FFF2-40B4-BE49-F238E27FC236}">
                    <a16:creationId xmlns:a16="http://schemas.microsoft.com/office/drawing/2014/main" xmlns="" id="{8A7C21E9-1269-480C-9B3F-1E373BFEA3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66272" y="4743740"/>
                <a:ext cx="10928589" cy="5175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17709" tIns="108855" rIns="217709" bIns="108855" anchor="ctr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H2?: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Tìm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  <a:p>
                <a:pPr lvl="0"/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4400" b="0" i="1" smtClean="0">
                        <a:solidFill>
                          <a:prstClr val="black"/>
                        </a:solidFill>
                        <a:latin typeface="Cambria Math"/>
                      </a:rPr>
                      <m:t>0</m:t>
                    </m:r>
                  </m:oMath>
                </a14:m>
                <a:endParaRPr lang="en-US" sz="44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lvl="0"/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B. 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4400" b="0" i="1" smtClean="0">
                        <a:solidFill>
                          <a:prstClr val="black"/>
                        </a:solidFill>
                        <a:latin typeface="Cambria Math"/>
                      </a:rPr>
                      <m:t>=0</m:t>
                    </m:r>
                  </m:oMath>
                </a14:m>
                <a:endParaRPr lang="en-US" sz="44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lvl="0"/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C. h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4400" b="0" i="1" smtClean="0">
                        <a:solidFill>
                          <a:prstClr val="black"/>
                        </a:solidFill>
                        <a:latin typeface="Cambria Math"/>
                      </a:rPr>
                      <m:t>0</m:t>
                    </m:r>
                  </m:oMath>
                </a14:m>
                <a:endParaRPr lang="en-US" sz="44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lvl="0"/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D. 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4400" b="0" i="1" smtClean="0">
                        <a:solidFill>
                          <a:prstClr val="black"/>
                        </a:solidFill>
                        <a:latin typeface="Cambria Math"/>
                      </a:rPr>
                      <m:t>0</m:t>
                    </m:r>
                  </m:oMath>
                </a14:m>
                <a:endParaRPr lang="en-US" sz="44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endParaRPr lang="en-US" sz="4400" dirty="0" smtClean="0">
                  <a:latin typeface="Times New Roman"/>
                  <a:ea typeface="Calibri"/>
                  <a:cs typeface="Times New Roman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endParaRPr lang="en-US" sz="3600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77" name="Rectangle 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A7C21E9-1269-480C-9B3F-1E373BFEA3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166272" y="4743740"/>
                <a:ext cx="10928589" cy="5175232"/>
              </a:xfrm>
              <a:prstGeom prst="rect">
                <a:avLst/>
              </a:prstGeom>
              <a:blipFill rotWithShape="1">
                <a:blip r:embed="rId5"/>
                <a:stretch>
                  <a:fillRect l="-1115" t="-94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12567087" y="8903378"/>
                <a:ext cx="10829594" cy="31411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742950" lvl="0" indent="-742950">
                  <a:buAutoNum type="alphaUcPeriod"/>
                </a:pP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4400" b="0" i="1" smtClean="0">
                        <a:solidFill>
                          <a:prstClr val="black"/>
                        </a:solidFill>
                        <a:latin typeface="Cambria Math"/>
                      </a:rPr>
                      <m:t>=0</m:t>
                    </m:r>
                  </m:oMath>
                </a14:m>
                <a:endParaRPr lang="en-US" sz="4400" b="0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742950" lvl="0" indent="-742950">
                  <a:buAutoNum type="alphaUcPeriod"/>
                </a:pP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4400" b="0" i="1" smtClean="0">
                        <a:solidFill>
                          <a:prstClr val="black"/>
                        </a:solidFill>
                        <a:latin typeface="Cambria Math"/>
                      </a:rPr>
                      <m:t>=0</m:t>
                    </m:r>
                    <m:r>
                      <a:rPr lang="en-US" sz="4400" b="0" i="0" smtClean="0">
                        <a:solidFill>
                          <a:prstClr val="black"/>
                        </a:solidFill>
                        <a:latin typeface="Cambria Math"/>
                      </a:rPr>
                      <m:t>;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prstClr val="black"/>
                        </a:solidFill>
                        <a:latin typeface="Cambria Math"/>
                      </a:rPr>
                      <m:t>x</m:t>
                    </m:r>
                    <m:r>
                      <a:rPr lang="en-US" sz="4400" b="0" i="0" smtClean="0">
                        <a:solidFill>
                          <a:prstClr val="black"/>
                        </a:solidFill>
                        <a:latin typeface="Cambria Math"/>
                      </a:rPr>
                      <m:t>=4</m:t>
                    </m:r>
                  </m:oMath>
                </a14:m>
                <a:endParaRPr lang="en-US" sz="44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lvl="0"/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C. </a:t>
                </a:r>
                <a:r>
                  <a:rPr lang="en-US" sz="4400" dirty="0" err="1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Vô</a:t>
                </a:r>
                <a:r>
                  <a:rPr lang="en-US" sz="4400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endParaRPr lang="en-US" sz="44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lvl="0"/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en-US" sz="4400" b="0" i="1" smtClean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=2;</m:t>
                    </m:r>
                    <m:r>
                      <a:rPr lang="en-US" sz="4400" b="0" i="1" smtClean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en-US" sz="4400" b="0" i="1" smtClean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=−</m:t>
                    </m:r>
                    <m:f>
                      <m:fPr>
                        <m:ctrlP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3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44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7087" y="8903378"/>
                <a:ext cx="10829594" cy="3141116"/>
              </a:xfrm>
              <a:prstGeom prst="rect">
                <a:avLst/>
              </a:prstGeom>
              <a:blipFill rotWithShape="1">
                <a:blip r:embed="rId6"/>
                <a:stretch>
                  <a:fillRect l="-2309" b="-1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56858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203" grpId="0"/>
      <p:bldP spid="5" grpId="0"/>
      <p:bldP spid="77" grpId="0"/>
      <p:bldP spid="7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="" xmlns:a16="http://schemas.microsoft.com/office/drawing/2014/main" id="{3369427B-44A0-401C-8EEB-49304BD021F0}"/>
              </a:ext>
            </a:extLst>
          </p:cNvPr>
          <p:cNvSpPr/>
          <p:nvPr/>
        </p:nvSpPr>
        <p:spPr>
          <a:xfrm>
            <a:off x="12129942" y="4714252"/>
            <a:ext cx="11178561" cy="87362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D47D18A-E7B6-4653-A13F-EB15D40BA550}"/>
              </a:ext>
            </a:extLst>
          </p:cNvPr>
          <p:cNvSpPr/>
          <p:nvPr/>
        </p:nvSpPr>
        <p:spPr>
          <a:xfrm>
            <a:off x="230486" y="4803905"/>
            <a:ext cx="12127338" cy="87329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69655" y="5111851"/>
            <a:ext cx="11049000" cy="89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7709" tIns="108855" rIns="217709" bIns="108855">
            <a:spAutoFit/>
          </a:bodyPr>
          <a:lstStyle/>
          <a:p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grpSp>
        <p:nvGrpSpPr>
          <p:cNvPr id="39" name="Group 54"/>
          <p:cNvGrpSpPr/>
          <p:nvPr/>
        </p:nvGrpSpPr>
        <p:grpSpPr>
          <a:xfrm>
            <a:off x="351938" y="2986650"/>
            <a:ext cx="22956565" cy="1780536"/>
            <a:chOff x="1268078" y="3405486"/>
            <a:chExt cx="22602713" cy="1780536"/>
          </a:xfrm>
        </p:grpSpPr>
        <p:sp>
          <p:nvSpPr>
            <p:cNvPr id="40" name="Rounded Rectangle 39"/>
            <p:cNvSpPr/>
            <p:nvPr/>
          </p:nvSpPr>
          <p:spPr>
            <a:xfrm>
              <a:off x="1532360" y="3579402"/>
              <a:ext cx="22338431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1" name="Group 67"/>
            <p:cNvGrpSpPr/>
            <p:nvPr/>
          </p:nvGrpSpPr>
          <p:grpSpPr>
            <a:xfrm>
              <a:off x="1268078" y="3405486"/>
              <a:ext cx="4394042" cy="940513"/>
              <a:chOff x="1311958" y="3405486"/>
              <a:chExt cx="4394042" cy="940513"/>
            </a:xfrm>
          </p:grpSpPr>
          <p:sp>
            <p:nvSpPr>
              <p:cNvPr id="42" name="Freeform 20"/>
              <p:cNvSpPr>
                <a:spLocks/>
              </p:cNvSpPr>
              <p:nvPr/>
            </p:nvSpPr>
            <p:spPr bwMode="auto">
              <a:xfrm rot="5400000">
                <a:off x="3492641" y="2099826"/>
                <a:ext cx="793396" cy="363332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2248640" y="3467833"/>
                <a:ext cx="1774319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BTVN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73" name="TextBox 72"/>
          <p:cNvSpPr txBox="1"/>
          <p:nvPr/>
        </p:nvSpPr>
        <p:spPr>
          <a:xfrm>
            <a:off x="1239836" y="1953064"/>
            <a:ext cx="450764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9">
                <a:extLst>
                  <a:ext uri="{FF2B5EF4-FFF2-40B4-BE49-F238E27FC236}">
                    <a16:creationId xmlns="" xmlns:a16="http://schemas.microsoft.com/office/drawing/2014/main" id="{8A7C21E9-1269-480C-9B3F-1E373BFEA3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425" y="5731384"/>
                <a:ext cx="11827699" cy="61458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17709" tIns="108855" rIns="217709" bIns="108855" anchor="ctr">
                <a:spAutoFit/>
              </a:bodyPr>
              <a:lstStyle/>
              <a:p>
                <a:r>
                  <a:rPr lang="en-US" sz="48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Bác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Dũng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muốn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uốn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tấm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tôn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chữ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nhật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bề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ngang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𝟑𝟐</m:t>
                    </m:r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cm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thành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rãnh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dẫn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nước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bằng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cách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chia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tấm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tôn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thành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𝟑</m:t>
                    </m:r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phần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rồi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gấp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bên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lại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theo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góc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vuông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Để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đảm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bảo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kỹ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thuật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diện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tích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cắt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ngang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rãnh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dẫn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nước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phải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lớn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hơn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𝟏𝟐𝟎</m:t>
                    </m:r>
                    <m:r>
                      <a:rPr lang="en-US" sz="48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</m:t>
                    </m:r>
                    <m:sSup>
                      <m:sSupPr>
                        <m:ctrlPr>
                          <a:rPr lang="en-US" sz="4800" b="1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𝒄𝒎</m:t>
                        </m:r>
                      </m:e>
                      <m:sup>
                        <m:r>
                          <a:rPr lang="en-US" sz="4800" b="1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8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7" name="Rectangle 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A7C21E9-1269-480C-9B3F-1E373BFEA3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0425" y="5731384"/>
                <a:ext cx="11827699" cy="6145882"/>
              </a:xfrm>
              <a:prstGeom prst="rect">
                <a:avLst/>
              </a:prstGeom>
              <a:blipFill rotWithShape="1">
                <a:blip r:embed="rId3"/>
                <a:stretch>
                  <a:fillRect l="-1236" t="-794" r="-670" b="-367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5929120" y="3473093"/>
            <a:ext cx="15483080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Hãy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quan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sát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sau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trả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lời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câu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hỏi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6400" y="5560323"/>
            <a:ext cx="9296400" cy="6316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51357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47742" y="1973593"/>
            <a:ext cx="1905001" cy="804674"/>
            <a:chOff x="168274" y="1905000"/>
            <a:chExt cx="1905001" cy="804672"/>
          </a:xfrm>
        </p:grpSpPr>
        <p:sp>
          <p:nvSpPr>
            <p:cNvPr id="5" name="Rounded Rectangle 4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362200" y="1982116"/>
            <a:ext cx="17283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DẤU CỦA TAM THỨC BẬC HAI</a:t>
            </a:r>
            <a:endParaRPr lang="en-US" sz="4800" b="1" dirty="0">
              <a:solidFill>
                <a:srgbClr val="14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1664" y="3025217"/>
            <a:ext cx="22325581" cy="9372600"/>
            <a:chOff x="1076414" y="4334859"/>
            <a:chExt cx="22325581" cy="3568169"/>
          </a:xfrm>
          <a:solidFill>
            <a:schemeClr val="accent2">
              <a:lumMod val="20000"/>
              <a:lumOff val="80000"/>
            </a:schemeClr>
          </a:solidFill>
        </p:grpSpPr>
        <p:grpSp>
          <p:nvGrpSpPr>
            <p:cNvPr id="9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  <a:grpFill/>
          </p:grpSpPr>
          <p:sp>
            <p:nvSpPr>
              <p:cNvPr id="26" name="Rounded Rectangle 25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grpFill/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10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  <a:grpFill/>
          </p:grpSpPr>
          <p:sp>
            <p:nvSpPr>
              <p:cNvPr id="11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2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  <a:grpFill/>
            </p:grpSpPr>
            <p:sp>
              <p:nvSpPr>
                <p:cNvPr id="14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3" name="TextBox 12"/>
              <p:cNvSpPr txBox="1"/>
              <p:nvPr/>
            </p:nvSpPr>
            <p:spPr>
              <a:xfrm>
                <a:off x="932118" y="8712046"/>
                <a:ext cx="2480166" cy="80021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accent2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Ghi</a:t>
                </a:r>
                <a:r>
                  <a:rPr lang="en-US" sz="4600" b="1" dirty="0">
                    <a:solidFill>
                      <a:schemeClr val="accent2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accent2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nhớ</a:t>
                </a:r>
                <a:endParaRPr lang="en-US" sz="4600" b="1" dirty="0">
                  <a:solidFill>
                    <a:schemeClr val="accent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2063290" y="5518565"/>
                <a:ext cx="20110909" cy="56323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0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1. Tam </a:t>
                </a:r>
                <a:r>
                  <a:rPr lang="en-US" sz="6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6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6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bậc</a:t>
                </a:r>
                <a:r>
                  <a:rPr lang="en-US" sz="6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6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6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  <a:endParaRPr lang="en-US" sz="60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60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- </a:t>
                </a:r>
                <a:r>
                  <a:rPr lang="en-US" sz="6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Tam </a:t>
                </a:r>
                <a:r>
                  <a:rPr lang="en-US" sz="60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6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60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bậc</a:t>
                </a:r>
                <a:r>
                  <a:rPr lang="en-US" sz="6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60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6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</a:t>
                </a:r>
                <a:r>
                  <a:rPr lang="en-US" sz="60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đối</a:t>
                </a:r>
                <a:r>
                  <a:rPr lang="en-US" sz="6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60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6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</m:oMath>
                </a14:m>
                <a:r>
                  <a:rPr lang="en-US" sz="6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 </a:t>
                </a:r>
                <a:r>
                  <a:rPr lang="en-US" sz="60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6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60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biểu</a:t>
                </a:r>
                <a:r>
                  <a:rPr lang="en-US" sz="6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60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6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60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6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60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dạng</a:t>
                </a:r>
                <a:r>
                  <a:rPr lang="en-US" sz="6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6000" b="0" i="0" smtClean="0">
                        <a:latin typeface="Cambria Math"/>
                      </a:rPr>
                      <m:t>f</m:t>
                    </m:r>
                    <m:d>
                      <m:dPr>
                        <m:ctrlPr>
                          <a:rPr lang="en-US" sz="6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6000" b="0" i="0" smtClean="0">
                            <a:latin typeface="Cambria Math"/>
                          </a:rPr>
                          <m:t>x</m:t>
                        </m:r>
                      </m:e>
                    </m:d>
                    <m:r>
                      <a:rPr lang="en-US" sz="6000" b="0" i="0" smtClean="0">
                        <a:latin typeface="Cambria Math"/>
                      </a:rPr>
                      <m:t>=</m:t>
                    </m:r>
                    <m:r>
                      <a:rPr lang="en-US" sz="6000" i="1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US" sz="6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60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6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6000" i="1">
                        <a:latin typeface="Cambria Math"/>
                      </a:rPr>
                      <m:t>+</m:t>
                    </m:r>
                    <m:r>
                      <a:rPr lang="en-US" sz="6000" i="1">
                        <a:latin typeface="Cambria Math"/>
                      </a:rPr>
                      <m:t>𝑏𝑥</m:t>
                    </m:r>
                    <m:r>
                      <a:rPr lang="en-US" sz="6000" i="1">
                        <a:latin typeface="Cambria Math"/>
                      </a:rPr>
                      <m:t>+</m:t>
                    </m:r>
                    <m:r>
                      <a:rPr lang="en-US" sz="6000" i="1">
                        <a:latin typeface="Cambria Math"/>
                      </a:rPr>
                      <m:t>𝑐</m:t>
                    </m:r>
                    <m:r>
                      <a:rPr lang="en-US" sz="60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60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sz="6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60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6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/>
                      </a:rPr>
                      <m:t>𝑎</m:t>
                    </m:r>
                    <m:r>
                      <a:rPr lang="en-US" sz="6000" i="1">
                        <a:latin typeface="Cambria Math"/>
                      </a:rPr>
                      <m:t>,</m:t>
                    </m:r>
                    <m:r>
                      <a:rPr lang="en-US" sz="6000" i="1">
                        <a:latin typeface="Cambria Math"/>
                      </a:rPr>
                      <m:t>𝑏</m:t>
                    </m:r>
                    <m:r>
                      <a:rPr lang="en-US" sz="6000" i="1">
                        <a:latin typeface="Cambria Math"/>
                      </a:rPr>
                      <m:t>,</m:t>
                    </m:r>
                    <m:r>
                      <a:rPr lang="en-US" sz="6000" i="1">
                        <a:latin typeface="Cambria Math"/>
                      </a:rPr>
                      <m:t>𝑐</m:t>
                    </m:r>
                    <m:r>
                      <a:rPr lang="en-US" sz="6000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6000" i="1">
                        <a:latin typeface="Cambria Math"/>
                        <a:ea typeface="Cambria Math"/>
                      </a:rPr>
                      <m:t>ℝ</m:t>
                    </m:r>
                    <m:r>
                      <a:rPr lang="en-US" sz="60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60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6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 dirty="0">
                        <a:latin typeface="Cambria Math"/>
                      </a:rPr>
                      <m:t>𝑎</m:t>
                    </m:r>
                    <m:r>
                      <a:rPr lang="en-US" sz="6000" i="1" dirty="0">
                        <a:latin typeface="Cambria Math"/>
                        <a:ea typeface="Cambria Math"/>
                      </a:rPr>
                      <m:t>≠0</m:t>
                    </m:r>
                  </m:oMath>
                </a14:m>
                <a:r>
                  <a:rPr lang="en-US" sz="6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</a:t>
                </a:r>
                <a:r>
                  <a:rPr lang="en-US" sz="60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hệ</a:t>
                </a:r>
                <a:r>
                  <a:rPr lang="en-US" sz="6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60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6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60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6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tam </a:t>
                </a:r>
                <a:r>
                  <a:rPr lang="en-US" sz="60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6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60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bậc</a:t>
                </a:r>
                <a:r>
                  <a:rPr lang="en-US" sz="6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60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6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r>
                  <a:rPr lang="en-US" sz="6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- </a:t>
                </a:r>
                <a:r>
                  <a:rPr lang="en-US" sz="60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6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60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6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60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6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60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6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US" sz="6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60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6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6000" i="1">
                        <a:latin typeface="Cambria Math"/>
                      </a:rPr>
                      <m:t>+</m:t>
                    </m:r>
                    <m:r>
                      <a:rPr lang="en-US" sz="6000" i="1">
                        <a:latin typeface="Cambria Math"/>
                      </a:rPr>
                      <m:t>𝑏𝑥</m:t>
                    </m:r>
                    <m:r>
                      <a:rPr lang="en-US" sz="6000" i="1">
                        <a:latin typeface="Cambria Math"/>
                      </a:rPr>
                      <m:t>+</m:t>
                    </m:r>
                    <m:r>
                      <a:rPr lang="en-US" sz="6000" i="1">
                        <a:latin typeface="Cambria Math"/>
                      </a:rPr>
                      <m:t>𝑐</m:t>
                    </m:r>
                    <m:r>
                      <a:rPr lang="en-US" sz="6000" i="1">
                        <a:latin typeface="Cambria Math"/>
                      </a:rPr>
                      <m:t>=0</m:t>
                    </m:r>
                  </m:oMath>
                </a14:m>
                <a:r>
                  <a:rPr lang="en-US" sz="6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60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được</a:t>
                </a:r>
                <a:r>
                  <a:rPr lang="en-US" sz="6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60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en-US" sz="6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60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6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60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6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60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6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tam </a:t>
                </a:r>
                <a:r>
                  <a:rPr lang="en-US" sz="60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6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60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bậc</a:t>
                </a:r>
                <a:r>
                  <a:rPr lang="en-US" sz="6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60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60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6000">
                        <a:latin typeface="Cambria Math"/>
                      </a:rPr>
                      <m:t>f</m:t>
                    </m:r>
                    <m:d>
                      <m:dPr>
                        <m:ctrlPr>
                          <a:rPr lang="en-US" sz="60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6000">
                            <a:latin typeface="Cambria Math"/>
                          </a:rPr>
                          <m:t>x</m:t>
                        </m:r>
                      </m:e>
                    </m:d>
                    <m:r>
                      <a:rPr lang="en-US" sz="6000">
                        <a:latin typeface="Cambria Math"/>
                      </a:rPr>
                      <m:t>=</m:t>
                    </m:r>
                    <m:r>
                      <a:rPr lang="en-US" sz="6000" i="1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US" sz="6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60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6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6000" i="1">
                        <a:latin typeface="Cambria Math"/>
                      </a:rPr>
                      <m:t>+</m:t>
                    </m:r>
                    <m:r>
                      <a:rPr lang="en-US" sz="6000" i="1">
                        <a:latin typeface="Cambria Math"/>
                      </a:rPr>
                      <m:t>𝑏𝑥</m:t>
                    </m:r>
                    <m:r>
                      <a:rPr lang="en-US" sz="6000" i="1">
                        <a:latin typeface="Cambria Math"/>
                      </a:rPr>
                      <m:t>+</m:t>
                    </m:r>
                    <m:r>
                      <a:rPr lang="en-US" sz="6000" i="1">
                        <a:latin typeface="Cambria Math"/>
                      </a:rPr>
                      <m:t>𝑐</m:t>
                    </m:r>
                    <m:r>
                      <a:rPr lang="en-US" sz="6000" i="1">
                        <a:latin typeface="Cambria Math"/>
                      </a:rPr>
                      <m:t>.</m:t>
                    </m:r>
                  </m:oMath>
                </a14:m>
                <a:endParaRPr lang="en-US" sz="60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290" y="5518565"/>
                <a:ext cx="20110909" cy="5632311"/>
              </a:xfrm>
              <a:prstGeom prst="rect">
                <a:avLst/>
              </a:prstGeom>
              <a:blipFill rotWithShape="1">
                <a:blip r:embed="rId2"/>
                <a:stretch>
                  <a:fillRect l="-1819" t="-3247" b="-6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029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832169" y="2718332"/>
            <a:ext cx="21868726" cy="10295812"/>
          </a:xfrm>
          <a:prstGeom prst="roundRect">
            <a:avLst>
              <a:gd name="adj" fmla="val 4110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25356" y="3472448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804051" y="1848439"/>
              <a:ext cx="1657454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hỏi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4"/>
              <p:cNvSpPr txBox="1">
                <a:spLocks noChangeArrowheads="1"/>
              </p:cNvSpPr>
              <p:nvPr/>
            </p:nvSpPr>
            <p:spPr bwMode="auto">
              <a:xfrm>
                <a:off x="1928659" y="4660166"/>
                <a:ext cx="20308626" cy="69516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lnSpc>
                    <a:spcPct val="200000"/>
                  </a:lnSpc>
                </a:pP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biểu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biểu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nào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tam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bậc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vi-VN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?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742950" indent="-742950">
                  <a:buAutoNum type="alphaUcPeriod"/>
                </a:pPr>
                <a:r>
                  <a:rPr lang="en-US" sz="4400" dirty="0" smtClean="0"/>
                  <a:t>   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4400" i="1">
                        <a:latin typeface="Cambria Math"/>
                      </a:rPr>
                      <m:t>=−2</m:t>
                    </m:r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/>
                      </a:rPr>
                      <m:t>+3</m:t>
                    </m:r>
                    <m:r>
                      <a:rPr lang="en-US" sz="4400" i="1">
                        <a:latin typeface="Cambria Math"/>
                      </a:rPr>
                      <m:t>𝑥</m:t>
                    </m:r>
                    <m:r>
                      <a:rPr lang="en-US" sz="4400" i="1">
                        <a:latin typeface="Cambria Math"/>
                      </a:rPr>
                      <m:t>+5</m:t>
                    </m:r>
                  </m:oMath>
                </a14:m>
                <a:endParaRPr lang="en-US" sz="4400" dirty="0" smtClean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/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742950" indent="-742950">
                  <a:buAutoNum type="alphaUcPeriod" startAt="2"/>
                </a:pPr>
                <a:r>
                  <a:rPr lang="en-US" sz="4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4400" i="1">
                        <a:latin typeface="Cambria Math"/>
                      </a:rPr>
                      <m:t>=</m:t>
                    </m:r>
                    <m:r>
                      <a:rPr lang="en-US" sz="4400" i="1">
                        <a:latin typeface="Cambria Math"/>
                      </a:rPr>
                      <m:t>𝑥</m:t>
                    </m:r>
                    <m:r>
                      <a:rPr lang="en-US" sz="4400" i="1">
                        <a:latin typeface="Cambria Math"/>
                      </a:rPr>
                      <m:t>+2</m:t>
                    </m:r>
                    <m:rad>
                      <m:radPr>
                        <m:degHide m:val="on"/>
                        <m:ctrlPr>
                          <a:rPr lang="en-US" sz="4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</m:e>
                    </m:rad>
                    <m:r>
                      <a:rPr lang="en-US" sz="4400" i="1">
                        <a:latin typeface="Cambria Math"/>
                      </a:rPr>
                      <m:t>−3</m:t>
                    </m:r>
                  </m:oMath>
                </a14:m>
                <a:endParaRPr lang="en-US" sz="4400" dirty="0" smtClean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/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vi-VN" sz="4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C.</a:t>
                </a:r>
                <a:r>
                  <a:rPr lang="en-US" sz="4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h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4400" i="1">
                        <a:latin typeface="Cambria Math"/>
                      </a:rPr>
                      <m:t>=−</m:t>
                    </m:r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4400" i="1">
                        <a:latin typeface="Cambria Math"/>
                      </a:rPr>
                      <m:t>+3</m:t>
                    </m:r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/>
                      </a:rPr>
                      <m:t>+4</m:t>
                    </m:r>
                  </m:oMath>
                </a14:m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eaLnBrk="1" hangingPunct="1">
                  <a:lnSpc>
                    <a:spcPct val="200000"/>
                  </a:lnSpc>
                </a:pPr>
                <a:r>
                  <a:rPr lang="vi-VN" sz="4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D.</a:t>
                </a:r>
                <a:r>
                  <a:rPr lang="en-US" sz="4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4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/>
                          </a:rPr>
                          <m:t>2</m:t>
                        </m:r>
                        <m:sSup>
                          <m:sSup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latin typeface="Cambria Math"/>
                          </a:rPr>
                          <m:t>+3</m:t>
                        </m:r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  <m:r>
                          <a:rPr lang="en-US" sz="4400" i="1">
                            <a:latin typeface="Cambria Math"/>
                          </a:rPr>
                          <m:t>−2</m:t>
                        </m:r>
                      </m:num>
                      <m:den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  <m:r>
                          <a:rPr lang="en-US" sz="4400" i="1">
                            <a:latin typeface="Cambria Math"/>
                          </a:rPr>
                          <m:t>+1</m:t>
                        </m:r>
                      </m:den>
                    </m:f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28659" y="4660166"/>
                <a:ext cx="20308626" cy="6951647"/>
              </a:xfrm>
              <a:prstGeom prst="rect">
                <a:avLst/>
              </a:prstGeom>
              <a:blipFill rotWithShape="1">
                <a:blip r:embed="rId2"/>
                <a:stretch>
                  <a:fillRect l="-12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5"/>
          <p:cNvSpPr>
            <a:spLocks noChangeArrowheads="1"/>
          </p:cNvSpPr>
          <p:nvPr/>
        </p:nvSpPr>
        <p:spPr bwMode="auto">
          <a:xfrm>
            <a:off x="1534013" y="5791200"/>
            <a:ext cx="1140244" cy="127786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200000"/>
              </a:lnSpc>
            </a:pPr>
            <a:endParaRPr lang="vi-VN" sz="4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50455" y="1707040"/>
            <a:ext cx="1905001" cy="804674"/>
          </a:xfrm>
          <a:prstGeom prst="roundRect">
            <a:avLst/>
          </a:prstGeom>
          <a:solidFill>
            <a:srgbClr val="14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</a:p>
        </p:txBody>
      </p:sp>
      <p:sp>
        <p:nvSpPr>
          <p:cNvPr id="9" name="Rectangle 8"/>
          <p:cNvSpPr/>
          <p:nvPr/>
        </p:nvSpPr>
        <p:spPr>
          <a:xfrm>
            <a:off x="2743200" y="1822275"/>
            <a:ext cx="84946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DẤU CỦA TAM THỨC BẬC HAI</a:t>
            </a:r>
          </a:p>
        </p:txBody>
      </p:sp>
    </p:spTree>
    <p:extLst>
      <p:ext uri="{BB962C8B-B14F-4D97-AF65-F5344CB8AC3E}">
        <p14:creationId xmlns:p14="http://schemas.microsoft.com/office/powerpoint/2010/main" val="57335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47742" y="1973593"/>
            <a:ext cx="11791858" cy="839520"/>
            <a:chOff x="168274" y="1905000"/>
            <a:chExt cx="11791858" cy="839518"/>
          </a:xfrm>
        </p:grpSpPr>
        <p:sp>
          <p:nvSpPr>
            <p:cNvPr id="4" name="Rounded Rectangle 3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87532" y="1913523"/>
              <a:ext cx="9372600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DẤU CỦA TAM THỨC BẬC HAI</a:t>
              </a:r>
            </a:p>
          </p:txBody>
        </p:sp>
      </p:grpSp>
      <p:grpSp>
        <p:nvGrpSpPr>
          <p:cNvPr id="8" name="Group 54"/>
          <p:cNvGrpSpPr/>
          <p:nvPr/>
        </p:nvGrpSpPr>
        <p:grpSpPr>
          <a:xfrm>
            <a:off x="-304799" y="2774514"/>
            <a:ext cx="24688800" cy="5236022"/>
            <a:chOff x="1268078" y="3405486"/>
            <a:chExt cx="22106109" cy="3940622"/>
          </a:xfrm>
        </p:grpSpPr>
        <p:sp>
          <p:nvSpPr>
            <p:cNvPr id="10" name="Rounded Rectangle 9"/>
            <p:cNvSpPr/>
            <p:nvPr/>
          </p:nvSpPr>
          <p:spPr>
            <a:xfrm>
              <a:off x="1532360" y="3579402"/>
              <a:ext cx="21841827" cy="376670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67"/>
            <p:cNvGrpSpPr/>
            <p:nvPr/>
          </p:nvGrpSpPr>
          <p:grpSpPr>
            <a:xfrm>
              <a:off x="1268078" y="3405486"/>
              <a:ext cx="9483793" cy="940513"/>
              <a:chOff x="1311958" y="3405486"/>
              <a:chExt cx="9483793" cy="940513"/>
            </a:xfrm>
          </p:grpSpPr>
          <p:sp>
            <p:nvSpPr>
              <p:cNvPr id="12" name="Freeform 20"/>
              <p:cNvSpPr>
                <a:spLocks/>
              </p:cNvSpPr>
              <p:nvPr/>
            </p:nvSpPr>
            <p:spPr bwMode="auto">
              <a:xfrm rot="5400000">
                <a:off x="6037516" y="-445047"/>
                <a:ext cx="793395" cy="8723074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197303" y="3635013"/>
                <a:ext cx="8399740" cy="602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HOẠT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ĐỘNG NHÓM 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 NHÓM 1)</a:t>
                </a:r>
                <a:r>
                  <a:rPr lang="vi-VN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75616" y="4097888"/>
                <a:ext cx="21936784" cy="32537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</a:t>
                </a:r>
                <a:r>
                  <a:rPr lang="pt-BR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Quan </a:t>
                </a:r>
                <a:r>
                  <a:rPr lang="pt-BR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sát </a:t>
                </a:r>
                <a:r>
                  <a:rPr lang="pt-BR" sz="4800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 17, Hình 18</a:t>
                </a:r>
                <a:r>
                  <a:rPr lang="pt-BR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-SGK/T44 và cho biết dấu của các tam thức bậc </a:t>
                </a:r>
                <a:r>
                  <a:rPr lang="pt-BR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>
                        <a:latin typeface="Cambria Math"/>
                      </a:rPr>
                      <m:t>f</m:t>
                    </m:r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800">
                            <a:latin typeface="Cambria Math"/>
                          </a:rPr>
                          <m:t>x</m:t>
                        </m:r>
                      </m:e>
                    </m:d>
                    <m:r>
                      <a:rPr lang="en-US" sz="480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800" b="0" i="1" smtClean="0">
                        <a:latin typeface="Cambria Math"/>
                      </a:rPr>
                      <m:t>−2</m:t>
                    </m:r>
                    <m:r>
                      <a:rPr lang="en-US" sz="4800" i="1">
                        <a:latin typeface="Cambria Math"/>
                      </a:rPr>
                      <m:t>𝑥</m:t>
                    </m:r>
                    <m:r>
                      <a:rPr lang="en-US" sz="4800" i="1">
                        <a:latin typeface="Cambria Math"/>
                      </a:rPr>
                      <m:t>+2</m:t>
                    </m:r>
                  </m:oMath>
                </a14:m>
                <a:r>
                  <a:rPr lang="pt-BR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pt-BR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>
                        <a:latin typeface="Cambria Math"/>
                      </a:rPr>
                      <m:t>f</m:t>
                    </m:r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800">
                            <a:latin typeface="Cambria Math"/>
                          </a:rPr>
                          <m:t>x</m:t>
                        </m:r>
                      </m:e>
                    </m:d>
                    <m:r>
                      <a:rPr lang="en-US" sz="480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800" b="0" i="1" smtClean="0">
                        <a:latin typeface="Cambria Math"/>
                      </a:rPr>
                      <m:t>+4</m:t>
                    </m:r>
                    <m:r>
                      <a:rPr lang="en-US" sz="4800" i="1">
                        <a:latin typeface="Cambria Math"/>
                      </a:rPr>
                      <m:t>𝑥</m:t>
                    </m:r>
                    <m:r>
                      <a:rPr lang="en-US" sz="4800" b="0" i="1" smtClean="0">
                        <a:latin typeface="Cambria Math"/>
                      </a:rPr>
                      <m:t>−5</m:t>
                    </m:r>
                  </m:oMath>
                </a14:m>
                <a:r>
                  <a:rPr lang="pt-BR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và cho biết dấu của hệ số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/>
                        <a:ea typeface="Calibri"/>
                        <a:cs typeface="Times New Roman"/>
                      </a:rPr>
                      <m:t>𝑎</m:t>
                    </m:r>
                  </m:oMath>
                </a14:m>
                <a:r>
                  <a:rPr lang="pt-BR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dấu </a:t>
                </a:r>
                <a:r>
                  <a:rPr lang="pt-BR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pt-BR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4800" i="1">
                        <a:latin typeface="Cambria Math"/>
                        <a:ea typeface="Cambria Math"/>
                        <a:cs typeface="Times New Roman"/>
                      </a:rPr>
                      <m:t>∆</m:t>
                    </m:r>
                    <m:r>
                      <a:rPr lang="en-US" sz="4800" b="0" i="1" smtClean="0">
                        <a:latin typeface="Cambria Math"/>
                        <a:ea typeface="Cambria Math"/>
                        <a:cs typeface="Times New Roman"/>
                      </a:rPr>
                      <m:t> </m:t>
                    </m:r>
                  </m:oMath>
                </a14:m>
                <a:r>
                  <a:rPr lang="pt-BR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 mỗi tam thức đó. Rút ra mối liên hệ về dấu của tam thức bậc hai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>
                        <a:latin typeface="Cambria Math"/>
                      </a:rPr>
                      <m:t>f</m:t>
                    </m:r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800">
                            <a:latin typeface="Cambria Math"/>
                          </a:rPr>
                          <m:t>x</m:t>
                        </m:r>
                      </m:e>
                    </m:d>
                    <m:r>
                      <a:rPr lang="en-US" sz="4800">
                        <a:latin typeface="Cambria Math"/>
                      </a:rPr>
                      <m:t>=</m:t>
                    </m:r>
                    <m:r>
                      <a:rPr lang="en-US" sz="4800" i="1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US" sz="4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/>
                      </a:rPr>
                      <m:t>+</m:t>
                    </m:r>
                    <m:r>
                      <a:rPr lang="en-US" sz="4800" i="1">
                        <a:latin typeface="Cambria Math"/>
                      </a:rPr>
                      <m:t>𝑏𝑥</m:t>
                    </m:r>
                    <m:r>
                      <a:rPr lang="en-US" sz="4800" i="1">
                        <a:latin typeface="Cambria Math"/>
                      </a:rPr>
                      <m:t>+</m:t>
                    </m:r>
                    <m:r>
                      <a:rPr lang="en-US" sz="4800" i="1">
                        <a:latin typeface="Cambria Math"/>
                      </a:rPr>
                      <m:t>𝑐</m:t>
                    </m:r>
                  </m:oMath>
                </a14:m>
                <a:r>
                  <a:rPr lang="pt-BR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với dấu của hệ số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  <a:ea typeface="Calibri"/>
                        <a:cs typeface="Times New Roman"/>
                      </a:rPr>
                      <m:t>𝑎</m:t>
                    </m:r>
                  </m:oMath>
                </a14:m>
                <a:r>
                  <a:rPr lang="pt-BR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trong trường hợp  </a:t>
                </a:r>
                <a14:m>
                  <m:oMath xmlns:m="http://schemas.openxmlformats.org/officeDocument/2006/math">
                    <m:r>
                      <a:rPr lang="pt-BR" sz="4800" i="1" smtClean="0">
                        <a:latin typeface="Cambria Math"/>
                        <a:ea typeface="Cambria Math"/>
                        <a:cs typeface="Times New Roman"/>
                      </a:rPr>
                      <m:t>∆</m:t>
                    </m:r>
                    <m:r>
                      <a:rPr lang="en-US" sz="4800" b="0" i="1" smtClean="0">
                        <a:latin typeface="Cambria Math"/>
                        <a:ea typeface="Cambria Math"/>
                        <a:cs typeface="Times New Roman"/>
                      </a:rPr>
                      <m:t> </m:t>
                    </m:r>
                  </m:oMath>
                </a14:m>
                <a:r>
                  <a:rPr lang="pt-BR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 </a:t>
                </a:r>
                <a:r>
                  <a:rPr lang="pt-BR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dấu như vậy.</a:t>
                </a:r>
                <a:endParaRPr lang="en-US" sz="48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616" y="4097888"/>
                <a:ext cx="21936784" cy="3253711"/>
              </a:xfrm>
              <a:prstGeom prst="rect">
                <a:avLst/>
              </a:prstGeom>
              <a:blipFill rotWithShape="1">
                <a:blip r:embed="rId2"/>
                <a:stretch>
                  <a:fillRect t="-4869" r="-1806" b="-6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Picture 44"/>
          <p:cNvPicPr/>
          <p:nvPr/>
        </p:nvPicPr>
        <p:blipFill>
          <a:blip r:embed="rId3"/>
          <a:stretch>
            <a:fillRect/>
          </a:stretch>
        </p:blipFill>
        <p:spPr>
          <a:xfrm>
            <a:off x="3511231" y="8229600"/>
            <a:ext cx="4870769" cy="5486400"/>
          </a:xfrm>
          <a:prstGeom prst="rect">
            <a:avLst/>
          </a:prstGeom>
        </p:spPr>
      </p:pic>
      <p:pic>
        <p:nvPicPr>
          <p:cNvPr id="46" name="Picture 45"/>
          <p:cNvPicPr/>
          <p:nvPr/>
        </p:nvPicPr>
        <p:blipFill>
          <a:blip r:embed="rId4"/>
          <a:stretch>
            <a:fillRect/>
          </a:stretch>
        </p:blipFill>
        <p:spPr>
          <a:xfrm>
            <a:off x="12877800" y="8229600"/>
            <a:ext cx="60198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5557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47742" y="1973593"/>
            <a:ext cx="11791858" cy="839520"/>
            <a:chOff x="168274" y="1905000"/>
            <a:chExt cx="11791858" cy="839518"/>
          </a:xfrm>
        </p:grpSpPr>
        <p:sp>
          <p:nvSpPr>
            <p:cNvPr id="4" name="Rounded Rectangle 3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87532" y="1913523"/>
              <a:ext cx="9372600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DẤU CỦA TAM THỨC BẬC HAI</a:t>
              </a:r>
            </a:p>
          </p:txBody>
        </p:sp>
      </p:grpSp>
      <p:grpSp>
        <p:nvGrpSpPr>
          <p:cNvPr id="8" name="Group 54"/>
          <p:cNvGrpSpPr/>
          <p:nvPr/>
        </p:nvGrpSpPr>
        <p:grpSpPr>
          <a:xfrm>
            <a:off x="-304799" y="2774514"/>
            <a:ext cx="24688800" cy="5236022"/>
            <a:chOff x="1268078" y="3405486"/>
            <a:chExt cx="22106109" cy="3940622"/>
          </a:xfrm>
        </p:grpSpPr>
        <p:sp>
          <p:nvSpPr>
            <p:cNvPr id="10" name="Rounded Rectangle 9"/>
            <p:cNvSpPr/>
            <p:nvPr/>
          </p:nvSpPr>
          <p:spPr>
            <a:xfrm>
              <a:off x="1532360" y="3579402"/>
              <a:ext cx="21841827" cy="376670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67"/>
            <p:cNvGrpSpPr/>
            <p:nvPr/>
          </p:nvGrpSpPr>
          <p:grpSpPr>
            <a:xfrm>
              <a:off x="1268078" y="3405486"/>
              <a:ext cx="9347336" cy="940513"/>
              <a:chOff x="1311958" y="3405486"/>
              <a:chExt cx="9347336" cy="940513"/>
            </a:xfrm>
          </p:grpSpPr>
          <p:sp>
            <p:nvSpPr>
              <p:cNvPr id="12" name="Freeform 20"/>
              <p:cNvSpPr>
                <a:spLocks/>
              </p:cNvSpPr>
              <p:nvPr/>
            </p:nvSpPr>
            <p:spPr bwMode="auto">
              <a:xfrm rot="5400000">
                <a:off x="5969288" y="-376819"/>
                <a:ext cx="793395" cy="8586617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197303" y="3635013"/>
                <a:ext cx="8244726" cy="602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HOẠT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ĐỘNG NHÓM 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(NHÓM 2</a:t>
                </a:r>
                <a:r>
                  <a:rPr lang="vi-VN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75616" y="4097888"/>
                <a:ext cx="22089184" cy="32537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</a:t>
                </a:r>
                <a:r>
                  <a:rPr lang="pt-BR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Quan </a:t>
                </a:r>
                <a:r>
                  <a:rPr lang="pt-BR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sát </a:t>
                </a:r>
                <a:r>
                  <a:rPr lang="pt-BR" sz="4800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 </a:t>
                </a:r>
                <a:r>
                  <a:rPr lang="pt-BR" sz="4800" i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19, </a:t>
                </a:r>
                <a:r>
                  <a:rPr lang="pt-BR" sz="4800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 </a:t>
                </a:r>
                <a:r>
                  <a:rPr lang="pt-BR" sz="4800" i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20</a:t>
                </a:r>
                <a:r>
                  <a:rPr lang="pt-BR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-SGK/T45 </a:t>
                </a:r>
                <a:r>
                  <a:rPr lang="pt-BR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 cho biết dấu của các tam thức bậc </a:t>
                </a:r>
                <a:r>
                  <a:rPr lang="pt-BR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>
                        <a:latin typeface="Cambria Math"/>
                      </a:rPr>
                      <m:t>f</m:t>
                    </m:r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800">
                            <a:latin typeface="Cambria Math"/>
                          </a:rPr>
                          <m:t>x</m:t>
                        </m:r>
                      </m:e>
                    </m:d>
                    <m:r>
                      <a:rPr lang="en-US" sz="480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800" b="0" i="1" smtClean="0">
                        <a:latin typeface="Cambria Math"/>
                      </a:rPr>
                      <m:t>−2</m:t>
                    </m:r>
                    <m:r>
                      <a:rPr lang="en-US" sz="4800" i="1">
                        <a:latin typeface="Cambria Math"/>
                      </a:rPr>
                      <m:t>𝑥</m:t>
                    </m:r>
                    <m:r>
                      <a:rPr lang="en-US" sz="4800" i="1">
                        <a:latin typeface="Cambria Math"/>
                      </a:rPr>
                      <m:t>+1</m:t>
                    </m:r>
                  </m:oMath>
                </a14:m>
                <a:r>
                  <a:rPr lang="pt-BR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pt-BR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>
                        <a:latin typeface="Cambria Math"/>
                      </a:rPr>
                      <m:t>f</m:t>
                    </m:r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800">
                            <a:latin typeface="Cambria Math"/>
                          </a:rPr>
                          <m:t>x</m:t>
                        </m:r>
                      </m:e>
                    </m:d>
                    <m:r>
                      <a:rPr lang="en-US" sz="480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800" b="0" i="1" smtClean="0">
                        <a:latin typeface="Cambria Math"/>
                      </a:rPr>
                      <m:t>+4</m:t>
                    </m:r>
                    <m:r>
                      <a:rPr lang="en-US" sz="4800" i="1">
                        <a:latin typeface="Cambria Math"/>
                      </a:rPr>
                      <m:t>𝑥</m:t>
                    </m:r>
                    <m:r>
                      <a:rPr lang="en-US" sz="4800" b="0" i="1" smtClean="0">
                        <a:latin typeface="Cambria Math"/>
                      </a:rPr>
                      <m:t>−4</m:t>
                    </m:r>
                  </m:oMath>
                </a14:m>
                <a:r>
                  <a:rPr lang="pt-BR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và cho biết dấu của hệ số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/>
                        <a:ea typeface="Calibri"/>
                        <a:cs typeface="Times New Roman"/>
                      </a:rPr>
                      <m:t>𝑎</m:t>
                    </m:r>
                  </m:oMath>
                </a14:m>
                <a:r>
                  <a:rPr lang="pt-BR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dấu </a:t>
                </a:r>
                <a:r>
                  <a:rPr lang="pt-BR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pt-BR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4800" i="1">
                        <a:latin typeface="Cambria Math"/>
                        <a:ea typeface="Cambria Math"/>
                        <a:cs typeface="Times New Roman"/>
                      </a:rPr>
                      <m:t>∆</m:t>
                    </m:r>
                    <m:r>
                      <a:rPr lang="en-US" sz="4800" b="0" i="1" smtClean="0">
                        <a:latin typeface="Cambria Math"/>
                        <a:ea typeface="Cambria Math"/>
                        <a:cs typeface="Times New Roman"/>
                      </a:rPr>
                      <m:t> </m:t>
                    </m:r>
                  </m:oMath>
                </a14:m>
                <a:r>
                  <a:rPr lang="pt-BR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 mỗi tam thức đó. Rút ra mối liên hệ về dấu của tam thức bậc hai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>
                        <a:latin typeface="Cambria Math"/>
                      </a:rPr>
                      <m:t>f</m:t>
                    </m:r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800">
                            <a:latin typeface="Cambria Math"/>
                          </a:rPr>
                          <m:t>x</m:t>
                        </m:r>
                      </m:e>
                    </m:d>
                    <m:r>
                      <a:rPr lang="en-US" sz="4800">
                        <a:latin typeface="Cambria Math"/>
                      </a:rPr>
                      <m:t>=</m:t>
                    </m:r>
                    <m:r>
                      <a:rPr lang="en-US" sz="4800" i="1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US" sz="4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/>
                      </a:rPr>
                      <m:t>+</m:t>
                    </m:r>
                    <m:r>
                      <a:rPr lang="en-US" sz="4800" i="1">
                        <a:latin typeface="Cambria Math"/>
                      </a:rPr>
                      <m:t>𝑏𝑥</m:t>
                    </m:r>
                    <m:r>
                      <a:rPr lang="en-US" sz="4800" i="1">
                        <a:latin typeface="Cambria Math"/>
                      </a:rPr>
                      <m:t>+</m:t>
                    </m:r>
                    <m:r>
                      <a:rPr lang="en-US" sz="4800" i="1">
                        <a:latin typeface="Cambria Math"/>
                      </a:rPr>
                      <m:t>𝑐</m:t>
                    </m:r>
                  </m:oMath>
                </a14:m>
                <a:r>
                  <a:rPr lang="pt-BR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với dấu của hệ số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  <a:ea typeface="Calibri"/>
                        <a:cs typeface="Times New Roman"/>
                      </a:rPr>
                      <m:t>𝑎</m:t>
                    </m:r>
                  </m:oMath>
                </a14:m>
                <a:r>
                  <a:rPr lang="pt-BR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trong trường hợp  </a:t>
                </a:r>
                <a14:m>
                  <m:oMath xmlns:m="http://schemas.openxmlformats.org/officeDocument/2006/math">
                    <m:r>
                      <a:rPr lang="pt-BR" sz="4800" i="1" smtClean="0">
                        <a:latin typeface="Cambria Math"/>
                        <a:ea typeface="Cambria Math"/>
                        <a:cs typeface="Times New Roman"/>
                      </a:rPr>
                      <m:t>∆</m:t>
                    </m:r>
                    <m:r>
                      <a:rPr lang="en-US" sz="4800" b="0" i="1" smtClean="0">
                        <a:latin typeface="Cambria Math"/>
                        <a:ea typeface="Cambria Math"/>
                        <a:cs typeface="Times New Roman"/>
                      </a:rPr>
                      <m:t> </m:t>
                    </m:r>
                  </m:oMath>
                </a14:m>
                <a:r>
                  <a:rPr lang="pt-BR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 </a:t>
                </a:r>
                <a:r>
                  <a:rPr lang="pt-BR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dấu như vậy.</a:t>
                </a:r>
                <a:endParaRPr lang="en-US" sz="48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616" y="4097888"/>
                <a:ext cx="22089184" cy="3253711"/>
              </a:xfrm>
              <a:prstGeom prst="rect">
                <a:avLst/>
              </a:prstGeom>
              <a:blipFill rotWithShape="1">
                <a:blip r:embed="rId2"/>
                <a:stretch>
                  <a:fillRect t="-4869" r="-1297" b="-6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Picture 39"/>
          <p:cNvPicPr/>
          <p:nvPr/>
        </p:nvPicPr>
        <p:blipFill>
          <a:blip r:embed="rId3"/>
          <a:stretch>
            <a:fillRect/>
          </a:stretch>
        </p:blipFill>
        <p:spPr>
          <a:xfrm>
            <a:off x="3505200" y="8229600"/>
            <a:ext cx="6019800" cy="5105400"/>
          </a:xfrm>
          <a:prstGeom prst="rect">
            <a:avLst/>
          </a:prstGeom>
        </p:spPr>
      </p:pic>
      <p:pic>
        <p:nvPicPr>
          <p:cNvPr id="41" name="Picture 40"/>
          <p:cNvPicPr/>
          <p:nvPr/>
        </p:nvPicPr>
        <p:blipFill>
          <a:blip r:embed="rId4"/>
          <a:stretch>
            <a:fillRect/>
          </a:stretch>
        </p:blipFill>
        <p:spPr>
          <a:xfrm>
            <a:off x="13487400" y="8229600"/>
            <a:ext cx="6172200" cy="525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8323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47742" y="1973593"/>
            <a:ext cx="11791858" cy="839520"/>
            <a:chOff x="168274" y="1905000"/>
            <a:chExt cx="11791858" cy="839518"/>
          </a:xfrm>
        </p:grpSpPr>
        <p:sp>
          <p:nvSpPr>
            <p:cNvPr id="4" name="Rounded Rectangle 3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87532" y="1913523"/>
              <a:ext cx="9372600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DẤU CỦA TAM THỨC BẬC HAI</a:t>
              </a:r>
            </a:p>
          </p:txBody>
        </p:sp>
      </p:grpSp>
      <p:grpSp>
        <p:nvGrpSpPr>
          <p:cNvPr id="8" name="Group 54"/>
          <p:cNvGrpSpPr/>
          <p:nvPr/>
        </p:nvGrpSpPr>
        <p:grpSpPr>
          <a:xfrm>
            <a:off x="-304799" y="2774514"/>
            <a:ext cx="24688800" cy="5236022"/>
            <a:chOff x="1268078" y="3405486"/>
            <a:chExt cx="22106109" cy="3940622"/>
          </a:xfrm>
        </p:grpSpPr>
        <p:sp>
          <p:nvSpPr>
            <p:cNvPr id="10" name="Rounded Rectangle 9"/>
            <p:cNvSpPr/>
            <p:nvPr/>
          </p:nvSpPr>
          <p:spPr>
            <a:xfrm>
              <a:off x="1532360" y="3579402"/>
              <a:ext cx="21841827" cy="376670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67"/>
            <p:cNvGrpSpPr/>
            <p:nvPr/>
          </p:nvGrpSpPr>
          <p:grpSpPr>
            <a:xfrm>
              <a:off x="1268078" y="3405486"/>
              <a:ext cx="9130071" cy="940513"/>
              <a:chOff x="1311958" y="3405486"/>
              <a:chExt cx="9130071" cy="940513"/>
            </a:xfrm>
          </p:grpSpPr>
          <p:sp>
            <p:nvSpPr>
              <p:cNvPr id="12" name="Freeform 20"/>
              <p:cNvSpPr>
                <a:spLocks/>
              </p:cNvSpPr>
              <p:nvPr/>
            </p:nvSpPr>
            <p:spPr bwMode="auto">
              <a:xfrm rot="5400000">
                <a:off x="5740806" y="-148337"/>
                <a:ext cx="793395" cy="8129654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197303" y="3635013"/>
                <a:ext cx="8244726" cy="602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HOẠT ĐỘNG NHÓM (NHÓM 3)</a:t>
                </a:r>
                <a:r>
                  <a:rPr lang="vi-VN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75616" y="4097888"/>
                <a:ext cx="22012984" cy="32537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</a:t>
                </a:r>
                <a:r>
                  <a:rPr lang="pt-BR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Quan </a:t>
                </a:r>
                <a:r>
                  <a:rPr lang="pt-BR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sát </a:t>
                </a:r>
                <a:r>
                  <a:rPr lang="pt-BR" sz="4800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 </a:t>
                </a:r>
                <a:r>
                  <a:rPr lang="pt-BR" sz="4800" i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21, </a:t>
                </a:r>
                <a:r>
                  <a:rPr lang="pt-BR" sz="4800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 </a:t>
                </a:r>
                <a:r>
                  <a:rPr lang="pt-BR" sz="4800" i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22</a:t>
                </a:r>
                <a:r>
                  <a:rPr lang="pt-BR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-SGK/T45 </a:t>
                </a:r>
                <a:r>
                  <a:rPr lang="pt-BR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 cho biết dấu của các tam thức bậc </a:t>
                </a:r>
                <a:r>
                  <a:rPr lang="pt-BR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>
                        <a:latin typeface="Cambria Math"/>
                      </a:rPr>
                      <m:t>f</m:t>
                    </m:r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800">
                            <a:latin typeface="Cambria Math"/>
                          </a:rPr>
                          <m:t>x</m:t>
                        </m:r>
                      </m:e>
                    </m:d>
                    <m:r>
                      <a:rPr lang="en-US" sz="480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800" b="0" i="1" smtClean="0">
                        <a:latin typeface="Cambria Math"/>
                      </a:rPr>
                      <m:t>+3</m:t>
                    </m:r>
                    <m:r>
                      <a:rPr lang="en-US" sz="4800" i="1">
                        <a:latin typeface="Cambria Math"/>
                      </a:rPr>
                      <m:t>𝑥</m:t>
                    </m:r>
                    <m:r>
                      <a:rPr lang="en-US" sz="4800" i="1">
                        <a:latin typeface="Cambria Math"/>
                      </a:rPr>
                      <m:t>+2</m:t>
                    </m:r>
                  </m:oMath>
                </a14:m>
                <a:r>
                  <a:rPr lang="pt-BR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pt-BR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>
                        <a:latin typeface="Cambria Math"/>
                      </a:rPr>
                      <m:t>f</m:t>
                    </m:r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800">
                            <a:latin typeface="Cambria Math"/>
                          </a:rPr>
                          <m:t>x</m:t>
                        </m:r>
                      </m:e>
                    </m:d>
                    <m:r>
                      <a:rPr lang="en-US" sz="480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800" b="0" i="1" smtClean="0">
                        <a:latin typeface="Cambria Math"/>
                      </a:rPr>
                      <m:t>+4</m:t>
                    </m:r>
                    <m:r>
                      <a:rPr lang="en-US" sz="4800" i="1">
                        <a:latin typeface="Cambria Math"/>
                      </a:rPr>
                      <m:t>𝑥</m:t>
                    </m:r>
                    <m:r>
                      <a:rPr lang="en-US" sz="4800" b="0" i="1" smtClean="0">
                        <a:latin typeface="Cambria Math"/>
                      </a:rPr>
                      <m:t>−3</m:t>
                    </m:r>
                  </m:oMath>
                </a14:m>
                <a:r>
                  <a:rPr lang="pt-BR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và cho biết dấu của hệ số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/>
                        <a:ea typeface="Calibri"/>
                        <a:cs typeface="Times New Roman"/>
                      </a:rPr>
                      <m:t>𝑎</m:t>
                    </m:r>
                  </m:oMath>
                </a14:m>
                <a:r>
                  <a:rPr lang="pt-BR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dấu </a:t>
                </a:r>
                <a:r>
                  <a:rPr lang="pt-BR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pt-BR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4800" i="1">
                        <a:latin typeface="Cambria Math"/>
                        <a:ea typeface="Cambria Math"/>
                        <a:cs typeface="Times New Roman"/>
                      </a:rPr>
                      <m:t>∆</m:t>
                    </m:r>
                    <m:r>
                      <a:rPr lang="en-US" sz="4800" b="0" i="1" smtClean="0">
                        <a:latin typeface="Cambria Math"/>
                        <a:ea typeface="Cambria Math"/>
                        <a:cs typeface="Times New Roman"/>
                      </a:rPr>
                      <m:t> </m:t>
                    </m:r>
                  </m:oMath>
                </a14:m>
                <a:r>
                  <a:rPr lang="pt-BR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 mỗi tam thức đó. Rút ra mối liên hệ về dấu của tam thức bậc hai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>
                        <a:latin typeface="Cambria Math"/>
                      </a:rPr>
                      <m:t>f</m:t>
                    </m:r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800">
                            <a:latin typeface="Cambria Math"/>
                          </a:rPr>
                          <m:t>x</m:t>
                        </m:r>
                      </m:e>
                    </m:d>
                    <m:r>
                      <a:rPr lang="en-US" sz="4800">
                        <a:latin typeface="Cambria Math"/>
                      </a:rPr>
                      <m:t>=</m:t>
                    </m:r>
                    <m:r>
                      <a:rPr lang="en-US" sz="4800" i="1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US" sz="4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/>
                      </a:rPr>
                      <m:t>+</m:t>
                    </m:r>
                    <m:r>
                      <a:rPr lang="en-US" sz="4800" i="1">
                        <a:latin typeface="Cambria Math"/>
                      </a:rPr>
                      <m:t>𝑏𝑥</m:t>
                    </m:r>
                    <m:r>
                      <a:rPr lang="en-US" sz="4800" i="1">
                        <a:latin typeface="Cambria Math"/>
                      </a:rPr>
                      <m:t>+</m:t>
                    </m:r>
                    <m:r>
                      <a:rPr lang="en-US" sz="4800" i="1">
                        <a:latin typeface="Cambria Math"/>
                      </a:rPr>
                      <m:t>𝑐</m:t>
                    </m:r>
                  </m:oMath>
                </a14:m>
                <a:r>
                  <a:rPr lang="pt-BR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với dấu của hệ số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  <a:ea typeface="Calibri"/>
                        <a:cs typeface="Times New Roman"/>
                      </a:rPr>
                      <m:t>𝑎</m:t>
                    </m:r>
                  </m:oMath>
                </a14:m>
                <a:r>
                  <a:rPr lang="pt-BR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trong trường hợp  </a:t>
                </a:r>
                <a14:m>
                  <m:oMath xmlns:m="http://schemas.openxmlformats.org/officeDocument/2006/math">
                    <m:r>
                      <a:rPr lang="pt-BR" sz="4800" i="1" smtClean="0">
                        <a:latin typeface="Cambria Math"/>
                        <a:ea typeface="Cambria Math"/>
                        <a:cs typeface="Times New Roman"/>
                      </a:rPr>
                      <m:t>∆</m:t>
                    </m:r>
                    <m:r>
                      <a:rPr lang="en-US" sz="4800" b="0" i="1" smtClean="0">
                        <a:latin typeface="Cambria Math"/>
                        <a:ea typeface="Cambria Math"/>
                        <a:cs typeface="Times New Roman"/>
                      </a:rPr>
                      <m:t> </m:t>
                    </m:r>
                  </m:oMath>
                </a14:m>
                <a:r>
                  <a:rPr lang="pt-BR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 </a:t>
                </a:r>
                <a:r>
                  <a:rPr lang="pt-BR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dấu như vậy.</a:t>
                </a:r>
                <a:endParaRPr lang="en-US" sz="48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616" y="4097888"/>
                <a:ext cx="22012984" cy="3253711"/>
              </a:xfrm>
              <a:prstGeom prst="rect">
                <a:avLst/>
              </a:prstGeom>
              <a:blipFill rotWithShape="1">
                <a:blip r:embed="rId2"/>
                <a:stretch>
                  <a:fillRect t="-4869" r="-1633" b="-6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" name="Picture 41"/>
          <p:cNvPicPr/>
          <p:nvPr/>
        </p:nvPicPr>
        <p:blipFill>
          <a:blip r:embed="rId3"/>
          <a:stretch>
            <a:fillRect/>
          </a:stretch>
        </p:blipFill>
        <p:spPr>
          <a:xfrm>
            <a:off x="3429000" y="8229600"/>
            <a:ext cx="7315199" cy="4953000"/>
          </a:xfrm>
          <a:prstGeom prst="rect">
            <a:avLst/>
          </a:prstGeom>
        </p:spPr>
      </p:pic>
      <p:pic>
        <p:nvPicPr>
          <p:cNvPr id="43" name="Picture 42"/>
          <p:cNvPicPr/>
          <p:nvPr/>
        </p:nvPicPr>
        <p:blipFill>
          <a:blip r:embed="rId4"/>
          <a:stretch>
            <a:fillRect/>
          </a:stretch>
        </p:blipFill>
        <p:spPr>
          <a:xfrm>
            <a:off x="14630400" y="8229600"/>
            <a:ext cx="57912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7198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4142</TotalTime>
  <Words>4033</Words>
  <PresentationFormat>Custom</PresentationFormat>
  <Paragraphs>349</Paragraphs>
  <Slides>40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Website@VnTeach.Com;</dc:title>
  <dc:creator>Website@VnTeach.Com</dc:creator>
  <cp:keywords>Website@VnTeach.Com</cp:keywords>
  <dcterms:created xsi:type="dcterms:W3CDTF">2013-08-31T11:42:51Z</dcterms:created>
  <dcterms:modified xsi:type="dcterms:W3CDTF">2022-08-26T09:03:47Z</dcterms:modified>
</cp:coreProperties>
</file>