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33" r:id="rId2"/>
    <p:sldId id="335" r:id="rId3"/>
    <p:sldId id="336" r:id="rId4"/>
    <p:sldId id="334" r:id="rId5"/>
    <p:sldId id="337" r:id="rId6"/>
    <p:sldId id="338" r:id="rId7"/>
    <p:sldId id="339" r:id="rId8"/>
    <p:sldId id="340" r:id="rId9"/>
    <p:sldId id="341" r:id="rId10"/>
    <p:sldId id="342" r:id="rId11"/>
    <p:sldId id="34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FF00FF"/>
    <a:srgbClr val="006600"/>
    <a:srgbClr val="0000CC"/>
    <a:srgbClr val="9C0C24"/>
    <a:srgbClr val="A8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298" autoAdjust="0"/>
    <p:restoredTop sz="98566" autoAdjust="0"/>
  </p:normalViewPr>
  <p:slideViewPr>
    <p:cSldViewPr snapToGrid="0">
      <p:cViewPr varScale="1">
        <p:scale>
          <a:sx n="69" d="100"/>
          <a:sy n="69" d="100"/>
        </p:scale>
        <p:origin x="-114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BCDB4-68F1-4CF5-B86E-7ECC8F61CF4F}" type="datetimeFigureOut">
              <a:rPr lang="en-US" smtClean="0"/>
              <a:pPr/>
              <a:t>10/7/2023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9BF97-CCE8-4556-AECF-D3B0ACA3D1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9274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503423-AC26-81A6-D911-CC9E4035B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429A722-DED6-E4C0-713C-06AAA68E7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A308FB-1498-7B9A-946F-62E1B0251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3CFA85-9F4C-191C-F201-193CD17C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AB831E-DA43-063D-18A1-DB90E8D6A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0917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36AB99-42D0-CE95-4922-976A7F2DF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1F6EB7F-1B14-FDAC-D9F6-7677633F1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7129353-18A1-E62E-F0E7-0D1DB37C7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CCFBAF1-8F12-554D-5626-6E222607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A51114-B29E-9DB5-1161-02C36CE1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2198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84FAE5C-66BA-BDC3-EED8-AB2E7FDBE5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9B6C9E6-16C6-6AEE-AEA6-FD466789C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68DFEF-F563-6ADA-AE7D-EA7B9CBD9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B8784B-C865-9894-5752-1B48F7CB7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68AD1F-F136-ABB3-FCE9-BBCDA401D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336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E6424F-6FF3-581E-D9F7-CC3699FF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20A5D7-9373-D28C-F89A-737616969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5FFF51C-A686-C9EF-6705-2D21B90A8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40D90C3-869F-C288-4F55-A252885B3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73D1F9-89D8-9F64-B07C-D123DEE88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696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CD1C4D-97AE-9836-D351-8BB247533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0DF857A-248B-AA0A-6ECD-ED130A5EC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CA1E298-89A3-8D15-25E9-03DFDEE5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DA0F6F-0B75-E846-009B-1690213F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58A3CF-BCE3-2EA9-2FDD-D98673788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9511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1DFA6C-AB45-DD85-3521-91DF4480D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93F6DC-66D1-6A8D-28C7-C530456E1E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EA55E59-565D-A0D6-B7A4-34CCB370E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806D9F4-C35F-E5D4-C980-AF9C8B965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10/7/2023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12C7EAD-7C89-6EC3-C7A8-B66DDE2B4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029EFD7-C7BF-5164-3CF1-8FB389B5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102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678A87-FB49-3DEE-3661-0A34760C7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A0BB807-E386-B2CB-7253-C78C9FA98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7D7D980-B07A-E27C-2A45-68A39F972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449F2E8-928C-854C-F944-59D364FCF4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E264C32-CCC0-5C55-C11E-C5BFD0D83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87046D3-876D-4C5B-45C3-7A78EA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10/7/2023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08E8B65-41C0-F8DC-75B1-B3B31440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EF5E86F-4264-6A88-EF6C-EF2EE1D61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04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D6D308-D658-43EC-8619-1829004A6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27C2031-2CC5-7BA1-98FD-2403904DC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10/7/2023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79A14F2-E749-902A-31C6-F874B212B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4D2D4EB-9FBC-B70F-8618-4A37A97B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06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9F85CE8-8581-2F50-4DAF-FC03F1FDF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10/7/2023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67E7FA6-B5DF-8560-6067-2C59387AA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57ED599-BE0F-70D7-28EE-1D8ED4885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443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182498-553D-A2DB-F771-00B5A2B99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321FBF-EDCB-43AA-0632-84400D0C6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11847BC-9E53-30FA-0FD6-6BE424C74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7C2C796-6882-D4E3-AA7F-532004367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10/7/2023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5B08152-6956-F4C5-3A69-7CC7C7E2F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2DD2FE6-4227-FD82-4937-8D59EA69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0234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0C873F-E510-719F-98AC-3E70D87AE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FC9E2E2-2AE6-3EBD-A9E4-7ED224ABC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1D2EBDC-61E3-44F2-ABB4-2EB1749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0F2E887-1386-15D9-5ECB-2E2384DFF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10/7/2023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8D42CEC-AEEF-DFC4-E282-D593A0296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5F40693-F29B-CF3B-65FE-11FC48F9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031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DA1EDD5-0880-E869-4D10-C85553C03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B80795F-1B41-82CD-C290-311DBA831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C86E56-0772-62DB-E800-7629071249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47B41-D574-4D99-8733-CDF2B4333776}" type="datetimeFigureOut">
              <a:rPr lang="en-US" smtClean="0"/>
              <a:pPr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B15C0E-FBAF-B2D2-251A-970E2D4CC2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E648B1-B142-9FCA-13B3-C5042150F3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029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H:\THT_Chuyen%20de%20Thuc%20hien%20giao%20an%20dien%20tu\GDCD\Yeu%20thuong%20con%20nguoi.ppt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390658" y="4413719"/>
            <a:ext cx="32362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FF"/>
                </a:solidFill>
                <a:cs typeface="Times New Roman" pitchFamily="18" charset="0"/>
              </a:rPr>
              <a:t>GIÁO VIÊN: TRƯƠNG THẾ THẢO</a:t>
            </a:r>
            <a:endParaRPr lang="vi-VN" b="1" dirty="0">
              <a:solidFill>
                <a:srgbClr val="FF00FF"/>
              </a:solidFill>
              <a:cs typeface="Times New Roman" pitchFamily="18" charset="0"/>
            </a:endParaRPr>
          </a:p>
        </p:txBody>
      </p:sp>
      <p:pic>
        <p:nvPicPr>
          <p:cNvPr id="2051" name="Picture 14" descr="Asian lily">
            <a:hlinkClick r:id="rId2" action="ppaction://hlinkpres?slideindex=1&amp;slidetitle=Slide 1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251" y="3860427"/>
            <a:ext cx="6400800" cy="2662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295556"/>
            <a:ext cx="12192000" cy="7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944723"/>
            <a:ext cx="12192000" cy="79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8"/>
          <p:cNvSpPr>
            <a:spLocks noChangeArrowheads="1" noChangeShapeType="1" noTextEdit="1"/>
          </p:cNvSpPr>
          <p:nvPr/>
        </p:nvSpPr>
        <p:spPr bwMode="auto">
          <a:xfrm>
            <a:off x="406400" y="672354"/>
            <a:ext cx="11785600" cy="165707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MỪNG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SINH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ĐẾN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VỚI</a:t>
            </a:r>
            <a:r>
              <a:rPr lang="en-US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GIẢNG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ĐIỆN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TỬ</a:t>
            </a:r>
            <a:r>
              <a:rPr lang="en-US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  <a:endParaRPr lang="en-US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5" name="Picture 8" descr="hoahong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289621">
            <a:off x="730252" y="4332477"/>
            <a:ext cx="1835149" cy="198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WordArt 14"/>
          <p:cNvSpPr>
            <a:spLocks noChangeArrowheads="1" noChangeShapeType="1" noTextEdit="1"/>
          </p:cNvSpPr>
          <p:nvPr/>
        </p:nvSpPr>
        <p:spPr bwMode="auto">
          <a:xfrm>
            <a:off x="3860800" y="2506847"/>
            <a:ext cx="6197600" cy="8068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MÔN: </a:t>
            </a:r>
            <a:r>
              <a:rPr lang="en-US" sz="3600" b="1" kern="1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KHOA HỌC TỰ </a:t>
            </a:r>
            <a:r>
              <a:rPr lang="en-US" sz="3600" b="1" kern="1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NHIÊN</a:t>
            </a:r>
            <a:r>
              <a:rPr lang="en-US" sz="3600" b="1" kern="1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/>
                <a:cs typeface="Times New Roman"/>
              </a:rPr>
              <a:t> 8</a:t>
            </a:r>
            <a:endParaRPr lang="en-US" sz="3600" b="1" kern="1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06400" y="3591486"/>
            <a:ext cx="10363200" cy="537882"/>
          </a:xfrm>
          <a:prstGeom prst="rect">
            <a:avLst/>
          </a:prstGeom>
        </p:spPr>
        <p:txBody>
          <a:bodyPr>
            <a:normAutofit fontScale="82500" lnSpcReduction="20000"/>
          </a:bodyPr>
          <a:lstStyle/>
          <a:p>
            <a:pPr algn="ctr" eaLnBrk="0" hangingPunct="0">
              <a:defRPr/>
            </a:pPr>
            <a:r>
              <a:rPr lang="en-US" sz="4400" b="1" kern="0" dirty="0" smtClean="0">
                <a:solidFill>
                  <a:srgbClr val="0000FF"/>
                </a:solidFill>
                <a:ea typeface="+mj-ea"/>
                <a:cs typeface="Times New Roman" pitchFamily="18" charset="0"/>
              </a:rPr>
              <a:t>BỘ SÁCH CÁNH DIỀU</a:t>
            </a:r>
            <a:endParaRPr lang="en-US" sz="4400" kern="0" dirty="0">
              <a:solidFill>
                <a:srgbClr val="0000FF"/>
              </a:solidFill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245790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CaCl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CO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 +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O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3053652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15%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95299"/>
            <a:ext cx="12192000" cy="187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40743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 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 tích ở 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đkc 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 4g H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2,8g N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6,4g O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22g CO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933900"/>
            <a:ext cx="1219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hợp khí X gồm 0,5 mol khí 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15,49375 lít khí CO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4,5165.10</a:t>
            </a:r>
            <a:r>
              <a:rPr lang="pt-BR" sz="28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 tử N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và 1,6 gam CH</a:t>
            </a:r>
            <a:r>
              <a:rPr lang="pt-BR" sz="28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Tính: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a/ 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 ở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đkc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			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b/ 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X?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c/ 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mol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X?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3178338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2,48g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3,7185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đkc.Tính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	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4189720"/>
            <a:ext cx="1219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Al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AutoNum type="alphaLcPeriod"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 algn="just">
              <a:buAutoNum type="alphaLcPeriod"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Al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408 kg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90%?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8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775112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421794"/>
            <a:ext cx="12192001" cy="3434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TextBox 21"/>
          <p:cNvSpPr txBox="1"/>
          <p:nvPr/>
        </p:nvSpPr>
        <p:spPr>
          <a:xfrm>
            <a:off x="0" y="3954214"/>
            <a:ext cx="1219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solidFill>
                  <a:srgbClr val="0000FF"/>
                </a:solidFill>
                <a:latin typeface="+mj-lt"/>
              </a:rPr>
              <a:t>a) Quá </a:t>
            </a:r>
            <a:r>
              <a:rPr lang="vi-VN" sz="2800" dirty="0" smtClean="0">
                <a:solidFill>
                  <a:srgbClr val="0000FF"/>
                </a:solidFill>
                <a:latin typeface="+mj-lt"/>
              </a:rPr>
              <a:t>trình có xảy ra sự biến đổi hoá học</a:t>
            </a:r>
            <a:r>
              <a:rPr lang="vi-VN" sz="2800" dirty="0" smtClean="0">
                <a:solidFill>
                  <a:srgbClr val="0000FF"/>
                </a:solidFill>
                <a:latin typeface="+mj-lt"/>
              </a:rPr>
              <a:t>:</a:t>
            </a:r>
            <a:r>
              <a:rPr lang="en-US" sz="2800" dirty="0" smtClean="0">
                <a:solidFill>
                  <a:srgbClr val="0000FF"/>
                </a:solidFill>
                <a:latin typeface="+mj-lt"/>
              </a:rPr>
              <a:t> </a:t>
            </a:r>
          </a:p>
          <a:p>
            <a:r>
              <a:rPr lang="vi-VN" sz="2800" dirty="0" smtClean="0">
                <a:solidFill>
                  <a:srgbClr val="0000FF"/>
                </a:solidFill>
                <a:latin typeface="+mj-lt"/>
              </a:rPr>
              <a:t>(</a:t>
            </a:r>
            <a:r>
              <a:rPr lang="vi-VN" sz="2800" dirty="0" smtClean="0">
                <a:solidFill>
                  <a:srgbClr val="0000FF"/>
                </a:solidFill>
                <a:latin typeface="+mj-lt"/>
              </a:rPr>
              <a:t>3) Gas bắt lửa và cháy trong không khí chủ yếu tạo thành khí carbon dioxide và nước</a:t>
            </a:r>
            <a:r>
              <a:rPr lang="vi-VN" sz="2800" dirty="0" smtClean="0">
                <a:solidFill>
                  <a:srgbClr val="0000FF"/>
                </a:solidFill>
                <a:latin typeface="+mj-lt"/>
              </a:rPr>
              <a:t>.</a:t>
            </a:r>
            <a:endParaRPr lang="en-US" sz="2800" dirty="0" smtClean="0">
              <a:solidFill>
                <a:srgbClr val="0000FF"/>
              </a:solidFill>
              <a:latin typeface="+mj-lt"/>
            </a:endParaRPr>
          </a:p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carbon dioxide và nước.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5650" y="421795"/>
            <a:ext cx="11402292" cy="3211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TextBox 21"/>
          <p:cNvSpPr txBox="1"/>
          <p:nvPr/>
        </p:nvSpPr>
        <p:spPr>
          <a:xfrm>
            <a:off x="0" y="3496999"/>
            <a:ext cx="1219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solidFill>
                  <a:srgbClr val="0000FF"/>
                </a:solidFill>
                <a:latin typeface="+mj-lt"/>
              </a:rPr>
              <a:t>b</a:t>
            </a:r>
            <a:r>
              <a:rPr lang="vi-VN" sz="2400" dirty="0" smtClean="0">
                <a:solidFill>
                  <a:srgbClr val="0000FF"/>
                </a:solidFill>
                <a:latin typeface="+mj-lt"/>
              </a:rPr>
              <a:t>) Nếu ngửi thấy mùi gas trong nhà, chứng tỏ đã có khí gas rò gỉ. Do đó cần phải tiến hành theo các bước sau:</a:t>
            </a:r>
          </a:p>
          <a:p>
            <a:r>
              <a:rPr lang="vi-VN" sz="2400" b="1" i="1" dirty="0" smtClean="0">
                <a:solidFill>
                  <a:srgbClr val="0000FF"/>
                </a:solidFill>
                <a:latin typeface="+mj-lt"/>
              </a:rPr>
              <a:t>Bước 1:</a:t>
            </a:r>
            <a:r>
              <a:rPr lang="vi-VN" sz="2400" b="1" dirty="0" smtClean="0">
                <a:solidFill>
                  <a:srgbClr val="0000FF"/>
                </a:solidFill>
                <a:latin typeface="+mj-lt"/>
              </a:rPr>
              <a:t> </a:t>
            </a:r>
            <a:r>
              <a:rPr lang="vi-VN" sz="2400" b="1" i="1" dirty="0" smtClean="0">
                <a:solidFill>
                  <a:srgbClr val="0000FF"/>
                </a:solidFill>
                <a:latin typeface="+mj-lt"/>
              </a:rPr>
              <a:t>Khóa van bình gas</a:t>
            </a:r>
            <a:r>
              <a:rPr lang="vi-VN" sz="2400" dirty="0" smtClean="0">
                <a:solidFill>
                  <a:srgbClr val="0000FF"/>
                </a:solidFill>
                <a:latin typeface="+mj-lt"/>
              </a:rPr>
              <a:t> để tránh gas thoát ra nhiều có thể dẫn đến cháy nổ cao. </a:t>
            </a:r>
          </a:p>
          <a:p>
            <a:r>
              <a:rPr lang="vi-VN" sz="2400" b="1" i="1" dirty="0" smtClean="0">
                <a:solidFill>
                  <a:srgbClr val="0000FF"/>
                </a:solidFill>
                <a:latin typeface="+mj-lt"/>
              </a:rPr>
              <a:t>Bước 2: Mở hết tất cả các cửa (cửa sổ, cửa ra vào …) để khí gas thoát ra ngoài</a:t>
            </a:r>
            <a:endParaRPr lang="vi-VN" sz="2400" dirty="0" smtClean="0">
              <a:solidFill>
                <a:srgbClr val="0000FF"/>
              </a:solidFill>
              <a:latin typeface="+mj-lt"/>
            </a:endParaRPr>
          </a:p>
          <a:p>
            <a:r>
              <a:rPr lang="vi-VN" sz="2400" dirty="0" smtClean="0">
                <a:solidFill>
                  <a:srgbClr val="0000FF"/>
                </a:solidFill>
                <a:latin typeface="+mj-lt"/>
              </a:rPr>
              <a:t>Chú ý: Có thể sử dụng bìa carton hoặc quạt tay để lùa khí gas ra môi trường nhưng </a:t>
            </a:r>
            <a:r>
              <a:rPr lang="vi-VN" sz="2400" b="1" dirty="0" smtClean="0">
                <a:solidFill>
                  <a:srgbClr val="0000FF"/>
                </a:solidFill>
                <a:latin typeface="+mj-lt"/>
              </a:rPr>
              <a:t>không</a:t>
            </a:r>
            <a:r>
              <a:rPr lang="vi-VN" sz="2400" dirty="0" smtClean="0">
                <a:solidFill>
                  <a:srgbClr val="0000FF"/>
                </a:solidFill>
                <a:latin typeface="+mj-lt"/>
              </a:rPr>
              <a:t> được bật quạt điện hoặc bật/tắt các công tắc, thiết bị điện, dùng diêm hay bật lửa …  trong nhà bởi dễ phát ra tia lửa điện gây cháy một cách dễ dàng.</a:t>
            </a:r>
          </a:p>
          <a:p>
            <a:r>
              <a:rPr lang="vi-VN" sz="2400" b="1" i="1" dirty="0" smtClean="0">
                <a:solidFill>
                  <a:srgbClr val="0000FF"/>
                </a:solidFill>
                <a:latin typeface="+mj-lt"/>
              </a:rPr>
              <a:t>Bước 3:</a:t>
            </a:r>
            <a:r>
              <a:rPr lang="vi-VN" sz="2400" b="1" dirty="0" smtClean="0">
                <a:solidFill>
                  <a:srgbClr val="0000FF"/>
                </a:solidFill>
                <a:latin typeface="+mj-lt"/>
              </a:rPr>
              <a:t> </a:t>
            </a:r>
            <a:r>
              <a:rPr lang="vi-VN" sz="2400" b="1" i="1" dirty="0" smtClean="0">
                <a:solidFill>
                  <a:srgbClr val="0000FF"/>
                </a:solidFill>
                <a:latin typeface="+mj-lt"/>
              </a:rPr>
              <a:t>Thông báo đến các thành viên đang có trong nhà, di dời trẻ em, người già ra khỏi nhà và báo người lớn (bố, mẹ, …) </a:t>
            </a:r>
            <a:r>
              <a:rPr lang="vi-VN" sz="2400" dirty="0" smtClean="0">
                <a:solidFill>
                  <a:srgbClr val="0000FF"/>
                </a:solidFill>
                <a:latin typeface="+mj-lt"/>
              </a:rPr>
              <a:t>để có biện pháp xử lí phù hợp tiếp theo</a:t>
            </a:r>
            <a:r>
              <a:rPr lang="vi-VN" sz="2400" dirty="0" smtClean="0">
                <a:solidFill>
                  <a:srgbClr val="0000FF"/>
                </a:solidFill>
                <a:latin typeface="+mj-lt"/>
              </a:rPr>
              <a:t>.</a:t>
            </a:r>
            <a:endParaRPr lang="en-US" sz="2400" dirty="0">
              <a:solidFill>
                <a:srgbClr val="0000F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240250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PTHH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	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2Mg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	+ 	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 	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2MgO</a:t>
            </a:r>
            <a:endParaRPr lang="vi-VN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485342"/>
            <a:ext cx="12202133" cy="1953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0" y="2984396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		+ 	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	= 	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MgO</a:t>
            </a:r>
            <a:endParaRPr lang="vi-VN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407890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9 		+ 	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	= 	15</a:t>
            </a:r>
            <a:endParaRPr lang="vi-VN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4646942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	= 15 – 9 = 6 (g)</a:t>
            </a:r>
            <a:endParaRPr lang="vi-VN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514570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oxygen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gam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8" grpId="0"/>
      <p:bldP spid="20" grpId="0"/>
      <p:bldP spid="21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251332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smtClean="0">
                <a:solidFill>
                  <a:srgbClr val="0000FF"/>
                </a:solidFill>
                <a:latin typeface="+mj-lt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4Na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	+ 	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	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2Na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O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422992"/>
            <a:ext cx="12192000" cy="2257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0" y="298437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Na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34416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smtClean="0">
                <a:solidFill>
                  <a:srgbClr val="0000FF"/>
                </a:solidFill>
                <a:latin typeface="+mj-lt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	+ 	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	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2H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3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PO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4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392651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3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PO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4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4439163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smtClean="0">
                <a:solidFill>
                  <a:srgbClr val="0000FF"/>
                </a:solidFill>
                <a:latin typeface="+mj-lt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2Fe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	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492406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Fe(OH)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hủy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538129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CaCl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	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2NaCl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5903893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CaCl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8" grpId="0"/>
      <p:bldP spid="19" grpId="0"/>
      <p:bldP spid="20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233321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mol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A: M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22.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22.2 = 44 (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gam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/mol)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290124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A: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344160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+ 2.16 = 44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397811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44 – 32 = 12 (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gam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/mol)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426461"/>
            <a:ext cx="12207099" cy="1845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TextBox 26"/>
          <p:cNvSpPr txBox="1"/>
          <p:nvPr/>
        </p:nvSpPr>
        <p:spPr>
          <a:xfrm>
            <a:off x="0" y="450837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carbon (C) =&gt;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8" grpId="0"/>
      <p:bldP spid="19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354" y="474081"/>
            <a:ext cx="11987645" cy="4531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Oval 22"/>
          <p:cNvSpPr/>
          <p:nvPr/>
        </p:nvSpPr>
        <p:spPr>
          <a:xfrm>
            <a:off x="581891" y="1731818"/>
            <a:ext cx="415636" cy="471055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3893128" y="3103417"/>
            <a:ext cx="415636" cy="471055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95745" y="4447309"/>
            <a:ext cx="415636" cy="471055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572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6677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1143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334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9906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9525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7620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148808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, CO… 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588823"/>
            <a:ext cx="12192001" cy="59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TextBox 22"/>
          <p:cNvSpPr txBox="1"/>
          <p:nvPr/>
        </p:nvSpPr>
        <p:spPr>
          <a:xfrm>
            <a:off x="0" y="2056124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CO</a:t>
            </a:r>
            <a:r>
              <a:rPr lang="en-US" sz="28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theme/theme1.xml><?xml version="1.0" encoding="utf-8"?>
<a:theme xmlns:a="http://schemas.openxmlformats.org/drawingml/2006/main" name="MỞ ĐẦU KHTN 7-HIỀ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MỞ ĐẦU KHTN 7-HIỀN</Template>
  <TotalTime>2583</TotalTime>
  <Words>579</Words>
  <PresentationFormat>Custom</PresentationFormat>
  <Paragraphs>64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MỞ ĐẦU KHTN 7-HIỀN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2022-07-11T10:05:56Z</dcterms:created>
  <dcterms:modified xsi:type="dcterms:W3CDTF">2023-10-07T09:28:00Z</dcterms:modified>
</cp:coreProperties>
</file>