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65" r:id="rId4"/>
    <p:sldId id="301" r:id="rId5"/>
    <p:sldId id="289" r:id="rId6"/>
    <p:sldId id="270" r:id="rId7"/>
    <p:sldId id="269" r:id="rId8"/>
    <p:sldId id="346" r:id="rId9"/>
    <p:sldId id="347" r:id="rId10"/>
    <p:sldId id="351" r:id="rId11"/>
    <p:sldId id="352" r:id="rId12"/>
    <p:sldId id="357" r:id="rId13"/>
    <p:sldId id="353" r:id="rId14"/>
    <p:sldId id="354" r:id="rId15"/>
    <p:sldId id="355" r:id="rId16"/>
    <p:sldId id="356" r:id="rId17"/>
    <p:sldId id="358" r:id="rId18"/>
    <p:sldId id="359" r:id="rId19"/>
    <p:sldId id="362" r:id="rId20"/>
    <p:sldId id="360" r:id="rId21"/>
    <p:sldId id="361" r:id="rId22"/>
    <p:sldId id="363" r:id="rId23"/>
    <p:sldId id="364" r:id="rId24"/>
    <p:sldId id="304" r:id="rId25"/>
    <p:sldId id="308" r:id="rId26"/>
    <p:sldId id="366" r:id="rId27"/>
    <p:sldId id="367" r:id="rId28"/>
    <p:sldId id="322" r:id="rId29"/>
    <p:sldId id="348" r:id="rId30"/>
    <p:sldId id="349" r:id="rId31"/>
    <p:sldId id="325" r:id="rId32"/>
    <p:sldId id="368" r:id="rId33"/>
    <p:sldId id="369" r:id="rId34"/>
    <p:sldId id="377" r:id="rId35"/>
    <p:sldId id="370" r:id="rId36"/>
    <p:sldId id="378" r:id="rId37"/>
    <p:sldId id="371" r:id="rId38"/>
    <p:sldId id="380" r:id="rId39"/>
    <p:sldId id="374" r:id="rId40"/>
    <p:sldId id="292" r:id="rId41"/>
    <p:sldId id="294" r:id="rId42"/>
  </p:sldIdLst>
  <p:sldSz cx="18288000" cy="10287000"/>
  <p:notesSz cx="6858000" cy="9144000"/>
  <p:embeddedFontLst>
    <p:embeddedFont>
      <p:font typeface="等线 Light" panose="02010600030101010101" pitchFamily="2" charset="-122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ambria Math" panose="02040503050406030204" pitchFamily="18" charset="0"/>
      <p:regular r:id="rId51"/>
    </p:embeddedFont>
    <p:embeddedFont>
      <p:font typeface="Open Sans" panose="020B060603050402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8547"/>
    <a:srgbClr val="C85103"/>
    <a:srgbClr val="1B6A6D"/>
    <a:srgbClr val="F8C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22" autoAdjust="0"/>
  </p:normalViewPr>
  <p:slideViewPr>
    <p:cSldViewPr>
      <p:cViewPr varScale="1">
        <p:scale>
          <a:sx n="72" d="100"/>
          <a:sy n="72" d="100"/>
        </p:scale>
        <p:origin x="630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font" Target="fonts/font12.fntdata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font" Target="fonts/font10.fntdata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59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AD669F-5869-4469-8FEC-CB5D9C5C2CF3}" type="datetimeFigureOut">
              <a:rPr lang="en-US" smtClean="0"/>
              <a:t>12/14/2023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BAAD0-26B1-48F9-B05A-723953F571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647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07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879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0261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1956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Để</a:t>
            </a:r>
            <a:r>
              <a:rPr lang="en-US" b="1" dirty="0"/>
              <a:t> </a:t>
            </a:r>
            <a:r>
              <a:rPr lang="en-US" b="1" dirty="0" err="1"/>
              <a:t>hiển</a:t>
            </a:r>
            <a:r>
              <a:rPr lang="en-US" b="1" baseline="0" dirty="0"/>
              <a:t> </a:t>
            </a:r>
            <a:r>
              <a:rPr lang="en-US" b="1" baseline="0" dirty="0" err="1"/>
              <a:t>thị</a:t>
            </a:r>
            <a:r>
              <a:rPr lang="en-US" b="1" baseline="0" dirty="0"/>
              <a:t> </a:t>
            </a:r>
            <a:r>
              <a:rPr lang="en-US" b="1" baseline="0" dirty="0" err="1"/>
              <a:t>đáp</a:t>
            </a:r>
            <a:r>
              <a:rPr lang="en-US" b="1" baseline="0" dirty="0"/>
              <a:t> </a:t>
            </a:r>
            <a:r>
              <a:rPr lang="en-US" b="1" baseline="0" dirty="0" err="1"/>
              <a:t>án</a:t>
            </a:r>
            <a:r>
              <a:rPr lang="en-US" b="1" baseline="0" dirty="0"/>
              <a:t>, </a:t>
            </a:r>
            <a:r>
              <a:rPr lang="en-US" b="1" baseline="0" dirty="0" err="1"/>
              <a:t>các</a:t>
            </a:r>
            <a:r>
              <a:rPr lang="en-US" b="1" baseline="0" dirty="0"/>
              <a:t> </a:t>
            </a:r>
            <a:r>
              <a:rPr lang="en-US" b="1" baseline="0" dirty="0" err="1"/>
              <a:t>thầy</a:t>
            </a:r>
            <a:r>
              <a:rPr lang="en-US" b="1" baseline="0" dirty="0"/>
              <a:t> </a:t>
            </a:r>
            <a:r>
              <a:rPr lang="en-US" b="1" baseline="0" dirty="0" err="1"/>
              <a:t>cô</a:t>
            </a:r>
            <a:r>
              <a:rPr lang="en-US" b="1" baseline="0" dirty="0"/>
              <a:t> </a:t>
            </a:r>
            <a:r>
              <a:rPr lang="en-US" b="1" baseline="0" dirty="0" err="1"/>
              <a:t>bấm</a:t>
            </a:r>
            <a:r>
              <a:rPr lang="en-US" b="1" baseline="0" dirty="0"/>
              <a:t> </a:t>
            </a:r>
            <a:r>
              <a:rPr lang="en-US" b="1" baseline="0"/>
              <a:t>vào</a:t>
            </a:r>
            <a:r>
              <a:rPr lang="en-US" b="1" baseline="0" dirty="0"/>
              <a:t> </a:t>
            </a:r>
            <a:r>
              <a:rPr lang="en-US" b="1" baseline="0" dirty="0" err="1"/>
              <a:t>chữ</a:t>
            </a:r>
            <a:r>
              <a:rPr lang="en-US" b="1" baseline="0" dirty="0"/>
              <a:t> </a:t>
            </a:r>
            <a:r>
              <a:rPr lang="en-US" b="1" baseline="0" dirty="0" err="1"/>
              <a:t>cái</a:t>
            </a:r>
            <a:r>
              <a:rPr lang="en-US" b="1" baseline="0" dirty="0"/>
              <a:t> </a:t>
            </a:r>
            <a:r>
              <a:rPr lang="en-US" b="1" baseline="0" dirty="0" err="1"/>
              <a:t>màu</a:t>
            </a:r>
            <a:r>
              <a:rPr lang="en-US" b="1" baseline="0" dirty="0"/>
              <a:t> </a:t>
            </a:r>
            <a:r>
              <a:rPr lang="en-US" b="1" baseline="0" dirty="0" err="1"/>
              <a:t>vàng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184AD42-D19D-41C7-A3A3-FF173156FB42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208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2286000" y="5403062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16" indent="0" algn="ctr">
              <a:buNone/>
              <a:defRPr sz="3000"/>
            </a:lvl2pPr>
            <a:lvl3pPr marL="1371636" indent="0" algn="ctr">
              <a:buNone/>
              <a:defRPr sz="2700"/>
            </a:lvl3pPr>
            <a:lvl4pPr marL="2057452" indent="0" algn="ctr">
              <a:buNone/>
              <a:defRPr sz="2400"/>
            </a:lvl4pPr>
            <a:lvl5pPr marL="2743268" indent="0" algn="ctr">
              <a:buNone/>
              <a:defRPr sz="2400"/>
            </a:lvl5pPr>
            <a:lvl6pPr marL="3429088" indent="0" algn="ctr">
              <a:buNone/>
              <a:defRPr sz="2400"/>
            </a:lvl6pPr>
            <a:lvl7pPr marL="4114904" indent="0" algn="ctr">
              <a:buNone/>
              <a:defRPr sz="2400"/>
            </a:lvl7pPr>
            <a:lvl8pPr marL="4800720" indent="0" algn="ctr">
              <a:buNone/>
              <a:defRPr sz="2400"/>
            </a:lvl8pPr>
            <a:lvl9pPr marL="5486536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3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9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6" y="2564613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47776" y="6884201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16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3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5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6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8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9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7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5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8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919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1259687" y="3757619"/>
            <a:ext cx="77366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9258305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16" indent="0">
              <a:buNone/>
              <a:defRPr sz="3000" b="1"/>
            </a:lvl2pPr>
            <a:lvl3pPr marL="1371636" indent="0">
              <a:buNone/>
              <a:defRPr sz="2700" b="1"/>
            </a:lvl3pPr>
            <a:lvl4pPr marL="2057452" indent="0">
              <a:buNone/>
              <a:defRPr sz="2400" b="1"/>
            </a:lvl4pPr>
            <a:lvl5pPr marL="2743268" indent="0">
              <a:buNone/>
              <a:defRPr sz="2400" b="1"/>
            </a:lvl5pPr>
            <a:lvl6pPr marL="3429088" indent="0">
              <a:buNone/>
              <a:defRPr sz="2400" b="1"/>
            </a:lvl6pPr>
            <a:lvl7pPr marL="4114904" indent="0">
              <a:buNone/>
              <a:defRPr sz="2400" b="1"/>
            </a:lvl7pPr>
            <a:lvl8pPr marL="4800720" indent="0">
              <a:buNone/>
              <a:defRPr sz="2400" b="1"/>
            </a:lvl8pPr>
            <a:lvl9pPr marL="5486536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9258305" y="3757619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4425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40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54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69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8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43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16" indent="0">
              <a:buNone/>
              <a:defRPr sz="4200"/>
            </a:lvl2pPr>
            <a:lvl3pPr marL="1371636" indent="0">
              <a:buNone/>
              <a:defRPr sz="3600"/>
            </a:lvl3pPr>
            <a:lvl4pPr marL="2057452" indent="0">
              <a:buNone/>
              <a:defRPr sz="3000"/>
            </a:lvl4pPr>
            <a:lvl5pPr marL="2743268" indent="0">
              <a:buNone/>
              <a:defRPr sz="3000"/>
            </a:lvl5pPr>
            <a:lvl6pPr marL="3429088" indent="0">
              <a:buNone/>
              <a:defRPr sz="3000"/>
            </a:lvl6pPr>
            <a:lvl7pPr marL="4114904" indent="0">
              <a:buNone/>
              <a:defRPr sz="3000"/>
            </a:lvl7pPr>
            <a:lvl8pPr marL="4800720" indent="0">
              <a:buNone/>
              <a:defRPr sz="3000"/>
            </a:lvl8pPr>
            <a:lvl9pPr marL="5486536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1259688" y="3086105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16" indent="0">
              <a:buNone/>
              <a:defRPr sz="2100"/>
            </a:lvl2pPr>
            <a:lvl3pPr marL="1371636" indent="0">
              <a:buNone/>
              <a:defRPr sz="1800"/>
            </a:lvl3pPr>
            <a:lvl4pPr marL="2057452" indent="0">
              <a:buNone/>
              <a:defRPr sz="1500"/>
            </a:lvl4pPr>
            <a:lvl5pPr marL="2743268" indent="0">
              <a:buNone/>
              <a:defRPr sz="1500"/>
            </a:lvl5pPr>
            <a:lvl6pPr marL="3429088" indent="0">
              <a:buNone/>
              <a:defRPr sz="1500"/>
            </a:lvl6pPr>
            <a:lvl7pPr marL="4114904" indent="0">
              <a:buNone/>
              <a:defRPr sz="1500"/>
            </a:lvl7pPr>
            <a:lvl8pPr marL="4800720" indent="0">
              <a:buNone/>
              <a:defRPr sz="1500"/>
            </a:lvl8pPr>
            <a:lvl9pPr marL="5486536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32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3" y="547693"/>
            <a:ext cx="3943350" cy="871775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1257305" y="547693"/>
            <a:ext cx="11601450" cy="871775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7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15578-682B-4A01-9638-014C16DE1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AAC1EE-97A3-4603-AA67-B9B86F55FF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60"/>
            <a:ext cx="13716000" cy="2483644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34" indent="0" algn="ctr">
              <a:buNone/>
              <a:defRPr sz="3000"/>
            </a:lvl2pPr>
            <a:lvl3pPr marL="1371670" indent="0" algn="ctr">
              <a:buNone/>
              <a:defRPr sz="2700"/>
            </a:lvl3pPr>
            <a:lvl4pPr marL="2057504" indent="0" algn="ctr">
              <a:buNone/>
              <a:defRPr sz="2400"/>
            </a:lvl4pPr>
            <a:lvl5pPr marL="2743336" indent="0" algn="ctr">
              <a:buNone/>
              <a:defRPr sz="2400"/>
            </a:lvl5pPr>
            <a:lvl6pPr marL="3429172" indent="0" algn="ctr">
              <a:buNone/>
              <a:defRPr sz="2400"/>
            </a:lvl6pPr>
            <a:lvl7pPr marL="4115006" indent="0" algn="ctr">
              <a:buNone/>
              <a:defRPr sz="2400"/>
            </a:lvl7pPr>
            <a:lvl8pPr marL="4800840" indent="0" algn="ctr">
              <a:buNone/>
              <a:defRPr sz="2400"/>
            </a:lvl8pPr>
            <a:lvl9pPr marL="5486674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0C8B9-3AC5-46CF-A12A-6DF4288A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8CA0AF-530D-4EBD-B965-8B94F5F1B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9C82-3A0F-48FF-926E-5D04481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9085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41855-5658-46FC-B1E4-D8A33D0404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48DD4-982E-4DF5-83BC-71D4D6BCE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C6D471-1D4A-4A93-8DC4-6EC44FFF7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EF56D3-DE4D-452A-8EDB-00A20AD17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3EE1EB-0B3D-4FD7-B6AB-2BD17542B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421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AF01F-173B-42F4-B79E-090D56ACB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6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68C77-CBFA-461F-A51E-325EB9550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6" y="6884199"/>
            <a:ext cx="15773400" cy="2250282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3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7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50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33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172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5006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8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67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E92DB-083F-452B-B9A8-07F35FD15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84B60-C1EA-4B69-AA90-8F1E5FB9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62BA63-766D-48C7-962C-260FED02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56590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F6C79-9DB9-41C2-AB7F-EE2DBD4CB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300A1-412B-4D8E-A682-9491921A93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449AE0-B2AB-4AC5-AD17-D5485CF0B2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4E3E69-8221-46DF-8417-9117474D9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0CA87B-A6B0-4084-8ABD-22FC70DE9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9FFCA0-2136-413A-9FC4-8666492A9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9639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C1165-B1EA-4947-A1FB-D9CF6BE2F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91"/>
            <a:ext cx="15773400" cy="198834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49C6E-764C-4F36-94CB-FE2A2DF8C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7" y="2521746"/>
            <a:ext cx="77366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9B79E8-DF7C-4EBB-9F3B-6BE1496FD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7" y="3757617"/>
            <a:ext cx="77366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2F9A33-7E46-4A42-A0A4-E18DB17B89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3" y="2521746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34" indent="0">
              <a:buNone/>
              <a:defRPr sz="3000" b="1"/>
            </a:lvl2pPr>
            <a:lvl3pPr marL="1371670" indent="0">
              <a:buNone/>
              <a:defRPr sz="2700" b="1"/>
            </a:lvl3pPr>
            <a:lvl4pPr marL="2057504" indent="0">
              <a:buNone/>
              <a:defRPr sz="2400" b="1"/>
            </a:lvl4pPr>
            <a:lvl5pPr marL="2743336" indent="0">
              <a:buNone/>
              <a:defRPr sz="2400" b="1"/>
            </a:lvl5pPr>
            <a:lvl6pPr marL="3429172" indent="0">
              <a:buNone/>
              <a:defRPr sz="2400" b="1"/>
            </a:lvl6pPr>
            <a:lvl7pPr marL="4115006" indent="0">
              <a:buNone/>
              <a:defRPr sz="2400" b="1"/>
            </a:lvl7pPr>
            <a:lvl8pPr marL="4800840" indent="0">
              <a:buNone/>
              <a:defRPr sz="2400" b="1"/>
            </a:lvl8pPr>
            <a:lvl9pPr marL="5486674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8AAA32-05F2-47FB-B9B2-30397B27C7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3" y="3757617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0AE778-A2FD-4AD5-B23E-61A0D2506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F383F0-95C5-45CA-90E7-CB223748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17D151-FD6A-419A-A7B0-CA8BE2A25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77673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D961-234E-4CF8-B0EF-237952B82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917F9D-08A6-466A-864D-D2F376CC9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DF56FB-BF1A-451B-AFCC-8E5E82A91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A4458-ED35-410C-9316-3AE12AF06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5488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26121E3-1542-49D2-AFE7-215B078A3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B79D1B-E5A5-4FF6-B1AF-3C1CE82BE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A32E8B-A5B1-45B5-9A9F-B5EF9E6E9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0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4EF36-1426-4285-828F-C8CFBFE98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C0F19-B360-4B7D-8B84-54564343E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61CC49-77D0-4E31-A9D2-D30F8EDAEA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B92D8-AB77-44F5-B9DD-F7A3C2F63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0A841E-88D4-4D0A-97C4-E4897B618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54F814-BBE2-4CE3-B3C8-C4A938E78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08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47E2-3FF2-44B7-B10F-3C06FDF7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6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9E9FEF-3FB3-4E4C-A935-958BA93288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1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34" indent="0">
              <a:buNone/>
              <a:defRPr sz="4200"/>
            </a:lvl2pPr>
            <a:lvl3pPr marL="1371670" indent="0">
              <a:buNone/>
              <a:defRPr sz="3600"/>
            </a:lvl3pPr>
            <a:lvl4pPr marL="2057504" indent="0">
              <a:buNone/>
              <a:defRPr sz="3000"/>
            </a:lvl4pPr>
            <a:lvl5pPr marL="2743336" indent="0">
              <a:buNone/>
              <a:defRPr sz="3000"/>
            </a:lvl5pPr>
            <a:lvl6pPr marL="3429172" indent="0">
              <a:buNone/>
              <a:defRPr sz="3000"/>
            </a:lvl6pPr>
            <a:lvl7pPr marL="4115006" indent="0">
              <a:buNone/>
              <a:defRPr sz="3000"/>
            </a:lvl7pPr>
            <a:lvl8pPr marL="4800840" indent="0">
              <a:buNone/>
              <a:defRPr sz="3000"/>
            </a:lvl8pPr>
            <a:lvl9pPr marL="5486674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F12C7B-8B90-4958-A986-27D36990B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6" y="3086103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34" indent="0">
              <a:buNone/>
              <a:defRPr sz="2100"/>
            </a:lvl2pPr>
            <a:lvl3pPr marL="1371670" indent="0">
              <a:buNone/>
              <a:defRPr sz="1800"/>
            </a:lvl3pPr>
            <a:lvl4pPr marL="2057504" indent="0">
              <a:buNone/>
              <a:defRPr sz="1500"/>
            </a:lvl4pPr>
            <a:lvl5pPr marL="2743336" indent="0">
              <a:buNone/>
              <a:defRPr sz="1500"/>
            </a:lvl5pPr>
            <a:lvl6pPr marL="3429172" indent="0">
              <a:buNone/>
              <a:defRPr sz="1500"/>
            </a:lvl6pPr>
            <a:lvl7pPr marL="4115006" indent="0">
              <a:buNone/>
              <a:defRPr sz="1500"/>
            </a:lvl7pPr>
            <a:lvl8pPr marL="4800840" indent="0">
              <a:buNone/>
              <a:defRPr sz="1500"/>
            </a:lvl8pPr>
            <a:lvl9pPr marL="5486674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EFE80-B253-4A84-BE72-FE1337473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70AA07-12BD-4E8C-B324-9F0CBE23C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AF4ED2-925B-495F-9A04-20C40D1E4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6003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5AAED-E4CB-438E-BAE6-D874C01F5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CA6078-7021-47C7-8ADD-30EB0D4D7E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DC22C-267E-4ADC-AF05-BEB721900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ACB2E6-036D-489B-AF95-7F191F409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DBCEB-45FD-4CA2-89E1-0743C2C24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954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BF1447-7437-45B5-955F-F450CFC6FB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3" y="547691"/>
            <a:ext cx="3943350" cy="871775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2DF0BE9-59DA-4877-8D0D-735633F5C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3" y="547691"/>
            <a:ext cx="11601450" cy="871775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9A8181-2D82-4E5A-A55B-C3850F30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443D1-9D50-4347-8EF4-C71123BDF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7B7A19-FC92-4734-BBA7-FBC0512D2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79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3A3EFB-E5A4-4F85-84D0-3F54949E58B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2023/12/14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  <a:latin typeface="Elsie" panose="02000000000000000000" charset="0"/>
                <a:ea typeface="Elsie" panose="02000000000000000000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1E1E3-0430-46C2-B0D3-2490A70B129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Elsie" panose="02000000000000000000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Elsie" panose="02000000000000000000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3648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137163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8" indent="-342908" algn="l" defTabSz="137163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1pPr>
      <a:lvl2pPr marL="10287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2pPr>
      <a:lvl3pPr marL="1714544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3pPr>
      <a:lvl4pPr marL="2400360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4pPr>
      <a:lvl5pPr marL="308617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Elsie" panose="02000000000000000000" charset="0"/>
          <a:ea typeface="Elsie" panose="02000000000000000000" charset="0"/>
          <a:cs typeface="+mn-cs"/>
        </a:defRPr>
      </a:lvl5pPr>
      <a:lvl6pPr marL="3771996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812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62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448" indent="-342908" algn="l" defTabSz="137163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52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6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88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904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720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536" algn="l" defTabSz="137163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07F965-6FBF-4E4A-99CF-0D8736C95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91"/>
            <a:ext cx="15773400" cy="198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441528-4D68-4198-AA39-08CEF828A9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895987-3F38-4722-83D8-2292FDC382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8C012C-B1B7-47F6-B168-A941E97A73A9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B2F808-3920-4A01-9D82-C1D249E036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8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A23AC-28FD-47E2-A9E1-1773F85438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8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C7793-07B9-4429-92E8-8730EA77026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10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7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6" indent="-342916" algn="l" defTabSz="137167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5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8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42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25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2090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924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756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592" indent="-342916" algn="l" defTabSz="137167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7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50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33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172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5006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840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674" algn="l" defTabSz="137167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3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0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390.png"/><Relationship Id="rId5" Type="http://schemas.microsoft.com/office/2007/relationships/media" Target="../media/media4.mp3"/><Relationship Id="rId10" Type="http://schemas.openxmlformats.org/officeDocument/2006/relationships/notesSlide" Target="../notesSlides/notesSlide2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5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3.png"/><Relationship Id="rId5" Type="http://schemas.microsoft.com/office/2007/relationships/media" Target="../media/media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48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6.png"/><Relationship Id="rId5" Type="http://schemas.microsoft.com/office/2007/relationships/media" Target="../media/media4.mp3"/><Relationship Id="rId10" Type="http://schemas.openxmlformats.org/officeDocument/2006/relationships/notesSlide" Target="../notesSlides/notesSlide4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1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0.png"/><Relationship Id="rId17" Type="http://schemas.openxmlformats.org/officeDocument/2006/relationships/image" Target="../media/image54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49.png"/><Relationship Id="rId5" Type="http://schemas.microsoft.com/office/2007/relationships/media" Target="../media/media4.mp3"/><Relationship Id="rId15" Type="http://schemas.openxmlformats.org/officeDocument/2006/relationships/image" Target="../media/image53.png"/><Relationship Id="rId10" Type="http://schemas.openxmlformats.org/officeDocument/2006/relationships/notesSlide" Target="../notesSlides/notesSlide5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5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55.png"/><Relationship Id="rId5" Type="http://schemas.microsoft.com/office/2007/relationships/media" Target="../media/media4.mp3"/><Relationship Id="rId15" Type="http://schemas.openxmlformats.org/officeDocument/2006/relationships/image" Target="../media/image59.png"/><Relationship Id="rId10" Type="http://schemas.openxmlformats.org/officeDocument/2006/relationships/notesSlide" Target="../notesSlides/notesSlide6.xml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2.svg"/><Relationship Id="rId7" Type="http://schemas.openxmlformats.org/officeDocument/2006/relationships/image" Target="../media/image6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.svg"/><Relationship Id="rId7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Relationship Id="rId9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7.png"/><Relationship Id="rId3" Type="http://schemas.openxmlformats.org/officeDocument/2006/relationships/image" Target="../media/image2.svg"/><Relationship Id="rId7" Type="http://schemas.openxmlformats.org/officeDocument/2006/relationships/image" Target="../media/image71.png"/><Relationship Id="rId12" Type="http://schemas.openxmlformats.org/officeDocument/2006/relationships/image" Target="../media/image7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5.png"/><Relationship Id="rId5" Type="http://schemas.openxmlformats.org/officeDocument/2006/relationships/image" Target="../media/image31.svg"/><Relationship Id="rId10" Type="http://schemas.openxmlformats.org/officeDocument/2006/relationships/image" Target="../media/image74.png"/><Relationship Id="rId4" Type="http://schemas.openxmlformats.org/officeDocument/2006/relationships/image" Target="../media/image30.png"/><Relationship Id="rId9" Type="http://schemas.openxmlformats.org/officeDocument/2006/relationships/image" Target="../media/image73.png"/><Relationship Id="rId14" Type="http://schemas.openxmlformats.org/officeDocument/2006/relationships/image" Target="../media/image7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82.png"/><Relationship Id="rId5" Type="http://schemas.openxmlformats.org/officeDocument/2006/relationships/image" Target="../media/image30.png"/><Relationship Id="rId10" Type="http://schemas.openxmlformats.org/officeDocument/2006/relationships/image" Target="../media/image81.png"/><Relationship Id="rId4" Type="http://schemas.openxmlformats.org/officeDocument/2006/relationships/image" Target="../media/image69.png"/><Relationship Id="rId9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2.svg"/><Relationship Id="rId7" Type="http://schemas.openxmlformats.org/officeDocument/2006/relationships/image" Target="../media/image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8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sv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8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.svg"/><Relationship Id="rId7" Type="http://schemas.openxmlformats.org/officeDocument/2006/relationships/image" Target="../media/image8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95.png"/><Relationship Id="rId4" Type="http://schemas.openxmlformats.org/officeDocument/2006/relationships/image" Target="../media/image69.png"/><Relationship Id="rId9" Type="http://schemas.openxmlformats.org/officeDocument/2006/relationships/image" Target="../media/image9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5" Type="http://schemas.openxmlformats.org/officeDocument/2006/relationships/image" Target="../media/image30.png"/><Relationship Id="rId10" Type="http://schemas.openxmlformats.org/officeDocument/2006/relationships/image" Target="../media/image95.png"/><Relationship Id="rId4" Type="http://schemas.openxmlformats.org/officeDocument/2006/relationships/image" Target="../media/image69.png"/><Relationship Id="rId9" Type="http://schemas.openxmlformats.org/officeDocument/2006/relationships/image" Target="../media/image9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2.svg"/><Relationship Id="rId7" Type="http://schemas.openxmlformats.org/officeDocument/2006/relationships/image" Target="../media/image9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4.svg"/><Relationship Id="rId7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4.svg"/><Relationship Id="rId7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5349" y="8277842"/>
            <a:ext cx="19198699" cy="2202816"/>
            <a:chOff x="0" y="0"/>
            <a:chExt cx="5056447" cy="5801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55349" y="-302228"/>
            <a:ext cx="19198699" cy="2202816"/>
            <a:chOff x="0" y="0"/>
            <a:chExt cx="5056447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54298" y="2433352"/>
            <a:ext cx="16179403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vi-VN" sz="8000" b="1" dirty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</a:t>
            </a:r>
            <a:r>
              <a:rPr lang="vi-VN" sz="8000" b="1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HỌC SINH</a:t>
            </a:r>
            <a:endParaRPr lang="vi-VN" sz="80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ts val="15400"/>
              </a:lnSpc>
            </a:pPr>
            <a:r>
              <a:rPr lang="vi-VN" sz="8000" b="1" dirty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  <a:endParaRPr lang="en-US" sz="80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0688" y="6915915"/>
            <a:ext cx="3386622" cy="1844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317157" y="4075396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2743200" y="1866900"/>
            <a:ext cx="14185630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8000" b="1" noProof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KIẾN THỨC ĐÃ HỌC TRONG CHƯƠNG V</a:t>
            </a:r>
            <a:endParaRPr kumimoji="0" lang="vi-VN" sz="8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76" y="6591300"/>
            <a:ext cx="3603048" cy="35969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41040B-EE10-E662-6EE6-6864B57B6DD6}"/>
              </a:ext>
            </a:extLst>
          </p:cNvPr>
          <p:cNvSpPr txBox="1"/>
          <p:nvPr/>
        </p:nvSpPr>
        <p:spPr>
          <a:xfrm>
            <a:off x="5156588" y="5237053"/>
            <a:ext cx="94885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Tài liệu được chia sẻ bởi Website VnTeach.Com</a:t>
            </a:r>
          </a:p>
          <a:p>
            <a:r>
              <a:rPr lang="en-US"/>
              <a:t>https://www.vnteach.com</a:t>
            </a:r>
          </a:p>
        </p:txBody>
      </p:sp>
    </p:spTree>
    <p:extLst>
      <p:ext uri="{BB962C8B-B14F-4D97-AF65-F5344CB8AC3E}">
        <p14:creationId xmlns:p14="http://schemas.microsoft.com/office/powerpoint/2010/main" val="131586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" name="Rounded Rectangle 1"/>
          <p:cNvSpPr/>
          <p:nvPr/>
        </p:nvSpPr>
        <p:spPr>
          <a:xfrm>
            <a:off x="1270040" y="3848100"/>
            <a:ext cx="4648200" cy="4772659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Hệ thống kiến thức bài “Giới hạn của dãy số”.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769120" y="3848100"/>
            <a:ext cx="4648200" cy="477265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Hệ thống kiến thức bài “Giới hạn của hàm số”.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2268200" y="3848100"/>
            <a:ext cx="4648200" cy="477265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3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Hệ thống kiến thức bài “Hàm số liên tục”.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1489230" y="1485900"/>
            <a:ext cx="15207979" cy="1249551"/>
            <a:chOff x="1226976" y="640967"/>
            <a:chExt cx="15207979" cy="1249551"/>
          </a:xfrm>
        </p:grpSpPr>
        <p:sp>
          <p:nvSpPr>
            <p:cNvPr id="28" name="Rectangle 27"/>
            <p:cNvSpPr/>
            <p:nvPr/>
          </p:nvSpPr>
          <p:spPr>
            <a:xfrm>
              <a:off x="2819398" y="828689"/>
              <a:ext cx="13615557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Chia lớp thành </a:t>
              </a:r>
              <a:r>
                <a:rPr kumimoji="0" lang="en-US" sz="4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r>
                <a:rPr kumimoji="0" lang="vi-VN" sz="42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nhóm, thực hiện các nhiệm vụ sau:</a:t>
              </a:r>
              <a:endParaRPr kumimoji="0" lang="en-US" sz="4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9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226976" y="640967"/>
              <a:ext cx="1368035" cy="12495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2710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1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-20401" y="453363"/>
            <a:ext cx="3906602" cy="1162098"/>
          </a:xfrm>
          <a:prstGeom prst="homePlate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2400" y="2171700"/>
            <a:ext cx="17983200" cy="7089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20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-20401" y="453363"/>
            <a:ext cx="4059001" cy="116209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533" y="-876300"/>
            <a:ext cx="15697200" cy="1197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0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7400" y="0"/>
            <a:ext cx="14560788" cy="10539420"/>
          </a:xfrm>
          <a:prstGeom prst="rect">
            <a:avLst/>
          </a:prstGeom>
        </p:spPr>
      </p:pic>
      <p:sp>
        <p:nvSpPr>
          <p:cNvPr id="17" name="Freeform 9"/>
          <p:cNvSpPr/>
          <p:nvPr/>
        </p:nvSpPr>
        <p:spPr>
          <a:xfrm flipH="1">
            <a:off x="16449733" y="-252420"/>
            <a:ext cx="2059088" cy="198601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Pentagon 2"/>
          <p:cNvSpPr/>
          <p:nvPr/>
        </p:nvSpPr>
        <p:spPr>
          <a:xfrm>
            <a:off x="-20401" y="453363"/>
            <a:ext cx="4287602" cy="1162098"/>
          </a:xfrm>
          <a:prstGeom prst="homePlat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24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317157" y="4075396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3098848" y="1562100"/>
            <a:ext cx="14185630" cy="2427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12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TẬP</a:t>
            </a:r>
            <a:endParaRPr kumimoji="0" lang="vi-VN" sz="1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819900"/>
            <a:ext cx="4885257" cy="2562848"/>
          </a:xfrm>
          <a:prstGeom prst="rect">
            <a:avLst/>
          </a:prstGeom>
        </p:spPr>
      </p:pic>
      <p:grpSp>
        <p:nvGrpSpPr>
          <p:cNvPr id="10" name="Group 7"/>
          <p:cNvGrpSpPr/>
          <p:nvPr/>
        </p:nvGrpSpPr>
        <p:grpSpPr>
          <a:xfrm rot="-5400000">
            <a:off x="-5164757" y="4227796"/>
            <a:ext cx="12112350" cy="1904159"/>
            <a:chOff x="0" y="0"/>
            <a:chExt cx="3190084" cy="580165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23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9718"/>
            <a:ext cx="18288000" cy="1097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248" y="1035587"/>
            <a:ext cx="6191476" cy="6169446"/>
          </a:xfrm>
          <a:prstGeom prst="rect">
            <a:avLst/>
          </a:prstGeom>
        </p:spPr>
      </p:pic>
      <p:pic>
        <p:nvPicPr>
          <p:cNvPr id="7" name="Nhac-nen-ai-la-trieu-phu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567094" y="124628"/>
            <a:ext cx="842332" cy="84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462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23363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1356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011" y="265272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77256" y="731463"/>
            <a:ext cx="16565088" cy="38024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770442" y="915864"/>
                <a:ext cx="14578715" cy="30597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1.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Cho hai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 (</m:t>
                    </m:r>
                    <m:sSub>
                      <m:sSub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</m:sub>
                    </m:sSub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𝑢</m:t>
                        </m:r>
                      </m:e>
                      <m:sub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sub>
                    </m:sSub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den>
                    </m:f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 </m:t>
                    </m:r>
                    <m:sSub>
                      <m:sSub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bPr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𝑣</m:t>
                        </m:r>
                      </m:e>
                      <m:sub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sub>
                    </m:sSub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dPr>
                              <m:e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−1</m:t>
                                </m:r>
                              </m:e>
                            </m:d>
                          </m:e>
                          <m:sup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Biết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</a:rPr>
                                      <m:t>−1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𝑛</m:t>
                                </m:r>
                              </m:sup>
                            </m:sSup>
                          </m:num>
                          <m:den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</m:den>
                        </m:f>
                      </m:e>
                    </m:d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≤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r>
                  <a:rPr lang="en-US" sz="4400">
                    <a:solidFill>
                      <a:schemeClr val="bg1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Chọn kết luận không đúng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42" y="915864"/>
                <a:ext cx="14578715" cy="3059748"/>
              </a:xfrm>
              <a:prstGeom prst="rect">
                <a:avLst/>
              </a:prstGeom>
              <a:blipFill>
                <a:blip r:embed="rId11"/>
                <a:stretch>
                  <a:fillRect l="-1672" r="-1672" b="-27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07514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5227862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9555048" y="8199162"/>
            <a:ext cx="5075352" cy="845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lvl="0" indent="-514376" algn="just">
              <a:lnSpc>
                <a:spcPct val="130000"/>
              </a:lnSpc>
              <a:buClr>
                <a:prstClr val="white"/>
              </a:buClr>
              <a:buFont typeface="Wingdings" panose="05000000000000000000" pitchFamily="2" charset="2"/>
              <a:buChar char="w"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D</a:t>
            </a:r>
            <a:r>
              <a:rPr kumimoji="0" lang="en-US" sz="4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lang="vi-VN" sz="4200">
                <a:solidFill>
                  <a:prstClr val="white"/>
                </a:solidFill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Không tồn tại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63683" y="5516448"/>
                <a:ext cx="7019084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fr-FR" sz="42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smtClea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</a:t>
                </a:r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683" y="5516448"/>
                <a:ext cx="7019084" cy="1191608"/>
              </a:xfrm>
              <a:prstGeom prst="rect">
                <a:avLst/>
              </a:prstGeom>
              <a:blipFill>
                <a:blip r:embed="rId12"/>
                <a:stretch>
                  <a:fillRect l="-3041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5219700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04034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9555048" y="5524322"/>
                <a:ext cx="7020216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200" b="0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200">
                    <a:solidFill>
                      <a:prstClr val="white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	</a:t>
                </a:r>
                <a:endParaRPr lang="en-US" sz="42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048" y="5524322"/>
                <a:ext cx="7020216" cy="1191608"/>
              </a:xfrm>
              <a:prstGeom prst="rect">
                <a:avLst/>
              </a:prstGeom>
              <a:blipFill>
                <a:blip r:embed="rId13"/>
                <a:stretch>
                  <a:fillRect l="-2951" b="-5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71704" y="8025910"/>
                <a:ext cx="7104098" cy="11916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2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bPr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endPara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4" y="8025910"/>
                <a:ext cx="7104098" cy="1191608"/>
              </a:xfrm>
              <a:prstGeom prst="rect">
                <a:avLst/>
              </a:prstGeom>
              <a:blipFill>
                <a:blip r:embed="rId14"/>
                <a:stretch>
                  <a:fillRect l="-2916" b="-5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15243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17372" y="24466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33398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733728" y="4174221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8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16358" y="8348431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5659765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-32493" y="2499838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925280" y="1328585"/>
            <a:ext cx="16308286" cy="241637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3962400" y="1696530"/>
                <a:ext cx="10106290" cy="15418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2.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ad>
                          <m:radPr>
                            <m:degHide m:val="on"/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+5</m:t>
                            </m:r>
                          </m:e>
                        </m:rad>
                      </m:e>
                    </m:func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𝑛</m:t>
                        </m:r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−7</m:t>
                        </m:r>
                      </m:e>
                    </m:rad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 </m:t>
                    </m:r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bằng</a:t>
                </a:r>
                <a:r>
                  <a:rPr lang="fr-FR" sz="4400">
                    <a:solidFill>
                      <a:schemeClr val="bg1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?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2400" y="1696530"/>
                <a:ext cx="10106290" cy="1541897"/>
              </a:xfrm>
              <a:prstGeom prst="rect">
                <a:avLst/>
              </a:prstGeom>
              <a:blipFill>
                <a:blip r:embed="rId11"/>
                <a:stretch>
                  <a:fillRect l="-24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73249" y="7429427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84163" y="7451094"/>
            <a:ext cx="8254174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17697" y="7935327"/>
            <a:ext cx="762139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C.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401525" y="7913479"/>
                <a:ext cx="7609966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lang="en-US" sz="4400" b="0" i="1" noProof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fr-FR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4400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1525" y="7913479"/>
                <a:ext cx="7609966" cy="880947"/>
              </a:xfrm>
              <a:prstGeom prst="rect">
                <a:avLst/>
              </a:prstGeom>
              <a:blipFill>
                <a:blip r:embed="rId12"/>
                <a:stretch>
                  <a:fillRect l="-2882" t="-2069" b="-310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4762537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9079423" y="4762427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001655" y="5227731"/>
                <a:ext cx="7594782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+∞</m:t>
                    </m:r>
                  </m:oMath>
                </a14:m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655" y="5227731"/>
                <a:ext cx="7594782" cy="880947"/>
              </a:xfrm>
              <a:prstGeom prst="rect">
                <a:avLst/>
              </a:prstGeom>
              <a:blipFill>
                <a:blip r:embed="rId13"/>
                <a:stretch>
                  <a:fillRect l="-2889" t="-2778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cau hoi d">
            <a:extLst>
              <a:ext uri="{FF2B5EF4-FFF2-40B4-BE49-F238E27FC236}">
                <a16:creationId xmlns:a16="http://schemas.microsoft.com/office/drawing/2014/main" id="{42A746A3-96B8-42A5-8EFA-A104DB6B2F69}"/>
              </a:ext>
            </a:extLst>
          </p:cNvPr>
          <p:cNvSpPr txBox="1"/>
          <p:nvPr/>
        </p:nvSpPr>
        <p:spPr>
          <a:xfrm>
            <a:off x="9401525" y="5227731"/>
            <a:ext cx="759478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B.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/>
                <a:sym typeface="Arial"/>
              </a:rPr>
              <a:t>4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990920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1913170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2806364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640748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375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2" y="8326837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-16356" y="5691832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95475" y="2500400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60904" y="1301944"/>
            <a:ext cx="16308286" cy="231755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3606022" y="1334679"/>
                <a:ext cx="14653906" cy="17130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3.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limLowPr>
                          <m:e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rad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sSup>
                                  <m:sSupPr>
                                    <m:ctrlPr>
                                      <a:rPr lang="en-US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44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fr-FR" sz="44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+1</m:t>
                                </m:r>
                              </m:e>
                            </m:rad>
                          </m:num>
                          <m:den>
                            <m:r>
                              <a:rPr lang="fr-FR" sz="44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e>
                    </m:func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giá trị bằng ?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6022" y="1334679"/>
                <a:ext cx="14653906" cy="1713033"/>
              </a:xfrm>
              <a:prstGeom prst="rect">
                <a:avLst/>
              </a:prstGeom>
              <a:blipFill>
                <a:blip r:embed="rId11"/>
                <a:stretch>
                  <a:fillRect l="-1706" b="-28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756893" y="4766774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7" y="7429500"/>
            <a:ext cx="8254174" cy="180720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5" name="cau hoi b">
            <a:extLst>
              <a:ext uri="{FF2B5EF4-FFF2-40B4-BE49-F238E27FC236}">
                <a16:creationId xmlns:a16="http://schemas.microsoft.com/office/drawing/2014/main" id="{9897B1B9-EB78-41AF-AC33-1E8F7714B11F}"/>
              </a:ext>
            </a:extLst>
          </p:cNvPr>
          <p:cNvSpPr txBox="1"/>
          <p:nvPr/>
        </p:nvSpPr>
        <p:spPr>
          <a:xfrm>
            <a:off x="1061966" y="5137903"/>
            <a:ext cx="3165852" cy="97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A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0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432649" y="7844033"/>
                <a:ext cx="7404440" cy="8809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−</m:t>
                    </m:r>
                    <m:r>
                      <a:rPr lang="en-US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  <a:sym typeface="Arial"/>
                      </a:rPr>
                      <m:t> </m:t>
                    </m:r>
                    <m:r>
                      <a:rPr lang="fr-FR" sz="44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∞</m:t>
                    </m:r>
                  </m:oMath>
                </a14:m>
                <a:endParaRPr lang="en-US" sz="4400" dirty="0">
                  <a:solidFill>
                    <a:schemeClr val="bg1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2649" y="7844033"/>
                <a:ext cx="7404440" cy="880947"/>
              </a:xfrm>
              <a:prstGeom prst="rect">
                <a:avLst/>
              </a:prstGeom>
              <a:blipFill>
                <a:blip r:embed="rId12"/>
                <a:stretch>
                  <a:fillRect l="-2963" t="-2778" b="-31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67807" y="4768360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3" y="7442359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3" name="cau hoi a">
            <a:extLst>
              <a:ext uri="{FF2B5EF4-FFF2-40B4-BE49-F238E27FC236}">
                <a16:creationId xmlns:a16="http://schemas.microsoft.com/office/drawing/2014/main" id="{9B5DABB8-849A-4D2D-930C-9CA07BFC5BDE}"/>
              </a:ext>
            </a:extLst>
          </p:cNvPr>
          <p:cNvSpPr txBox="1"/>
          <p:nvPr/>
        </p:nvSpPr>
        <p:spPr>
          <a:xfrm>
            <a:off x="9416607" y="5175833"/>
            <a:ext cx="3032736" cy="8809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76" marR="0" lvl="0" indent="-514376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B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.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– 1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061966" y="7616889"/>
                <a:ext cx="3165852" cy="1335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4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fr-FR" sz="44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fr-FR" sz="4400">
                    <a:effectLst/>
                    <a:latin typeface="Times New Roman" panose="02020603050405020304" pitchFamily="18" charset="0"/>
                    <a:ea typeface="Dotum" panose="020B0600000101010101" pitchFamily="34" charset="-127"/>
                  </a:rPr>
                  <a:t>	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966" y="7616889"/>
                <a:ext cx="3165852" cy="1335237"/>
              </a:xfrm>
              <a:prstGeom prst="rect">
                <a:avLst/>
              </a:prstGeom>
              <a:blipFill>
                <a:blip r:embed="rId13"/>
                <a:stretch>
                  <a:fillRect l="-6923" b="-3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8288002" y="4920359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67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484254" y="4191420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1717802" y="4075396"/>
            <a:ext cx="12112350" cy="1904159"/>
            <a:chOff x="0" y="0"/>
            <a:chExt cx="3190084" cy="58016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3" name="TextBox 18"/>
          <p:cNvSpPr txBox="1"/>
          <p:nvPr/>
        </p:nvSpPr>
        <p:spPr>
          <a:xfrm>
            <a:off x="1591151" y="767804"/>
            <a:ext cx="15080447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85103"/>
                </a:solidFill>
                <a:cs typeface="Arial" panose="020B0604020202020204" pitchFamily="34" charset="0"/>
              </a:rPr>
              <a:t>CHƯƠNG V. GIỚI HẠN. </a:t>
            </a:r>
            <a:endParaRPr lang="en-US" sz="8000" b="1">
              <a:solidFill>
                <a:srgbClr val="C85103"/>
              </a:solidFill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8000" b="1">
                <a:solidFill>
                  <a:srgbClr val="C85103"/>
                </a:solidFill>
                <a:cs typeface="Arial" panose="020B0604020202020204" pitchFamily="34" charset="0"/>
              </a:rPr>
              <a:t>HÀM SỐ LIÊN TỤC</a:t>
            </a:r>
            <a:endParaRPr lang="vi-VN" sz="80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0828">
            <a:off x="12305661" y="6586262"/>
            <a:ext cx="3219027" cy="282123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708053">
            <a:off x="13559662" y="8115578"/>
            <a:ext cx="2443514" cy="2443514"/>
          </a:xfrm>
          <a:prstGeom prst="rect">
            <a:avLst/>
          </a:prstGeom>
        </p:spPr>
      </p:pic>
      <p:sp>
        <p:nvSpPr>
          <p:cNvPr id="14" name="TextBox 18"/>
          <p:cNvSpPr txBox="1"/>
          <p:nvPr/>
        </p:nvSpPr>
        <p:spPr>
          <a:xfrm>
            <a:off x="1602156" y="4667980"/>
            <a:ext cx="15080447" cy="16185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chemeClr val="tx2"/>
                </a:solidFill>
                <a:cs typeface="Arial" panose="020B0604020202020204" pitchFamily="34" charset="0"/>
              </a:rPr>
              <a:t>ÔN TẬP CHƯƠNG V </a:t>
            </a:r>
            <a:endParaRPr lang="vi-VN" sz="8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986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742522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182946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29361" y="2586222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873275" y="676699"/>
            <a:ext cx="16308286" cy="3781001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953125" y="792426"/>
                <a:ext cx="14782800" cy="1107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400" b="1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4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Tính tổng </a:t>
                </a:r>
                <a14:m>
                  <m:oMath xmlns:m="http://schemas.openxmlformats.org/officeDocument/2006/math">
                    <m:r>
                      <a:rPr lang="fr-FR" sz="44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𝑆</m:t>
                    </m:r>
                  </m:oMath>
                </a14:m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gồ</a:t>
                </a:r>
                <a:r>
                  <a:rPr lang="vi-VN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</a:t>
                </a:r>
                <a:r>
                  <a:rPr lang="fr-FR" sz="44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tất cả các giá trị m để hàm số</a:t>
                </a:r>
                <a:endParaRPr lang="en-US" sz="44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125" y="792426"/>
                <a:ext cx="14782800" cy="1107996"/>
              </a:xfrm>
              <a:prstGeom prst="rect">
                <a:avLst/>
              </a:prstGeom>
              <a:blipFill>
                <a:blip r:embed="rId11"/>
                <a:stretch>
                  <a:fillRect l="-1649" b="-13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61" y="5303136"/>
            <a:ext cx="8254174" cy="18055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9067803" y="7809677"/>
            <a:ext cx="8254174" cy="1850173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344525" y="5714434"/>
                <a:ext cx="7868989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	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44525" y="5714434"/>
                <a:ext cx="7868989" cy="952568"/>
              </a:xfrm>
              <a:prstGeom prst="rect">
                <a:avLst/>
              </a:prstGeom>
              <a:blipFill>
                <a:blip r:embed="rId12"/>
                <a:stretch>
                  <a:fillRect l="-2789" t="-1274" b="-19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9457678" y="8242656"/>
                <a:ext cx="7609966" cy="8813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D.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</m:oMath>
                </a14:m>
                <a:endParaRPr lang="en-US" sz="4300" dirty="0">
                  <a:solidFill>
                    <a:prstClr val="white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57678" y="8242656"/>
                <a:ext cx="7609966" cy="881395"/>
              </a:xfrm>
              <a:prstGeom prst="rect">
                <a:avLst/>
              </a:prstGeom>
              <a:blipFill>
                <a:blip r:embed="rId13"/>
                <a:stretch>
                  <a:fillRect l="-2322" b="-2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773249" y="5285718"/>
            <a:ext cx="8254174" cy="1822940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56891" y="7809678"/>
            <a:ext cx="8254174" cy="185017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1049203" y="5677768"/>
                <a:ext cx="7204478" cy="9525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=−1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9203" y="5677768"/>
                <a:ext cx="7204478" cy="952568"/>
              </a:xfrm>
              <a:prstGeom prst="rect">
                <a:avLst/>
              </a:prstGeom>
              <a:blipFill>
                <a:blip r:embed="rId14"/>
                <a:stretch>
                  <a:fillRect l="-2961" t="-1274" b="-197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056908" y="8242656"/>
                <a:ext cx="7312650" cy="8788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C.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fr-FR" sz="43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</m:t>
                    </m:r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6908" y="8242656"/>
                <a:ext cx="7312650" cy="878830"/>
              </a:xfrm>
              <a:prstGeom prst="rect">
                <a:avLst/>
              </a:prstGeom>
              <a:blipFill>
                <a:blip r:embed="rId15"/>
                <a:stretch>
                  <a:fillRect l="-2917" t="-1389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2" y="1295793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288002" y="2218043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04358" y="3111237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304358" y="3945621"/>
            <a:ext cx="731046" cy="7310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976397" y="2052822"/>
                <a:ext cx="7167603" cy="22540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𝑓</m:t>
                      </m:r>
                      <m:d>
                        <m:dPr>
                          <m:ctrlPr>
                            <a:rPr lang="en-US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r>
                            <a:rPr lang="fr-FR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𝑥</m:t>
                          </m:r>
                        </m:e>
                      </m:d>
                      <m:r>
                        <a:rPr lang="fr-FR" sz="4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eqArrPr>
                            <m:e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,  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&lt;1   </m:t>
                              </m:r>
                            </m:e>
                            <m:e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2 ,    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=1           </m:t>
                              </m:r>
                            </m:e>
                            <m:e>
                              <m:sSup>
                                <m:sSupPr>
                                  <m:ctrlPr>
                                    <a:rPr lang="en-US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fr-FR" sz="44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+1,  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4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&gt;1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6397" y="2052822"/>
                <a:ext cx="7167603" cy="2254015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168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6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2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3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4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9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7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8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4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5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6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7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9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6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8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9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0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7B0FE9C-F303-49FF-B30D-C4457E06642A}"/>
              </a:ext>
            </a:extLst>
          </p:cNvPr>
          <p:cNvCxnSpPr/>
          <p:nvPr/>
        </p:nvCxnSpPr>
        <p:spPr>
          <a:xfrm>
            <a:off x="0" y="8661070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2F7D700C-B032-496C-9680-57633EB31182}"/>
              </a:ext>
            </a:extLst>
          </p:cNvPr>
          <p:cNvCxnSpPr/>
          <p:nvPr/>
        </p:nvCxnSpPr>
        <p:spPr>
          <a:xfrm>
            <a:off x="0" y="6173338"/>
            <a:ext cx="18288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4199134-2609-4E66-A329-2863BCCC5133}"/>
              </a:ext>
            </a:extLst>
          </p:cNvPr>
          <p:cNvCxnSpPr/>
          <p:nvPr/>
        </p:nvCxnSpPr>
        <p:spPr>
          <a:xfrm>
            <a:off x="4011" y="2652727"/>
            <a:ext cx="18288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54BD6F-C222-4EBF-A18A-FDA724EC8AEA}"/>
              </a:ext>
            </a:extLst>
          </p:cNvPr>
          <p:cNvSpPr/>
          <p:nvPr/>
        </p:nvSpPr>
        <p:spPr>
          <a:xfrm flipH="1">
            <a:off x="777256" y="731463"/>
            <a:ext cx="16565088" cy="38024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/>
              <p:nvPr/>
            </p:nvSpPr>
            <p:spPr>
              <a:xfrm>
                <a:off x="1770442" y="-302782"/>
                <a:ext cx="14578715" cy="4531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200" b="1">
                    <a:solidFill>
                      <a:schemeClr val="bg1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Câu 5</a:t>
                </a:r>
                <a:r>
                  <a:rPr lang="fr-FR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. Cho hàm số </a:t>
                </a:r>
                <a14:m>
                  <m:oMath xmlns:m="http://schemas.openxmlformats.org/officeDocument/2006/math"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2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ad>
                              <m:radPr>
                                <m:degHide m:val="on"/>
                                <m:ctrlPr>
                                  <a:rPr lang="en-US" sz="4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en-US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sSup>
                                      <m:sSupPr>
                                        <m:ctrlPr>
                                          <a:rPr lang="en-US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sz="4200" i="1">
                                            <a:solidFill>
                                              <a:schemeClr val="bg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sup>
                                    </m:sSup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fr-FR" sz="4200" i="1">
                                        <a:solidFill>
                                          <a:schemeClr val="bg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+6</m:t>
                                    </m:r>
                                  </m:den>
                                </m:f>
                              </m:e>
                            </m:rad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;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≠3;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≠2</m:t>
                            </m:r>
                          </m:e>
                          <m:e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en-US" sz="4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2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rad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;  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=3;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𝑏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∈</m:t>
                            </m:r>
                            <m:r>
                              <a:rPr lang="fr-FR" sz="42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ℝ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. Tìm </a:t>
                </a:r>
                <a14:m>
                  <m:oMath xmlns:m="http://schemas.openxmlformats.org/officeDocument/2006/math">
                    <m:r>
                      <a:rPr lang="fr-FR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𝑏</m:t>
                    </m:r>
                  </m:oMath>
                </a14:m>
                <a:r>
                  <a:rPr lang="vi-VN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để </a:t>
                </a:r>
                <a14:m>
                  <m:oMath xmlns:m="http://schemas.openxmlformats.org/officeDocument/2006/math"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vi-VN" sz="42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vi-VN" sz="42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=3</m:t>
                    </m:r>
                  </m:oMath>
                </a14:m>
                <a:endParaRPr lang="en-US" sz="42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605F6AC-8356-4661-B6A4-309609CF4C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442" y="-302782"/>
                <a:ext cx="14578715" cy="4531882"/>
              </a:xfrm>
              <a:prstGeom prst="rect">
                <a:avLst/>
              </a:prstGeom>
              <a:blipFill>
                <a:blip r:embed="rId11"/>
                <a:stretch>
                  <a:fillRect l="-1589" b="-51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bang b">
            <a:extLst>
              <a:ext uri="{FF2B5EF4-FFF2-40B4-BE49-F238E27FC236}">
                <a16:creationId xmlns:a16="http://schemas.microsoft.com/office/drawing/2014/main" id="{D0E6AFB4-275F-4728-9A13-27E00F9EA3A2}"/>
              </a:ext>
            </a:extLst>
          </p:cNvPr>
          <p:cNvSpPr/>
          <p:nvPr/>
        </p:nvSpPr>
        <p:spPr>
          <a:xfrm flipH="1">
            <a:off x="9084159" y="7745221"/>
            <a:ext cx="8254174" cy="183170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6" name="bang c">
            <a:extLst>
              <a:ext uri="{FF2B5EF4-FFF2-40B4-BE49-F238E27FC236}">
                <a16:creationId xmlns:a16="http://schemas.microsoft.com/office/drawing/2014/main" id="{CA2E0476-BE10-4768-BE1B-A9C0072703C2}"/>
              </a:ext>
            </a:extLst>
          </p:cNvPr>
          <p:cNvSpPr/>
          <p:nvPr/>
        </p:nvSpPr>
        <p:spPr>
          <a:xfrm flipH="1">
            <a:off x="773245" y="5265569"/>
            <a:ext cx="8254174" cy="184182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/>
              <p:nvPr/>
            </p:nvSpPr>
            <p:spPr>
              <a:xfrm>
                <a:off x="9534996" y="7796080"/>
                <a:ext cx="5075352" cy="13860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D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cau hoi b">
                <a:extLst>
                  <a:ext uri="{FF2B5EF4-FFF2-40B4-BE49-F238E27FC236}">
                    <a16:creationId xmlns:a16="http://schemas.microsoft.com/office/drawing/2014/main" id="{9897B1B9-EB78-41AF-AC33-1E8F7714B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4996" y="7796080"/>
                <a:ext cx="5075352" cy="1386020"/>
              </a:xfrm>
              <a:prstGeom prst="rect">
                <a:avLst/>
              </a:prstGeom>
              <a:blipFill>
                <a:blip r:embed="rId12"/>
                <a:stretch>
                  <a:fillRect l="-4202" b="-9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/>
              <p:nvPr/>
            </p:nvSpPr>
            <p:spPr>
              <a:xfrm>
                <a:off x="1171704" y="5656594"/>
                <a:ext cx="3332117" cy="1033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A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4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7" name="cau hoi c">
                <a:extLst>
                  <a:ext uri="{FF2B5EF4-FFF2-40B4-BE49-F238E27FC236}">
                    <a16:creationId xmlns:a16="http://schemas.microsoft.com/office/drawing/2014/main" id="{D96707EC-5A82-4050-B897-6DBAB63AC9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4" y="5656594"/>
                <a:ext cx="3332117" cy="1033488"/>
              </a:xfrm>
              <a:prstGeom prst="rect">
                <a:avLst/>
              </a:prstGeom>
              <a:blipFill>
                <a:blip r:embed="rId13"/>
                <a:stretch>
                  <a:fillRect l="-6399" b="-171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bang a">
            <a:extLst>
              <a:ext uri="{FF2B5EF4-FFF2-40B4-BE49-F238E27FC236}">
                <a16:creationId xmlns:a16="http://schemas.microsoft.com/office/drawing/2014/main" id="{8DD63B39-09F3-4F04-83CD-408FC7619A90}"/>
              </a:ext>
            </a:extLst>
          </p:cNvPr>
          <p:cNvSpPr/>
          <p:nvPr/>
        </p:nvSpPr>
        <p:spPr>
          <a:xfrm flipH="1">
            <a:off x="9084159" y="5257407"/>
            <a:ext cx="8254174" cy="1857858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2" name="bang d">
            <a:extLst>
              <a:ext uri="{FF2B5EF4-FFF2-40B4-BE49-F238E27FC236}">
                <a16:creationId xmlns:a16="http://schemas.microsoft.com/office/drawing/2014/main" id="{A6F11D1C-4D08-4BAF-9A3D-4AC673B9036B}"/>
              </a:ext>
            </a:extLst>
          </p:cNvPr>
          <p:cNvSpPr/>
          <p:nvPr/>
        </p:nvSpPr>
        <p:spPr>
          <a:xfrm flipH="1">
            <a:off x="773245" y="7741741"/>
            <a:ext cx="8254174" cy="1859066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/>
              <p:nvPr/>
            </p:nvSpPr>
            <p:spPr>
              <a:xfrm>
                <a:off x="9530985" y="5663119"/>
                <a:ext cx="7020216" cy="9232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B</a:t>
                </a: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  <a:r>
                  <a:rPr kumimoji="0" lang="vi-VN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3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− 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vi-VN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rad>
                  </m:oMath>
                </a14:m>
                <a:endParaRPr lang="en-US" sz="4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3" name="cau hoi a">
                <a:extLst>
                  <a:ext uri="{FF2B5EF4-FFF2-40B4-BE49-F238E27FC236}">
                    <a16:creationId xmlns:a16="http://schemas.microsoft.com/office/drawing/2014/main" id="{9B5DABB8-849A-4D2D-930C-9CA07BFC5B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30985" y="5663119"/>
                <a:ext cx="7020216" cy="923201"/>
              </a:xfrm>
              <a:prstGeom prst="rect">
                <a:avLst/>
              </a:prstGeom>
              <a:blipFill>
                <a:blip r:embed="rId14"/>
                <a:stretch>
                  <a:fillRect l="-3038" b="-311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/>
              <p:nvPr/>
            </p:nvSpPr>
            <p:spPr>
              <a:xfrm>
                <a:off x="1171704" y="7810500"/>
                <a:ext cx="7104098" cy="14160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14376" lvl="0" indent="-514376" algn="just">
                  <a:lnSpc>
                    <a:spcPct val="130000"/>
                  </a:lnSpc>
                  <a:buClr>
                    <a:prstClr val="white"/>
                  </a:buClr>
                  <a:buFont typeface="Wingdings" panose="05000000000000000000" pitchFamily="2" charset="2"/>
                  <a:buChar char="w"/>
                  <a:defRPr/>
                </a:pPr>
                <a:r>
                  <a: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srgbClr val="FFC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  <a:sym typeface="Arial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3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e>
                        </m:rad>
                      </m:num>
                      <m:den>
                        <m:r>
                          <a:rPr lang="vi-VN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43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4" name="cau hoi d">
                <a:extLst>
                  <a:ext uri="{FF2B5EF4-FFF2-40B4-BE49-F238E27FC236}">
                    <a16:creationId xmlns:a16="http://schemas.microsoft.com/office/drawing/2014/main" id="{42A746A3-96B8-42A5-8EFA-A104DB6B2F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1704" y="7810500"/>
                <a:ext cx="7104098" cy="1416093"/>
              </a:xfrm>
              <a:prstGeom prst="rect">
                <a:avLst/>
              </a:prstGeom>
              <a:blipFill>
                <a:blip r:embed="rId15"/>
                <a:stretch>
                  <a:fillRect l="-3002" b="-64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" name="Question">
            <a:hlinkClick r:id="" action="ppaction://media"/>
            <a:extLst>
              <a:ext uri="{FF2B5EF4-FFF2-40B4-BE49-F238E27FC236}">
                <a16:creationId xmlns:a16="http://schemas.microsoft.com/office/drawing/2014/main" id="{94477BC5-B6D0-442B-AA84-FC52C48B0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7372" y="1562100"/>
            <a:ext cx="731046" cy="731046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  <a:extLst>
              <a:ext uri="{FF2B5EF4-FFF2-40B4-BE49-F238E27FC236}">
                <a16:creationId xmlns:a16="http://schemas.microsoft.com/office/drawing/2014/main" id="{68BE9F49-5BDC-4DC0-880E-ABA272EC29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17372" y="2484350"/>
            <a:ext cx="731046" cy="731046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  <a:extLst>
              <a:ext uri="{FF2B5EF4-FFF2-40B4-BE49-F238E27FC236}">
                <a16:creationId xmlns:a16="http://schemas.microsoft.com/office/drawing/2014/main" id="{7942E890-12CD-490E-BBD3-364B92887EF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3728" y="3377544"/>
            <a:ext cx="731046" cy="731046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  <a:extLst>
              <a:ext uri="{FF2B5EF4-FFF2-40B4-BE49-F238E27FC236}">
                <a16:creationId xmlns:a16="http://schemas.microsoft.com/office/drawing/2014/main" id="{1959E413-37BE-4F97-ADD0-1237CBCB68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8733728" y="4211928"/>
            <a:ext cx="731046" cy="731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12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8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1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2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6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2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4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443878" y="8420100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6499587" y="8107822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5925417" y="584307"/>
            <a:ext cx="6289303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5.25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tr124)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2"/>
              <p:cNvSpPr>
                <a:spLocks noChangeArrowheads="1"/>
              </p:cNvSpPr>
              <p:nvPr/>
            </p:nvSpPr>
            <p:spPr bwMode="auto">
              <a:xfrm>
                <a:off x="1066784" y="1638300"/>
                <a:ext cx="16006570" cy="23264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0" algn="just">
                  <a:lnSpc>
                    <a:spcPct val="150000"/>
                  </a:lnSpc>
                </a:pPr>
                <a:r>
                  <a:rPr lang="es-E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Cho dãy số </a:t>
                </a:r>
                <a14:m>
                  <m:oMath xmlns:m="http://schemas.openxmlformats.org/officeDocument/2006/math">
                    <m:r>
                      <a:rPr lang="es-E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s-ES" sz="40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en-US" sz="40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s-E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có tính chất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000">
                    <a:effectLst/>
                    <a:ea typeface="Calibri" panose="020F0502020204030204" pitchFamily="34" charset="0"/>
                    <a:cs typeface="Arial" panose="020B0604020202020204" pitchFamily="34" charset="0"/>
                  </a:rPr>
                  <a:t>. Có kết luận gì về giới hạn của dãy số này? </a:t>
                </a:r>
                <a:r>
                  <a:rPr lang="es-ES" sz="4000">
                    <a:solidFill>
                      <a:srgbClr val="000000"/>
                    </a:solidFill>
                    <a:cs typeface="Arial" panose="020B0604020202020204" pitchFamily="34" charset="0"/>
                  </a:rPr>
                  <a:t>   </a:t>
                </a:r>
                <a:endParaRPr kumimoji="0" 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66784" y="1638300"/>
                <a:ext cx="16006570" cy="2326406"/>
              </a:xfrm>
              <a:prstGeom prst="rect">
                <a:avLst/>
              </a:prstGeom>
              <a:blipFill>
                <a:blip r:embed="rId7"/>
                <a:stretch>
                  <a:fillRect l="-1371" r="-1333" b="-603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8480995" y="41529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4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48422" y="5265353"/>
                <a:ext cx="12065149" cy="28499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−1)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8422" y="5265353"/>
                <a:ext cx="12065149" cy="2849947"/>
              </a:xfrm>
              <a:prstGeom prst="rect">
                <a:avLst/>
              </a:prstGeom>
              <a:blipFill>
                <a:blip r:embed="rId8"/>
                <a:stretch>
                  <a:fillRect l="-1819" b="-14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63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419100" y="275275"/>
            <a:ext cx="865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5.26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Tìm giới hạn của các dãy số có số hạng tổng quát cho bởi công thức sau: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7034683" y="-232024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0">
            <a:off x="-152623" y="8952158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sSub>
                        <m:sSub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fr-FR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277709" y="15129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4000" b="1" i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Giải:</a:t>
            </a:r>
            <a:endParaRPr lang="en-US" sz="4000" b="1" i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726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820886" y="2431137"/>
                <a:ext cx="8239649" cy="54539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𝑎</m:t>
                          </m:r>
                          <m:r>
                            <a:rPr lang="en-US" sz="40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) 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𝑢</m:t>
                          </m:r>
                        </m:e>
                        <m:sub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+7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−2</m:t>
                          </m:r>
                        </m:den>
                      </m:f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3+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den>
                          </m:f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den>
                      </m:f>
                    </m:oMath>
                  </m:oMathPara>
                </a14:m>
                <a:endParaRPr lang="fr-FR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→+∞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𝑢</m:t>
                              </m:r>
                            </m:e>
                            <m:sub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0886" y="2431137"/>
                <a:ext cx="8239649" cy="5453929"/>
              </a:xfrm>
              <a:prstGeom prst="rect">
                <a:avLst/>
              </a:prstGeom>
              <a:blipFill>
                <a:blip r:embed="rId9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19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" grpId="0"/>
      <p:bldP spid="6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419100" y="275275"/>
            <a:ext cx="865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5.26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giới hạn của các dãy số có số hạng tổng quát cho bởi công thức sau: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7034683" y="-232024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0">
            <a:off x="-152623" y="8952158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277709" y="15129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726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62775" y="1948603"/>
                <a:ext cx="8758625" cy="80716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36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𝑘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lang="fr-FR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𝑘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naryPr>
                        <m:sub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𝑘</m:t>
                          </m:r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=0</m:t>
                          </m:r>
                        </m:sub>
                        <m:sup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sup>
                        <m:e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𝑘</m:t>
                              </m:r>
                            </m:sup>
                          </m:sSup>
                        </m:e>
                      </m:nary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           </m:t>
                      </m:r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2</m:t>
                              </m:r>
                            </m:den>
                          </m:f>
                        </m:den>
                      </m:f>
                      <m:r>
                        <a:rPr lang="fr-FR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+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5</m:t>
                                      </m:r>
                                    </m:num>
                                    <m:den>
                                      <m:r>
                                        <a:rPr lang="fr-FR" sz="36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+1</m:t>
                              </m:r>
                            </m:sup>
                          </m:sSup>
                        </m:num>
                        <m:den>
                          <m:r>
                            <a:rPr lang="fr-FR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5</m:t>
                              </m:r>
                            </m:num>
                            <m:den>
                              <m:r>
                                <a:rPr lang="fr-FR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6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=2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sup>
                        </m:sSup>
                      </m:e>
                    </m:d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+6</m:t>
                    </m:r>
                    <m:d>
                      <m:d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sSup>
                          <m:sSup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f>
                                  <m:fPr>
                                    <m:ctrlPr>
                                      <a:rPr lang="en-US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fr-FR" sz="36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  <m:sup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sup>
                        </m:sSup>
                      </m:e>
                    </m:d>
                  </m:oMath>
                </a14:m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defRPr/>
                </a:pPr>
                <a:r>
                  <a:rPr lang="fr-FR" sz="36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36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=8</m:t>
                    </m:r>
                  </m:oMath>
                </a14:m>
                <a:endParaRPr lang="en-US" sz="36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62775" y="1948603"/>
                <a:ext cx="8758625" cy="8071697"/>
              </a:xfrm>
              <a:prstGeom prst="rect">
                <a:avLst/>
              </a:prstGeom>
              <a:blipFill>
                <a:blip r:embed="rId9"/>
                <a:stretch>
                  <a:fillRect l="-21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47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419100" y="275275"/>
            <a:ext cx="865096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5.26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giới hạn của các dãy số có số hạng tổng quát cho bởi công thức sau: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7034683" y="-232024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940">
            <a:off x="-152623" y="8952158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+7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534" y="3449573"/>
                <a:ext cx="5055808" cy="13378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b</m:t>
                      </m:r>
                      <m:r>
                        <a:rPr kumimoji="0" lang="en-US" sz="40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𝑣</m:t>
                          </m:r>
                        </m:e>
                        <m:sub>
                          <m:r>
                            <a:rPr kumimoji="0" lang="en-US" sz="4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𝑘</m:t>
                          </m:r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=0</m:t>
                          </m:r>
                        </m:sub>
                        <m:sup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5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num>
                            <m:den>
                              <m:sSup>
                                <m:sSupPr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𝑘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2741" y="5374281"/>
                <a:ext cx="4600810" cy="177317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𝑐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+mn-cs"/>
                        </a:rPr>
                        <m:t>) </m:t>
                      </m:r>
                      <m:sSub>
                        <m:sSub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𝑤</m:t>
                          </m:r>
                        </m:e>
                        <m:sub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sub>
                      </m:sSub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</m:e>
                          </m:func>
                        </m:num>
                        <m:den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𝑛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0762" y="7734300"/>
                <a:ext cx="3229859" cy="12405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13277709" y="1512957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93726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705425" y="2933700"/>
                <a:ext cx="8239649" cy="40602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𝑐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𝑛</m:t>
                                  </m:r>
                                </m:e>
                              </m:func>
                            </m:e>
                          </m:d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≤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4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  <m:t>𝑛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→0</m:t>
                      </m:r>
                    </m:oMath>
                  </m:oMathPara>
                </a14:m>
                <a:endParaRPr lang="fr-FR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𝑛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→+∞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defRPr/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→+∞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𝑤</m:t>
                            </m:r>
                          </m:e>
                          <m:sub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𝑛</m:t>
                            </m:r>
                          </m:sub>
                        </m:sSub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5425" y="2933700"/>
                <a:ext cx="8239649" cy="4060214"/>
              </a:xfrm>
              <a:prstGeom prst="rect">
                <a:avLst/>
              </a:prstGeom>
              <a:blipFill>
                <a:blip r:embed="rId9"/>
                <a:stretch>
                  <a:fillRect l="-2589" b="-7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740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83735">
            <a:off x="-731449" y="7982995"/>
            <a:ext cx="3027737" cy="2596852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6140749" flipH="1">
            <a:off x="16915378" y="-94929"/>
            <a:ext cx="1967688" cy="1811242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490509" y="585352"/>
            <a:ext cx="7620000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5.27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Viết các số thập phân vô hạn tuần hoàn sau đây dưới dạng phân số.</a:t>
            </a:r>
          </a:p>
          <a:p>
            <a:pPr algn="just">
              <a:lnSpc>
                <a:spcPct val="2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a) 1,(01);</a:t>
            </a:r>
          </a:p>
          <a:p>
            <a:pPr algn="just">
              <a:lnSpc>
                <a:spcPct val="2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b) 5,(132).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8534400" y="1866900"/>
            <a:ext cx="0" cy="84201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2687815" y="1562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9525000" y="2746451"/>
                <a:ext cx="8085365" cy="68928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1,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01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1000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…</m:t>
                    </m:r>
                  </m:oMath>
                </a14:m>
                <a:endParaRPr lang="en-US" sz="4000" i="1"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ea typeface="Calibri" panose="020F0502020204030204" pitchFamily="34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</m:t>
                            </m:r>
                          </m:den>
                        </m:f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=1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99</m:t>
                        </m:r>
                      </m:den>
                    </m:f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5,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1000</m:t>
                        </m:r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1000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fr-FR" sz="40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…</m:t>
                    </m:r>
                  </m:oMath>
                </a14:m>
                <a:endParaRPr lang="en-US" sz="4000" i="1">
                  <a:effectLst/>
                  <a:latin typeface="Cambria Math" panose="020405030504060302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en-US" sz="4000" b="0">
                    <a:effectLst/>
                    <a:ea typeface="Calibri" panose="020F0502020204030204" pitchFamily="34" charset="0"/>
                  </a:rPr>
                  <a:t>                   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 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=5+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132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1000</m:t>
                            </m:r>
                          </m:den>
                        </m:f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1−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1000</m:t>
                            </m:r>
                          </m:den>
                        </m:f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=5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132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999</m:t>
                        </m:r>
                      </m:den>
                    </m:f>
                  </m:oMath>
                </a14:m>
                <a:r>
                  <a:rPr lang="en-US" sz="400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5000" y="2746451"/>
                <a:ext cx="8085365" cy="6892849"/>
              </a:xfrm>
              <a:prstGeom prst="rect">
                <a:avLst/>
              </a:prstGeom>
              <a:blipFill>
                <a:blip r:embed="rId8"/>
                <a:stretch>
                  <a:fillRect l="-27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529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339797" y="-814150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7254693" y="6093943"/>
            <a:ext cx="1510678" cy="1542204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51098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600"/>
          </a:p>
        </p:txBody>
      </p:sp>
      <p:sp>
        <p:nvSpPr>
          <p:cNvPr id="13" name="Rectangle 12"/>
          <p:cNvSpPr/>
          <p:nvPr/>
        </p:nvSpPr>
        <p:spPr>
          <a:xfrm>
            <a:off x="6283697" y="241637"/>
            <a:ext cx="6289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5.28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tr124)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0467" y="1588577"/>
            <a:ext cx="5638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 giới hạn sau: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579259" y="2400048"/>
                <a:ext cx="11470855" cy="1752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+2</m:t>
                                </m:r>
                              </m:e>
                            </m:rad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−7</m:t>
                            </m:r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−7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−7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dPr>
                              <m:e>
                                <m:rad>
                                  <m:radPr>
                                    <m:degHide m:val="on"/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+2</m:t>
                                    </m:r>
                                  </m:e>
                                </m:rad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+3</m:t>
                                </m:r>
                              </m:e>
                            </m:d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+2</m:t>
                                </m:r>
                              </m:e>
                            </m:rad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+3</m:t>
                            </m:r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6</m:t>
                        </m:r>
                      </m:den>
                    </m:f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259" y="2400048"/>
                <a:ext cx="11470855" cy="1752852"/>
              </a:xfrm>
              <a:prstGeom prst="rect">
                <a:avLst/>
              </a:prstGeom>
              <a:blipFill>
                <a:blip r:embed="rId7"/>
                <a:stretch>
                  <a:fillRect l="-18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0467" y="2869036"/>
                <a:ext cx="3091103" cy="113146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→7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+2</m:t>
                                </m:r>
                              </m:e>
                            </m:rad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−3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−7</m:t>
                            </m:r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2869036"/>
                <a:ext cx="3091103" cy="1131464"/>
              </a:xfrm>
              <a:prstGeom prst="rect">
                <a:avLst/>
              </a:prstGeom>
              <a:blipFill>
                <a:blip r:embed="rId8"/>
                <a:stretch>
                  <a:fillRect l="-7101" b="-4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900467" y="4635914"/>
                <a:ext cx="2561855" cy="11092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4635914"/>
                <a:ext cx="2561855" cy="1109214"/>
              </a:xfrm>
              <a:prstGeom prst="rect">
                <a:avLst/>
              </a:prstGeom>
              <a:blipFill>
                <a:blip r:embed="rId9"/>
                <a:stretch>
                  <a:fillRect l="-8571" b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00467" y="6552579"/>
                <a:ext cx="2836546" cy="10293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2−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1−</m:t>
                                    </m:r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6552579"/>
                <a:ext cx="2836546" cy="1029321"/>
              </a:xfrm>
              <a:prstGeom prst="rect">
                <a:avLst/>
              </a:prstGeom>
              <a:blipFill>
                <a:blip r:embed="rId10"/>
                <a:stretch>
                  <a:fillRect l="-7742" b="-4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900467" y="8383335"/>
                <a:ext cx="3421962" cy="10227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+1</m:t>
                                </m:r>
                              </m:e>
                            </m:rad>
                          </m:den>
                        </m:f>
                      </m:e>
                    </m:func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0467" y="8383335"/>
                <a:ext cx="3421962" cy="1022780"/>
              </a:xfrm>
              <a:prstGeom prst="rect">
                <a:avLst/>
              </a:prstGeom>
              <a:blipFill>
                <a:blip r:embed="rId11"/>
                <a:stretch>
                  <a:fillRect l="-6417" b="-53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11638707" y="1572375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6248400" y="1852323"/>
            <a:ext cx="0" cy="7829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602811" y="4198789"/>
                <a:ext cx="9144000" cy="16305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3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−1</m:t>
                            </m:r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+1</m:t>
                            </m:r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</m:t>
                        </m:r>
                      </m:num>
                      <m:den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811" y="4198789"/>
                <a:ext cx="9144000" cy="1630511"/>
              </a:xfrm>
              <a:prstGeom prst="rect">
                <a:avLst/>
              </a:prstGeom>
              <a:blipFill>
                <a:blip r:embed="rId12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579259" y="6125477"/>
                <a:ext cx="9144000" cy="151067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2−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1−</m:t>
                                    </m:r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=+∞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9259" y="6125477"/>
                <a:ext cx="9144000" cy="1510670"/>
              </a:xfrm>
              <a:prstGeom prst="rect">
                <a:avLst/>
              </a:prstGeom>
              <a:blipFill>
                <a:blip r:embed="rId13"/>
                <a:stretch>
                  <a:fillRect l="-2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6602811" y="7200900"/>
                <a:ext cx="8238537" cy="2539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d)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𝑥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+1</m:t>
                                </m:r>
                              </m:e>
                            </m:rad>
                          </m:den>
                        </m:f>
                      </m:e>
                    </m:func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→−∞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𝑥</m:t>
                                </m:r>
                              </m:den>
                            </m:f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fr-FR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4+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fr-FR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US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fr-FR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𝑥</m:t>
                                        </m:r>
                                      </m:e>
                                      <m:sup>
                                        <m:r>
                                          <a:rPr lang="fr-FR" sz="4000" i="1">
                                            <a:solidFill>
                                              <a:prstClr val="black"/>
                                            </a:solidFill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rad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=−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 </m:t>
                        </m:r>
                      </m:e>
                    </m:func>
                  </m:oMath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2811" y="7200900"/>
                <a:ext cx="8238537" cy="2539862"/>
              </a:xfrm>
              <a:prstGeom prst="rect">
                <a:avLst/>
              </a:prstGeom>
              <a:blipFill>
                <a:blip r:embed="rId14"/>
                <a:stretch>
                  <a:fillRect l="-2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20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1" grpId="0"/>
      <p:bldP spid="14" grpId="0"/>
      <p:bldP spid="17" grpId="0"/>
      <p:bldP spid="18" grpId="0"/>
      <p:bldP spid="19" grpId="0"/>
      <p:bldP spid="20" grpId="0"/>
      <p:bldP spid="23" grpId="0"/>
      <p:bldP spid="24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683735">
            <a:off x="-551018" y="-340110"/>
            <a:ext cx="2247133" cy="1927338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 rot="10800000" flipH="1">
            <a:off x="15667945" y="7997808"/>
            <a:ext cx="2661680" cy="2567226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Rectangle 7"/>
          <p:cNvSpPr/>
          <p:nvPr/>
        </p:nvSpPr>
        <p:spPr>
          <a:xfrm>
            <a:off x="6248400" y="537444"/>
            <a:ext cx="6289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5.29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tr124)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4055" y="1934678"/>
            <a:ext cx="4281133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các giới hạn một bên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742970" y="2495433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6248400" y="2419202"/>
            <a:ext cx="0" cy="78296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099817" y="3444399"/>
                <a:ext cx="12039600" cy="20818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−9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−9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d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+3</m:t>
                              </m:r>
                            </m:e>
                          </m:d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=6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9817" y="3444399"/>
                <a:ext cx="12039600" cy="208185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65168" y="4004724"/>
                <a:ext cx="3448380" cy="1410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a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3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−9</m:t>
                              </m:r>
                            </m:num>
                            <m:den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−3</m:t>
                                  </m:r>
                                </m:e>
                              </m:d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5168" y="4004724"/>
                <a:ext cx="3448380" cy="14101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043773" y="6699398"/>
                <a:ext cx="3578544" cy="12617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1−</m:t>
                                  </m:r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rad>
                            </m:den>
                          </m:f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773" y="6699398"/>
                <a:ext cx="3578544" cy="12617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660869" y="6167579"/>
                <a:ext cx="5092997" cy="18592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b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) 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num>
                            <m:den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1−</m:t>
                                  </m:r>
                                  <m:r>
                                    <a:rPr lang="fr-FR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rad>
                            </m:den>
                          </m:f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=+∞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0869" y="6167579"/>
                <a:ext cx="5092997" cy="185929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901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3" grpId="0"/>
      <p:bldP spid="5" grpId="0"/>
      <p:bldP spid="6" grpId="0"/>
      <p:bldP spid="7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6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7" name="Freeform 9"/>
          <p:cNvSpPr/>
          <p:nvPr/>
        </p:nvSpPr>
        <p:spPr>
          <a:xfrm rot="15637724" flipH="1">
            <a:off x="16892233" y="-86255"/>
            <a:ext cx="1731733" cy="1591283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/>
          <p:cNvGrpSpPr/>
          <p:nvPr/>
        </p:nvGrpSpPr>
        <p:grpSpPr>
          <a:xfrm>
            <a:off x="704399" y="1003519"/>
            <a:ext cx="17054494" cy="1282467"/>
            <a:chOff x="471506" y="279633"/>
            <a:chExt cx="16665611" cy="1282467"/>
          </a:xfrm>
        </p:grpSpPr>
        <p:sp>
          <p:nvSpPr>
            <p:cNvPr id="18" name="Rectangle 17"/>
            <p:cNvSpPr/>
            <p:nvPr/>
          </p:nvSpPr>
          <p:spPr>
            <a:xfrm>
              <a:off x="471506" y="405312"/>
              <a:ext cx="1666561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5.30 </a:t>
              </a:r>
              <a:r>
                <a:rPr lang="en-US" sz="40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(SGK </a:t>
              </a:r>
              <a:r>
                <a:rPr lang="en-US" sz="4000" b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– tr124) </a:t>
              </a:r>
              <a:r>
                <a:rPr lang="vi-VN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Chứng minh rằng giới hạn</a:t>
              </a: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       không tồn tại.</a:t>
              </a:r>
              <a:endParaRPr lang="vi-VN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552433" y="279633"/>
                  <a:ext cx="2004780" cy="12824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552433" y="279633"/>
                  <a:ext cx="2004780" cy="128246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" name="Rectangle 10"/>
          <p:cNvSpPr/>
          <p:nvPr/>
        </p:nvSpPr>
        <p:spPr>
          <a:xfrm>
            <a:off x="8480998" y="2785979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267201" y="3840957"/>
                <a:ext cx="10134600" cy="28265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+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=1</m:t>
                      </m:r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; 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limLowPr>
                            <m:e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𝑙𝑖𝑚</m:t>
                              </m:r>
                            </m:e>
                            <m:lim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0</m:t>
                                  </m:r>
                                </m:e>
                                <m:sup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−</m:t>
                                  </m:r>
                                </m:sup>
                              </m:sSup>
                            </m:lim>
                          </m:limLow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𝑥</m:t>
                              </m:r>
                            </m:den>
                          </m:f>
                        </m:e>
                      </m:func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</a:rPr>
                        <m:t>=−1</m:t>
                      </m:r>
                    </m:oMath>
                  </m:oMathPara>
                </a14:m>
                <a:endParaRPr lang="fr-FR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1" y="3840957"/>
                <a:ext cx="10134600" cy="2826543"/>
              </a:xfrm>
              <a:prstGeom prst="rect">
                <a:avLst/>
              </a:prstGeom>
              <a:blipFill>
                <a:blip r:embed="rId7"/>
                <a:stretch>
                  <a:fillRect l="-2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4279233" y="7253162"/>
            <a:ext cx="8908208" cy="1282467"/>
            <a:chOff x="4340245" y="7086549"/>
            <a:chExt cx="8908208" cy="128246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>
                  <a:off x="7868997" y="7086549"/>
                  <a:ext cx="2051560" cy="12824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sSup>
                                  <m:sSup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lim>
                            </m:limLow>
                          </m:fName>
                          <m:e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num>
                              <m:den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den>
                            </m:f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68997" y="7086549"/>
                  <a:ext cx="2051560" cy="128246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/>
            <p:cNvSpPr/>
            <p:nvPr/>
          </p:nvSpPr>
          <p:spPr>
            <a:xfrm>
              <a:off x="4340245" y="7207481"/>
              <a:ext cx="8908208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  <a:spcBef>
                  <a:spcPts val="100"/>
                </a:spcBef>
                <a:spcAft>
                  <a:spcPts val="100"/>
                </a:spcAft>
              </a:pP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Do đó, giới hạn               không tồn tại.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284835" y="8185932"/>
            <a:ext cx="2448254" cy="2079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2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blinds dir="vert"/>
      </p:transition>
    </mc:Choice>
    <mc:Fallback xmlns="">
      <p:transition spd="med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1295400" y="4843252"/>
            <a:ext cx="7049362" cy="2022437"/>
            <a:chOff x="577774" y="3009900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219200" y="3009900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577774" y="3718802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1"/>
                <p:cNvSpPr txBox="1"/>
                <p:nvPr/>
              </p:nvSpPr>
              <p:spPr>
                <a:xfrm>
                  <a:off x="1740358" y="3373718"/>
                  <a:ext cx="6192862" cy="1208024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40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1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0358" y="3373718"/>
                  <a:ext cx="6192862" cy="1208024"/>
                </a:xfrm>
                <a:prstGeom prst="rect">
                  <a:avLst/>
                </a:prstGeom>
                <a:blipFill>
                  <a:blip r:embed="rId2"/>
                  <a:stretch>
                    <a:fillRect b="-3221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TextBox 32"/>
            <p:cNvSpPr txBox="1"/>
            <p:nvPr/>
          </p:nvSpPr>
          <p:spPr>
            <a:xfrm>
              <a:off x="849186" y="382396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95400" y="7562370"/>
            <a:ext cx="7049362" cy="2022437"/>
            <a:chOff x="577774" y="6009474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219200" y="6009474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577774" y="6718376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6"/>
                <p:cNvSpPr txBox="1"/>
                <p:nvPr/>
              </p:nvSpPr>
              <p:spPr>
                <a:xfrm>
                  <a:off x="1671903" y="6360760"/>
                  <a:ext cx="6365167" cy="147243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6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1903" y="6360760"/>
                  <a:ext cx="6365167" cy="1472438"/>
                </a:xfrm>
                <a:prstGeom prst="rect">
                  <a:avLst/>
                </a:prstGeom>
                <a:blipFill>
                  <a:blip r:embed="rId3"/>
                  <a:stretch>
                    <a:fillRect b="-88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3" name="TextBox 33"/>
            <p:cNvSpPr txBox="1"/>
            <p:nvPr/>
          </p:nvSpPr>
          <p:spPr>
            <a:xfrm>
              <a:off x="849187" y="6931177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616484" y="4762500"/>
            <a:ext cx="7049362" cy="2419416"/>
            <a:chOff x="9224050" y="2865239"/>
            <a:chExt cx="8225750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865476" y="2865239"/>
              <a:ext cx="7584324" cy="3230759"/>
              <a:chOff x="0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224050" y="3718802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9"/>
                <p:cNvSpPr txBox="1"/>
                <p:nvPr/>
              </p:nvSpPr>
              <p:spPr>
                <a:xfrm>
                  <a:off x="10621443" y="3325481"/>
                  <a:ext cx="6317258" cy="147243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9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1443" y="3325481"/>
                  <a:ext cx="6317258" cy="1472438"/>
                </a:xfrm>
                <a:prstGeom prst="rect">
                  <a:avLst/>
                </a:prstGeom>
                <a:blipFill>
                  <a:blip r:embed="rId4"/>
                  <a:stretch>
                    <a:fillRect b="-88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TextBox 34"/>
            <p:cNvSpPr txBox="1"/>
            <p:nvPr/>
          </p:nvSpPr>
          <p:spPr>
            <a:xfrm>
              <a:off x="9495462" y="388888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679937" y="7537702"/>
            <a:ext cx="7049362" cy="2022437"/>
            <a:chOff x="9224050" y="6009474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865476" y="6009474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224050" y="6751713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30"/>
                <p:cNvSpPr txBox="1"/>
                <p:nvPr/>
              </p:nvSpPr>
              <p:spPr>
                <a:xfrm>
                  <a:off x="10621443" y="6436104"/>
                  <a:ext cx="6442511" cy="1472438"/>
                </a:xfrm>
                <a:prstGeom prst="rect">
                  <a:avLst/>
                </a:prstGeom>
              </p:spPr>
              <p:txBody>
                <a:bodyPr wrap="square" lIns="0" tIns="0" rIns="0" bIns="0" rtlCol="0" anchor="t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𝑙𝑖𝑚</m:t>
                                </m:r>
                              </m:e>
                              <m:lim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sSub>
                              <m:sSub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𝑢</m:t>
                                </m:r>
                              </m:e>
                              <m:sub>
                                <m:r>
                                  <a:rPr lang="vi-VN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800" b="1" dirty="0">
                    <a:solidFill>
                      <a:srgbClr val="623933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0" name="TextBox 3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21443" y="6436104"/>
                  <a:ext cx="6442511" cy="1472438"/>
                </a:xfrm>
                <a:prstGeom prst="rect">
                  <a:avLst/>
                </a:prstGeom>
                <a:blipFill>
                  <a:blip r:embed="rId5"/>
                  <a:stretch>
                    <a:fillRect b="-884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5" name="TextBox 35"/>
            <p:cNvSpPr txBox="1"/>
            <p:nvPr/>
          </p:nvSpPr>
          <p:spPr>
            <a:xfrm>
              <a:off x="9495463" y="696451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4515598" y="418285"/>
            <a:ext cx="95961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80482" y="-215850"/>
            <a:ext cx="2407518" cy="2124280"/>
          </a:xfrm>
          <a:prstGeom prst="rect">
            <a:avLst/>
          </a:prstGeom>
        </p:spPr>
      </p:pic>
      <p:grpSp>
        <p:nvGrpSpPr>
          <p:cNvPr id="40" name="Group 36"/>
          <p:cNvGrpSpPr/>
          <p:nvPr/>
        </p:nvGrpSpPr>
        <p:grpSpPr>
          <a:xfrm>
            <a:off x="0" y="1550330"/>
            <a:ext cx="5517952" cy="2709042"/>
            <a:chOff x="-580655" y="-452841"/>
            <a:chExt cx="6916646" cy="5672589"/>
          </a:xfrm>
        </p:grpSpPr>
        <p:sp>
          <p:nvSpPr>
            <p:cNvPr id="46" name="Freeform 37"/>
            <p:cNvSpPr/>
            <p:nvPr/>
          </p:nvSpPr>
          <p:spPr>
            <a:xfrm rot="20551586">
              <a:off x="1735913" y="391436"/>
              <a:ext cx="2402754" cy="4828312"/>
            </a:xfrm>
            <a:custGeom>
              <a:avLst/>
              <a:gdLst/>
              <a:ahLst/>
              <a:cxnLst/>
              <a:rect l="l" t="t" r="r" b="b"/>
              <a:pathLst>
                <a:path w="2964368" h="3809351">
                  <a:moveTo>
                    <a:pt x="0" y="0"/>
                  </a:moveTo>
                  <a:lnTo>
                    <a:pt x="2964367" y="0"/>
                  </a:lnTo>
                  <a:lnTo>
                    <a:pt x="2964367" y="3809351"/>
                  </a:lnTo>
                  <a:lnTo>
                    <a:pt x="0" y="380935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7" name="TextBox 38"/>
            <p:cNvSpPr txBox="1"/>
            <p:nvPr/>
          </p:nvSpPr>
          <p:spPr>
            <a:xfrm rot="20550000">
              <a:off x="-580655" y="-452841"/>
              <a:ext cx="6916646" cy="37695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7211"/>
                </a:lnSpc>
              </a:pPr>
              <a:r>
                <a:rPr lang="en-US" sz="5000" b="1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5.18</a:t>
              </a:r>
              <a:endParaRPr lang="en-US" sz="50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446937" y="2007530"/>
                <a:ext cx="11951697" cy="217117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dãy số </a:t>
                </a:r>
                <a14:m>
                  <m:oMath xmlns:m="http://schemas.openxmlformats.org/officeDocument/2006/math"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𝒖𝒏</m:t>
                    </m:r>
                    <m:r>
                      <a:rPr lang="en-US" sz="40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 </m:t>
                    </m:r>
                  </m:oMath>
                </a14:m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p>
                          <m:sSupPr>
                            <m:ctrlPr>
                              <a:rPr lang="en-US" sz="4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  <m:sup>
                            <m:r>
                              <a:rPr lang="en-US" sz="40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</m:rad>
                    <m:r>
                      <a:rPr lang="en-US" sz="40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0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e>
                    </m:rad>
                  </m:oMath>
                </a14:m>
                <a:r>
                  <a:rPr lang="en-US" sz="40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Mệnh đề đúng là</a:t>
                </a:r>
                <a:endPara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937" y="2007530"/>
                <a:ext cx="11951697" cy="2171172"/>
              </a:xfrm>
              <a:prstGeom prst="rect">
                <a:avLst/>
              </a:prstGeom>
              <a:blipFill>
                <a:blip r:embed="rId9"/>
                <a:stretch>
                  <a:fillRect l="-1785" r="-1581" b="-5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101" y="7537702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650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2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7" name="Group 7"/>
          <p:cNvGrpSpPr/>
          <p:nvPr/>
        </p:nvGrpSpPr>
        <p:grpSpPr>
          <a:xfrm rot="-5400000">
            <a:off x="-5317157" y="4075396"/>
            <a:ext cx="12112350" cy="1904159"/>
            <a:chOff x="0" y="0"/>
            <a:chExt cx="3190084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8"/>
          <p:cNvSpPr txBox="1"/>
          <p:nvPr/>
        </p:nvSpPr>
        <p:spPr>
          <a:xfrm>
            <a:off x="3098848" y="1562100"/>
            <a:ext cx="14185630" cy="2427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0" b="1" i="0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VẬN</a:t>
            </a:r>
            <a:r>
              <a:rPr kumimoji="0" lang="en-US" sz="12000" b="1" i="0" u="none" strike="noStrike" kern="1200" cap="none" spc="0" normalizeH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DỤNG</a:t>
            </a:r>
            <a:endParaRPr kumimoji="0" lang="vi-VN" sz="120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4800" y="6819900"/>
            <a:ext cx="4885257" cy="2562848"/>
          </a:xfrm>
          <a:prstGeom prst="rect">
            <a:avLst/>
          </a:prstGeom>
        </p:spPr>
      </p:pic>
      <p:grpSp>
        <p:nvGrpSpPr>
          <p:cNvPr id="10" name="Group 7"/>
          <p:cNvGrpSpPr/>
          <p:nvPr/>
        </p:nvGrpSpPr>
        <p:grpSpPr>
          <a:xfrm rot="-5400000">
            <a:off x="-5164757" y="4227796"/>
            <a:ext cx="12112350" cy="1904159"/>
            <a:chOff x="0" y="0"/>
            <a:chExt cx="3190084" cy="580165"/>
          </a:xfrm>
        </p:grpSpPr>
        <p:sp>
          <p:nvSpPr>
            <p:cNvPr id="11" name="Freeform 8"/>
            <p:cNvSpPr/>
            <p:nvPr/>
          </p:nvSpPr>
          <p:spPr>
            <a:xfrm>
              <a:off x="0" y="0"/>
              <a:ext cx="3190084" cy="580165"/>
            </a:xfrm>
            <a:custGeom>
              <a:avLst/>
              <a:gdLst/>
              <a:ahLst/>
              <a:cxnLst/>
              <a:rect l="l" t="t" r="r" b="b"/>
              <a:pathLst>
                <a:path w="3190084" h="580165">
                  <a:moveTo>
                    <a:pt x="32598" y="0"/>
                  </a:moveTo>
                  <a:lnTo>
                    <a:pt x="3157486" y="0"/>
                  </a:lnTo>
                  <a:cubicBezTo>
                    <a:pt x="3175489" y="0"/>
                    <a:pt x="3190084" y="14595"/>
                    <a:pt x="3190084" y="32598"/>
                  </a:cubicBezTo>
                  <a:lnTo>
                    <a:pt x="3190084" y="547567"/>
                  </a:lnTo>
                  <a:cubicBezTo>
                    <a:pt x="3190084" y="556213"/>
                    <a:pt x="3186649" y="564504"/>
                    <a:pt x="3180536" y="570618"/>
                  </a:cubicBezTo>
                  <a:cubicBezTo>
                    <a:pt x="3174423" y="576731"/>
                    <a:pt x="3166132" y="580165"/>
                    <a:pt x="3157486" y="580165"/>
                  </a:cubicBezTo>
                  <a:lnTo>
                    <a:pt x="32598" y="580165"/>
                  </a:lnTo>
                  <a:cubicBezTo>
                    <a:pt x="14595" y="580165"/>
                    <a:pt x="0" y="565571"/>
                    <a:pt x="0" y="547567"/>
                  </a:cubicBezTo>
                  <a:lnTo>
                    <a:pt x="0" y="32598"/>
                  </a:lnTo>
                  <a:cubicBezTo>
                    <a:pt x="0" y="14595"/>
                    <a:pt x="14595" y="0"/>
                    <a:pt x="32598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12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9033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6662934" y="8583295"/>
            <a:ext cx="1845887" cy="1714500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783310" y="385108"/>
            <a:ext cx="16573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 5.31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– tr124) </a:t>
            </a:r>
            <a:r>
              <a:rPr lang="es-E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thích tại sao các hàm số sau đây gián đoạn tại điểm đã cho.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7067" y="4959203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≠0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  <a:blipFill>
                <a:blip r:embed="rId7"/>
                <a:stretch>
                  <a:fillRect l="-3387" b="-4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1+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&lt;1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2−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≥1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  <a:blipFill>
                <a:blip r:embed="rId8"/>
                <a:stretch>
                  <a:fillRect l="-3318" b="-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2042212" y="5118770"/>
                <a:ext cx="15529579" cy="49845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Xét tính liên tục của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≠0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1    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=0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=+∞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0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=−∞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không tồn tại giới hạn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→0</m:t>
                            </m:r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2212" y="5118770"/>
                <a:ext cx="15529579" cy="4984506"/>
              </a:xfrm>
              <a:prstGeom prst="rect">
                <a:avLst/>
              </a:prstGeom>
              <a:blipFill>
                <a:blip r:embed="rId9"/>
                <a:stretch>
                  <a:fillRect l="-1374" b="-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20"/>
          <p:cNvSpPr/>
          <p:nvPr/>
        </p:nvSpPr>
        <p:spPr>
          <a:xfrm>
            <a:off x="-467609" y="4433169"/>
            <a:ext cx="1586877" cy="14933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88298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ver/>
      </p:transition>
    </mc:Choice>
    <mc:Fallback xmlns="">
      <p:transition spd="med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4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467609" y="4433169"/>
            <a:ext cx="1586877" cy="14933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6662934" y="8583295"/>
            <a:ext cx="1845887" cy="1714500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Rectangle 10"/>
          <p:cNvSpPr/>
          <p:nvPr/>
        </p:nvSpPr>
        <p:spPr>
          <a:xfrm>
            <a:off x="783310" y="385108"/>
            <a:ext cx="165735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5.31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es-E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thích tại sao các hàm số sau đây gián đoạn tại điểm đã cho.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407067" y="4959203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𝑓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Times New Roman" panose="02020603050405020304" pitchFamily="18" charset="0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fr-FR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+mn-cs"/>
                                  </a:rPr>
                                  <m:t>𝑥</m:t>
                                </m:r>
                              </m:den>
                            </m:f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 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≠0</m:t>
                            </m:r>
                          </m:e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1    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+mn-cs"/>
                              </a:rPr>
                              <m:t>=0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tại điểm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=0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7465" y="1562100"/>
                <a:ext cx="6483573" cy="3413820"/>
              </a:xfrm>
              <a:prstGeom prst="rect">
                <a:avLst/>
              </a:prstGeom>
              <a:blipFill>
                <a:blip r:embed="rId7"/>
                <a:stretch>
                  <a:fillRect l="-3387" b="-4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𝑔</m:t>
                    </m:r>
                    <m:d>
                      <m:d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dPr>
                      <m:e>
                        <m:r>
                          <a:rPr kumimoji="0" lang="fr-FR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+mn-cs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</m:ctrlPr>
                          </m:eqArrPr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1+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&lt;1</m:t>
                            </m:r>
                          </m:e>
                          <m:e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2−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 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𝑛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ế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𝑢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 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𝑥</m:t>
                            </m:r>
                            <m:r>
                              <a:rPr kumimoji="0" lang="fr-FR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+mn-cs"/>
                              </a:rPr>
                              <m:t>≥1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FR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tại điểm </a:t>
                </a:r>
                <a14:m>
                  <m:oMath xmlns:m="http://schemas.openxmlformats.org/officeDocument/2006/math"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𝑥</m:t>
                    </m:r>
                    <m:r>
                      <a:rPr kumimoji="0" lang="fr-FR" sz="4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Dotum" panose="020B0600000101010101" pitchFamily="34" charset="-127"/>
                        <a:cs typeface="+mn-cs"/>
                      </a:rPr>
                      <m:t>=1</m:t>
                    </m:r>
                  </m:oMath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86302" y="1937408"/>
                <a:ext cx="6613285" cy="2986843"/>
              </a:xfrm>
              <a:prstGeom prst="rect">
                <a:avLst/>
              </a:prstGeom>
              <a:blipFill>
                <a:blip r:embed="rId8"/>
                <a:stretch>
                  <a:fillRect l="-3318" b="-77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964150" y="5355992"/>
                <a:ext cx="16466609" cy="464441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b) Xét tính liên tục của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eqArr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1+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&lt;1</m:t>
                            </m:r>
                          </m: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2−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≥1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 :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(2−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=1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1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(1+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=2</m:t>
                    </m:r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Do đó không tồn tại giới hạn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→1</m:t>
                            </m:r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𝑔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150" y="5355992"/>
                <a:ext cx="16466609" cy="4644413"/>
              </a:xfrm>
              <a:prstGeom prst="rect">
                <a:avLst/>
              </a:prstGeom>
              <a:blipFill>
                <a:blip r:embed="rId9"/>
                <a:stretch>
                  <a:fillRect l="-1296" b="-6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246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615216" y="856643"/>
            <a:ext cx="16878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5.32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Lực hấp dẫn tác dụng lên một đơn vị khối lượng ở khoảng cách r tính từ tâm Trái Đất là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6603576" y="8683262"/>
            <a:ext cx="1779880" cy="157048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970">
            <a:off x="17210196" y="2534505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77413" y="3218843"/>
                <a:ext cx="6028637" cy="28671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𝑟</m:t>
                          </m:r>
                        </m:e>
                      </m:d>
                      <m:r>
                        <a:rPr lang="fr-FR" sz="40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𝐺𝑀𝑟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𝑅</m:t>
                                      </m:r>
                                    </m:e>
                                    <m:sup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000" i="1">
                                      <a:effectLst/>
                                      <a:latin typeface="Cambria Math" panose="02040503050406030204" pitchFamily="18" charset="0"/>
                                      <a:ea typeface="Times New Roman" panose="02020603050405020304" pitchFamily="18" charset="0"/>
                                      <a:cs typeface="Times New Roman" panose="02020603050405020304" pitchFamily="18" charset="0"/>
                                    </a:rPr>
                                    <m:t>𝐺𝑀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𝑟</m:t>
                                      </m:r>
                                    </m:e>
                                    <m:sup>
                                      <m:r>
                                        <a:rPr lang="fr-FR" sz="4000" i="1">
                                          <a:effectLst/>
                                          <a:latin typeface="Cambria Math" panose="02040503050406030204" pitchFamily="18" charset="0"/>
                                          <a:ea typeface="Times New Roman" panose="02020603050405020304" pitchFamily="18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  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𝑛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ế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𝑟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≥</m:t>
                              </m:r>
                              <m:r>
                                <a:rPr lang="fr-FR" sz="40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𝑅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7413" y="3218843"/>
                <a:ext cx="6028637" cy="28671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607195" y="6275200"/>
            <a:ext cx="168783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trong đó M và R lần lượt là khối lượng và bán kính của Trái Đất, G là hằng số hấp dẫn. Xét tính liên tục của hàm số F(r).</a:t>
            </a:r>
            <a:endParaRPr lang="vi-VN" sz="40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53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" grpId="0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53233">
            <a:off x="16603576" y="8683262"/>
            <a:ext cx="1779880" cy="157048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2970">
            <a:off x="17210196" y="2534505"/>
            <a:ext cx="1565905" cy="10956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804978" y="190500"/>
                <a:ext cx="15025148" cy="99845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𝐹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𝐺𝑀𝑟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𝑅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3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&lt;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𝑅</m:t>
                            </m:r>
                          </m:e>
                          <m:e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𝐺𝑀</m:t>
                                </m:r>
                              </m:num>
                              <m:den>
                                <m:sSup>
                                  <m:sSupPr>
                                    <m:ctrlPr>
                                      <a:rPr lang="en-US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𝑟</m:t>
                                    </m:r>
                                  </m:e>
                                  <m:sup>
                                    <m:r>
                                      <a:rPr lang="fr-FR" sz="40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den>
                            </m:f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𝑅</m:t>
                            </m:r>
                          </m:e>
                        </m:eqArr>
                      </m:e>
                    </m:d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này liên tục trên các khoảng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(−∞;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; +∞)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tại điểm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𝑟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Ta có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𝐹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𝑅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𝑅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 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Hơn nữa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𝑟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𝐺𝑀</m:t>
                        </m:r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𝑅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,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𝐺𝑀𝑟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𝐺𝑀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func>
                  </m:oMath>
                </a14:m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𝑟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𝑟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𝑅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𝐹</m:t>
                        </m:r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𝑟</m:t>
                            </m:r>
                          </m:e>
                        </m:d>
                      </m:e>
                    </m:func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𝐹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𝐹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𝑟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liên tục tại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𝑟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𝑅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978" y="190500"/>
                <a:ext cx="15025148" cy="9984593"/>
              </a:xfrm>
              <a:prstGeom prst="rect">
                <a:avLst/>
              </a:prstGeom>
              <a:blipFill>
                <a:blip r:embed="rId6"/>
                <a:stretch>
                  <a:fillRect l="-14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1804978" y="4191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76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516619" y="275275"/>
            <a:ext cx="169331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5.33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lang="vi-VN" sz="4000">
                <a:solidFill>
                  <a:prstClr val="black"/>
                </a:solidFill>
                <a:cs typeface="Arial" panose="020B0604020202020204" pitchFamily="34" charset="0"/>
              </a:rPr>
              <a:t>Tìm tập xác định của các hàm số sau và giải thích tại sao các hàm này liên tục trên các khoảng xác định của chúng.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7067" y="3751426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3413">
            <a:off x="-802370" y="8758659"/>
            <a:ext cx="2026165" cy="173781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6140749" flipH="1">
            <a:off x="17377855" y="2376607"/>
            <a:ext cx="1369875" cy="1289153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495354" y="4677484"/>
                <a:ext cx="14852697" cy="50732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𝑎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lang="fr-FR" sz="40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00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</m:func>
                      </m:num>
                      <m:den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+5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+6</m:t>
                        </m:r>
                      </m:den>
                    </m:f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xác định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−∞; −3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−3; −2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−2; +∞</m:t>
                        </m:r>
                      </m:e>
                    </m:d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  <a:spcBef>
                    <a:spcPts val="100"/>
                  </a:spcBef>
                  <a:spcAft>
                    <a:spcPts val="100"/>
                  </a:spcAft>
                </a:pPr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các khoảng này, </a:t>
                </a:r>
                <a14:m>
                  <m:oMath xmlns:m="http://schemas.openxmlformats.org/officeDocument/2006/math"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có dạng thương của hai hàm liên tục (hàm lượng giác và hàm đa thức).</a:t>
                </a:r>
                <a:endParaRPr lang="en-US" sz="40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95354" y="4677484"/>
                <a:ext cx="14852697" cy="5073248"/>
              </a:xfrm>
              <a:prstGeom prst="rect">
                <a:avLst/>
              </a:prstGeom>
              <a:blipFill>
                <a:blip r:embed="rId8"/>
                <a:stretch>
                  <a:fillRect l="-1436" r="-1436" b="-19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+5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+6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𝑏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) 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𝑔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d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</m:e>
                      </m:d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Dotum" panose="020B0600000101010101" pitchFamily="34" charset="-127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𝑥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Dotum" panose="020B0600000101010101" pitchFamily="34" charset="-127"/>
                            </a:rPr>
                            <m:t>−2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907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2" grpId="0"/>
      <p:bldP spid="8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19" name="Rectangle 18"/>
          <p:cNvSpPr/>
          <p:nvPr/>
        </p:nvSpPr>
        <p:spPr>
          <a:xfrm>
            <a:off x="516619" y="275275"/>
            <a:ext cx="169331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5.33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Tìm tập xác định của các hàm số sau và giải thích tại sao các hàm này liên tục trên các khoảng xác định của chúng.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07067" y="3751426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863413">
            <a:off x="-802370" y="8758659"/>
            <a:ext cx="2026165" cy="1737816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 rot="6140749" flipH="1">
            <a:off x="17377855" y="2376607"/>
            <a:ext cx="1369875" cy="1289153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0"/>
                </a:moveTo>
                <a:lnTo>
                  <a:pt x="0" y="0"/>
                </a:lnTo>
                <a:lnTo>
                  <a:pt x="0" y="3469181"/>
                </a:lnTo>
                <a:lnTo>
                  <a:pt x="3596820" y="3469181"/>
                </a:lnTo>
                <a:lnTo>
                  <a:pt x="359682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1079445" y="4714275"/>
                <a:ext cx="16459200" cy="4480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𝑏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 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hàm số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𝑥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−20</m:t>
                        </m:r>
                      </m:num>
                      <m:den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fr-FR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sin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</m:e>
                        </m:func>
                      </m:den>
                    </m:f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Hàm số này xác định trên các khoảng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𝑘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𝜋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</m:t>
                        </m:r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𝑘</m:t>
                            </m:r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+1</m:t>
                            </m:r>
                          </m:e>
                        </m:d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𝜋</m:t>
                        </m:r>
                      </m:e>
                    </m:d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𝑘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∈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ℤ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</a:t>
                </a:r>
              </a:p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Trên các khoảng này, </a:t>
                </a:r>
                <a14:m>
                  <m:oMath xmlns:m="http://schemas.openxmlformats.org/officeDocument/2006/math"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𝑔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4000">
                    <a:solidFill>
                      <a:prstClr val="black"/>
                    </a:solidFill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là thương của hai hàm liên tục (hàm đa thức và hàm lượng giác).</a:t>
                </a:r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9445" y="4714275"/>
                <a:ext cx="16459200" cy="4480842"/>
              </a:xfrm>
              <a:prstGeom prst="rect">
                <a:avLst/>
              </a:prstGeom>
              <a:blipFill>
                <a:blip r:embed="rId8"/>
                <a:stretch>
                  <a:fillRect l="-1296" r="-1333" b="-2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𝑎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 </m:t>
                      </m:r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𝑓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𝑥</m:t>
                              </m:r>
                            </m:e>
                            <m:sup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+5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𝑥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+mn-cs"/>
                            </a:rPr>
                            <m:t>+6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2376333"/>
                <a:ext cx="5218288" cy="11569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𝑏</m:t>
                      </m:r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) </m:t>
                      </m:r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𝑔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</m:e>
                      </m:d>
                      <m:r>
                        <a:rPr kumimoji="0" lang="fr-FR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Dotum" panose="020B0600000101010101" pitchFamily="34" charset="-127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𝑥</m:t>
                          </m:r>
                          <m:r>
                            <a:rPr kumimoji="0" lang="fr-FR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Dotum" panose="020B0600000101010101" pitchFamily="34" charset="-127"/>
                              <a:cs typeface="+mn-cs"/>
                            </a:rPr>
                            <m:t>−2</m:t>
                          </m:r>
                        </m:num>
                        <m:den>
                          <m:func>
                            <m:func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fr-FR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0" lang="fr-FR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Dotum" panose="020B0600000101010101" pitchFamily="34" charset="-127"/>
                                  <a:cs typeface="+mn-cs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41509" y="2330391"/>
                <a:ext cx="3801810" cy="1248803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890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7" name="Freeform 20"/>
          <p:cNvSpPr/>
          <p:nvPr/>
        </p:nvSpPr>
        <p:spPr>
          <a:xfrm>
            <a:off x="-339797" y="-814150"/>
            <a:ext cx="2259355" cy="2179178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20"/>
          <p:cNvSpPr/>
          <p:nvPr/>
        </p:nvSpPr>
        <p:spPr>
          <a:xfrm flipH="1">
            <a:off x="17424189" y="-133235"/>
            <a:ext cx="1510678" cy="1542204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-510984"/>
            <a:ext cx="18473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7581" y="190500"/>
            <a:ext cx="62893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 5.34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(SGK 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tr124)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89880" y="1392099"/>
                <a:ext cx="17235134" cy="14654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/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các giá trị của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để hàm số</a:t>
                </a:r>
                <a:r>
                  <a:rPr lang="en-US" sz="4000"/>
                  <a:t> </a:t>
                </a:r>
                <a:r>
                  <a:rPr lang="en-US" sz="4000" i="1"/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40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40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+1   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40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      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fr-FR" sz="40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eqArr>
                      </m:e>
                    </m:d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liên tục trên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𝑅</m:t>
                    </m:r>
                  </m:oMath>
                </a14:m>
                <a:r>
                  <a:rPr lang="en-US" sz="40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880" y="1392099"/>
                <a:ext cx="17235134" cy="1465401"/>
              </a:xfrm>
              <a:prstGeom prst="rect">
                <a:avLst/>
              </a:prstGeom>
              <a:blipFill>
                <a:blip r:embed="rId7"/>
                <a:stretch>
                  <a:fillRect l="-1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/>
          <p:cNvSpPr/>
          <p:nvPr/>
        </p:nvSpPr>
        <p:spPr>
          <a:xfrm>
            <a:off x="8769230" y="3162300"/>
            <a:ext cx="13260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Giải: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19381" y="3545938"/>
                <a:ext cx="16501375" cy="63981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fr-FR" sz="380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+1   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≤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e>
                          <m:e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      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ế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𝑢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&gt;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𝑎</m:t>
                            </m:r>
                          </m:e>
                        </m:eqArr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 liên tục trên các khoảng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(−∞;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)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; +∞</m:t>
                        </m:r>
                      </m:e>
                    </m:d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Xét tính liên tục của hàm số tại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 Rõ ràng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𝑓</m:t>
                    </m:r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</m:e>
                    </m:d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+1=</m:t>
                    </m:r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−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Hơn nữa,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𝑙𝑖𝑚</m:t>
                            </m:r>
                          </m:e>
                          <m:lim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𝑥</m:t>
                            </m:r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fr-FR" sz="3800" i="1"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𝑓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(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)</m:t>
                        </m:r>
                      </m:e>
                    </m:func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sup>
                    </m:sSup>
                  </m:oMath>
                </a14:m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Vậy hàm số liên tục tại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𝑥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 khi và chỉ khi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sSup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</m:e>
                      <m:sup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sup>
                    </m:sSup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+1 </m:t>
                    </m:r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hay </a:t>
                </a:r>
                <a14:m>
                  <m:oMath xmlns:m="http://schemas.openxmlformats.org/officeDocument/2006/math"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𝑎</m:t>
                    </m:r>
                    <m:r>
                      <a:rPr lang="fr-FR" sz="3800" i="1">
                        <a:effectLst/>
                        <a:latin typeface="Cambria Math" panose="02040503050406030204" pitchFamily="18" charset="0"/>
                        <a:ea typeface="Dotum" panose="020B0600000101010101" pitchFamily="34" charset="-127"/>
                      </a:rPr>
                      <m:t>=</m:t>
                    </m:r>
                    <m:f>
                      <m:f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Pr>
                      <m:num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1</m:t>
                        </m:r>
                      </m:num>
                      <m:den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2</m:t>
                        </m:r>
                      </m:den>
                    </m:f>
                    <m:d>
                      <m:dPr>
                        <m:ctrlPr>
                          <a:rPr lang="en-US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dPr>
                      <m:e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𝑎</m:t>
                        </m:r>
                        <m:r>
                          <a:rPr lang="fr-FR" sz="3800" i="1"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  <m:t>±</m:t>
                        </m:r>
                        <m:rad>
                          <m:radPr>
                            <m:degHide m:val="on"/>
                            <m:ctrlPr>
                              <a:rPr lang="en-US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radPr>
                          <m:deg/>
                          <m:e>
                            <m:r>
                              <a:rPr lang="fr-FR" sz="3800" i="1"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  <m:t>5</m:t>
                            </m:r>
                          </m:e>
                        </m:rad>
                      </m:e>
                    </m:d>
                  </m:oMath>
                </a14:m>
                <a:r>
                  <a:rPr lang="fr-FR" sz="3800">
                    <a:effectLst/>
                    <a:latin typeface="Arial" panose="020B0604020202020204" pitchFamily="34" charset="0"/>
                    <a:ea typeface="Dotum" panose="020B0600000101010101" pitchFamily="34" charset="-127"/>
                    <a:cs typeface="Arial" panose="020B0604020202020204" pitchFamily="34" charset="0"/>
                  </a:rPr>
                  <a:t>.</a:t>
                </a:r>
                <a:endParaRPr lang="en-US" sz="380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381" y="3545938"/>
                <a:ext cx="16501375" cy="6398162"/>
              </a:xfrm>
              <a:prstGeom prst="rect">
                <a:avLst/>
              </a:prstGeom>
              <a:blipFill>
                <a:blip r:embed="rId8"/>
                <a:stretch>
                  <a:fillRect l="-1219" r="-1219" b="-8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23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2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3830341" y="929344"/>
            <a:ext cx="10863257" cy="1272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00"/>
              </a:lnSpc>
              <a:spcBef>
                <a:spcPct val="0"/>
              </a:spcBef>
            </a:pPr>
            <a:r>
              <a:rPr lang="vi-VN" sz="6600" b="1" dirty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6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914400" y="3064359"/>
            <a:ext cx="4876800" cy="6041540"/>
            <a:chOff x="1371600" y="3216760"/>
            <a:chExt cx="4876800" cy="6041540"/>
          </a:xfrm>
        </p:grpSpPr>
        <p:sp>
          <p:nvSpPr>
            <p:cNvPr id="22" name="Rounded Rectangle 21"/>
            <p:cNvSpPr/>
            <p:nvPr/>
          </p:nvSpPr>
          <p:spPr>
            <a:xfrm>
              <a:off x="1371600" y="3907362"/>
              <a:ext cx="4876800" cy="53509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3139738" y="3216760"/>
              <a:ext cx="1381205" cy="1381205"/>
            </a:xfrm>
            <a:prstGeom prst="ellipse">
              <a:avLst/>
            </a:prstGeom>
            <a:solidFill>
              <a:srgbClr val="1B6A6D"/>
            </a:solidFill>
            <a:ln>
              <a:solidFill>
                <a:srgbClr val="1B6A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1107440" y="5026571"/>
            <a:ext cx="44907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cs typeface="Arial" panose="020B0604020202020204" pitchFamily="34" charset="0"/>
              </a:rPr>
              <a:t>Ghi nhớ kiến thức trong bài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631669" y="3060038"/>
            <a:ext cx="4876800" cy="6041540"/>
            <a:chOff x="6829721" y="3216760"/>
            <a:chExt cx="4876800" cy="6041540"/>
          </a:xfrm>
        </p:grpSpPr>
        <p:sp>
          <p:nvSpPr>
            <p:cNvPr id="24" name="Rounded Rectangle 23"/>
            <p:cNvSpPr/>
            <p:nvPr/>
          </p:nvSpPr>
          <p:spPr>
            <a:xfrm>
              <a:off x="6829721" y="3907362"/>
              <a:ext cx="4876800" cy="53509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597859" y="3216760"/>
              <a:ext cx="1381205" cy="1381205"/>
            </a:xfrm>
            <a:prstGeom prst="ellipse">
              <a:avLst/>
            </a:prstGeom>
            <a:solidFill>
              <a:srgbClr val="1B6A6D"/>
            </a:solidFill>
            <a:ln>
              <a:solidFill>
                <a:srgbClr val="1B6A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6830451" y="5026571"/>
            <a:ext cx="44958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Hoàn thành 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bài tập trong SBT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2422869" y="3060038"/>
            <a:ext cx="4876800" cy="6041540"/>
            <a:chOff x="12292922" y="3216760"/>
            <a:chExt cx="4876800" cy="6041540"/>
          </a:xfrm>
        </p:grpSpPr>
        <p:sp>
          <p:nvSpPr>
            <p:cNvPr id="27" name="Rounded Rectangle 26"/>
            <p:cNvSpPr/>
            <p:nvPr/>
          </p:nvSpPr>
          <p:spPr>
            <a:xfrm>
              <a:off x="12292922" y="3907362"/>
              <a:ext cx="4876800" cy="5350938"/>
            </a:xfrm>
            <a:prstGeom prst="round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4061060" y="3216760"/>
              <a:ext cx="1381205" cy="1381205"/>
            </a:xfrm>
            <a:prstGeom prst="ellipse">
              <a:avLst/>
            </a:prstGeom>
            <a:solidFill>
              <a:srgbClr val="1B6A6D"/>
            </a:solidFill>
            <a:ln>
              <a:solidFill>
                <a:srgbClr val="1B6A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12589231" y="4545419"/>
            <a:ext cx="4495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cs typeface="Arial" panose="020B0604020202020204" pitchFamily="34" charset="0"/>
              </a:rPr>
              <a:t>Chuẩn bị bài mới</a:t>
            </a:r>
            <a:endParaRPr lang="en-US" sz="4200" dirty="0"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4200" b="1">
                <a:cs typeface="Arial" panose="020B0604020202020204" pitchFamily="34" charset="0"/>
              </a:rPr>
              <a:t>Một vài áp dụng của toán học trong tài chính</a:t>
            </a:r>
            <a:endParaRPr lang="en-US" sz="4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reeform 20"/>
          <p:cNvSpPr/>
          <p:nvPr/>
        </p:nvSpPr>
        <p:spPr>
          <a:xfrm>
            <a:off x="35561" y="-772645"/>
            <a:ext cx="2631440" cy="2538059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20"/>
          <p:cNvSpPr/>
          <p:nvPr/>
        </p:nvSpPr>
        <p:spPr>
          <a:xfrm flipH="1">
            <a:off x="15621000" y="-849382"/>
            <a:ext cx="2631440" cy="2538059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1"/>
                </a:lnTo>
                <a:lnTo>
                  <a:pt x="0" y="346918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3137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  <p:bldP spid="26" grpId="0"/>
      <p:bldP spid="2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94752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70069" y="-252421"/>
            <a:ext cx="9438752" cy="12007704"/>
          </a:xfrm>
          <a:custGeom>
            <a:avLst/>
            <a:gdLst/>
            <a:ahLst/>
            <a:cxnLst/>
            <a:rect l="l" t="t" r="r" b="b"/>
            <a:pathLst>
              <a:path w="9438752" h="12007704">
                <a:moveTo>
                  <a:pt x="0" y="0"/>
                </a:moveTo>
                <a:lnTo>
                  <a:pt x="9438752" y="0"/>
                </a:lnTo>
                <a:lnTo>
                  <a:pt x="9438752" y="12007704"/>
                </a:lnTo>
                <a:lnTo>
                  <a:pt x="0" y="120077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27217"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-455349" y="8277842"/>
            <a:ext cx="19198699" cy="2202816"/>
            <a:chOff x="0" y="0"/>
            <a:chExt cx="5056447" cy="58016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6" name="TextBox 6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455349" y="-302228"/>
            <a:ext cx="19198699" cy="2202816"/>
            <a:chOff x="0" y="0"/>
            <a:chExt cx="5056447" cy="58016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6448" cy="580165"/>
            </a:xfrm>
            <a:custGeom>
              <a:avLst/>
              <a:gdLst/>
              <a:ahLst/>
              <a:cxnLst/>
              <a:rect l="l" t="t" r="r" b="b"/>
              <a:pathLst>
                <a:path w="5056448" h="580165">
                  <a:moveTo>
                    <a:pt x="20566" y="0"/>
                  </a:moveTo>
                  <a:lnTo>
                    <a:pt x="5035882" y="0"/>
                  </a:lnTo>
                  <a:cubicBezTo>
                    <a:pt x="5047240" y="0"/>
                    <a:pt x="5056448" y="9208"/>
                    <a:pt x="5056448" y="20566"/>
                  </a:cubicBezTo>
                  <a:lnTo>
                    <a:pt x="5056448" y="559600"/>
                  </a:lnTo>
                  <a:cubicBezTo>
                    <a:pt x="5056448" y="565054"/>
                    <a:pt x="5054281" y="570285"/>
                    <a:pt x="5050424" y="574142"/>
                  </a:cubicBezTo>
                  <a:cubicBezTo>
                    <a:pt x="5046567" y="577999"/>
                    <a:pt x="5041336" y="580165"/>
                    <a:pt x="5035882" y="580165"/>
                  </a:cubicBezTo>
                  <a:lnTo>
                    <a:pt x="20566" y="580165"/>
                  </a:lnTo>
                  <a:cubicBezTo>
                    <a:pt x="15111" y="580165"/>
                    <a:pt x="9880" y="577999"/>
                    <a:pt x="6024" y="574142"/>
                  </a:cubicBezTo>
                  <a:cubicBezTo>
                    <a:pt x="2167" y="570285"/>
                    <a:pt x="0" y="565054"/>
                    <a:pt x="0" y="559600"/>
                  </a:cubicBezTo>
                  <a:lnTo>
                    <a:pt x="0" y="20566"/>
                  </a:lnTo>
                  <a:cubicBezTo>
                    <a:pt x="0" y="15111"/>
                    <a:pt x="2167" y="9880"/>
                    <a:pt x="6024" y="6024"/>
                  </a:cubicBezTo>
                  <a:cubicBezTo>
                    <a:pt x="9880" y="2167"/>
                    <a:pt x="15111" y="0"/>
                    <a:pt x="20566" y="0"/>
                  </a:cubicBezTo>
                  <a:close/>
                </a:path>
              </a:pathLst>
            </a:custGeom>
            <a:solidFill>
              <a:srgbClr val="1B6A6D"/>
            </a:solidFill>
            <a:ln>
              <a:solidFill>
                <a:srgbClr val="1B6A6D"/>
              </a:solidFill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812800" cy="8890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-769710" y="-121556"/>
            <a:ext cx="3596820" cy="3469181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0" y="0"/>
                </a:moveTo>
                <a:lnTo>
                  <a:pt x="3596820" y="0"/>
                </a:lnTo>
                <a:lnTo>
                  <a:pt x="3596820" y="3469180"/>
                </a:lnTo>
                <a:lnTo>
                  <a:pt x="0" y="346918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980367" y="2914740"/>
            <a:ext cx="16179403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400"/>
              </a:lnSpc>
            </a:pPr>
            <a:r>
              <a:rPr lang="vi-VN" sz="8000" b="1" dirty="0">
                <a:solidFill>
                  <a:srgbClr val="C8510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8000" b="1" dirty="0">
              <a:solidFill>
                <a:srgbClr val="C8510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13"/>
          <p:cNvSpPr/>
          <p:nvPr/>
        </p:nvSpPr>
        <p:spPr>
          <a:xfrm flipH="1" flipV="1">
            <a:off x="15460890" y="6633296"/>
            <a:ext cx="3596820" cy="3469181"/>
          </a:xfrm>
          <a:custGeom>
            <a:avLst/>
            <a:gdLst/>
            <a:ahLst/>
            <a:cxnLst/>
            <a:rect l="l" t="t" r="r" b="b"/>
            <a:pathLst>
              <a:path w="3596820" h="3469181">
                <a:moveTo>
                  <a:pt x="3596820" y="3469181"/>
                </a:moveTo>
                <a:lnTo>
                  <a:pt x="0" y="3469181"/>
                </a:lnTo>
                <a:lnTo>
                  <a:pt x="0" y="0"/>
                </a:lnTo>
                <a:lnTo>
                  <a:pt x="3596820" y="0"/>
                </a:lnTo>
                <a:lnTo>
                  <a:pt x="3596820" y="346918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6570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doors dir="vert"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56629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029919" y="790119"/>
                <a:ext cx="14772707" cy="17064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4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+…+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Giới hạn của dãy số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</a:t>
                </a:r>
                <a:endParaRPr lang="vi-VN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19" y="790119"/>
                <a:ext cx="14772707" cy="1706429"/>
              </a:xfrm>
              <a:prstGeom prst="rect">
                <a:avLst/>
              </a:prstGeom>
              <a:blipFill>
                <a:blip r:embed="rId4"/>
                <a:stretch>
                  <a:fillRect l="-1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90010" y="3830013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99564" y="4295984"/>
              <a:ext cx="136510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136286" y="3685352"/>
            <a:ext cx="8194832" cy="3230759"/>
            <a:chOff x="9033550" y="3413410"/>
            <a:chExt cx="8194832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44058" y="3413410"/>
              <a:ext cx="7584324" cy="3230759"/>
              <a:chOff x="-8143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143" y="-16191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166458" y="4261938"/>
              <a:ext cx="277042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0010" y="6829587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921707" y="7266547"/>
              <a:ext cx="2168523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- 1</a:t>
              </a:r>
              <a:endParaRPr lang="en-US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136286" y="6684926"/>
            <a:ext cx="8225750" cy="3230759"/>
            <a:chOff x="9033550" y="6412984"/>
            <a:chExt cx="8225750" cy="3230759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412984"/>
              <a:ext cx="7584324" cy="3230759"/>
              <a:chOff x="0" y="-38100"/>
              <a:chExt cx="1997518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166458" y="7292717"/>
              <a:ext cx="1523118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vi-VN" sz="4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6888" y="4127402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165129" y="497884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5.19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3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 Sans"/>
              </a:rPr>
              <a:t>Phỏng vấn.</a:t>
            </a:r>
            <a:endParaRPr kumimoji="0" lang="en-U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1200" b="0" i="0" u="none" strike="noStrike" cap="none" normalizeH="0" baseline="0">
                <a:ln>
                  <a:noFill/>
                </a:ln>
                <a:solidFill>
                  <a:srgbClr val="313131"/>
                </a:solidFill>
                <a:effectLst/>
                <a:latin typeface="Open Sans"/>
              </a:rPr>
            </a:b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49805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021511" y="710367"/>
                <a:ext cx="14484193" cy="25750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cấp số nhân lùi vô hạn</a:t>
                </a:r>
                <a:r>
                  <a:rPr lang="en-US" sz="4000" b="1">
                    <a:solidFill>
                      <a:prstClr val="white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0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000" b="1" i="1">
                        <a:solidFill>
                          <a:prstClr val="white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𝒖</m:t>
                        </m:r>
                      </m:e>
                      <m:sub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𝒏</m:t>
                        </m:r>
                      </m:sub>
                    </m:sSub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𝟑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Tổng của cấp số nhân này bằng</a:t>
                </a:r>
                <a:endPara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1511" y="710367"/>
                <a:ext cx="14484193" cy="2575064"/>
              </a:xfrm>
              <a:prstGeom prst="rect">
                <a:avLst/>
              </a:prstGeom>
              <a:blipFill>
                <a:blip r:embed="rId4"/>
                <a:stretch>
                  <a:fillRect l="-1726" r="-1684" b="-54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87274" y="3558071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482653" y="4208681"/>
              <a:ext cx="1608156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033550" y="3413410"/>
            <a:ext cx="8225750" cy="3230759"/>
            <a:chOff x="9033550" y="3413410"/>
            <a:chExt cx="8225750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74976" y="3413410"/>
              <a:ext cx="7584324" cy="3230759"/>
              <a:chOff x="0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192297" y="4161578"/>
              <a:ext cx="1700798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7274" y="6412984"/>
            <a:ext cx="8225750" cy="3230759"/>
            <a:chOff x="387274" y="6412984"/>
            <a:chExt cx="8225750" cy="3230759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412984"/>
              <a:ext cx="7584324" cy="3230759"/>
              <a:chOff x="0" y="-38100"/>
              <a:chExt cx="1997518" cy="85090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4510373" y="7156182"/>
              <a:ext cx="995136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9033550" y="6557645"/>
            <a:ext cx="8225750" cy="2700655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282234" y="7156182"/>
              <a:ext cx="1466202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45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617" y="6668783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211499" y="433496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5.20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56629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036751" y="1068394"/>
                <a:ext cx="14772707" cy="10890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</m:rad>
                    <m:r>
                      <a:rPr lang="en-US" sz="4400" b="1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en-US" sz="4400" b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Mệnh đề đúng là</a:t>
                </a:r>
                <a:endParaRPr lang="en-US" sz="44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6751" y="1068394"/>
                <a:ext cx="14772707" cy="1089016"/>
              </a:xfrm>
              <a:prstGeom prst="rect">
                <a:avLst/>
              </a:prstGeom>
              <a:blipFill>
                <a:blip r:embed="rId4"/>
                <a:stretch>
                  <a:fillRect l="-1651" b="-21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90010" y="3830013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1674130" y="4043991"/>
                  <a:ext cx="6112358" cy="1360757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=−</m:t>
                        </m:r>
                        <m:r>
                          <a:rPr lang="en-US" sz="42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∞</m:t>
                        </m:r>
                      </m:oMath>
                    </m:oMathPara>
                  </a14:m>
                  <a:endParaRPr lang="en-US" sz="42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74130" y="4043991"/>
                  <a:ext cx="6112358" cy="136075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9136286" y="3685352"/>
            <a:ext cx="8194832" cy="3230759"/>
            <a:chOff x="9033550" y="3413410"/>
            <a:chExt cx="8194832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44058" y="3413410"/>
              <a:ext cx="7584324" cy="3230759"/>
              <a:chOff x="-8143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143" y="-16191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10535228" y="3929121"/>
                  <a:ext cx="6157903" cy="13605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5228" y="3929121"/>
                  <a:ext cx="6157903" cy="13605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490010" y="6829587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1846286" y="7016257"/>
                  <a:ext cx="5920903" cy="136050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2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oMath>
                    </m:oMathPara>
                  </a14:m>
                  <a:endPara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46286" y="7016257"/>
                  <a:ext cx="5920903" cy="136050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9136286" y="6829587"/>
            <a:ext cx="8225750" cy="2700655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10566146" y="6675482"/>
                  <a:ext cx="6157903" cy="19072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𝒍𝒊𝒎</m:t>
                                </m:r>
                              </m:e>
                              <m:lim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𝒏</m:t>
                                </m:r>
                                <m:r>
                                  <a:rPr lang="vi-VN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→+∞</m:t>
                                </m:r>
                              </m:lim>
                            </m:limLow>
                          </m:fName>
                          <m:e>
                            <m:r>
                              <a:rPr lang="en-US" sz="42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𝒇</m:t>
                            </m:r>
                            <m:d>
                              <m:dPr>
                                <m:ctrlP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200" b="1" i="1">
                                    <a:solidFill>
                                      <a:prstClr val="white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𝒙</m:t>
                                </m:r>
                              </m:e>
                            </m:d>
                          </m:e>
                        </m:func>
                        <m:r>
                          <a:rPr lang="en-US" sz="4200" b="1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42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2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66146" y="6675482"/>
                  <a:ext cx="6157903" cy="190725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9046" y="4165983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211499" y="505031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5.21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4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49805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282626" y="640376"/>
                <a:ext cx="13742489" cy="166763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− </m:t>
                        </m:r>
                        <m:sSup>
                          <m:sSup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  <m:sup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</m:sup>
                        </m:sSup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Khi đó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limLowPr>
                          <m:e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𝒍𝒊𝒎</m:t>
                            </m:r>
                          </m:e>
                          <m:lim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𝒙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→</m:t>
                            </m:r>
                            <m:sSup>
                              <m:sSupPr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</a:rPr>
                                </m:ctrlPr>
                              </m:sSupPr>
                              <m:e>
                                <m:r>
                                  <a:rPr lang="vi-VN" sz="44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𝟎</m:t>
                                </m:r>
                              </m:e>
                              <m:sup>
                                <m:r>
                                  <a:rPr lang="vi-VN" sz="4400" b="1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</m:sup>
                            </m:sSup>
                          </m:lim>
                        </m:limLow>
                      </m:fName>
                      <m:e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𝒇</m:t>
                        </m:r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e>
                    </m:func>
                  </m:oMath>
                </a14:m>
                <a:r>
                  <a:rPr lang="en-US" sz="44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 </a:t>
                </a:r>
                <a:endParaRPr lang="en-US" sz="4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2626" y="640376"/>
                <a:ext cx="13742489" cy="1667636"/>
              </a:xfrm>
              <a:prstGeom prst="rect">
                <a:avLst/>
              </a:prstGeom>
              <a:blipFill>
                <a:blip r:embed="rId4"/>
                <a:stretch>
                  <a:fillRect l="-1774" b="-21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387274" y="3558071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A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4340143" y="4266973"/>
              <a:ext cx="181393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033550" y="3558071"/>
            <a:ext cx="8225750" cy="2700655"/>
            <a:chOff x="9033550" y="3558071"/>
            <a:chExt cx="8225750" cy="270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9674976" y="3558071"/>
              <a:ext cx="7584324" cy="2700655"/>
              <a:chOff x="0" y="0"/>
              <a:chExt cx="1997518" cy="7112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B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3338985" y="4238408"/>
              <a:ext cx="2100823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45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7274" y="6557645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C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1778980" y="7310638"/>
                  <a:ext cx="6136558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∞</m:t>
                        </m:r>
                      </m:oMath>
                    </m:oMathPara>
                  </a14:m>
                  <a:endParaRPr lang="en-US" sz="4400" b="1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78980" y="7310638"/>
                  <a:ext cx="6136558" cy="11079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9033550" y="6557645"/>
            <a:ext cx="8225750" cy="2700655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300"/>
                </a:lnSpc>
              </a:pPr>
              <a:r>
                <a:rPr lang="vi-VN" sz="4500" b="1" dirty="0">
                  <a:solidFill>
                    <a:srgbClr val="FFFDEF"/>
                  </a:solidFill>
                  <a:cs typeface="Arial" panose="020B0604020202020204" pitchFamily="34" charset="0"/>
                </a:rPr>
                <a:t>D</a:t>
              </a:r>
              <a:endParaRPr lang="en-US" sz="4500" b="1" dirty="0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3139109" y="7266547"/>
              <a:ext cx="1491223" cy="11079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- 1</a:t>
              </a:r>
              <a:endParaRPr lang="en-US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493" y="3825394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211499" y="433496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7211"/>
              </a:lnSpc>
            </a:pPr>
            <a:r>
              <a:rPr lang="en-US" sz="5000" b="1">
                <a:solidFill>
                  <a:srgbClr val="FFFDE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5.22</a:t>
            </a:r>
            <a:endParaRPr lang="en-US" sz="5000" b="1" dirty="0">
              <a:solidFill>
                <a:srgbClr val="FFFDE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235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CF5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435839" y="566295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029919" y="790119"/>
                <a:ext cx="14772707" cy="152836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 hàm số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𝒙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4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num>
                      <m:den>
                        <m:d>
                          <m:dPr>
                            <m:begChr m:val="|"/>
                            <m:endChr m:val="|"/>
                            <m:ctrlP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𝒙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4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e>
                        </m:d>
                      </m:den>
                    </m:f>
                  </m:oMath>
                </a14:m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400" b="1">
                    <a:latin typeface="Arial" panose="020B0604020202020204" pitchFamily="34" charset="0"/>
                    <a:cs typeface="Arial" panose="020B0604020202020204" pitchFamily="34" charset="0"/>
                  </a:rPr>
                  <a:t>Hàm số </a:t>
                </a:r>
                <a14:m>
                  <m:oMath xmlns:m="http://schemas.openxmlformats.org/officeDocument/2006/math">
                    <m:r>
                      <a:rPr lang="vi-VN" sz="4400" b="1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𝒇</m:t>
                    </m:r>
                    <m:d>
                      <m:dPr>
                        <m:ctrlPr>
                          <a:rPr lang="vi-VN" sz="4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vi-VN" sz="4400" b="1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𝒙</m:t>
                        </m:r>
                      </m:e>
                    </m:d>
                  </m:oMath>
                </a14:m>
                <a:r>
                  <a:rPr lang="en-US" sz="4400" b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liên tục trên </a:t>
                </a:r>
                <a:endParaRPr lang="en-US" sz="4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9919" y="790119"/>
                <a:ext cx="14772707" cy="1528367"/>
              </a:xfrm>
              <a:prstGeom prst="rect">
                <a:avLst/>
              </a:prstGeom>
              <a:blipFill>
                <a:blip r:embed="rId4"/>
                <a:stretch>
                  <a:fillRect l="-1651" b="-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490010" y="3830013"/>
            <a:ext cx="8225750" cy="2700655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7" name="TextBox 17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658687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Rectangle 39"/>
                <p:cNvSpPr/>
                <p:nvPr/>
              </p:nvSpPr>
              <p:spPr>
                <a:xfrm>
                  <a:off x="1973244" y="4207396"/>
                  <a:ext cx="5286693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−∞;+∞</m:t>
                            </m:r>
                          </m:e>
                        </m:d>
                      </m:oMath>
                    </m:oMathPara>
                  </a14:m>
                  <a:endParaRPr lang="en-US" sz="4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0" name="Rectangle 3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3244" y="4207396"/>
                  <a:ext cx="5286693" cy="1107996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/>
          <p:cNvGrpSpPr/>
          <p:nvPr/>
        </p:nvGrpSpPr>
        <p:grpSpPr>
          <a:xfrm>
            <a:off x="9136286" y="3685352"/>
            <a:ext cx="8194832" cy="3230759"/>
            <a:chOff x="9033550" y="3413410"/>
            <a:chExt cx="8194832" cy="3230759"/>
          </a:xfrm>
        </p:grpSpPr>
        <p:grpSp>
          <p:nvGrpSpPr>
            <p:cNvPr id="11" name="Group 11"/>
            <p:cNvGrpSpPr/>
            <p:nvPr/>
          </p:nvGrpSpPr>
          <p:grpSpPr>
            <a:xfrm>
              <a:off x="9644058" y="3413410"/>
              <a:ext cx="7584324" cy="3230759"/>
              <a:chOff x="-8143" y="-38100"/>
              <a:chExt cx="1997518" cy="8509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-8143" y="-16191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8" name="Group 28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0" name="TextBox 30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1"/>
            <p:cNvSpPr txBox="1"/>
            <p:nvPr/>
          </p:nvSpPr>
          <p:spPr>
            <a:xfrm>
              <a:off x="9304963" y="4479774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Rectangle 40"/>
                <p:cNvSpPr/>
                <p:nvPr/>
              </p:nvSpPr>
              <p:spPr>
                <a:xfrm>
                  <a:off x="11258085" y="4207396"/>
                  <a:ext cx="4561389" cy="120032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]"/>
                            <m:ctrlPr>
                              <a:rPr lang="vi-VN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8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a:rPr lang="vi-VN" sz="4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4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8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</m:oMath>
                    </m:oMathPara>
                  </a14:m>
                  <a:endParaRPr lang="en-US" sz="48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1" name="Rectangle 4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258085" y="4207396"/>
                  <a:ext cx="4561389" cy="1200329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6" name="Group 45"/>
          <p:cNvGrpSpPr/>
          <p:nvPr/>
        </p:nvGrpSpPr>
        <p:grpSpPr>
          <a:xfrm>
            <a:off x="490010" y="6829587"/>
            <a:ext cx="8225750" cy="2700655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4" name="Group 24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7" name="TextBox 27"/>
            <p:cNvSpPr txBox="1"/>
            <p:nvPr/>
          </p:nvSpPr>
          <p:spPr>
            <a:xfrm>
              <a:off x="658687" y="7479348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ectangle 41"/>
                <p:cNvSpPr/>
                <p:nvPr/>
              </p:nvSpPr>
              <p:spPr>
                <a:xfrm>
                  <a:off x="1804096" y="7243421"/>
                  <a:ext cx="6274426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−∞;</m:t>
                            </m:r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</m:e>
                        </m:d>
                        <m:r>
                          <a:rPr lang="vi-VN" sz="4400" b="1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Dotum" panose="020B0600000101010101" pitchFamily="34" charset="-127"/>
                            <a:cs typeface="Times New Roman" panose="02020603050405020304" pitchFamily="18" charset="0"/>
                          </a:rPr>
                          <m:t>∪</m:t>
                        </m:r>
                        <m:d>
                          <m:d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vi-VN" sz="4400" b="1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; +∞</m:t>
                            </m:r>
                          </m:e>
                        </m:d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2" name="Rectangle 4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04096" y="7243421"/>
                  <a:ext cx="6274426" cy="110799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9136286" y="6684926"/>
            <a:ext cx="8225750" cy="3230759"/>
            <a:chOff x="9033550" y="6412984"/>
            <a:chExt cx="8225750" cy="3230759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412984"/>
              <a:ext cx="7584324" cy="3230759"/>
              <a:chOff x="0" y="-38100"/>
              <a:chExt cx="1997518" cy="8509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178288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32" name="Group 32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34" name="TextBox 34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512685"/>
              <a:ext cx="740026" cy="80791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12318746" y="7312751"/>
                  <a:ext cx="1523118" cy="1107996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 algn="just">
                    <a:lnSpc>
                      <a:spcPct val="150000"/>
                    </a:lnSpc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"/>
                            <m:ctrlPr>
                              <a:rPr lang="vi-VN" sz="4400" b="1" i="1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𝟏</m:t>
                            </m:r>
                            <m:r>
                              <a:rPr lang="vi-VN" sz="4400" b="1" i="1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; +∞</m:t>
                            </m:r>
                            <m:r>
                              <m:rPr>
                                <m:nor/>
                              </m:rPr>
                              <a:rPr lang="en-US" sz="4400" b="1" i="0" smtClean="0">
                                <a:solidFill>
                                  <a:prstClr val="white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cs typeface="Times New Roman" panose="020206030504050203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kumimoji="0" lang="vi-VN" sz="45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8746" y="7312751"/>
                  <a:ext cx="1523118" cy="1107996"/>
                </a:xfrm>
                <a:prstGeom prst="rect">
                  <a:avLst/>
                </a:prstGeom>
                <a:blipFill>
                  <a:blip r:embed="rId8"/>
                  <a:stretch>
                    <a:fillRect r="-632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9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308" y="7506265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1165129" y="497884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5.23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0" y="0"/>
            <a:ext cx="18288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Phỏng vấn.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7139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82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37"/>
          <p:cNvSpPr/>
          <p:nvPr/>
        </p:nvSpPr>
        <p:spPr>
          <a:xfrm rot="20551586">
            <a:off x="793362" y="1156352"/>
            <a:ext cx="2223276" cy="2857013"/>
          </a:xfrm>
          <a:custGeom>
            <a:avLst/>
            <a:gdLst/>
            <a:ahLst/>
            <a:cxnLst/>
            <a:rect l="l" t="t" r="r" b="b"/>
            <a:pathLst>
              <a:path w="2964368" h="3809351">
                <a:moveTo>
                  <a:pt x="0" y="0"/>
                </a:moveTo>
                <a:lnTo>
                  <a:pt x="2964367" y="0"/>
                </a:lnTo>
                <a:lnTo>
                  <a:pt x="2964367" y="3809351"/>
                </a:lnTo>
                <a:lnTo>
                  <a:pt x="0" y="38093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/>
              <p:cNvSpPr/>
              <p:nvPr/>
            </p:nvSpPr>
            <p:spPr>
              <a:xfrm>
                <a:off x="3614010" y="-676908"/>
                <a:ext cx="13742489" cy="435055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Cho hàm số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𝒇</m:t>
                    </m:r>
                    <m:d>
                      <m:d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  <m:t>𝒙</m:t>
                        </m:r>
                      </m:e>
                    </m:d>
                    <m:r>
                      <a:rPr lang="en-US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Dotum" panose="020B0600000101010101" pitchFamily="34" charset="-127"/>
                        <a:sym typeface="Arial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Dotum" panose="020B0600000101010101" pitchFamily="34" charset="-127"/>
                            <a:sym typeface="Arial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</m:ctrlPr>
                          </m:eqArrPr>
                          <m:e>
                            <m:f>
                              <m:fPr>
                                <m:ctrlP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</m:ctrlPr>
                              </m:fPr>
                              <m:num>
                                <m:sSup>
                                  <m:sSupPr>
                                    <m:ctrlPr>
                                      <a:rPr lang="en-US" sz="4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sym typeface="Arial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4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sym typeface="Arial"/>
                                      </a:rPr>
                                      <m:t>𝒙</m:t>
                                    </m:r>
                                  </m:e>
                                  <m:sup>
                                    <m:r>
                                      <a:rPr lang="en-US" sz="4400" b="1" i="1">
                                        <a:solidFill>
                                          <a:schemeClr val="bg1"/>
                                        </a:solidFill>
                                        <a:latin typeface="Cambria Math" panose="02040503050406030204" pitchFamily="18" charset="0"/>
                                        <a:ea typeface="Dotum" panose="020B0600000101010101" pitchFamily="34" charset="-127"/>
                                        <a:sym typeface="Arial"/>
                                      </a:rPr>
                                      <m:t>𝟐</m:t>
                                    </m:r>
                                  </m:sup>
                                </m:sSup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+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𝒙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  <m:r>
                                  <a:rPr lang="en-US" sz="4400" b="1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𝟐</m:t>
                                </m:r>
                              </m:num>
                              <m:den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𝒙</m:t>
                                </m:r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−</m:t>
                                </m:r>
                                <m:r>
                                  <a:rPr lang="en-US" sz="4400" b="1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Dotum" panose="020B0600000101010101" pitchFamily="34" charset="-127"/>
                                    <a:sym typeface="Arial"/>
                                  </a:rPr>
                                  <m:t>𝟏</m:t>
                                </m:r>
                              </m:den>
                            </m:f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𝒏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ế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𝒖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𝒙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Arial"/>
                              </a:rPr>
                              <m:t>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𝟏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</m:e>
                          <m:e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𝒂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       </m:t>
                            </m:r>
                            <m:r>
                              <a:rPr lang="en-US" sz="4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 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𝒏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ế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𝒖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 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𝒙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=</m:t>
                            </m:r>
                            <m:r>
                              <a:rPr lang="en-US" sz="4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Dotum" panose="020B0600000101010101" pitchFamily="34" charset="-127"/>
                                <a:sym typeface="Arial"/>
                              </a:rPr>
                              <m:t>𝟏</m:t>
                            </m:r>
                          </m:e>
                        </m:eqArr>
                      </m:e>
                    </m:d>
                  </m:oMath>
                </a14:m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. Hàm</a:t>
                </a:r>
                <a:r>
                  <a:rPr kumimoji="0" lang="en-US" sz="4400" b="1" i="0" u="none" strike="noStrike" kern="1200" cap="none" spc="0" normalizeH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số </a:t>
                </a:r>
                <a14:m>
                  <m:oMath xmlns:m="http://schemas.openxmlformats.org/officeDocument/2006/math"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𝒇</m:t>
                    </m:r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𝒙</m:t>
                    </m:r>
                    <m:r>
                      <a:rPr lang="vi-VN" sz="4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) </m:t>
                    </m:r>
                  </m:oMath>
                </a14:m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1" i="0" u="none" strike="noStrike" kern="1200" cap="none" spc="0" normalizeH="0" baseline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liên</a:t>
                </a:r>
                <a:r>
                  <a:rPr kumimoji="0" lang="en-US" sz="4400" b="1" i="0" u="none" strike="noStrike" kern="1200" cap="none" spc="0" normalizeH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tục tại </a:t>
                </a:r>
                <a14:m>
                  <m:oMath xmlns:m="http://schemas.openxmlformats.org/officeDocument/2006/math">
                    <m:r>
                      <a:rPr kumimoji="0" lang="en-US" sz="4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𝒙</m:t>
                    </m:r>
                    <m:r>
                      <a:rPr kumimoji="0" lang="en-US" sz="4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0" lang="en-US" sz="4400" b="1" i="1" u="none" strike="noStrike" kern="1200" cap="none" spc="0" normalizeH="0" noProof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</m:oMath>
                </a14:m>
                <a:r>
                  <a:rPr kumimoji="0" lang="en-US" sz="4400" b="1" i="0" u="none" strike="noStrike" kern="1200" cap="none" spc="0" normalizeH="0" noProof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khi</a:t>
                </a: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9" name="Rectangle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010" y="-676908"/>
                <a:ext cx="13742489" cy="4350550"/>
              </a:xfrm>
              <a:prstGeom prst="rect">
                <a:avLst/>
              </a:prstGeom>
              <a:blipFill>
                <a:blip r:embed="rId4"/>
                <a:stretch>
                  <a:fillRect l="-1819" r="-1775" b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4" name="Group 43"/>
          <p:cNvGrpSpPr/>
          <p:nvPr/>
        </p:nvGrpSpPr>
        <p:grpSpPr>
          <a:xfrm>
            <a:off x="1828800" y="4937888"/>
            <a:ext cx="5907924" cy="1868852"/>
            <a:chOff x="387274" y="3558071"/>
            <a:chExt cx="8225750" cy="2700655"/>
          </a:xfrm>
        </p:grpSpPr>
        <p:grpSp>
          <p:nvGrpSpPr>
            <p:cNvPr id="8" name="Group 8"/>
            <p:cNvGrpSpPr/>
            <p:nvPr/>
          </p:nvGrpSpPr>
          <p:grpSpPr>
            <a:xfrm>
              <a:off x="1028700" y="3558071"/>
              <a:ext cx="7584324" cy="2700655"/>
              <a:chOff x="0" y="0"/>
              <a:chExt cx="1997518" cy="711284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387274" y="4266973"/>
              <a:ext cx="1282851" cy="1282851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599464" y="4305363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A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3614551" y="3968061"/>
              <a:ext cx="2831158" cy="1634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10287000" y="4939953"/>
            <a:ext cx="5907924" cy="1868852"/>
            <a:chOff x="9033550" y="3558071"/>
            <a:chExt cx="8225750" cy="2700655"/>
          </a:xfrm>
        </p:grpSpPr>
        <p:grpSp>
          <p:nvGrpSpPr>
            <p:cNvPr id="11" name="Group 11"/>
            <p:cNvGrpSpPr/>
            <p:nvPr/>
          </p:nvGrpSpPr>
          <p:grpSpPr>
            <a:xfrm>
              <a:off x="9674976" y="3558071"/>
              <a:ext cx="7584324" cy="2700655"/>
              <a:chOff x="0" y="0"/>
              <a:chExt cx="1997518" cy="711284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 20"/>
            <p:cNvGrpSpPr/>
            <p:nvPr/>
          </p:nvGrpSpPr>
          <p:grpSpPr>
            <a:xfrm>
              <a:off x="9033550" y="4266973"/>
              <a:ext cx="1282851" cy="1282851"/>
              <a:chOff x="0" y="0"/>
              <a:chExt cx="812800" cy="8128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2" name="TextBox 2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9304963" y="4378376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12416726" y="3979557"/>
              <a:ext cx="2100823" cy="16345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3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1828800" y="7595483"/>
            <a:ext cx="5907924" cy="1868852"/>
            <a:chOff x="387274" y="6557645"/>
            <a:chExt cx="8225750" cy="2700655"/>
          </a:xfrm>
        </p:grpSpPr>
        <p:grpSp>
          <p:nvGrpSpPr>
            <p:cNvPr id="2" name="Group 2"/>
            <p:cNvGrpSpPr/>
            <p:nvPr/>
          </p:nvGrpSpPr>
          <p:grpSpPr>
            <a:xfrm>
              <a:off x="1028700" y="6557645"/>
              <a:ext cx="7584324" cy="2700655"/>
              <a:chOff x="0" y="0"/>
              <a:chExt cx="1997518" cy="711284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387274" y="7266547"/>
              <a:ext cx="1282851" cy="128285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658687" y="7361332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3423956" y="6984566"/>
              <a:ext cx="3537260" cy="1601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</a:t>
              </a:r>
              <a:r>
                <a:rPr kumimoji="0" lang="en-US" sz="4400" b="1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= - 1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10287000" y="7597547"/>
            <a:ext cx="5907924" cy="1868852"/>
            <a:chOff x="9033550" y="6557645"/>
            <a:chExt cx="8225750" cy="2700655"/>
          </a:xfrm>
        </p:grpSpPr>
        <p:grpSp>
          <p:nvGrpSpPr>
            <p:cNvPr id="5" name="Group 5"/>
            <p:cNvGrpSpPr/>
            <p:nvPr/>
          </p:nvGrpSpPr>
          <p:grpSpPr>
            <a:xfrm>
              <a:off x="9674976" y="6557645"/>
              <a:ext cx="7584324" cy="2700655"/>
              <a:chOff x="0" y="0"/>
              <a:chExt cx="1997518" cy="71128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997518" cy="711284"/>
              </a:xfrm>
              <a:custGeom>
                <a:avLst/>
                <a:gdLst/>
                <a:ahLst/>
                <a:cxnLst/>
                <a:rect l="l" t="t" r="r" b="b"/>
                <a:pathLst>
                  <a:path w="1997518" h="711284">
                    <a:moveTo>
                      <a:pt x="52060" y="0"/>
                    </a:moveTo>
                    <a:lnTo>
                      <a:pt x="1945458" y="0"/>
                    </a:lnTo>
                    <a:cubicBezTo>
                      <a:pt x="1974210" y="0"/>
                      <a:pt x="1997518" y="23308"/>
                      <a:pt x="1997518" y="52060"/>
                    </a:cubicBezTo>
                    <a:lnTo>
                      <a:pt x="1997518" y="659224"/>
                    </a:lnTo>
                    <a:cubicBezTo>
                      <a:pt x="1997518" y="673031"/>
                      <a:pt x="1992033" y="686273"/>
                      <a:pt x="1982270" y="696036"/>
                    </a:cubicBezTo>
                    <a:cubicBezTo>
                      <a:pt x="1972507" y="705799"/>
                      <a:pt x="1959265" y="711284"/>
                      <a:pt x="1945458" y="711284"/>
                    </a:cubicBezTo>
                    <a:lnTo>
                      <a:pt x="52060" y="711284"/>
                    </a:lnTo>
                    <a:cubicBezTo>
                      <a:pt x="38253" y="711284"/>
                      <a:pt x="25011" y="705799"/>
                      <a:pt x="15248" y="696036"/>
                    </a:cubicBezTo>
                    <a:cubicBezTo>
                      <a:pt x="5485" y="686273"/>
                      <a:pt x="0" y="673031"/>
                      <a:pt x="0" y="659224"/>
                    </a:cubicBezTo>
                    <a:lnTo>
                      <a:pt x="0" y="52060"/>
                    </a:lnTo>
                    <a:cubicBezTo>
                      <a:pt x="0" y="38253"/>
                      <a:pt x="5485" y="25011"/>
                      <a:pt x="15248" y="15248"/>
                    </a:cubicBezTo>
                    <a:cubicBezTo>
                      <a:pt x="25011" y="5485"/>
                      <a:pt x="38253" y="0"/>
                      <a:pt x="52060" y="0"/>
                    </a:cubicBezTo>
                    <a:close/>
                  </a:path>
                </a:pathLst>
              </a:custGeom>
              <a:solidFill>
                <a:srgbClr val="F8CF53"/>
              </a:solidFill>
            </p:spPr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812800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 23"/>
            <p:cNvGrpSpPr/>
            <p:nvPr/>
          </p:nvGrpSpPr>
          <p:grpSpPr>
            <a:xfrm>
              <a:off x="9033550" y="7299884"/>
              <a:ext cx="1282851" cy="1282851"/>
              <a:chOff x="0" y="0"/>
              <a:chExt cx="812800" cy="812800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09173" h="812800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5E48"/>
              </a:solidFill>
            </p:spPr>
          </p:sp>
          <p:sp>
            <p:nvSpPr>
              <p:cNvPr id="25" name="TextBox 25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ts val="2659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9304963" y="7361332"/>
              <a:ext cx="740026" cy="8079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63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500" b="1" i="0" u="none" strike="noStrike" kern="1200" cap="none" spc="0" normalizeH="0" baseline="0" noProof="0" dirty="0">
                  <a:ln>
                    <a:noFill/>
                  </a:ln>
                  <a:solidFill>
                    <a:srgbClr val="FFFDE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</a:t>
              </a:r>
              <a:endPara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3" name="Rectangle 42"/>
            <p:cNvSpPr/>
            <p:nvPr/>
          </p:nvSpPr>
          <p:spPr>
            <a:xfrm>
              <a:off x="12536400" y="6975496"/>
              <a:ext cx="2232997" cy="1601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= </a:t>
              </a: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8876" y="4744222"/>
            <a:ext cx="2086818" cy="2105876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49" name="TextBox 38"/>
          <p:cNvSpPr txBox="1"/>
          <p:nvPr/>
        </p:nvSpPr>
        <p:spPr>
          <a:xfrm rot="20550000">
            <a:off x="-853976" y="1091793"/>
            <a:ext cx="5517952" cy="18002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7211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FFFDE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5.24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FFFDE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22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2017</TotalTime>
  <Words>1688</Words>
  <Application>Microsoft Office PowerPoint</Application>
  <PresentationFormat>Custom</PresentationFormat>
  <Paragraphs>253</Paragraphs>
  <Slides>39</Slides>
  <Notes>6</Notes>
  <HiddenSlides>0</HiddenSlides>
  <MMClips>21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51" baseType="lpstr">
      <vt:lpstr>Calibri</vt:lpstr>
      <vt:lpstr>Times New Roman</vt:lpstr>
      <vt:lpstr>Cambria Math</vt:lpstr>
      <vt:lpstr>Arial</vt:lpstr>
      <vt:lpstr>Calibri Light</vt:lpstr>
      <vt:lpstr>Wingdings</vt:lpstr>
      <vt:lpstr>Elsie</vt:lpstr>
      <vt:lpstr>Open Sans</vt:lpstr>
      <vt:lpstr>等线 Light</vt:lpstr>
      <vt:lpstr>Office Theme</vt:lpstr>
      <vt:lpstr>1_Office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2006-08-16T00:00:00Z</dcterms:created>
  <dcterms:modified xsi:type="dcterms:W3CDTF">2023-12-13T17:11:33Z</dcterms:modified>
  <dc:identifier>DAFn2dd0_sY</dc:identifier>
</cp:coreProperties>
</file>