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300" r:id="rId2"/>
    <p:sldId id="304" r:id="rId3"/>
    <p:sldId id="302" r:id="rId4"/>
    <p:sldId id="292" r:id="rId5"/>
    <p:sldId id="370" r:id="rId6"/>
    <p:sldId id="350" r:id="rId7"/>
    <p:sldId id="351" r:id="rId8"/>
    <p:sldId id="354" r:id="rId9"/>
    <p:sldId id="355" r:id="rId10"/>
    <p:sldId id="374" r:id="rId11"/>
    <p:sldId id="352" r:id="rId12"/>
    <p:sldId id="353" r:id="rId13"/>
    <p:sldId id="356" r:id="rId14"/>
    <p:sldId id="358" r:id="rId15"/>
    <p:sldId id="359" r:id="rId16"/>
    <p:sldId id="360" r:id="rId17"/>
    <p:sldId id="361" r:id="rId18"/>
    <p:sldId id="362" r:id="rId19"/>
    <p:sldId id="363" r:id="rId20"/>
    <p:sldId id="365" r:id="rId21"/>
    <p:sldId id="367" r:id="rId22"/>
    <p:sldId id="368" r:id="rId23"/>
    <p:sldId id="369" r:id="rId24"/>
    <p:sldId id="371" r:id="rId25"/>
    <p:sldId id="372" r:id="rId26"/>
    <p:sldId id="315" r:id="rId27"/>
    <p:sldId id="373" r:id="rId28"/>
    <p:sldId id="331" r:id="rId29"/>
    <p:sldId id="328" r:id="rId30"/>
    <p:sldId id="329" r:id="rId31"/>
    <p:sldId id="330" r:id="rId32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25">
          <p15:clr>
            <a:srgbClr val="A4A3A4"/>
          </p15:clr>
        </p15:guide>
        <p15:guide id="2" pos="384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94657"/>
  </p:normalViewPr>
  <p:slideViewPr>
    <p:cSldViewPr snapToGrid="0">
      <p:cViewPr varScale="1">
        <p:scale>
          <a:sx n="75" d="100"/>
          <a:sy n="75" d="100"/>
        </p:scale>
        <p:origin x="562" y="48"/>
      </p:cViewPr>
      <p:guideLst>
        <p:guide orient="horz" pos="2125"/>
        <p:guide pos="384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572A5E9-536C-416B-A65D-19C8B22FBDAF}" type="datetimeFigureOut">
              <a:rPr lang="en-US"/>
              <a:t>7/26/2023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406442E-BE4F-45BA-9F85-47B7E00BE895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214225" cy="6866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5830888" y="6337300"/>
            <a:ext cx="530225" cy="52863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2225" y="6597650"/>
            <a:ext cx="127000" cy="19208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5692775" y="6597650"/>
            <a:ext cx="127000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sp>
        <p:nvSpPr>
          <p:cNvPr id="13" name="TextBox 9"/>
          <p:cNvSpPr txBox="1"/>
          <p:nvPr userDrawn="1"/>
        </p:nvSpPr>
        <p:spPr>
          <a:xfrm>
            <a:off x="153988" y="-41275"/>
            <a:ext cx="2769870" cy="368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</a:rPr>
              <a:t>Unit 9: </a:t>
            </a:r>
            <a:r>
              <a:rPr lang="en-US" b="1">
                <a:solidFill>
                  <a:schemeClr val="bg1"/>
                </a:solidFill>
                <a:latin typeface="Calibri" panose="020F0502020204030204" pitchFamily="34" charset="0"/>
                <a:sym typeface="+mn-ea"/>
              </a:rPr>
              <a:t>English in the World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  <a:sym typeface="+mn-ea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25400" y="6510338"/>
            <a:ext cx="2593975" cy="3079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schemeClr val="bg1"/>
                </a:solidFill>
                <a:latin typeface="+mn-lt"/>
                <a:cs typeface="+mn-cs"/>
              </a:rPr>
              <a:t>Tiếng</a:t>
            </a: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Anh 7 </a:t>
            </a:r>
            <a:r>
              <a:rPr lang="en-US" sz="1400" dirty="0" err="1">
                <a:solidFill>
                  <a:schemeClr val="bg1"/>
                </a:solidFill>
                <a:latin typeface="+mn-lt"/>
                <a:cs typeface="+mn-cs"/>
              </a:rPr>
              <a:t>i</a:t>
            </a: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-Learn Smart World 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226800" y="6396038"/>
            <a:ext cx="814388" cy="4159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 userDrawn="1"/>
        </p:nvSpPr>
        <p:spPr>
          <a:xfrm>
            <a:off x="10390188" y="-17463"/>
            <a:ext cx="1801812" cy="368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Review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TextBox 2"/>
          <p:cNvSpPr txBox="1">
            <a:spLocks noChangeArrowheads="1"/>
          </p:cNvSpPr>
          <p:nvPr/>
        </p:nvSpPr>
        <p:spPr bwMode="auto">
          <a:xfrm>
            <a:off x="5146675" y="2646363"/>
            <a:ext cx="6596063" cy="17367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Calibri" panose="020F0502020204030204" pitchFamily="34" charset="0"/>
              </a:rPr>
              <a:t>Unit 9: English in the World</a:t>
            </a:r>
            <a:endParaRPr lang="en-US" sz="3200" b="1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3200" b="1">
                <a:solidFill>
                  <a:srgbClr val="00B050"/>
                </a:solidFill>
                <a:latin typeface="Calibri" panose="020F0502020204030204" pitchFamily="34" charset="0"/>
              </a:rPr>
              <a:t>Review</a:t>
            </a:r>
          </a:p>
          <a:p>
            <a:pPr algn="ctr"/>
            <a:r>
              <a:rPr lang="en-US" sz="3200">
                <a:solidFill>
                  <a:srgbClr val="FF0000"/>
                </a:solidFill>
                <a:latin typeface="Calibri" panose="020F0502020204030204" pitchFamily="34" charset="0"/>
              </a:rPr>
              <a:t>Pages</a:t>
            </a:r>
            <a:r>
              <a:rPr lang="en-US" sz="3200">
                <a:latin typeface="Calibri" panose="020F0502020204030204" pitchFamily="34" charset="0"/>
              </a:rPr>
              <a:t> </a:t>
            </a:r>
            <a:r>
              <a:rPr lang="en-US" sz="3200">
                <a:solidFill>
                  <a:srgbClr val="FF0000"/>
                </a:solidFill>
                <a:latin typeface="Calibri" panose="020F0502020204030204" pitchFamily="34" charset="0"/>
              </a:rPr>
              <a:t>108 &amp; 109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153" y="369112"/>
            <a:ext cx="1932998" cy="369332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j-lt"/>
              </a:rPr>
              <a:t>Extra Practice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92440" y="369112"/>
            <a:ext cx="3618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+mn-lt"/>
              </a:rPr>
              <a:t>Listen and read.</a:t>
            </a:r>
          </a:p>
        </p:txBody>
      </p:sp>
      <p:sp>
        <p:nvSpPr>
          <p:cNvPr id="4" name="Rectangle 3"/>
          <p:cNvSpPr/>
          <p:nvPr/>
        </p:nvSpPr>
        <p:spPr>
          <a:xfrm>
            <a:off x="6284889" y="1186559"/>
            <a:ext cx="5816958" cy="4815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i="1" dirty="0">
                <a:latin typeface="+mn-lt"/>
              </a:rPr>
              <a:t>Anna: Then, we're going to Cotswold Wildlife Park on Thursday.</a:t>
            </a:r>
          </a:p>
          <a:p>
            <a:pPr>
              <a:lnSpc>
                <a:spcPct val="110000"/>
              </a:lnSpc>
            </a:pPr>
            <a:r>
              <a:rPr lang="en-US" sz="2000" i="1" dirty="0">
                <a:solidFill>
                  <a:srgbClr val="0000CC"/>
                </a:solidFill>
                <a:latin typeface="+mn-lt"/>
              </a:rPr>
              <a:t>Jamie: That should be fun.</a:t>
            </a:r>
          </a:p>
          <a:p>
            <a:pPr>
              <a:lnSpc>
                <a:spcPct val="110000"/>
              </a:lnSpc>
            </a:pPr>
            <a:r>
              <a:rPr lang="en-US" sz="2000" i="1" dirty="0">
                <a:latin typeface="+mn-lt"/>
              </a:rPr>
              <a:t>Anna: On Friday morning, we are flying to Scotland!</a:t>
            </a:r>
          </a:p>
          <a:p>
            <a:pPr>
              <a:lnSpc>
                <a:spcPct val="110000"/>
              </a:lnSpc>
            </a:pPr>
            <a:r>
              <a:rPr lang="en-US" sz="2000" i="1" dirty="0">
                <a:solidFill>
                  <a:srgbClr val="0000CC"/>
                </a:solidFill>
                <a:latin typeface="+mn-lt"/>
              </a:rPr>
              <a:t>Jamie: What are you going to do?</a:t>
            </a:r>
          </a:p>
          <a:p>
            <a:pPr>
              <a:lnSpc>
                <a:spcPct val="110000"/>
              </a:lnSpc>
            </a:pPr>
            <a:r>
              <a:rPr lang="en-US" sz="2000" i="1" dirty="0">
                <a:latin typeface="+mn-lt"/>
              </a:rPr>
              <a:t>Anna: We will explore the Old Town in Edinburgh on Friday.</a:t>
            </a:r>
          </a:p>
          <a:p>
            <a:pPr>
              <a:lnSpc>
                <a:spcPct val="110000"/>
              </a:lnSpc>
            </a:pPr>
            <a:r>
              <a:rPr lang="en-US" sz="2000" i="1" dirty="0">
                <a:solidFill>
                  <a:srgbClr val="0000CC"/>
                </a:solidFill>
                <a:latin typeface="+mn-lt"/>
              </a:rPr>
              <a:t>Jamie: Are you going to visit Edinburgh Castle?</a:t>
            </a:r>
          </a:p>
          <a:p>
            <a:pPr>
              <a:lnSpc>
                <a:spcPct val="110000"/>
              </a:lnSpc>
            </a:pPr>
            <a:r>
              <a:rPr lang="en-US" sz="2000" i="1" dirty="0">
                <a:latin typeface="+mn-lt"/>
              </a:rPr>
              <a:t>Anna: Of course!</a:t>
            </a:r>
          </a:p>
          <a:p>
            <a:pPr>
              <a:lnSpc>
                <a:spcPct val="110000"/>
              </a:lnSpc>
            </a:pPr>
            <a:r>
              <a:rPr lang="en-US" sz="2000" i="1" dirty="0">
                <a:solidFill>
                  <a:srgbClr val="0000CC"/>
                </a:solidFill>
                <a:latin typeface="+mn-lt"/>
              </a:rPr>
              <a:t>Jamie: Is that the last day of your trip?</a:t>
            </a:r>
          </a:p>
          <a:p>
            <a:pPr>
              <a:lnSpc>
                <a:spcPct val="110000"/>
              </a:lnSpc>
            </a:pPr>
            <a:r>
              <a:rPr lang="en-US" sz="2000" i="1" dirty="0">
                <a:latin typeface="+mn-lt"/>
              </a:rPr>
              <a:t>Anna: No, Saturday is the last day and we're going to climb Arthur's Seat.</a:t>
            </a:r>
          </a:p>
          <a:p>
            <a:pPr>
              <a:lnSpc>
                <a:spcPct val="110000"/>
              </a:lnSpc>
            </a:pPr>
            <a:r>
              <a:rPr lang="en-US" sz="2000" i="1" dirty="0">
                <a:solidFill>
                  <a:srgbClr val="0000CC"/>
                </a:solidFill>
                <a:latin typeface="+mn-lt"/>
              </a:rPr>
              <a:t>Jamie: Sounds fantastic!</a:t>
            </a:r>
          </a:p>
          <a:p>
            <a:pPr>
              <a:lnSpc>
                <a:spcPct val="110000"/>
              </a:lnSpc>
            </a:pPr>
            <a:r>
              <a:rPr lang="en-US" sz="2000" i="1" dirty="0">
                <a:latin typeface="+mn-lt"/>
              </a:rPr>
              <a:t>Anna: I know, I can't wait!</a:t>
            </a:r>
            <a:endParaRPr lang="en-US" sz="20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0153" y="1199142"/>
            <a:ext cx="6005847" cy="4815164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i="1" dirty="0">
                <a:solidFill>
                  <a:srgbClr val="0000CC"/>
                </a:solidFill>
                <a:latin typeface="+mn-lt"/>
              </a:rPr>
              <a:t>Jamie: You're going to the UK next week, right?</a:t>
            </a:r>
          </a:p>
          <a:p>
            <a:pPr>
              <a:lnSpc>
                <a:spcPct val="110000"/>
              </a:lnSpc>
            </a:pPr>
            <a:r>
              <a:rPr lang="en-US" sz="2000" i="1" dirty="0">
                <a:latin typeface="+mn-lt"/>
              </a:rPr>
              <a:t>Anna: Yes.</a:t>
            </a:r>
          </a:p>
          <a:p>
            <a:pPr>
              <a:lnSpc>
                <a:spcPct val="110000"/>
              </a:lnSpc>
            </a:pPr>
            <a:r>
              <a:rPr lang="en-US" sz="2000" i="1" dirty="0">
                <a:solidFill>
                  <a:srgbClr val="0000CC"/>
                </a:solidFill>
                <a:latin typeface="+mn-lt"/>
              </a:rPr>
              <a:t>Jamie: Where are you going to visit?</a:t>
            </a:r>
          </a:p>
          <a:p>
            <a:pPr>
              <a:lnSpc>
                <a:spcPct val="110000"/>
              </a:lnSpc>
            </a:pPr>
            <a:r>
              <a:rPr lang="en-US" sz="2000" i="1" dirty="0">
                <a:latin typeface="+mn-lt"/>
              </a:rPr>
              <a:t>Anna: On Monday, we're going to visit Big Ben and Buckingham Palace.</a:t>
            </a:r>
          </a:p>
          <a:p>
            <a:pPr>
              <a:lnSpc>
                <a:spcPct val="110000"/>
              </a:lnSpc>
            </a:pPr>
            <a:r>
              <a:rPr lang="en-US" sz="2000" i="1" dirty="0">
                <a:solidFill>
                  <a:srgbClr val="0000CC"/>
                </a:solidFill>
                <a:latin typeface="+mn-lt"/>
              </a:rPr>
              <a:t>Jamie: Cool.</a:t>
            </a:r>
          </a:p>
          <a:p>
            <a:pPr>
              <a:lnSpc>
                <a:spcPct val="110000"/>
              </a:lnSpc>
            </a:pPr>
            <a:r>
              <a:rPr lang="en-US" sz="2000" i="1" dirty="0">
                <a:latin typeface="+mn-lt"/>
              </a:rPr>
              <a:t>Anna: Then, we're going to visit the Tower of London and some museums on Tuesday.</a:t>
            </a:r>
          </a:p>
          <a:p>
            <a:pPr>
              <a:lnSpc>
                <a:spcPct val="110000"/>
              </a:lnSpc>
            </a:pPr>
            <a:r>
              <a:rPr lang="en-US" sz="2000" i="1" dirty="0">
                <a:solidFill>
                  <a:srgbClr val="0000CC"/>
                </a:solidFill>
                <a:latin typeface="+mn-lt"/>
              </a:rPr>
              <a:t>Jamie: I heard that many ghosts are still in the tower.</a:t>
            </a:r>
          </a:p>
          <a:p>
            <a:pPr>
              <a:lnSpc>
                <a:spcPct val="110000"/>
              </a:lnSpc>
            </a:pPr>
            <a:r>
              <a:rPr lang="en-US" sz="2000" i="1" dirty="0">
                <a:latin typeface="+mn-lt"/>
              </a:rPr>
              <a:t>Anna: I hope we don't meet any!</a:t>
            </a:r>
          </a:p>
          <a:p>
            <a:pPr>
              <a:lnSpc>
                <a:spcPct val="110000"/>
              </a:lnSpc>
            </a:pPr>
            <a:r>
              <a:rPr lang="en-US" sz="2000" i="1" dirty="0">
                <a:solidFill>
                  <a:srgbClr val="0000CC"/>
                </a:solidFill>
                <a:latin typeface="+mn-lt"/>
              </a:rPr>
              <a:t>Jamie: </a:t>
            </a:r>
            <a:r>
              <a:rPr lang="en-US" sz="2000" i="1" dirty="0" err="1">
                <a:solidFill>
                  <a:srgbClr val="0000CC"/>
                </a:solidFill>
                <a:latin typeface="+mn-lt"/>
              </a:rPr>
              <a:t>Haha</a:t>
            </a:r>
            <a:r>
              <a:rPr lang="en-US" sz="2000" i="1" dirty="0">
                <a:solidFill>
                  <a:srgbClr val="0000CC"/>
                </a:solidFill>
                <a:latin typeface="+mn-lt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n-US" sz="2000" i="1" dirty="0">
                <a:latin typeface="+mn-lt"/>
              </a:rPr>
              <a:t>Anna: Then on Wednesday, we're going to the University of Oxford.</a:t>
            </a:r>
          </a:p>
          <a:p>
            <a:pPr>
              <a:lnSpc>
                <a:spcPct val="110000"/>
              </a:lnSpc>
            </a:pPr>
            <a:r>
              <a:rPr lang="en-US" sz="2000" i="1" dirty="0">
                <a:solidFill>
                  <a:srgbClr val="0000CC"/>
                </a:solidFill>
                <a:latin typeface="+mn-lt"/>
              </a:rPr>
              <a:t>Jamie: Nice.</a:t>
            </a:r>
          </a:p>
        </p:txBody>
      </p:sp>
      <p:pic>
        <p:nvPicPr>
          <p:cNvPr id="6" name="SB-TRACK 4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01970" y="368935"/>
            <a:ext cx="682625" cy="68262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5911215" y="421005"/>
            <a:ext cx="379920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i="1">
                <a:solidFill>
                  <a:srgbClr val="FF0000"/>
                </a:solidFill>
                <a:latin typeface="Calibri" panose="020F0502020204030204" pitchFamily="34" charset="0"/>
                <a:sym typeface="+mn-ea"/>
              </a:rPr>
              <a:t>Click on the icon to hear the sound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8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33388"/>
            <a:ext cx="11849100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7163" y="1209675"/>
            <a:ext cx="464820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" y="3154363"/>
            <a:ext cx="11329988" cy="270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Line 7"/>
          <p:cNvSpPr>
            <a:spLocks noChangeShapeType="1"/>
          </p:cNvSpPr>
          <p:nvPr/>
        </p:nvSpPr>
        <p:spPr bwMode="auto">
          <a:xfrm flipV="1">
            <a:off x="2397124" y="4206240"/>
            <a:ext cx="8910955" cy="3397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9550" y="1570038"/>
            <a:ext cx="7281863" cy="377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35838" y="1319213"/>
            <a:ext cx="3944937" cy="407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 Box 6"/>
          <p:cNvSpPr txBox="1">
            <a:spLocks noChangeArrowheads="1"/>
          </p:cNvSpPr>
          <p:nvPr/>
        </p:nvSpPr>
        <p:spPr bwMode="auto">
          <a:xfrm>
            <a:off x="78305" y="368986"/>
            <a:ext cx="12113695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chemeClr val="accent1"/>
                </a:solidFill>
                <a:latin typeface="Calibri" panose="020F0502020204030204" pitchFamily="34" charset="0"/>
              </a:rPr>
              <a:t>Read five questions, underline the key words and do the task.</a:t>
            </a:r>
          </a:p>
        </p:txBody>
      </p:sp>
      <p:sp>
        <p:nvSpPr>
          <p:cNvPr id="13316" name="Line 7"/>
          <p:cNvSpPr>
            <a:spLocks noChangeShapeType="1"/>
          </p:cNvSpPr>
          <p:nvPr/>
        </p:nvSpPr>
        <p:spPr bwMode="auto">
          <a:xfrm>
            <a:off x="928688" y="2078038"/>
            <a:ext cx="6651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3318" name="Line 7"/>
          <p:cNvSpPr>
            <a:spLocks noChangeShapeType="1"/>
          </p:cNvSpPr>
          <p:nvPr/>
        </p:nvSpPr>
        <p:spPr bwMode="auto">
          <a:xfrm flipV="1">
            <a:off x="1871662" y="2057400"/>
            <a:ext cx="764857" cy="63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3319" name="Line 7"/>
          <p:cNvSpPr>
            <a:spLocks noChangeShapeType="1"/>
          </p:cNvSpPr>
          <p:nvPr/>
        </p:nvSpPr>
        <p:spPr bwMode="auto">
          <a:xfrm>
            <a:off x="3935413" y="2049463"/>
            <a:ext cx="6651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3320" name="Line 7"/>
          <p:cNvSpPr>
            <a:spLocks noChangeShapeType="1"/>
          </p:cNvSpPr>
          <p:nvPr/>
        </p:nvSpPr>
        <p:spPr bwMode="auto">
          <a:xfrm>
            <a:off x="5764213" y="2078038"/>
            <a:ext cx="6651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3321" name="Line 7"/>
          <p:cNvSpPr>
            <a:spLocks noChangeShapeType="1"/>
          </p:cNvSpPr>
          <p:nvPr/>
        </p:nvSpPr>
        <p:spPr bwMode="auto">
          <a:xfrm>
            <a:off x="955675" y="2741613"/>
            <a:ext cx="6651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3322" name="Line 7"/>
          <p:cNvSpPr>
            <a:spLocks noChangeShapeType="1"/>
          </p:cNvSpPr>
          <p:nvPr/>
        </p:nvSpPr>
        <p:spPr bwMode="auto">
          <a:xfrm>
            <a:off x="1830388" y="2757488"/>
            <a:ext cx="99853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3323" name="Line 7"/>
          <p:cNvSpPr>
            <a:spLocks noChangeShapeType="1"/>
          </p:cNvSpPr>
          <p:nvPr/>
        </p:nvSpPr>
        <p:spPr bwMode="auto">
          <a:xfrm>
            <a:off x="3128963" y="2728913"/>
            <a:ext cx="928687" cy="14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3324" name="Line 7"/>
          <p:cNvSpPr>
            <a:spLocks noChangeShapeType="1"/>
          </p:cNvSpPr>
          <p:nvPr/>
        </p:nvSpPr>
        <p:spPr bwMode="auto">
          <a:xfrm>
            <a:off x="4987925" y="2743200"/>
            <a:ext cx="130333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3325" name="Line 7"/>
          <p:cNvSpPr>
            <a:spLocks noChangeShapeType="1"/>
          </p:cNvSpPr>
          <p:nvPr/>
        </p:nvSpPr>
        <p:spPr bwMode="auto">
          <a:xfrm>
            <a:off x="858838" y="3214688"/>
            <a:ext cx="105251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3326" name="Line 7"/>
          <p:cNvSpPr>
            <a:spLocks noChangeShapeType="1"/>
          </p:cNvSpPr>
          <p:nvPr/>
        </p:nvSpPr>
        <p:spPr bwMode="auto">
          <a:xfrm>
            <a:off x="2230438" y="3213100"/>
            <a:ext cx="11080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3327" name="Line 7"/>
          <p:cNvSpPr>
            <a:spLocks noChangeShapeType="1"/>
          </p:cNvSpPr>
          <p:nvPr/>
        </p:nvSpPr>
        <p:spPr bwMode="auto">
          <a:xfrm>
            <a:off x="984250" y="3892550"/>
            <a:ext cx="6651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3328" name="Line 7"/>
          <p:cNvSpPr>
            <a:spLocks noChangeShapeType="1"/>
          </p:cNvSpPr>
          <p:nvPr/>
        </p:nvSpPr>
        <p:spPr bwMode="auto">
          <a:xfrm>
            <a:off x="1801813" y="3865563"/>
            <a:ext cx="6651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3329" name="Line 7"/>
          <p:cNvSpPr>
            <a:spLocks noChangeShapeType="1"/>
          </p:cNvSpPr>
          <p:nvPr/>
        </p:nvSpPr>
        <p:spPr bwMode="auto">
          <a:xfrm flipV="1">
            <a:off x="3684588" y="3878263"/>
            <a:ext cx="1066800" cy="14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3330" name="Line 7"/>
          <p:cNvSpPr>
            <a:spLocks noChangeShapeType="1"/>
          </p:cNvSpPr>
          <p:nvPr/>
        </p:nvSpPr>
        <p:spPr bwMode="auto">
          <a:xfrm>
            <a:off x="969963" y="4572000"/>
            <a:ext cx="6651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3331" name="Line 7"/>
          <p:cNvSpPr>
            <a:spLocks noChangeShapeType="1"/>
          </p:cNvSpPr>
          <p:nvPr/>
        </p:nvSpPr>
        <p:spPr bwMode="auto">
          <a:xfrm>
            <a:off x="1909763" y="4568825"/>
            <a:ext cx="6651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3332" name="Line 7"/>
          <p:cNvSpPr>
            <a:spLocks noChangeShapeType="1"/>
          </p:cNvSpPr>
          <p:nvPr/>
        </p:nvSpPr>
        <p:spPr bwMode="auto">
          <a:xfrm flipV="1">
            <a:off x="3500436" y="4568824"/>
            <a:ext cx="869951" cy="1587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3333" name="Line 7"/>
          <p:cNvSpPr>
            <a:spLocks noChangeShapeType="1"/>
          </p:cNvSpPr>
          <p:nvPr/>
        </p:nvSpPr>
        <p:spPr bwMode="auto">
          <a:xfrm flipV="1">
            <a:off x="4600575" y="4568824"/>
            <a:ext cx="869951" cy="1587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3334" name="Line 7"/>
          <p:cNvSpPr>
            <a:spLocks noChangeShapeType="1"/>
          </p:cNvSpPr>
          <p:nvPr/>
        </p:nvSpPr>
        <p:spPr bwMode="auto">
          <a:xfrm>
            <a:off x="996950" y="5222875"/>
            <a:ext cx="6651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3335" name="Line 7"/>
          <p:cNvSpPr>
            <a:spLocks noChangeShapeType="1"/>
          </p:cNvSpPr>
          <p:nvPr/>
        </p:nvSpPr>
        <p:spPr bwMode="auto">
          <a:xfrm flipV="1">
            <a:off x="1830388" y="5208588"/>
            <a:ext cx="442912" cy="14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3336" name="Line 7"/>
          <p:cNvSpPr>
            <a:spLocks noChangeShapeType="1"/>
          </p:cNvSpPr>
          <p:nvPr/>
        </p:nvSpPr>
        <p:spPr bwMode="auto">
          <a:xfrm>
            <a:off x="3602038" y="5222875"/>
            <a:ext cx="6651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3337" name="Line 7"/>
          <p:cNvSpPr>
            <a:spLocks noChangeShapeType="1"/>
          </p:cNvSpPr>
          <p:nvPr/>
        </p:nvSpPr>
        <p:spPr bwMode="auto">
          <a:xfrm>
            <a:off x="4487863" y="5235575"/>
            <a:ext cx="6651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5386" name="Text Box 26"/>
          <p:cNvSpPr txBox="1">
            <a:spLocks noChangeArrowheads="1"/>
          </p:cNvSpPr>
          <p:nvPr/>
        </p:nvSpPr>
        <p:spPr bwMode="auto">
          <a:xfrm>
            <a:off x="3795713" y="5638800"/>
            <a:ext cx="5683567" cy="64633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</a:rPr>
              <a:t>WHAT ARE YOUR ANSWERS?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3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13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13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13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13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13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3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13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15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 animBg="1"/>
      <p:bldP spid="13318" grpId="0" animBg="1"/>
      <p:bldP spid="13319" grpId="0" animBg="1"/>
      <p:bldP spid="13320" grpId="0" animBg="1"/>
      <p:bldP spid="13321" grpId="0" animBg="1"/>
      <p:bldP spid="13322" grpId="0" animBg="1"/>
      <p:bldP spid="13323" grpId="0" animBg="1"/>
      <p:bldP spid="13324" grpId="0" animBg="1"/>
      <p:bldP spid="13325" grpId="0" animBg="1"/>
      <p:bldP spid="13326" grpId="0" animBg="1"/>
      <p:bldP spid="13327" grpId="0" animBg="1"/>
      <p:bldP spid="13328" grpId="0" animBg="1"/>
      <p:bldP spid="13329" grpId="0" animBg="1"/>
      <p:bldP spid="13330" grpId="0" animBg="1"/>
      <p:bldP spid="13331" grpId="0" animBg="1"/>
      <p:bldP spid="13332" grpId="0" animBg="1"/>
      <p:bldP spid="13333" grpId="0" animBg="1"/>
      <p:bldP spid="13334" grpId="0" animBg="1"/>
      <p:bldP spid="13335" grpId="0" animBg="1"/>
      <p:bldP spid="13336" grpId="0" animBg="1"/>
      <p:bldP spid="13337" grpId="0" animBg="1"/>
      <p:bldP spid="1538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4"/>
          <p:cNvSpPr>
            <a:spLocks noChangeArrowheads="1"/>
          </p:cNvSpPr>
          <p:nvPr/>
        </p:nvSpPr>
        <p:spPr bwMode="auto">
          <a:xfrm>
            <a:off x="1087438" y="1039813"/>
            <a:ext cx="7243762" cy="641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>
            <a:spAutoFit/>
          </a:bodyPr>
          <a:lstStyle/>
          <a:p>
            <a:r>
              <a:rPr lang="en-US" sz="3600" b="1">
                <a:latin typeface="Calibri" panose="020F0502020204030204" pitchFamily="34" charset="0"/>
              </a:rPr>
              <a:t>1. Who spent lots of time in the sea? </a:t>
            </a:r>
          </a:p>
        </p:txBody>
      </p:sp>
      <p:pic>
        <p:nvPicPr>
          <p:cNvPr id="1638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0513" y="2252663"/>
            <a:ext cx="8178800" cy="347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5" name="Line 9"/>
          <p:cNvSpPr>
            <a:spLocks noChangeShapeType="1"/>
          </p:cNvSpPr>
          <p:nvPr/>
        </p:nvSpPr>
        <p:spPr bwMode="auto">
          <a:xfrm flipV="1">
            <a:off x="1385888" y="4225925"/>
            <a:ext cx="4695825" cy="142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pic>
        <p:nvPicPr>
          <p:cNvPr id="16389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64563" y="2132013"/>
            <a:ext cx="3421062" cy="354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8" name="Rectangle 12"/>
          <p:cNvSpPr>
            <a:spLocks noChangeArrowheads="1"/>
          </p:cNvSpPr>
          <p:nvPr/>
        </p:nvSpPr>
        <p:spPr bwMode="auto">
          <a:xfrm>
            <a:off x="10388600" y="2701925"/>
            <a:ext cx="403225" cy="22066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79387" y="333375"/>
            <a:ext cx="7274035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chemeClr val="accent1"/>
                </a:solidFill>
                <a:latin typeface="Calibri" panose="020F0502020204030204" pitchFamily="34" charset="0"/>
              </a:rPr>
              <a:t>Read again and check the answers.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9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9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5" grpId="0" animBg="1"/>
      <p:bldP spid="3994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ChangeArrowheads="1"/>
          </p:cNvSpPr>
          <p:nvPr/>
        </p:nvSpPr>
        <p:spPr bwMode="auto">
          <a:xfrm>
            <a:off x="744538" y="1039813"/>
            <a:ext cx="10680700" cy="641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>
            <a:spAutoFit/>
          </a:bodyPr>
          <a:lstStyle/>
          <a:p>
            <a:r>
              <a:rPr lang="en-US" sz="3600" b="1">
                <a:latin typeface="Calibri" panose="020F0502020204030204" pitchFamily="34" charset="0"/>
              </a:rPr>
              <a:t>2. Who bought things that look like a famous building? </a:t>
            </a:r>
          </a:p>
        </p:txBody>
      </p:sp>
      <p:sp>
        <p:nvSpPr>
          <p:cNvPr id="17410" name="Text Box 5"/>
          <p:cNvSpPr txBox="1">
            <a:spLocks noChangeArrowheads="1"/>
          </p:cNvSpPr>
          <p:nvPr/>
        </p:nvSpPr>
        <p:spPr bwMode="auto">
          <a:xfrm>
            <a:off x="179387" y="333375"/>
            <a:ext cx="7274035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chemeClr val="accent1"/>
                </a:solidFill>
                <a:latin typeface="Calibri" panose="020F0502020204030204" pitchFamily="34" charset="0"/>
              </a:rPr>
              <a:t>Read again and check the answers.</a:t>
            </a:r>
          </a:p>
        </p:txBody>
      </p:sp>
      <p:pic>
        <p:nvPicPr>
          <p:cNvPr id="17411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64563" y="2132013"/>
            <a:ext cx="3421062" cy="354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Rectangle 7"/>
          <p:cNvSpPr>
            <a:spLocks noChangeArrowheads="1"/>
          </p:cNvSpPr>
          <p:nvPr/>
        </p:nvSpPr>
        <p:spPr bwMode="auto">
          <a:xfrm>
            <a:off x="10387013" y="2701925"/>
            <a:ext cx="403225" cy="22066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7413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" y="2508250"/>
            <a:ext cx="8531225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3" name="Rectangle 9"/>
          <p:cNvSpPr>
            <a:spLocks noChangeArrowheads="1"/>
          </p:cNvSpPr>
          <p:nvPr/>
        </p:nvSpPr>
        <p:spPr bwMode="auto">
          <a:xfrm>
            <a:off x="9572625" y="3311525"/>
            <a:ext cx="403225" cy="22066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14" name="Line 10"/>
          <p:cNvSpPr>
            <a:spLocks noChangeShapeType="1"/>
          </p:cNvSpPr>
          <p:nvPr/>
        </p:nvSpPr>
        <p:spPr bwMode="auto">
          <a:xfrm flipV="1">
            <a:off x="7232650" y="4502150"/>
            <a:ext cx="11366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47115" name="Line 11"/>
          <p:cNvSpPr>
            <a:spLocks noChangeShapeType="1"/>
          </p:cNvSpPr>
          <p:nvPr/>
        </p:nvSpPr>
        <p:spPr bwMode="auto">
          <a:xfrm>
            <a:off x="195263" y="5014913"/>
            <a:ext cx="7688262" cy="269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7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7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7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3" grpId="0" animBg="1"/>
      <p:bldP spid="47114" grpId="0" animBg="1"/>
      <p:bldP spid="471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ChangeArrowheads="1"/>
          </p:cNvSpPr>
          <p:nvPr/>
        </p:nvSpPr>
        <p:spPr bwMode="auto">
          <a:xfrm>
            <a:off x="1087438" y="1039813"/>
            <a:ext cx="5324475" cy="641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>
            <a:spAutoFit/>
          </a:bodyPr>
          <a:lstStyle/>
          <a:p>
            <a:r>
              <a:rPr lang="en-US" sz="3600" b="1">
                <a:latin typeface="Calibri" panose="020F0502020204030204" pitchFamily="34" charset="0"/>
              </a:rPr>
              <a:t>3. Who saw some wildlife?</a:t>
            </a:r>
            <a:r>
              <a:rPr lang="en-US" b="1"/>
              <a:t> </a:t>
            </a:r>
          </a:p>
        </p:txBody>
      </p:sp>
      <p:pic>
        <p:nvPicPr>
          <p:cNvPr id="18435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64563" y="2132013"/>
            <a:ext cx="3421062" cy="354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Rectangle 7"/>
          <p:cNvSpPr>
            <a:spLocks noChangeArrowheads="1"/>
          </p:cNvSpPr>
          <p:nvPr/>
        </p:nvSpPr>
        <p:spPr bwMode="auto">
          <a:xfrm>
            <a:off x="10390188" y="2701925"/>
            <a:ext cx="403225" cy="22066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37" name="Rectangle 8"/>
          <p:cNvSpPr>
            <a:spLocks noChangeArrowheads="1"/>
          </p:cNvSpPr>
          <p:nvPr/>
        </p:nvSpPr>
        <p:spPr bwMode="auto">
          <a:xfrm>
            <a:off x="9573880" y="3322564"/>
            <a:ext cx="403225" cy="2206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37" name="Rectangle 9"/>
          <p:cNvSpPr>
            <a:spLocks noChangeArrowheads="1"/>
          </p:cNvSpPr>
          <p:nvPr/>
        </p:nvSpPr>
        <p:spPr bwMode="auto">
          <a:xfrm>
            <a:off x="11207750" y="4005263"/>
            <a:ext cx="403225" cy="2206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8439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6850" y="2251075"/>
            <a:ext cx="8391525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9" name="Line 11"/>
          <p:cNvSpPr>
            <a:spLocks noChangeShapeType="1"/>
          </p:cNvSpPr>
          <p:nvPr/>
        </p:nvSpPr>
        <p:spPr bwMode="auto">
          <a:xfrm>
            <a:off x="7204075" y="3740150"/>
            <a:ext cx="12890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48140" name="Line 12"/>
          <p:cNvSpPr>
            <a:spLocks noChangeShapeType="1"/>
          </p:cNvSpPr>
          <p:nvPr/>
        </p:nvSpPr>
        <p:spPr bwMode="auto">
          <a:xfrm flipV="1">
            <a:off x="261938" y="4267200"/>
            <a:ext cx="5195887" cy="142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79387" y="333375"/>
            <a:ext cx="7274035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chemeClr val="accent1"/>
                </a:solidFill>
                <a:latin typeface="Calibri" panose="020F0502020204030204" pitchFamily="34" charset="0"/>
              </a:rPr>
              <a:t>Read again and check the answers.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8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8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8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7" grpId="0" animBg="1"/>
      <p:bldP spid="48139" grpId="0" animBg="1"/>
      <p:bldP spid="481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ChangeArrowheads="1"/>
          </p:cNvSpPr>
          <p:nvPr/>
        </p:nvSpPr>
        <p:spPr bwMode="auto">
          <a:xfrm>
            <a:off x="1087438" y="1039813"/>
            <a:ext cx="6127750" cy="641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>
            <a:spAutoFit/>
          </a:bodyPr>
          <a:lstStyle/>
          <a:p>
            <a:r>
              <a:rPr lang="en-US" sz="3600" b="1">
                <a:latin typeface="Calibri" panose="020F0502020204030204" pitchFamily="34" charset="0"/>
              </a:rPr>
              <a:t>4. Who went to a sunny place? </a:t>
            </a:r>
          </a:p>
        </p:txBody>
      </p:sp>
      <p:pic>
        <p:nvPicPr>
          <p:cNvPr id="19459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64563" y="2132013"/>
            <a:ext cx="3421062" cy="354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Rectangle 7"/>
          <p:cNvSpPr>
            <a:spLocks noChangeArrowheads="1"/>
          </p:cNvSpPr>
          <p:nvPr/>
        </p:nvSpPr>
        <p:spPr bwMode="auto">
          <a:xfrm>
            <a:off x="10404475" y="2687638"/>
            <a:ext cx="403225" cy="2206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1" name="Rectangle 8"/>
          <p:cNvSpPr>
            <a:spLocks noChangeArrowheads="1"/>
          </p:cNvSpPr>
          <p:nvPr/>
        </p:nvSpPr>
        <p:spPr bwMode="auto">
          <a:xfrm>
            <a:off x="9544050" y="3325813"/>
            <a:ext cx="403225" cy="2206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2" name="Rectangle 9"/>
          <p:cNvSpPr>
            <a:spLocks noChangeArrowheads="1"/>
          </p:cNvSpPr>
          <p:nvPr/>
        </p:nvSpPr>
        <p:spPr bwMode="auto">
          <a:xfrm>
            <a:off x="11222038" y="3990975"/>
            <a:ext cx="403225" cy="22066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10402888" y="4641850"/>
            <a:ext cx="403225" cy="22066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9464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063" y="2254250"/>
            <a:ext cx="8416925" cy="264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4" name="Line 12"/>
          <p:cNvSpPr>
            <a:spLocks noChangeShapeType="1"/>
          </p:cNvSpPr>
          <p:nvPr/>
        </p:nvSpPr>
        <p:spPr bwMode="auto">
          <a:xfrm>
            <a:off x="5861050" y="2660650"/>
            <a:ext cx="253523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49165" name="Line 13"/>
          <p:cNvSpPr>
            <a:spLocks noChangeShapeType="1"/>
          </p:cNvSpPr>
          <p:nvPr/>
        </p:nvSpPr>
        <p:spPr bwMode="auto">
          <a:xfrm flipV="1">
            <a:off x="222250" y="3227388"/>
            <a:ext cx="8201025" cy="14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49166" name="Line 14"/>
          <p:cNvSpPr>
            <a:spLocks noChangeShapeType="1"/>
          </p:cNvSpPr>
          <p:nvPr/>
        </p:nvSpPr>
        <p:spPr bwMode="auto">
          <a:xfrm flipV="1">
            <a:off x="220663" y="3781425"/>
            <a:ext cx="762000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79387" y="333375"/>
            <a:ext cx="7274035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chemeClr val="accent1"/>
                </a:solidFill>
                <a:latin typeface="Calibri" panose="020F0502020204030204" pitchFamily="34" charset="0"/>
              </a:rPr>
              <a:t>Read again and check the answers.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9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9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9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9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2" grpId="0" animBg="1"/>
      <p:bldP spid="49164" grpId="0" animBg="1"/>
      <p:bldP spid="49165" grpId="0" animBg="1"/>
      <p:bldP spid="4916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ChangeArrowheads="1"/>
          </p:cNvSpPr>
          <p:nvPr/>
        </p:nvSpPr>
        <p:spPr bwMode="auto">
          <a:xfrm>
            <a:off x="1087438" y="1039813"/>
            <a:ext cx="5867400" cy="641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>
            <a:spAutoFit/>
          </a:bodyPr>
          <a:lstStyle/>
          <a:p>
            <a:r>
              <a:rPr lang="en-US" sz="3600" b="1">
                <a:latin typeface="Calibri" panose="020F0502020204030204" pitchFamily="34" charset="0"/>
              </a:rPr>
              <a:t>5. Who ate lots of tasty food?</a:t>
            </a:r>
            <a:r>
              <a:rPr lang="en-US" b="1"/>
              <a:t> </a:t>
            </a:r>
          </a:p>
        </p:txBody>
      </p:sp>
      <p:pic>
        <p:nvPicPr>
          <p:cNvPr id="2048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0513" y="2252663"/>
            <a:ext cx="8178800" cy="347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64563" y="2132013"/>
            <a:ext cx="3421062" cy="354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Rectangle 7"/>
          <p:cNvSpPr>
            <a:spLocks noChangeArrowheads="1"/>
          </p:cNvSpPr>
          <p:nvPr/>
        </p:nvSpPr>
        <p:spPr bwMode="auto">
          <a:xfrm>
            <a:off x="10390188" y="2660650"/>
            <a:ext cx="403225" cy="22066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6" name="Rectangle 8"/>
          <p:cNvSpPr>
            <a:spLocks noChangeArrowheads="1"/>
          </p:cNvSpPr>
          <p:nvPr/>
        </p:nvSpPr>
        <p:spPr bwMode="auto">
          <a:xfrm>
            <a:off x="9563248" y="3318669"/>
            <a:ext cx="403225" cy="2206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7" name="Rectangle 9"/>
          <p:cNvSpPr>
            <a:spLocks noChangeArrowheads="1"/>
          </p:cNvSpPr>
          <p:nvPr/>
        </p:nvSpPr>
        <p:spPr bwMode="auto">
          <a:xfrm>
            <a:off x="11207750" y="3976688"/>
            <a:ext cx="403225" cy="2206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8" name="Rectangle 10"/>
          <p:cNvSpPr>
            <a:spLocks noChangeArrowheads="1"/>
          </p:cNvSpPr>
          <p:nvPr/>
        </p:nvSpPr>
        <p:spPr bwMode="auto">
          <a:xfrm>
            <a:off x="10402888" y="4627563"/>
            <a:ext cx="403225" cy="2206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7" name="Rectangle 11"/>
          <p:cNvSpPr>
            <a:spLocks noChangeArrowheads="1"/>
          </p:cNvSpPr>
          <p:nvPr/>
        </p:nvSpPr>
        <p:spPr bwMode="auto">
          <a:xfrm>
            <a:off x="10377488" y="5292725"/>
            <a:ext cx="403225" cy="22066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8" name="Line 12"/>
          <p:cNvSpPr>
            <a:spLocks noChangeShapeType="1"/>
          </p:cNvSpPr>
          <p:nvPr/>
        </p:nvSpPr>
        <p:spPr bwMode="auto">
          <a:xfrm>
            <a:off x="5195888" y="4891088"/>
            <a:ext cx="2936875" cy="25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50189" name="Line 13"/>
          <p:cNvSpPr>
            <a:spLocks noChangeShapeType="1"/>
          </p:cNvSpPr>
          <p:nvPr/>
        </p:nvSpPr>
        <p:spPr bwMode="auto">
          <a:xfrm>
            <a:off x="484188" y="5597525"/>
            <a:ext cx="2936875" cy="25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79387" y="333375"/>
            <a:ext cx="7274035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chemeClr val="accent1"/>
                </a:solidFill>
                <a:latin typeface="Calibri" panose="020F0502020204030204" pitchFamily="34" charset="0"/>
              </a:rPr>
              <a:t>Read again and check the answers.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0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0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0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7" grpId="0" animBg="1"/>
      <p:bldP spid="50188" grpId="0" animBg="1"/>
      <p:bldP spid="5018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913" y="471488"/>
            <a:ext cx="3114675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Text Box 7"/>
          <p:cNvSpPr txBox="1">
            <a:spLocks noChangeArrowheads="1"/>
          </p:cNvSpPr>
          <p:nvPr/>
        </p:nvSpPr>
        <p:spPr bwMode="auto">
          <a:xfrm>
            <a:off x="3327400" y="592138"/>
            <a:ext cx="8864600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Calibri" panose="020F0502020204030204" pitchFamily="34" charset="0"/>
              </a:rPr>
              <a:t>Read the sentences and underline the key words.</a:t>
            </a:r>
          </a:p>
        </p:txBody>
      </p:sp>
      <p:sp>
        <p:nvSpPr>
          <p:cNvPr id="21507" name="Rectangle 8"/>
          <p:cNvSpPr>
            <a:spLocks noChangeArrowheads="1"/>
          </p:cNvSpPr>
          <p:nvPr/>
        </p:nvSpPr>
        <p:spPr bwMode="auto">
          <a:xfrm>
            <a:off x="452438" y="2078038"/>
            <a:ext cx="11406187" cy="39909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</a:rPr>
              <a:t>1. Our trip to New Zealand was great! We took so many _________________.</a:t>
            </a:r>
            <a:br>
              <a:rPr lang="en-US" sz="3200" dirty="0">
                <a:latin typeface="Calibri" panose="020F0502020204030204" pitchFamily="34" charset="0"/>
              </a:rPr>
            </a:br>
            <a:r>
              <a:rPr lang="en-US" sz="3200" dirty="0">
                <a:latin typeface="Calibri" panose="020F0502020204030204" pitchFamily="34" charset="0"/>
              </a:rPr>
              <a:t>2. We went to the airport very early because our _____________ was at 6 a.m.</a:t>
            </a:r>
            <a:br>
              <a:rPr lang="en-US" sz="3200" dirty="0">
                <a:latin typeface="Calibri" panose="020F0502020204030204" pitchFamily="34" charset="0"/>
              </a:rPr>
            </a:br>
            <a:r>
              <a:rPr lang="en-US" sz="3200" dirty="0">
                <a:latin typeface="Calibri" panose="020F0502020204030204" pitchFamily="34" charset="0"/>
              </a:rPr>
              <a:t>3. There are many _________________ buildings in Vienna. The oldest one is more than one thousand years old.</a:t>
            </a:r>
            <a:br>
              <a:rPr lang="en-US" sz="3200" dirty="0">
                <a:latin typeface="Calibri" panose="020F0502020204030204" pitchFamily="34" charset="0"/>
              </a:rPr>
            </a:br>
            <a:r>
              <a:rPr lang="en-US" sz="3200" dirty="0">
                <a:latin typeface="Calibri" panose="020F0502020204030204" pitchFamily="34" charset="0"/>
              </a:rPr>
              <a:t>4. My brother forgot his _________________ so I had to pay for him. </a:t>
            </a:r>
          </a:p>
        </p:txBody>
      </p:sp>
      <p:sp>
        <p:nvSpPr>
          <p:cNvPr id="51209" name="Line 9"/>
          <p:cNvSpPr>
            <a:spLocks noChangeShapeType="1"/>
          </p:cNvSpPr>
          <p:nvPr/>
        </p:nvSpPr>
        <p:spPr bwMode="auto">
          <a:xfrm>
            <a:off x="1690688" y="2563813"/>
            <a:ext cx="44291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51210" name="Line 10"/>
          <p:cNvSpPr>
            <a:spLocks noChangeShapeType="1"/>
          </p:cNvSpPr>
          <p:nvPr/>
        </p:nvSpPr>
        <p:spPr bwMode="auto">
          <a:xfrm flipV="1">
            <a:off x="2825750" y="2522538"/>
            <a:ext cx="1952625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51211" name="Line 11"/>
          <p:cNvSpPr>
            <a:spLocks noChangeShapeType="1"/>
          </p:cNvSpPr>
          <p:nvPr/>
        </p:nvSpPr>
        <p:spPr bwMode="auto">
          <a:xfrm flipV="1">
            <a:off x="5848350" y="2520950"/>
            <a:ext cx="733425" cy="142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51212" name="Line 12"/>
          <p:cNvSpPr>
            <a:spLocks noChangeShapeType="1"/>
          </p:cNvSpPr>
          <p:nvPr/>
        </p:nvSpPr>
        <p:spPr bwMode="auto">
          <a:xfrm flipV="1">
            <a:off x="7550150" y="2536825"/>
            <a:ext cx="663575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51213" name="Line 13"/>
          <p:cNvSpPr>
            <a:spLocks noChangeShapeType="1"/>
          </p:cNvSpPr>
          <p:nvPr/>
        </p:nvSpPr>
        <p:spPr bwMode="auto">
          <a:xfrm flipV="1">
            <a:off x="8867775" y="2549525"/>
            <a:ext cx="803275" cy="142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51214" name="Line 14"/>
          <p:cNvSpPr>
            <a:spLocks noChangeShapeType="1"/>
          </p:cNvSpPr>
          <p:nvPr/>
        </p:nvSpPr>
        <p:spPr bwMode="auto">
          <a:xfrm>
            <a:off x="1676400" y="3519488"/>
            <a:ext cx="719138" cy="14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51215" name="Line 15"/>
          <p:cNvSpPr>
            <a:spLocks noChangeShapeType="1"/>
          </p:cNvSpPr>
          <p:nvPr/>
        </p:nvSpPr>
        <p:spPr bwMode="auto">
          <a:xfrm>
            <a:off x="3657600" y="3533775"/>
            <a:ext cx="94138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51216" name="Line 16"/>
          <p:cNvSpPr>
            <a:spLocks noChangeShapeType="1"/>
          </p:cNvSpPr>
          <p:nvPr/>
        </p:nvSpPr>
        <p:spPr bwMode="auto">
          <a:xfrm>
            <a:off x="5708650" y="3533775"/>
            <a:ext cx="63658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51217" name="Line 17"/>
          <p:cNvSpPr>
            <a:spLocks noChangeShapeType="1"/>
          </p:cNvSpPr>
          <p:nvPr/>
        </p:nvSpPr>
        <p:spPr bwMode="auto">
          <a:xfrm>
            <a:off x="1773238" y="4017963"/>
            <a:ext cx="7762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51218" name="Line 18"/>
          <p:cNvSpPr>
            <a:spLocks noChangeShapeType="1"/>
          </p:cNvSpPr>
          <p:nvPr/>
        </p:nvSpPr>
        <p:spPr bwMode="auto">
          <a:xfrm flipV="1">
            <a:off x="2660650" y="4487863"/>
            <a:ext cx="760413" cy="14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51219" name="Line 19"/>
          <p:cNvSpPr>
            <a:spLocks noChangeShapeType="1"/>
          </p:cNvSpPr>
          <p:nvPr/>
        </p:nvSpPr>
        <p:spPr bwMode="auto">
          <a:xfrm flipV="1">
            <a:off x="7329488" y="4475163"/>
            <a:ext cx="1163637" cy="14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51220" name="Line 20"/>
          <p:cNvSpPr>
            <a:spLocks noChangeShapeType="1"/>
          </p:cNvSpPr>
          <p:nvPr/>
        </p:nvSpPr>
        <p:spPr bwMode="auto">
          <a:xfrm>
            <a:off x="9283700" y="4489450"/>
            <a:ext cx="9683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51221" name="Line 21"/>
          <p:cNvSpPr>
            <a:spLocks noChangeShapeType="1"/>
          </p:cNvSpPr>
          <p:nvPr/>
        </p:nvSpPr>
        <p:spPr bwMode="auto">
          <a:xfrm>
            <a:off x="652463" y="4987925"/>
            <a:ext cx="830262" cy="142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51222" name="Line 22"/>
          <p:cNvSpPr>
            <a:spLocks noChangeShapeType="1"/>
          </p:cNvSpPr>
          <p:nvPr/>
        </p:nvSpPr>
        <p:spPr bwMode="auto">
          <a:xfrm>
            <a:off x="2714625" y="4973638"/>
            <a:ext cx="8159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51223" name="Line 23"/>
          <p:cNvSpPr>
            <a:spLocks noChangeShapeType="1"/>
          </p:cNvSpPr>
          <p:nvPr/>
        </p:nvSpPr>
        <p:spPr bwMode="auto">
          <a:xfrm flipV="1">
            <a:off x="4641850" y="4973638"/>
            <a:ext cx="2092325" cy="14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51224" name="Line 24"/>
          <p:cNvSpPr>
            <a:spLocks noChangeShapeType="1"/>
          </p:cNvSpPr>
          <p:nvPr/>
        </p:nvSpPr>
        <p:spPr bwMode="auto">
          <a:xfrm>
            <a:off x="7065963" y="4975225"/>
            <a:ext cx="12604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51225" name="Line 25"/>
          <p:cNvSpPr>
            <a:spLocks noChangeShapeType="1"/>
          </p:cNvSpPr>
          <p:nvPr/>
        </p:nvSpPr>
        <p:spPr bwMode="auto">
          <a:xfrm flipV="1">
            <a:off x="1608138" y="5459413"/>
            <a:ext cx="1163637" cy="14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51226" name="Line 26"/>
          <p:cNvSpPr>
            <a:spLocks noChangeShapeType="1"/>
          </p:cNvSpPr>
          <p:nvPr/>
        </p:nvSpPr>
        <p:spPr bwMode="auto">
          <a:xfrm>
            <a:off x="2992438" y="5459413"/>
            <a:ext cx="900112" cy="14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51227" name="Line 27"/>
          <p:cNvSpPr>
            <a:spLocks noChangeShapeType="1"/>
          </p:cNvSpPr>
          <p:nvPr/>
        </p:nvSpPr>
        <p:spPr bwMode="auto">
          <a:xfrm>
            <a:off x="9961563" y="5473700"/>
            <a:ext cx="105251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1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1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1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1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1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1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51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51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51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51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51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51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51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51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51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51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51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9" grpId="0" animBg="1"/>
      <p:bldP spid="51210" grpId="0" animBg="1"/>
      <p:bldP spid="51211" grpId="0" animBg="1"/>
      <p:bldP spid="51212" grpId="0" animBg="1"/>
      <p:bldP spid="51213" grpId="0" animBg="1"/>
      <p:bldP spid="51214" grpId="0" animBg="1"/>
      <p:bldP spid="51215" grpId="0" animBg="1"/>
      <p:bldP spid="51216" grpId="0" animBg="1"/>
      <p:bldP spid="51217" grpId="0" animBg="1"/>
      <p:bldP spid="51218" grpId="0" animBg="1"/>
      <p:bldP spid="51219" grpId="0" animBg="1"/>
      <p:bldP spid="51220" grpId="0" animBg="1"/>
      <p:bldP spid="51221" grpId="0" animBg="1"/>
      <p:bldP spid="51222" grpId="0" animBg="1"/>
      <p:bldP spid="51223" grpId="0" animBg="1"/>
      <p:bldP spid="51224" grpId="0" animBg="1"/>
      <p:bldP spid="51225" grpId="0" animBg="1"/>
      <p:bldP spid="51226" grpId="0" animBg="1"/>
      <p:bldP spid="512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913" y="471488"/>
            <a:ext cx="3114675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Text Box 5"/>
          <p:cNvSpPr txBox="1">
            <a:spLocks noChangeArrowheads="1"/>
          </p:cNvSpPr>
          <p:nvPr/>
        </p:nvSpPr>
        <p:spPr bwMode="auto">
          <a:xfrm>
            <a:off x="3327400" y="592138"/>
            <a:ext cx="8864600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Calibri" panose="020F0502020204030204" pitchFamily="34" charset="0"/>
              </a:rPr>
              <a:t>Read the sentences and underline the key words.</a:t>
            </a:r>
          </a:p>
        </p:txBody>
      </p:sp>
      <p:sp>
        <p:nvSpPr>
          <p:cNvPr id="22531" name="Text Box 6"/>
          <p:cNvSpPr txBox="1">
            <a:spLocks noChangeArrowheads="1"/>
          </p:cNvSpPr>
          <p:nvPr/>
        </p:nvSpPr>
        <p:spPr bwMode="auto">
          <a:xfrm>
            <a:off x="471488" y="1898650"/>
            <a:ext cx="11318875" cy="44783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Calibri" panose="020F0502020204030204" pitchFamily="34" charset="0"/>
              </a:rPr>
              <a:t>5. We normally watch baseball games on TV, but it's my sister's birthday, so we're going to the _________________ on Saturday!</a:t>
            </a:r>
            <a:br>
              <a:rPr lang="en-US" sz="3200" dirty="0">
                <a:latin typeface="Calibri" panose="020F0502020204030204" pitchFamily="34" charset="0"/>
              </a:rPr>
            </a:br>
            <a:r>
              <a:rPr lang="en-US" sz="3200" dirty="0">
                <a:latin typeface="Calibri" panose="020F0502020204030204" pitchFamily="34" charset="0"/>
              </a:rPr>
              <a:t>6. I like to decorate my room with the _________________ I bought from my trips. I have a doll from Japan, a small statue from Cambodia, and some paintings from Malaysia.</a:t>
            </a:r>
            <a:br>
              <a:rPr lang="en-US" sz="3200" dirty="0">
                <a:latin typeface="Calibri" panose="020F0502020204030204" pitchFamily="34" charset="0"/>
              </a:rPr>
            </a:br>
            <a:r>
              <a:rPr lang="en-US" sz="3200" dirty="0">
                <a:latin typeface="Calibri" panose="020F0502020204030204" pitchFamily="34" charset="0"/>
              </a:rPr>
              <a:t>7. Our _________________ was great. She was very friendly and helpful. She told us a lot about the history of the town.</a:t>
            </a:r>
            <a:br>
              <a:rPr lang="en-US" sz="3200" dirty="0">
                <a:latin typeface="Calibri" panose="020F0502020204030204" pitchFamily="34" charset="0"/>
              </a:rPr>
            </a:br>
            <a:r>
              <a:rPr lang="en-US" sz="3200" dirty="0">
                <a:latin typeface="Calibri" panose="020F0502020204030204" pitchFamily="34" charset="0"/>
              </a:rPr>
              <a:t>8. We went _________________ and then spent a few days by the sea. </a:t>
            </a:r>
          </a:p>
        </p:txBody>
      </p:sp>
      <p:sp>
        <p:nvSpPr>
          <p:cNvPr id="52231" name="Line 7"/>
          <p:cNvSpPr>
            <a:spLocks noChangeShapeType="1"/>
          </p:cNvSpPr>
          <p:nvPr/>
        </p:nvSpPr>
        <p:spPr bwMode="auto">
          <a:xfrm>
            <a:off x="3214688" y="2370138"/>
            <a:ext cx="85883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52233" name="Line 9"/>
          <p:cNvSpPr>
            <a:spLocks noChangeShapeType="1"/>
          </p:cNvSpPr>
          <p:nvPr/>
        </p:nvSpPr>
        <p:spPr bwMode="auto">
          <a:xfrm>
            <a:off x="4365625" y="2355850"/>
            <a:ext cx="1262063" cy="142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52234" name="Line 10"/>
          <p:cNvSpPr>
            <a:spLocks noChangeShapeType="1"/>
          </p:cNvSpPr>
          <p:nvPr/>
        </p:nvSpPr>
        <p:spPr bwMode="auto">
          <a:xfrm>
            <a:off x="5889625" y="2384425"/>
            <a:ext cx="85883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52235" name="Line 11"/>
          <p:cNvSpPr>
            <a:spLocks noChangeShapeType="1"/>
          </p:cNvSpPr>
          <p:nvPr/>
        </p:nvSpPr>
        <p:spPr bwMode="auto">
          <a:xfrm>
            <a:off x="6927851" y="2370138"/>
            <a:ext cx="85883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52236" name="Line 12"/>
          <p:cNvSpPr>
            <a:spLocks noChangeShapeType="1"/>
          </p:cNvSpPr>
          <p:nvPr/>
        </p:nvSpPr>
        <p:spPr bwMode="auto">
          <a:xfrm>
            <a:off x="9963150" y="2355850"/>
            <a:ext cx="85883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52237" name="Line 13"/>
          <p:cNvSpPr>
            <a:spLocks noChangeShapeType="1"/>
          </p:cNvSpPr>
          <p:nvPr/>
        </p:nvSpPr>
        <p:spPr bwMode="auto">
          <a:xfrm>
            <a:off x="623888" y="2852738"/>
            <a:ext cx="1289050" cy="14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52238" name="Line 14"/>
          <p:cNvSpPr>
            <a:spLocks noChangeShapeType="1"/>
          </p:cNvSpPr>
          <p:nvPr/>
        </p:nvSpPr>
        <p:spPr bwMode="auto">
          <a:xfrm>
            <a:off x="3630613" y="2841625"/>
            <a:ext cx="85883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52239" name="Line 15"/>
          <p:cNvSpPr>
            <a:spLocks noChangeShapeType="1"/>
          </p:cNvSpPr>
          <p:nvPr/>
        </p:nvSpPr>
        <p:spPr bwMode="auto">
          <a:xfrm flipV="1">
            <a:off x="9671050" y="2867024"/>
            <a:ext cx="1565275" cy="1428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52240" name="Line 16"/>
          <p:cNvSpPr>
            <a:spLocks noChangeShapeType="1"/>
          </p:cNvSpPr>
          <p:nvPr/>
        </p:nvSpPr>
        <p:spPr bwMode="auto">
          <a:xfrm>
            <a:off x="7951788" y="2397125"/>
            <a:ext cx="6365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52241" name="Line 17"/>
          <p:cNvSpPr>
            <a:spLocks noChangeShapeType="1"/>
          </p:cNvSpPr>
          <p:nvPr/>
        </p:nvSpPr>
        <p:spPr bwMode="auto">
          <a:xfrm>
            <a:off x="1150938" y="3313113"/>
            <a:ext cx="541337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52242" name="Line 18"/>
          <p:cNvSpPr>
            <a:spLocks noChangeShapeType="1"/>
          </p:cNvSpPr>
          <p:nvPr/>
        </p:nvSpPr>
        <p:spPr bwMode="auto">
          <a:xfrm>
            <a:off x="2411413" y="3340100"/>
            <a:ext cx="12334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52243" name="Line 19"/>
          <p:cNvSpPr>
            <a:spLocks noChangeShapeType="1"/>
          </p:cNvSpPr>
          <p:nvPr/>
        </p:nvSpPr>
        <p:spPr bwMode="auto">
          <a:xfrm>
            <a:off x="4489450" y="3340100"/>
            <a:ext cx="7477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52244" name="Line 20"/>
          <p:cNvSpPr>
            <a:spLocks noChangeShapeType="1"/>
          </p:cNvSpPr>
          <p:nvPr/>
        </p:nvSpPr>
        <p:spPr bwMode="auto">
          <a:xfrm>
            <a:off x="665163" y="3824288"/>
            <a:ext cx="85883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52245" name="Line 21"/>
          <p:cNvSpPr>
            <a:spLocks noChangeShapeType="1"/>
          </p:cNvSpPr>
          <p:nvPr/>
        </p:nvSpPr>
        <p:spPr bwMode="auto">
          <a:xfrm flipV="1">
            <a:off x="3394075" y="3797300"/>
            <a:ext cx="720725" cy="142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52246" name="Line 22"/>
          <p:cNvSpPr>
            <a:spLocks noChangeShapeType="1"/>
          </p:cNvSpPr>
          <p:nvPr/>
        </p:nvSpPr>
        <p:spPr bwMode="auto">
          <a:xfrm>
            <a:off x="4475163" y="3797300"/>
            <a:ext cx="85883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52247" name="Line 23"/>
          <p:cNvSpPr>
            <a:spLocks noChangeShapeType="1"/>
          </p:cNvSpPr>
          <p:nvPr/>
        </p:nvSpPr>
        <p:spPr bwMode="auto">
          <a:xfrm flipV="1">
            <a:off x="5653088" y="3810000"/>
            <a:ext cx="498475" cy="142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52248" name="Line 24"/>
          <p:cNvSpPr>
            <a:spLocks noChangeShapeType="1"/>
          </p:cNvSpPr>
          <p:nvPr/>
        </p:nvSpPr>
        <p:spPr bwMode="auto">
          <a:xfrm>
            <a:off x="7302500" y="3840163"/>
            <a:ext cx="85883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52249" name="Line 25"/>
          <p:cNvSpPr>
            <a:spLocks noChangeShapeType="1"/>
          </p:cNvSpPr>
          <p:nvPr/>
        </p:nvSpPr>
        <p:spPr bwMode="auto">
          <a:xfrm>
            <a:off x="8645525" y="3863963"/>
            <a:ext cx="1976755" cy="1429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52250" name="Line 26"/>
          <p:cNvSpPr>
            <a:spLocks noChangeShapeType="1"/>
          </p:cNvSpPr>
          <p:nvPr/>
        </p:nvSpPr>
        <p:spPr bwMode="auto">
          <a:xfrm>
            <a:off x="652463" y="4324350"/>
            <a:ext cx="1620837" cy="142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52251" name="Line 27"/>
          <p:cNvSpPr>
            <a:spLocks noChangeShapeType="1"/>
          </p:cNvSpPr>
          <p:nvPr/>
        </p:nvSpPr>
        <p:spPr bwMode="auto">
          <a:xfrm>
            <a:off x="4254500" y="4295775"/>
            <a:ext cx="1316038" cy="142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52252" name="Line 28"/>
          <p:cNvSpPr>
            <a:spLocks noChangeShapeType="1"/>
          </p:cNvSpPr>
          <p:nvPr/>
        </p:nvSpPr>
        <p:spPr bwMode="auto">
          <a:xfrm>
            <a:off x="6705600" y="4310063"/>
            <a:ext cx="1371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52253" name="Line 29"/>
          <p:cNvSpPr>
            <a:spLocks noChangeShapeType="1"/>
          </p:cNvSpPr>
          <p:nvPr/>
        </p:nvSpPr>
        <p:spPr bwMode="auto">
          <a:xfrm>
            <a:off x="5984875" y="4781550"/>
            <a:ext cx="85883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52254" name="Line 30"/>
          <p:cNvSpPr>
            <a:spLocks noChangeShapeType="1"/>
          </p:cNvSpPr>
          <p:nvPr/>
        </p:nvSpPr>
        <p:spPr bwMode="auto">
          <a:xfrm flipV="1">
            <a:off x="9241631" y="4792970"/>
            <a:ext cx="1122362" cy="1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52255" name="Line 31"/>
          <p:cNvSpPr>
            <a:spLocks noChangeShapeType="1"/>
          </p:cNvSpPr>
          <p:nvPr/>
        </p:nvSpPr>
        <p:spPr bwMode="auto">
          <a:xfrm>
            <a:off x="722313" y="5307013"/>
            <a:ext cx="85883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52256" name="Line 32"/>
          <p:cNvSpPr>
            <a:spLocks noChangeShapeType="1"/>
          </p:cNvSpPr>
          <p:nvPr/>
        </p:nvSpPr>
        <p:spPr bwMode="auto">
          <a:xfrm>
            <a:off x="2674938" y="5278438"/>
            <a:ext cx="5810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52257" name="Line 33"/>
          <p:cNvSpPr>
            <a:spLocks noChangeShapeType="1"/>
          </p:cNvSpPr>
          <p:nvPr/>
        </p:nvSpPr>
        <p:spPr bwMode="auto">
          <a:xfrm>
            <a:off x="3754438" y="5308600"/>
            <a:ext cx="85883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52258" name="Line 34"/>
          <p:cNvSpPr>
            <a:spLocks noChangeShapeType="1"/>
          </p:cNvSpPr>
          <p:nvPr/>
        </p:nvSpPr>
        <p:spPr bwMode="auto">
          <a:xfrm>
            <a:off x="6429375" y="5294313"/>
            <a:ext cx="1011238" cy="14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52259" name="Line 35"/>
          <p:cNvSpPr>
            <a:spLocks noChangeShapeType="1"/>
          </p:cNvSpPr>
          <p:nvPr/>
        </p:nvSpPr>
        <p:spPr bwMode="auto">
          <a:xfrm>
            <a:off x="8645525" y="5307013"/>
            <a:ext cx="85883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52260" name="Line 36"/>
          <p:cNvSpPr>
            <a:spLocks noChangeShapeType="1"/>
          </p:cNvSpPr>
          <p:nvPr/>
        </p:nvSpPr>
        <p:spPr bwMode="auto">
          <a:xfrm>
            <a:off x="1608138" y="5792788"/>
            <a:ext cx="85883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52261" name="Line 37"/>
          <p:cNvSpPr>
            <a:spLocks noChangeShapeType="1"/>
          </p:cNvSpPr>
          <p:nvPr/>
        </p:nvSpPr>
        <p:spPr bwMode="auto">
          <a:xfrm>
            <a:off x="7786688" y="5791200"/>
            <a:ext cx="85883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52262" name="Line 38"/>
          <p:cNvSpPr>
            <a:spLocks noChangeShapeType="1"/>
          </p:cNvSpPr>
          <p:nvPr/>
        </p:nvSpPr>
        <p:spPr bwMode="auto">
          <a:xfrm flipV="1">
            <a:off x="9047163" y="5778500"/>
            <a:ext cx="1122362" cy="142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52263" name="Line 39"/>
          <p:cNvSpPr>
            <a:spLocks noChangeShapeType="1"/>
          </p:cNvSpPr>
          <p:nvPr/>
        </p:nvSpPr>
        <p:spPr bwMode="auto">
          <a:xfrm>
            <a:off x="552450" y="6262688"/>
            <a:ext cx="5810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2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2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2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2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2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2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2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52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52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52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52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52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52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52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52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52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52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52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52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52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52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52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2" dur="500"/>
                                        <p:tgtEl>
                                          <p:spTgt spid="52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7" dur="500"/>
                                        <p:tgtEl>
                                          <p:spTgt spid="52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52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7" dur="500"/>
                                        <p:tgtEl>
                                          <p:spTgt spid="52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2" dur="500"/>
                                        <p:tgtEl>
                                          <p:spTgt spid="52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52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2" dur="500"/>
                                        <p:tgtEl>
                                          <p:spTgt spid="52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7" dur="500"/>
                                        <p:tgtEl>
                                          <p:spTgt spid="52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52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1" grpId="0" animBg="1"/>
      <p:bldP spid="52233" grpId="0" animBg="1"/>
      <p:bldP spid="52234" grpId="0" animBg="1"/>
      <p:bldP spid="52235" grpId="0" animBg="1"/>
      <p:bldP spid="52236" grpId="0" animBg="1"/>
      <p:bldP spid="52237" grpId="0" animBg="1"/>
      <p:bldP spid="52238" grpId="0" animBg="1"/>
      <p:bldP spid="52239" grpId="0" animBg="1"/>
      <p:bldP spid="52240" grpId="0" animBg="1"/>
      <p:bldP spid="52241" grpId="0" animBg="1"/>
      <p:bldP spid="52242" grpId="0" animBg="1"/>
      <p:bldP spid="52243" grpId="0" animBg="1"/>
      <p:bldP spid="52244" grpId="0" animBg="1"/>
      <p:bldP spid="52245" grpId="0" animBg="1"/>
      <p:bldP spid="52246" grpId="0" animBg="1"/>
      <p:bldP spid="52247" grpId="0" animBg="1"/>
      <p:bldP spid="52248" grpId="0" animBg="1"/>
      <p:bldP spid="52249" grpId="0" animBg="1"/>
      <p:bldP spid="52250" grpId="0" animBg="1"/>
      <p:bldP spid="52251" grpId="0" animBg="1"/>
      <p:bldP spid="52252" grpId="0" animBg="1"/>
      <p:bldP spid="52253" grpId="0" animBg="1"/>
      <p:bldP spid="52254" grpId="0" animBg="1"/>
      <p:bldP spid="52255" grpId="0" animBg="1"/>
      <p:bldP spid="52256" grpId="0" animBg="1"/>
      <p:bldP spid="52257" grpId="0" animBg="1"/>
      <p:bldP spid="52258" grpId="0" animBg="1"/>
      <p:bldP spid="52259" grpId="0" animBg="1"/>
      <p:bldP spid="52260" grpId="0" animBg="1"/>
      <p:bldP spid="52261" grpId="0" animBg="1"/>
      <p:bldP spid="52262" grpId="0" animBg="1"/>
      <p:bldP spid="5226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6307" y="588963"/>
            <a:ext cx="3265488" cy="584200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LESSON OUTLINE</a:t>
            </a:r>
          </a:p>
        </p:txBody>
      </p:sp>
      <p:pic>
        <p:nvPicPr>
          <p:cNvPr id="6147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6307" y="1433513"/>
            <a:ext cx="1920875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ound Diagonal Corner Rectangle 10"/>
          <p:cNvSpPr/>
          <p:nvPr/>
        </p:nvSpPr>
        <p:spPr>
          <a:xfrm>
            <a:off x="984095" y="5145088"/>
            <a:ext cx="2379662" cy="539750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/>
              <a:t>Consolidation</a:t>
            </a:r>
          </a:p>
        </p:txBody>
      </p:sp>
      <p:pic>
        <p:nvPicPr>
          <p:cNvPr id="6149" name="Picture 3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345" y="2070100"/>
            <a:ext cx="2889250" cy="58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3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4357" y="2659063"/>
            <a:ext cx="2890838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3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8507" y="3221038"/>
            <a:ext cx="2890838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4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6120" y="3863975"/>
            <a:ext cx="2627312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4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0595" y="4425950"/>
            <a:ext cx="288925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9975" y="720831"/>
            <a:ext cx="3860294" cy="53995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00602" y="705273"/>
            <a:ext cx="3860294" cy="539955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913" y="400050"/>
            <a:ext cx="3114675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Text Box 3"/>
          <p:cNvSpPr txBox="1">
            <a:spLocks noChangeArrowheads="1"/>
          </p:cNvSpPr>
          <p:nvPr/>
        </p:nvSpPr>
        <p:spPr bwMode="auto">
          <a:xfrm>
            <a:off x="3327400" y="506413"/>
            <a:ext cx="6897688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Calibri" panose="020F0502020204030204" pitchFamily="34" charset="0"/>
              </a:rPr>
              <a:t>Read again and fill in the blanks.</a:t>
            </a:r>
          </a:p>
        </p:txBody>
      </p:sp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452438" y="2392363"/>
            <a:ext cx="11406187" cy="39909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>
            <a:spAutoFit/>
          </a:bodyPr>
          <a:lstStyle/>
          <a:p>
            <a:r>
              <a:rPr lang="en-US" sz="3200">
                <a:latin typeface="Calibri" panose="020F0502020204030204" pitchFamily="34" charset="0"/>
              </a:rPr>
              <a:t>1. Our trip to New Zealand was great! We took so many _________________.</a:t>
            </a:r>
            <a:br>
              <a:rPr lang="en-US" sz="3200">
                <a:latin typeface="Calibri" panose="020F0502020204030204" pitchFamily="34" charset="0"/>
              </a:rPr>
            </a:br>
            <a:r>
              <a:rPr lang="en-US" sz="3200">
                <a:latin typeface="Calibri" panose="020F0502020204030204" pitchFamily="34" charset="0"/>
              </a:rPr>
              <a:t>2. We went to the airport very early because our _____________ was at 6 a.m.</a:t>
            </a:r>
            <a:br>
              <a:rPr lang="en-US" sz="3200">
                <a:latin typeface="Calibri" panose="020F0502020204030204" pitchFamily="34" charset="0"/>
              </a:rPr>
            </a:br>
            <a:r>
              <a:rPr lang="en-US" sz="3200">
                <a:latin typeface="Calibri" panose="020F0502020204030204" pitchFamily="34" charset="0"/>
              </a:rPr>
              <a:t>3. There are many _________________ buildings in Vienna. The oldest one is more than one thousand years old.</a:t>
            </a:r>
            <a:br>
              <a:rPr lang="en-US" sz="3200">
                <a:latin typeface="Calibri" panose="020F0502020204030204" pitchFamily="34" charset="0"/>
              </a:rPr>
            </a:br>
            <a:r>
              <a:rPr lang="en-US" sz="3200">
                <a:latin typeface="Calibri" panose="020F0502020204030204" pitchFamily="34" charset="0"/>
              </a:rPr>
              <a:t>4. My brother forgot his _________________ so I had to pay for him. </a:t>
            </a:r>
          </a:p>
        </p:txBody>
      </p:sp>
      <p:sp>
        <p:nvSpPr>
          <p:cNvPr id="54296" name="Text Box 24"/>
          <p:cNvSpPr txBox="1">
            <a:spLocks noChangeArrowheads="1"/>
          </p:cNvSpPr>
          <p:nvPr/>
        </p:nvSpPr>
        <p:spPr bwMode="auto">
          <a:xfrm>
            <a:off x="776288" y="1204913"/>
            <a:ext cx="1647825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</a:rPr>
              <a:t>photos</a:t>
            </a:r>
          </a:p>
        </p:txBody>
      </p:sp>
      <p:sp>
        <p:nvSpPr>
          <p:cNvPr id="23576" name="Text Box 25"/>
          <p:cNvSpPr txBox="1">
            <a:spLocks noChangeArrowheads="1"/>
          </p:cNvSpPr>
          <p:nvPr/>
        </p:nvSpPr>
        <p:spPr bwMode="auto">
          <a:xfrm>
            <a:off x="3255963" y="1201738"/>
            <a:ext cx="2216150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</a:rPr>
              <a:t>sightseeing</a:t>
            </a:r>
          </a:p>
        </p:txBody>
      </p:sp>
      <p:sp>
        <p:nvSpPr>
          <p:cNvPr id="54298" name="Text Box 26"/>
          <p:cNvSpPr txBox="1">
            <a:spLocks noChangeArrowheads="1"/>
          </p:cNvSpPr>
          <p:nvPr/>
        </p:nvSpPr>
        <p:spPr bwMode="auto">
          <a:xfrm>
            <a:off x="6053138" y="1179513"/>
            <a:ext cx="1647825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</a:rPr>
              <a:t>wallet</a:t>
            </a:r>
          </a:p>
        </p:txBody>
      </p:sp>
      <p:sp>
        <p:nvSpPr>
          <p:cNvPr id="54299" name="Text Box 27"/>
          <p:cNvSpPr txBox="1">
            <a:spLocks noChangeArrowheads="1"/>
          </p:cNvSpPr>
          <p:nvPr/>
        </p:nvSpPr>
        <p:spPr bwMode="auto">
          <a:xfrm>
            <a:off x="8683625" y="1190625"/>
            <a:ext cx="1647825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</a:rPr>
              <a:t>historic</a:t>
            </a:r>
          </a:p>
        </p:txBody>
      </p:sp>
      <p:sp>
        <p:nvSpPr>
          <p:cNvPr id="23579" name="Text Box 28"/>
          <p:cNvSpPr txBox="1">
            <a:spLocks noChangeArrowheads="1"/>
          </p:cNvSpPr>
          <p:nvPr/>
        </p:nvSpPr>
        <p:spPr bwMode="auto">
          <a:xfrm>
            <a:off x="762000" y="1785938"/>
            <a:ext cx="2189163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</a:rPr>
              <a:t>tour guide</a:t>
            </a:r>
          </a:p>
        </p:txBody>
      </p:sp>
      <p:sp>
        <p:nvSpPr>
          <p:cNvPr id="54301" name="Text Box 29"/>
          <p:cNvSpPr txBox="1">
            <a:spLocks noChangeArrowheads="1"/>
          </p:cNvSpPr>
          <p:nvPr/>
        </p:nvSpPr>
        <p:spPr bwMode="auto">
          <a:xfrm>
            <a:off x="3230563" y="1760538"/>
            <a:ext cx="1647825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</a:rPr>
              <a:t>flight</a:t>
            </a:r>
          </a:p>
        </p:txBody>
      </p:sp>
      <p:sp>
        <p:nvSpPr>
          <p:cNvPr id="23581" name="Text Box 30"/>
          <p:cNvSpPr txBox="1">
            <a:spLocks noChangeArrowheads="1"/>
          </p:cNvSpPr>
          <p:nvPr/>
        </p:nvSpPr>
        <p:spPr bwMode="auto">
          <a:xfrm>
            <a:off x="6069013" y="1760538"/>
            <a:ext cx="1911350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</a:rPr>
              <a:t>souvenirs</a:t>
            </a:r>
          </a:p>
        </p:txBody>
      </p:sp>
      <p:sp>
        <p:nvSpPr>
          <p:cNvPr id="23582" name="Text Box 31"/>
          <p:cNvSpPr txBox="1">
            <a:spLocks noChangeArrowheads="1"/>
          </p:cNvSpPr>
          <p:nvPr/>
        </p:nvSpPr>
        <p:spPr bwMode="auto">
          <a:xfrm>
            <a:off x="8715375" y="1706563"/>
            <a:ext cx="1647825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</a:rPr>
              <a:t>stadium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0.07894 L 0.03698 0.248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42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0" y="8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47 0.0588 L 0.49479 0.2324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43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00" y="8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2 0.05301 L -0.34349 0.45903 " pathEditMode="relative" ptsTypes="AA">
                                      <p:cBhvr>
                                        <p:cTn id="14" dur="2000" fill="hold"/>
                                        <p:tgtEl>
                                          <p:spTgt spid="542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05046 L -0.06523 0.6081 " pathEditMode="relative" ptsTypes="AA">
                                      <p:cBhvr>
                                        <p:cTn id="18" dur="2000" fill="hold"/>
                                        <p:tgtEl>
                                          <p:spTgt spid="542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96" grpId="0"/>
      <p:bldP spid="54298" grpId="0"/>
      <p:bldP spid="54299" grpId="0"/>
      <p:bldP spid="5430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913" y="428625"/>
            <a:ext cx="3114675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Text Box 3"/>
          <p:cNvSpPr txBox="1">
            <a:spLocks noChangeArrowheads="1"/>
          </p:cNvSpPr>
          <p:nvPr/>
        </p:nvSpPr>
        <p:spPr bwMode="auto">
          <a:xfrm>
            <a:off x="3327400" y="520700"/>
            <a:ext cx="8864600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latin typeface="Calibri" panose="020F0502020204030204" pitchFamily="34" charset="0"/>
              </a:rPr>
              <a:t>Read again and fill in the blanks.</a:t>
            </a:r>
          </a:p>
        </p:txBody>
      </p:sp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471488" y="1898650"/>
            <a:ext cx="11318875" cy="44783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Calibri" panose="020F0502020204030204" pitchFamily="34" charset="0"/>
              </a:rPr>
              <a:t>5. We normally watch baseball games on TV, but it's my sister's birthday, so we're going to the _________________ on Saturday!</a:t>
            </a:r>
            <a:br>
              <a:rPr lang="en-US" sz="3200" dirty="0">
                <a:latin typeface="Calibri" panose="020F0502020204030204" pitchFamily="34" charset="0"/>
              </a:rPr>
            </a:br>
            <a:r>
              <a:rPr lang="en-US" sz="3200" dirty="0">
                <a:latin typeface="Calibri" panose="020F0502020204030204" pitchFamily="34" charset="0"/>
              </a:rPr>
              <a:t>6. I like to decorate my room with the _________________ I bought from my trips. I have a doll from Japan, a small statue from Cambodia, and some paintings from Malaysia.</a:t>
            </a:r>
            <a:br>
              <a:rPr lang="en-US" sz="3200" dirty="0">
                <a:latin typeface="Calibri" panose="020F0502020204030204" pitchFamily="34" charset="0"/>
              </a:rPr>
            </a:br>
            <a:r>
              <a:rPr lang="en-US" sz="3200" dirty="0">
                <a:latin typeface="Calibri" panose="020F0502020204030204" pitchFamily="34" charset="0"/>
              </a:rPr>
              <a:t>7. Our _________________ was great. She was very friendly and helpful. She told us a lot about the history of the town.</a:t>
            </a:r>
            <a:br>
              <a:rPr lang="en-US" sz="3200" dirty="0">
                <a:latin typeface="Calibri" panose="020F0502020204030204" pitchFamily="34" charset="0"/>
              </a:rPr>
            </a:br>
            <a:r>
              <a:rPr lang="en-US" sz="3200" dirty="0">
                <a:latin typeface="Calibri" panose="020F0502020204030204" pitchFamily="34" charset="0"/>
              </a:rPr>
              <a:t>8. We went _________________ and then spent a few days by the sea. </a:t>
            </a:r>
          </a:p>
        </p:txBody>
      </p:sp>
      <p:sp>
        <p:nvSpPr>
          <p:cNvPr id="56357" name="Text Box 37"/>
          <p:cNvSpPr txBox="1">
            <a:spLocks noChangeArrowheads="1"/>
          </p:cNvSpPr>
          <p:nvPr/>
        </p:nvSpPr>
        <p:spPr bwMode="auto">
          <a:xfrm>
            <a:off x="762000" y="1385888"/>
            <a:ext cx="2189163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</a:rPr>
              <a:t>tour guide</a:t>
            </a:r>
          </a:p>
        </p:txBody>
      </p:sp>
      <p:sp>
        <p:nvSpPr>
          <p:cNvPr id="56358" name="Text Box 38"/>
          <p:cNvSpPr txBox="1">
            <a:spLocks noChangeArrowheads="1"/>
          </p:cNvSpPr>
          <p:nvPr/>
        </p:nvSpPr>
        <p:spPr bwMode="auto">
          <a:xfrm>
            <a:off x="3255963" y="958850"/>
            <a:ext cx="2216150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</a:rPr>
              <a:t>sightseeing</a:t>
            </a:r>
          </a:p>
        </p:txBody>
      </p:sp>
      <p:sp>
        <p:nvSpPr>
          <p:cNvPr id="56359" name="Text Box 39"/>
          <p:cNvSpPr txBox="1">
            <a:spLocks noChangeArrowheads="1"/>
          </p:cNvSpPr>
          <p:nvPr/>
        </p:nvSpPr>
        <p:spPr bwMode="auto">
          <a:xfrm>
            <a:off x="6069013" y="1427163"/>
            <a:ext cx="1911350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</a:rPr>
              <a:t>souvenirs</a:t>
            </a:r>
          </a:p>
        </p:txBody>
      </p:sp>
      <p:sp>
        <p:nvSpPr>
          <p:cNvPr id="56360" name="Text Box 40"/>
          <p:cNvSpPr txBox="1">
            <a:spLocks noChangeArrowheads="1"/>
          </p:cNvSpPr>
          <p:nvPr/>
        </p:nvSpPr>
        <p:spPr bwMode="auto">
          <a:xfrm>
            <a:off x="8715375" y="1406525"/>
            <a:ext cx="1647825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</a:rPr>
              <a:t>stadium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42 0.05556 L -0.16263 0.14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63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0" y="4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4 0.05278 L 0.10456 0.21042 " pathEditMode="relative" ptsTypes="AA">
                                      <p:cBhvr>
                                        <p:cTn id="10" dur="2000" fill="hold"/>
                                        <p:tgtEl>
                                          <p:spTgt spid="563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5 0.02431 L 0.14089 0.426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63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0" y="20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0.04838 L -0.0125 0.63426 " pathEditMode="relative" ptsTypes="AA">
                                      <p:cBhvr>
                                        <p:cTn id="18" dur="2000" fill="hold"/>
                                        <p:tgtEl>
                                          <p:spTgt spid="563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57" grpId="0"/>
      <p:bldP spid="56358" grpId="0"/>
      <p:bldP spid="5635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5450" y="411163"/>
            <a:ext cx="11766550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2775" y="1598613"/>
            <a:ext cx="11241088" cy="407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7469188" y="2282825"/>
            <a:ext cx="941387" cy="641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</a:rPr>
              <a:t>the</a:t>
            </a:r>
          </a:p>
        </p:txBody>
      </p:sp>
      <p:sp>
        <p:nvSpPr>
          <p:cNvPr id="57351" name="Text Box 7"/>
          <p:cNvSpPr txBox="1">
            <a:spLocks noChangeArrowheads="1"/>
          </p:cNvSpPr>
          <p:nvPr/>
        </p:nvSpPr>
        <p:spPr bwMode="auto">
          <a:xfrm>
            <a:off x="3602038" y="4322763"/>
            <a:ext cx="941387" cy="641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</a:rPr>
              <a:t>the</a:t>
            </a:r>
          </a:p>
        </p:txBody>
      </p:sp>
      <p:sp>
        <p:nvSpPr>
          <p:cNvPr id="57352" name="Text Box 8"/>
          <p:cNvSpPr txBox="1">
            <a:spLocks noChangeArrowheads="1"/>
          </p:cNvSpPr>
          <p:nvPr/>
        </p:nvSpPr>
        <p:spPr bwMode="auto">
          <a:xfrm>
            <a:off x="6311900" y="2944813"/>
            <a:ext cx="623888" cy="641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</a:rPr>
              <a:t>Ø</a:t>
            </a:r>
            <a:r>
              <a:rPr lang="en-US"/>
              <a:t> </a:t>
            </a:r>
          </a:p>
        </p:txBody>
      </p:sp>
      <p:sp>
        <p:nvSpPr>
          <p:cNvPr id="57353" name="Text Box 9"/>
          <p:cNvSpPr txBox="1">
            <a:spLocks noChangeArrowheads="1"/>
          </p:cNvSpPr>
          <p:nvPr/>
        </p:nvSpPr>
        <p:spPr bwMode="auto">
          <a:xfrm>
            <a:off x="3568700" y="3598863"/>
            <a:ext cx="623888" cy="641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</a:rPr>
              <a:t>Ø</a:t>
            </a:r>
            <a:r>
              <a:rPr lang="en-US"/>
              <a:t> </a:t>
            </a:r>
          </a:p>
        </p:txBody>
      </p:sp>
      <p:sp>
        <p:nvSpPr>
          <p:cNvPr id="57354" name="Text Box 10"/>
          <p:cNvSpPr txBox="1">
            <a:spLocks noChangeArrowheads="1"/>
          </p:cNvSpPr>
          <p:nvPr/>
        </p:nvSpPr>
        <p:spPr bwMode="auto">
          <a:xfrm>
            <a:off x="5675313" y="4981575"/>
            <a:ext cx="623887" cy="641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</a:rPr>
              <a:t>Ø</a:t>
            </a:r>
            <a:r>
              <a:rPr lang="en-US"/>
              <a:t> 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7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7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7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7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7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39875" y="333375"/>
            <a:ext cx="9572625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Rectangle 7"/>
          <p:cNvSpPr>
            <a:spLocks noChangeArrowheads="1"/>
          </p:cNvSpPr>
          <p:nvPr/>
        </p:nvSpPr>
        <p:spPr bwMode="auto">
          <a:xfrm>
            <a:off x="436563" y="847725"/>
            <a:ext cx="10264775" cy="55705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3100" dirty="0">
                <a:latin typeface="Calibri" panose="020F0502020204030204" pitchFamily="34" charset="0"/>
              </a:rPr>
              <a:t>you/visit/Empire State Building? </a:t>
            </a:r>
          </a:p>
          <a:p>
            <a:pPr marL="342900" indent="-342900"/>
            <a:endParaRPr lang="en-US" sz="3100" dirty="0">
              <a:latin typeface="Calibri" panose="020F0502020204030204" pitchFamily="34" charset="0"/>
              <a:sym typeface="Wingdings" panose="05000000000000000000" pitchFamily="2" charset="2"/>
            </a:endParaRPr>
          </a:p>
          <a:p>
            <a:pPr marL="342900" indent="-342900"/>
            <a:r>
              <a:rPr lang="en-US" sz="3100" dirty="0">
                <a:latin typeface="Calibri" panose="020F0502020204030204" pitchFamily="34" charset="0"/>
              </a:rPr>
              <a:t>2. we/take/ﬂight/Boston/the next day</a:t>
            </a:r>
          </a:p>
          <a:p>
            <a:pPr marL="342900" indent="-342900"/>
            <a:endParaRPr lang="en-US" sz="3100" dirty="0">
              <a:latin typeface="Calibri" panose="020F0502020204030204" pitchFamily="34" charset="0"/>
            </a:endParaRPr>
          </a:p>
          <a:p>
            <a:pPr marL="342900" indent="-342900"/>
            <a:r>
              <a:rPr lang="en-US" sz="3100" dirty="0">
                <a:latin typeface="Calibri" panose="020F0502020204030204" pitchFamily="34" charset="0"/>
              </a:rPr>
              <a:t>3. I/buy/lots of new clothes </a:t>
            </a:r>
          </a:p>
          <a:p>
            <a:pPr marL="342900" indent="-342900"/>
            <a:endParaRPr lang="en-US" sz="3100" dirty="0">
              <a:latin typeface="Calibri" panose="020F0502020204030204" pitchFamily="34" charset="0"/>
            </a:endParaRPr>
          </a:p>
          <a:p>
            <a:pPr marL="342900" indent="-342900"/>
            <a:r>
              <a:rPr lang="en-US" sz="3100" dirty="0">
                <a:latin typeface="Calibri" panose="020F0502020204030204" pitchFamily="34" charset="0"/>
              </a:rPr>
              <a:t>4. she/not have/swimsuit </a:t>
            </a:r>
          </a:p>
          <a:p>
            <a:pPr marL="342900" indent="-342900"/>
            <a:endParaRPr lang="en-US" sz="3100" dirty="0">
              <a:latin typeface="Calibri" panose="020F0502020204030204" pitchFamily="34" charset="0"/>
            </a:endParaRPr>
          </a:p>
          <a:p>
            <a:pPr marL="342900" indent="-342900"/>
            <a:r>
              <a:rPr lang="en-US" sz="3100" dirty="0">
                <a:latin typeface="Calibri" panose="020F0502020204030204" pitchFamily="34" charset="0"/>
              </a:rPr>
              <a:t>5. he/lose/his ticket</a:t>
            </a:r>
          </a:p>
          <a:p>
            <a:pPr marL="342900" indent="-342900"/>
            <a:endParaRPr lang="en-US" sz="3100" dirty="0">
              <a:latin typeface="Calibri" panose="020F0502020204030204" pitchFamily="34" charset="0"/>
            </a:endParaRPr>
          </a:p>
          <a:p>
            <a:pPr marL="342900" indent="-342900"/>
            <a:r>
              <a:rPr lang="en-US" sz="3100" dirty="0">
                <a:latin typeface="Calibri" panose="020F0502020204030204" pitchFamily="34" charset="0"/>
              </a:rPr>
              <a:t>6. they/eat/famous restaurant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26627" name="AutoShape 8"/>
          <p:cNvSpPr>
            <a:spLocks noChangeArrowheads="1"/>
          </p:cNvSpPr>
          <p:nvPr/>
        </p:nvSpPr>
        <p:spPr bwMode="auto">
          <a:xfrm>
            <a:off x="527050" y="1497013"/>
            <a:ext cx="457200" cy="220662"/>
          </a:xfrm>
          <a:prstGeom prst="rightArrow">
            <a:avLst>
              <a:gd name="adj1" fmla="val 50000"/>
              <a:gd name="adj2" fmla="val 51799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6628" name="AutoShape 9"/>
          <p:cNvSpPr>
            <a:spLocks noChangeArrowheads="1"/>
          </p:cNvSpPr>
          <p:nvPr/>
        </p:nvSpPr>
        <p:spPr bwMode="auto">
          <a:xfrm>
            <a:off x="557213" y="2425700"/>
            <a:ext cx="457200" cy="220663"/>
          </a:xfrm>
          <a:prstGeom prst="rightArrow">
            <a:avLst>
              <a:gd name="adj1" fmla="val 50000"/>
              <a:gd name="adj2" fmla="val 51798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6629" name="AutoShape 10"/>
          <p:cNvSpPr>
            <a:spLocks noChangeArrowheads="1"/>
          </p:cNvSpPr>
          <p:nvPr/>
        </p:nvSpPr>
        <p:spPr bwMode="auto">
          <a:xfrm>
            <a:off x="557213" y="3395663"/>
            <a:ext cx="457200" cy="220662"/>
          </a:xfrm>
          <a:prstGeom prst="rightArrow">
            <a:avLst>
              <a:gd name="adj1" fmla="val 50000"/>
              <a:gd name="adj2" fmla="val 51799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6630" name="AutoShape 11"/>
          <p:cNvSpPr>
            <a:spLocks noChangeArrowheads="1"/>
          </p:cNvSpPr>
          <p:nvPr/>
        </p:nvSpPr>
        <p:spPr bwMode="auto">
          <a:xfrm>
            <a:off x="584200" y="4337050"/>
            <a:ext cx="457200" cy="220663"/>
          </a:xfrm>
          <a:prstGeom prst="rightArrow">
            <a:avLst>
              <a:gd name="adj1" fmla="val 50000"/>
              <a:gd name="adj2" fmla="val 51798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6631" name="AutoShape 12"/>
          <p:cNvSpPr>
            <a:spLocks noChangeArrowheads="1"/>
          </p:cNvSpPr>
          <p:nvPr/>
        </p:nvSpPr>
        <p:spPr bwMode="auto">
          <a:xfrm>
            <a:off x="615950" y="5337175"/>
            <a:ext cx="457200" cy="220663"/>
          </a:xfrm>
          <a:prstGeom prst="rightArrow">
            <a:avLst>
              <a:gd name="adj1" fmla="val 50000"/>
              <a:gd name="adj2" fmla="val 51798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6632" name="AutoShape 13"/>
          <p:cNvSpPr>
            <a:spLocks noChangeArrowheads="1"/>
          </p:cNvSpPr>
          <p:nvPr/>
        </p:nvSpPr>
        <p:spPr bwMode="auto">
          <a:xfrm>
            <a:off x="614363" y="6167438"/>
            <a:ext cx="457200" cy="220662"/>
          </a:xfrm>
          <a:prstGeom prst="rightArrow">
            <a:avLst>
              <a:gd name="adj1" fmla="val 50000"/>
              <a:gd name="adj2" fmla="val 51799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8382" name="Text Box 14"/>
          <p:cNvSpPr txBox="1">
            <a:spLocks noChangeArrowheads="1"/>
          </p:cNvSpPr>
          <p:nvPr/>
        </p:nvSpPr>
        <p:spPr bwMode="auto">
          <a:xfrm>
            <a:off x="1360488" y="1270000"/>
            <a:ext cx="7024687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>
                <a:solidFill>
                  <a:srgbClr val="FF0000"/>
                </a:solidFill>
                <a:latin typeface="Calibri" panose="020F0502020204030204" pitchFamily="34" charset="0"/>
              </a:rPr>
              <a:t>Did you visit the Empire State Building? </a:t>
            </a:r>
          </a:p>
        </p:txBody>
      </p:sp>
      <p:sp>
        <p:nvSpPr>
          <p:cNvPr id="58383" name="Text Box 15"/>
          <p:cNvSpPr txBox="1">
            <a:spLocks noChangeArrowheads="1"/>
          </p:cNvSpPr>
          <p:nvPr/>
        </p:nvSpPr>
        <p:spPr bwMode="auto">
          <a:xfrm>
            <a:off x="1358900" y="2282825"/>
            <a:ext cx="7024688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>
                <a:solidFill>
                  <a:srgbClr val="FF0000"/>
                </a:solidFill>
                <a:latin typeface="Calibri" panose="020F0502020204030204" pitchFamily="34" charset="0"/>
              </a:rPr>
              <a:t>We took a flight to Boston the next day. </a:t>
            </a:r>
          </a:p>
        </p:txBody>
      </p:sp>
      <p:sp>
        <p:nvSpPr>
          <p:cNvPr id="58384" name="Text Box 16"/>
          <p:cNvSpPr txBox="1">
            <a:spLocks noChangeArrowheads="1"/>
          </p:cNvSpPr>
          <p:nvPr/>
        </p:nvSpPr>
        <p:spPr bwMode="auto">
          <a:xfrm>
            <a:off x="1341438" y="3222626"/>
            <a:ext cx="7024688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>
                <a:solidFill>
                  <a:srgbClr val="FF0000"/>
                </a:solidFill>
                <a:latin typeface="Calibri" panose="020F0502020204030204" pitchFamily="34" charset="0"/>
              </a:rPr>
              <a:t>I bought lots of new clothes. </a:t>
            </a:r>
          </a:p>
        </p:txBody>
      </p:sp>
      <p:sp>
        <p:nvSpPr>
          <p:cNvPr id="58385" name="Text Box 17"/>
          <p:cNvSpPr txBox="1">
            <a:spLocks noChangeArrowheads="1"/>
          </p:cNvSpPr>
          <p:nvPr/>
        </p:nvSpPr>
        <p:spPr bwMode="auto">
          <a:xfrm>
            <a:off x="1341438" y="4151313"/>
            <a:ext cx="7024687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>
                <a:solidFill>
                  <a:srgbClr val="FF0000"/>
                </a:solidFill>
                <a:latin typeface="Calibri" panose="020F0502020204030204" pitchFamily="34" charset="0"/>
              </a:rPr>
              <a:t>She didn't have a swimsuit. </a:t>
            </a:r>
          </a:p>
        </p:txBody>
      </p:sp>
      <p:sp>
        <p:nvSpPr>
          <p:cNvPr id="58386" name="Text Box 18"/>
          <p:cNvSpPr txBox="1">
            <a:spLocks noChangeArrowheads="1"/>
          </p:cNvSpPr>
          <p:nvPr/>
        </p:nvSpPr>
        <p:spPr bwMode="auto">
          <a:xfrm>
            <a:off x="1300163" y="5080000"/>
            <a:ext cx="7024687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>
                <a:solidFill>
                  <a:srgbClr val="FF0000"/>
                </a:solidFill>
                <a:latin typeface="Calibri" panose="020F0502020204030204" pitchFamily="34" charset="0"/>
              </a:rPr>
              <a:t>He lost his ticket. </a:t>
            </a:r>
          </a:p>
        </p:txBody>
      </p:sp>
      <p:sp>
        <p:nvSpPr>
          <p:cNvPr id="58387" name="Text Box 19"/>
          <p:cNvSpPr txBox="1">
            <a:spLocks noChangeArrowheads="1"/>
          </p:cNvSpPr>
          <p:nvPr/>
        </p:nvSpPr>
        <p:spPr bwMode="auto">
          <a:xfrm>
            <a:off x="1260475" y="5927725"/>
            <a:ext cx="7024688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>
                <a:solidFill>
                  <a:srgbClr val="FF0000"/>
                </a:solidFill>
                <a:latin typeface="Calibri" panose="020F0502020204030204" pitchFamily="34" charset="0"/>
              </a:rPr>
              <a:t>They ate at a famous restaurant. 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8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8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8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8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8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8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82" grpId="0"/>
      <p:bldP spid="58383" grpId="0"/>
      <p:bldP spid="58384" grpId="0"/>
      <p:bldP spid="58385" grpId="0"/>
      <p:bldP spid="58386" grpId="0"/>
      <p:bldP spid="5838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725" y="411163"/>
            <a:ext cx="36195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513" y="1116013"/>
            <a:ext cx="11842750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7663" y="2676525"/>
            <a:ext cx="11601450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4" name="Oval 8"/>
          <p:cNvSpPr>
            <a:spLocks noChangeArrowheads="1"/>
          </p:cNvSpPr>
          <p:nvPr/>
        </p:nvSpPr>
        <p:spPr bwMode="auto">
          <a:xfrm>
            <a:off x="3532188" y="3255963"/>
            <a:ext cx="500062" cy="49847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25" name="Oval 9"/>
          <p:cNvSpPr>
            <a:spLocks noChangeArrowheads="1"/>
          </p:cNvSpPr>
          <p:nvPr/>
        </p:nvSpPr>
        <p:spPr bwMode="auto">
          <a:xfrm>
            <a:off x="10209213" y="3810000"/>
            <a:ext cx="500062" cy="49847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0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0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4" grpId="0" animBg="1"/>
      <p:bldP spid="604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5"/>
          <p:cNvSpPr>
            <a:spLocks noChangeArrowheads="1"/>
          </p:cNvSpPr>
          <p:nvPr/>
        </p:nvSpPr>
        <p:spPr bwMode="auto">
          <a:xfrm>
            <a:off x="184150" y="609600"/>
            <a:ext cx="11655425" cy="15541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>
            <a:spAutoFit/>
          </a:bodyPr>
          <a:lstStyle/>
          <a:p>
            <a:r>
              <a:rPr lang="en-US" sz="3200" b="1">
                <a:latin typeface="Calibri" panose="020F0502020204030204" pitchFamily="34" charset="0"/>
              </a:rPr>
              <a:t>b. Circle the word that differs from the other three in the position of primary stress in each of the following questions. </a:t>
            </a:r>
            <a:br>
              <a:rPr lang="en-US" sz="3200" b="1">
                <a:latin typeface="Calibri" panose="020F0502020204030204" pitchFamily="34" charset="0"/>
              </a:rPr>
            </a:br>
            <a:endParaRPr lang="en-US" sz="3200" b="1">
              <a:latin typeface="Calibri" panose="020F0502020204030204" pitchFamily="34" charset="0"/>
            </a:endParaRPr>
          </a:p>
        </p:txBody>
      </p:sp>
      <p:pic>
        <p:nvPicPr>
          <p:cNvPr id="2867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363" y="2676525"/>
            <a:ext cx="11758612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7" name="Oval 7"/>
          <p:cNvSpPr>
            <a:spLocks noChangeArrowheads="1"/>
          </p:cNvSpPr>
          <p:nvPr/>
        </p:nvSpPr>
        <p:spPr bwMode="auto">
          <a:xfrm>
            <a:off x="6745288" y="2646363"/>
            <a:ext cx="500062" cy="49847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48" name="Oval 8"/>
          <p:cNvSpPr>
            <a:spLocks noChangeArrowheads="1"/>
          </p:cNvSpPr>
          <p:nvPr/>
        </p:nvSpPr>
        <p:spPr bwMode="auto">
          <a:xfrm>
            <a:off x="3448050" y="3144838"/>
            <a:ext cx="500063" cy="49847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49" name="Oval 9"/>
          <p:cNvSpPr>
            <a:spLocks noChangeArrowheads="1"/>
          </p:cNvSpPr>
          <p:nvPr/>
        </p:nvSpPr>
        <p:spPr bwMode="auto">
          <a:xfrm>
            <a:off x="9972675" y="3754438"/>
            <a:ext cx="500063" cy="49847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1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1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7" grpId="0" animBg="1"/>
      <p:bldP spid="61448" grpId="0" animBg="1"/>
      <p:bldP spid="6144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9229725" cy="615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815975" y="1303338"/>
            <a:ext cx="10960100" cy="366236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i="1" dirty="0">
                <a:solidFill>
                  <a:schemeClr val="accent1"/>
                </a:solidFill>
                <a:latin typeface="Calibri" panose="020F0502020204030204" pitchFamily="34" charset="0"/>
              </a:rPr>
              <a:t>Write a paragraph about your holiday. In the paragraph, you should: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3600" dirty="0">
                <a:latin typeface="Calibri" panose="020F0502020204030204" pitchFamily="34" charset="0"/>
              </a:rPr>
              <a:t> use the Past Simple tense.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3600" dirty="0">
                <a:latin typeface="Calibri" panose="020F0502020204030204" pitchFamily="34" charset="0"/>
              </a:rPr>
              <a:t> use at least 5 new words in Unit 9.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3600" dirty="0">
                <a:latin typeface="Calibri" panose="020F0502020204030204" pitchFamily="34" charset="0"/>
              </a:rPr>
              <a:t> talk about the ways you used English.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6385"/>
            <a:ext cx="9069705" cy="6184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3"/>
          <p:cNvSpPr>
            <a:spLocks noChangeArrowheads="1"/>
          </p:cNvSpPr>
          <p:nvPr/>
        </p:nvSpPr>
        <p:spPr bwMode="auto">
          <a:xfrm>
            <a:off x="333375" y="693738"/>
            <a:ext cx="4275138" cy="9223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anose="020F0502020204030204" pitchFamily="34" charset="0"/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160463" y="1773238"/>
            <a:ext cx="9715500" cy="33877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Reading &amp; Listening: </a:t>
            </a:r>
          </a:p>
          <a:p>
            <a:pPr>
              <a:defRPr/>
            </a:pPr>
            <a:r>
              <a:rPr lang="en-US" sz="3600" i="1" dirty="0">
                <a:solidFill>
                  <a:srgbClr val="0000CC"/>
                </a:solidFill>
                <a:latin typeface="Calibri" panose="020F0502020204030204" pitchFamily="34" charset="0"/>
              </a:rPr>
              <a:t>- Understand instructions.</a:t>
            </a:r>
          </a:p>
          <a:p>
            <a:pPr>
              <a:buFontTx/>
              <a:buChar char="-"/>
              <a:defRPr/>
            </a:pPr>
            <a:r>
              <a:rPr lang="en-US" sz="3600" i="1" dirty="0">
                <a:solidFill>
                  <a:srgbClr val="0000CC"/>
                </a:solidFill>
                <a:latin typeface="Calibri" panose="020F0502020204030204" pitchFamily="34" charset="0"/>
              </a:rPr>
              <a:t> Practice reading and listening for general and specific information.</a:t>
            </a:r>
          </a:p>
          <a:p>
            <a:pPr>
              <a:defRPr/>
            </a:pP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Speaking:</a:t>
            </a:r>
          </a:p>
          <a:p>
            <a:pPr>
              <a:defRPr/>
            </a:pPr>
            <a:r>
              <a:rPr lang="en-US" sz="3600" i="1" dirty="0">
                <a:solidFill>
                  <a:srgbClr val="0000CC"/>
                </a:solidFill>
                <a:latin typeface="Calibri" panose="020F0502020204030204" pitchFamily="34" charset="0"/>
              </a:rPr>
              <a:t>- Talk about holidays.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/>
          </p:cNvPicPr>
          <p:nvPr/>
        </p:nvPicPr>
        <p:blipFill>
          <a:blip r:embed="rId2"/>
          <a:srcRect l="16318" r="20451"/>
          <a:stretch>
            <a:fillRect/>
          </a:stretch>
        </p:blipFill>
        <p:spPr bwMode="auto">
          <a:xfrm>
            <a:off x="0" y="411163"/>
            <a:ext cx="5883275" cy="605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TextBox 2"/>
          <p:cNvSpPr txBox="1">
            <a:spLocks noChangeArrowheads="1"/>
          </p:cNvSpPr>
          <p:nvPr/>
        </p:nvSpPr>
        <p:spPr bwMode="auto">
          <a:xfrm>
            <a:off x="6210300" y="411163"/>
            <a:ext cx="5981700" cy="5509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5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r>
              <a:rPr lang="en-US" sz="3500" i="1" dirty="0">
                <a:solidFill>
                  <a:srgbClr val="0070C0"/>
                </a:solidFill>
                <a:latin typeface="Calibri" panose="020F0502020204030204" pitchFamily="34" charset="0"/>
              </a:rPr>
              <a:t>- review vocabularies and grammar points.</a:t>
            </a:r>
          </a:p>
          <a:p>
            <a:r>
              <a:rPr lang="en-US" sz="3500" i="1" dirty="0">
                <a:solidFill>
                  <a:srgbClr val="0070C0"/>
                </a:solidFill>
                <a:latin typeface="Calibri" panose="020F0502020204030204" pitchFamily="34" charset="0"/>
              </a:rPr>
              <a:t>- talk about </a:t>
            </a:r>
          </a:p>
          <a:p>
            <a:r>
              <a:rPr lang="en-US" sz="3500" i="1" dirty="0">
                <a:solidFill>
                  <a:srgbClr val="0070C0"/>
                </a:solidFill>
                <a:latin typeface="Calibri" panose="020F0502020204030204" pitchFamily="34" charset="0"/>
              </a:rPr>
              <a:t>• holiday plans</a:t>
            </a:r>
            <a:br>
              <a:rPr lang="en-US" sz="3500" i="1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en-US" sz="3500" i="1" dirty="0">
                <a:solidFill>
                  <a:srgbClr val="0070C0"/>
                </a:solidFill>
                <a:latin typeface="Calibri" panose="020F0502020204030204" pitchFamily="34" charset="0"/>
              </a:rPr>
              <a:t>• last holiday</a:t>
            </a:r>
          </a:p>
          <a:p>
            <a:r>
              <a:rPr lang="en-US" sz="3500" i="1" dirty="0">
                <a:solidFill>
                  <a:srgbClr val="0070C0"/>
                </a:solidFill>
                <a:latin typeface="Calibri" panose="020F0502020204030204" pitchFamily="34" charset="0"/>
              </a:rPr>
              <a:t>- practice listening, reading, and speaking skills.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3"/>
          <p:cNvSpPr>
            <a:spLocks noChangeArrowheads="1"/>
          </p:cNvSpPr>
          <p:nvPr/>
        </p:nvSpPr>
        <p:spPr bwMode="auto">
          <a:xfrm>
            <a:off x="333375" y="693738"/>
            <a:ext cx="3362325" cy="9223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anose="020F0502020204030204" pitchFamily="34" charset="0"/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788988" y="2327275"/>
            <a:ext cx="10987087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571500" indent="-571500">
              <a:buFontTx/>
              <a:buChar char="-"/>
              <a:defRPr/>
            </a:pPr>
            <a:r>
              <a:rPr lang="en-US" sz="3600" i="1" dirty="0">
                <a:solidFill>
                  <a:srgbClr val="0000CC"/>
                </a:solidFill>
                <a:latin typeface="Calibri" panose="020F0502020204030204" pitchFamily="34" charset="0"/>
              </a:rPr>
              <a:t>Review all vocabularies and grammar points in Unit 9.</a:t>
            </a:r>
          </a:p>
          <a:p>
            <a:pPr marL="571500" indent="-571500">
              <a:buFontTx/>
              <a:buChar char="-"/>
              <a:defRPr/>
            </a:pPr>
            <a:r>
              <a:rPr lang="en-US" sz="3600" i="1" dirty="0">
                <a:solidFill>
                  <a:srgbClr val="0000CC"/>
                </a:solidFill>
                <a:latin typeface="Calibri" panose="020F0502020204030204" pitchFamily="34" charset="0"/>
              </a:rPr>
              <a:t>Practice speaking about holidays.</a:t>
            </a:r>
          </a:p>
          <a:p>
            <a:pPr marL="571500" indent="-571500">
              <a:buFontTx/>
              <a:buChar char="-"/>
              <a:defRPr/>
            </a:pPr>
            <a:r>
              <a:rPr lang="en-US" sz="3600" i="1" dirty="0">
                <a:solidFill>
                  <a:srgbClr val="0000CC"/>
                </a:solidFill>
                <a:latin typeface="Calibri" panose="020F0502020204030204" pitchFamily="34" charset="0"/>
              </a:rPr>
              <a:t>Play the consolidation games in </a:t>
            </a:r>
            <a:r>
              <a:rPr lang="en-US" sz="3600" b="1" i="1" dirty="0" err="1">
                <a:solidFill>
                  <a:srgbClr val="0000CC"/>
                </a:solidFill>
                <a:latin typeface="Calibri" panose="020F0502020204030204" pitchFamily="34" charset="0"/>
              </a:rPr>
              <a:t>Tiếng</a:t>
            </a:r>
            <a:r>
              <a:rPr lang="en-US" sz="3600" b="1" i="1" dirty="0">
                <a:solidFill>
                  <a:srgbClr val="0000CC"/>
                </a:solidFill>
                <a:latin typeface="Calibri" panose="020F0502020204030204" pitchFamily="34" charset="0"/>
              </a:rPr>
              <a:t> Anh 7 </a:t>
            </a:r>
            <a:r>
              <a:rPr lang="en-US" sz="3600" b="1" i="1" dirty="0" err="1">
                <a:solidFill>
                  <a:srgbClr val="0000CC"/>
                </a:solidFill>
                <a:latin typeface="Calibri" panose="020F0502020204030204" pitchFamily="34" charset="0"/>
              </a:rPr>
              <a:t>i</a:t>
            </a:r>
            <a:r>
              <a:rPr lang="en-US" sz="3600" b="1" i="1" dirty="0">
                <a:solidFill>
                  <a:srgbClr val="0000CC"/>
                </a:solidFill>
                <a:latin typeface="Calibri" panose="020F0502020204030204" pitchFamily="34" charset="0"/>
              </a:rPr>
              <a:t>-Learn Smart World DHA App</a:t>
            </a:r>
            <a:r>
              <a:rPr lang="en-US" sz="3600" i="1" dirty="0">
                <a:solidFill>
                  <a:srgbClr val="0000CC"/>
                </a:solidFill>
                <a:latin typeface="Calibri" panose="020F0502020204030204" pitchFamily="34" charset="0"/>
              </a:rPr>
              <a:t> on </a:t>
            </a:r>
            <a:r>
              <a:rPr lang="en-US" sz="3600" i="1" dirty="0">
                <a:solidFill>
                  <a:srgbClr val="0000CC"/>
                </a:solidFill>
                <a:latin typeface="Calibri" panose="020F0502020204030204" pitchFamily="34" charset="0"/>
                <a:hlinkClick r:id="rId2"/>
              </a:rPr>
              <a:t>www.eduhome.com.vn</a:t>
            </a:r>
            <a:endParaRPr lang="en-US" sz="3600" i="1" dirty="0">
              <a:solidFill>
                <a:srgbClr val="0000CC"/>
              </a:solidFill>
              <a:latin typeface="Calibri" panose="020F0502020204030204" pitchFamily="34" charset="0"/>
            </a:endParaRPr>
          </a:p>
          <a:p>
            <a:pPr marL="571500" indent="-571500">
              <a:buFontTx/>
              <a:buChar char="-"/>
              <a:defRPr/>
            </a:pPr>
            <a:r>
              <a:rPr lang="en-US" sz="3600" i="1" dirty="0">
                <a:solidFill>
                  <a:srgbClr val="0000CC"/>
                </a:solidFill>
                <a:latin typeface="Calibri" panose="020F0502020204030204" pitchFamily="34" charset="0"/>
              </a:rPr>
              <a:t>Prepare the next lesson (page 76 SB).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/>
          <p:cNvSpPr txBox="1"/>
          <p:nvPr/>
        </p:nvSpPr>
        <p:spPr>
          <a:xfrm>
            <a:off x="11126788" y="-52388"/>
            <a:ext cx="996950" cy="3683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34818" name="Picture 1"/>
          <p:cNvPicPr>
            <a:picLocks noChangeAspect="1"/>
          </p:cNvPicPr>
          <p:nvPr/>
        </p:nvPicPr>
        <p:blipFill>
          <a:blip r:embed="rId2"/>
          <a:srcRect t="6805" b="7188"/>
          <a:stretch>
            <a:fillRect/>
          </a:stretch>
        </p:blipFill>
        <p:spPr bwMode="auto">
          <a:xfrm>
            <a:off x="0" y="-52388"/>
            <a:ext cx="12382500" cy="7099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Box 5"/>
          <p:cNvSpPr txBox="1">
            <a:spLocks noChangeArrowheads="1"/>
          </p:cNvSpPr>
          <p:nvPr/>
        </p:nvSpPr>
        <p:spPr bwMode="auto">
          <a:xfrm>
            <a:off x="3111500" y="5575300"/>
            <a:ext cx="6451600" cy="646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Calibri" panose="020F0502020204030204" pitchFamily="34" charset="0"/>
              </a:rPr>
              <a:t>Stay positive and have a nice day!</a:t>
            </a:r>
            <a:endParaRPr lang="en-US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88" y="300038"/>
            <a:ext cx="9180512" cy="611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8124825" y="552450"/>
            <a:ext cx="4027488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4"/>
          <p:cNvSpPr txBox="1">
            <a:spLocks noChangeArrowheads="1"/>
          </p:cNvSpPr>
          <p:nvPr/>
        </p:nvSpPr>
        <p:spPr bwMode="auto">
          <a:xfrm>
            <a:off x="1177925" y="1570038"/>
            <a:ext cx="9586913" cy="22891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latin typeface="Calibri" panose="020F0502020204030204" pitchFamily="34" charset="0"/>
              </a:rPr>
              <a:t>Work in pairs. Answer the questions.</a:t>
            </a:r>
          </a:p>
          <a:p>
            <a:pPr algn="ctr">
              <a:spcBef>
                <a:spcPct val="50000"/>
              </a:spcBef>
            </a:pPr>
            <a:r>
              <a:rPr lang="en-US" sz="3600" b="1" i="1" dirty="0">
                <a:solidFill>
                  <a:schemeClr val="accent1"/>
                </a:solidFill>
                <a:latin typeface="Calibri" panose="020F0502020204030204" pitchFamily="34" charset="0"/>
              </a:rPr>
              <a:t>Where did you go on your holidays?</a:t>
            </a:r>
          </a:p>
          <a:p>
            <a:pPr algn="ctr">
              <a:spcBef>
                <a:spcPct val="50000"/>
              </a:spcBef>
            </a:pPr>
            <a:r>
              <a:rPr lang="en-US" sz="3600" b="1" i="1" dirty="0">
                <a:solidFill>
                  <a:schemeClr val="accent1"/>
                </a:solidFill>
                <a:latin typeface="Calibri" panose="020F0502020204030204" pitchFamily="34" charset="0"/>
              </a:rPr>
              <a:t>Which ways did you use English?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0725" y="412750"/>
            <a:ext cx="2616200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2" name="Rectangle 5"/>
          <p:cNvSpPr>
            <a:spLocks noChangeArrowheads="1"/>
          </p:cNvSpPr>
          <p:nvPr/>
        </p:nvSpPr>
        <p:spPr bwMode="auto">
          <a:xfrm>
            <a:off x="827088" y="1931224"/>
            <a:ext cx="10490200" cy="206210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</a:rPr>
              <a:t>You will hear Anna talking to her friend, Jamie, about her trip to the UK. Where's she going to visit on each day?</a:t>
            </a:r>
            <a:r>
              <a:rPr lang="en-US" sz="3200" b="1" dirty="0">
                <a:latin typeface="Calibri" panose="020F0502020204030204" pitchFamily="34" charset="0"/>
              </a:rPr>
              <a:t> </a:t>
            </a:r>
            <a:r>
              <a:rPr lang="en-US" sz="3200" dirty="0">
                <a:latin typeface="Calibri" panose="020F0502020204030204" pitchFamily="34" charset="0"/>
              </a:rPr>
              <a:t>For each question, write a letter (A-H) next to each day. You will hear the conversation twice. 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3505200" y="407988"/>
            <a:ext cx="7854950" cy="11906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i="1" dirty="0">
                <a:solidFill>
                  <a:schemeClr val="accent1"/>
                </a:solidFill>
                <a:latin typeface="Calibri" panose="020F0502020204030204" pitchFamily="34" charset="0"/>
              </a:rPr>
              <a:t>Read the instruction. What will you do? Underline the key words</a:t>
            </a:r>
          </a:p>
        </p:txBody>
      </p:sp>
      <p:sp>
        <p:nvSpPr>
          <p:cNvPr id="10245" name="Line 5"/>
          <p:cNvSpPr>
            <a:spLocks noChangeShapeType="1"/>
          </p:cNvSpPr>
          <p:nvPr/>
        </p:nvSpPr>
        <p:spPr bwMode="auto">
          <a:xfrm>
            <a:off x="2274555" y="2430499"/>
            <a:ext cx="749300" cy="1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>
            <a:off x="3124200" y="2432087"/>
            <a:ext cx="762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>
            <a:off x="4184650" y="2398713"/>
            <a:ext cx="85883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48" name="Line 8"/>
          <p:cNvSpPr>
            <a:spLocks noChangeShapeType="1"/>
          </p:cNvSpPr>
          <p:nvPr/>
        </p:nvSpPr>
        <p:spPr bwMode="auto">
          <a:xfrm>
            <a:off x="6456363" y="2397125"/>
            <a:ext cx="8318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49" name="Line 9"/>
          <p:cNvSpPr>
            <a:spLocks noChangeShapeType="1"/>
          </p:cNvSpPr>
          <p:nvPr/>
        </p:nvSpPr>
        <p:spPr bwMode="auto">
          <a:xfrm flipV="1">
            <a:off x="7547971" y="2430499"/>
            <a:ext cx="92617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50" name="Line 10"/>
          <p:cNvSpPr>
            <a:spLocks noChangeShapeType="1"/>
          </p:cNvSpPr>
          <p:nvPr/>
        </p:nvSpPr>
        <p:spPr bwMode="auto">
          <a:xfrm>
            <a:off x="10425447" y="2397125"/>
            <a:ext cx="5127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51" name="Line 11"/>
          <p:cNvSpPr>
            <a:spLocks noChangeShapeType="1"/>
          </p:cNvSpPr>
          <p:nvPr/>
        </p:nvSpPr>
        <p:spPr bwMode="auto">
          <a:xfrm flipV="1">
            <a:off x="1441450" y="2894013"/>
            <a:ext cx="971550" cy="15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52" name="Line 12"/>
          <p:cNvSpPr>
            <a:spLocks noChangeShapeType="1"/>
          </p:cNvSpPr>
          <p:nvPr/>
        </p:nvSpPr>
        <p:spPr bwMode="auto">
          <a:xfrm flipV="1">
            <a:off x="2771775" y="2881313"/>
            <a:ext cx="1066800" cy="14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53" name="Line 13"/>
          <p:cNvSpPr>
            <a:spLocks noChangeShapeType="1"/>
          </p:cNvSpPr>
          <p:nvPr/>
        </p:nvSpPr>
        <p:spPr bwMode="auto">
          <a:xfrm>
            <a:off x="6291263" y="2897188"/>
            <a:ext cx="5127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54" name="Line 14"/>
          <p:cNvSpPr>
            <a:spLocks noChangeShapeType="1"/>
          </p:cNvSpPr>
          <p:nvPr/>
        </p:nvSpPr>
        <p:spPr bwMode="auto">
          <a:xfrm>
            <a:off x="2619375" y="3367088"/>
            <a:ext cx="7747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55" name="Line 15"/>
          <p:cNvSpPr>
            <a:spLocks noChangeShapeType="1"/>
          </p:cNvSpPr>
          <p:nvPr/>
        </p:nvSpPr>
        <p:spPr bwMode="auto">
          <a:xfrm>
            <a:off x="3811588" y="3367088"/>
            <a:ext cx="7889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56" name="Line 16"/>
          <p:cNvSpPr>
            <a:spLocks noChangeShapeType="1"/>
          </p:cNvSpPr>
          <p:nvPr/>
        </p:nvSpPr>
        <p:spPr bwMode="auto">
          <a:xfrm>
            <a:off x="4869822" y="3379678"/>
            <a:ext cx="73501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57" name="Line 17"/>
          <p:cNvSpPr>
            <a:spLocks noChangeShapeType="1"/>
          </p:cNvSpPr>
          <p:nvPr/>
        </p:nvSpPr>
        <p:spPr bwMode="auto">
          <a:xfrm>
            <a:off x="10047807" y="3360480"/>
            <a:ext cx="5127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58" name="Line 18"/>
          <p:cNvSpPr>
            <a:spLocks noChangeShapeType="1"/>
          </p:cNvSpPr>
          <p:nvPr/>
        </p:nvSpPr>
        <p:spPr bwMode="auto">
          <a:xfrm>
            <a:off x="1676400" y="3879850"/>
            <a:ext cx="19542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59" name="Line 19"/>
          <p:cNvSpPr>
            <a:spLocks noChangeShapeType="1"/>
          </p:cNvSpPr>
          <p:nvPr/>
        </p:nvSpPr>
        <p:spPr bwMode="auto">
          <a:xfrm>
            <a:off x="3836988" y="3878263"/>
            <a:ext cx="7334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10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 animBg="1"/>
      <p:bldP spid="10246" grpId="0" animBg="1"/>
      <p:bldP spid="10247" grpId="0" animBg="1"/>
      <p:bldP spid="10248" grpId="0" animBg="1"/>
      <p:bldP spid="10249" grpId="0" animBg="1"/>
      <p:bldP spid="10250" grpId="0" animBg="1"/>
      <p:bldP spid="10251" grpId="0" animBg="1"/>
      <p:bldP spid="10252" grpId="0" animBg="1"/>
      <p:bldP spid="10253" grpId="0" animBg="1"/>
      <p:bldP spid="10254" grpId="0" animBg="1"/>
      <p:bldP spid="10255" grpId="0" animBg="1"/>
      <p:bldP spid="10256" grpId="0" animBg="1"/>
      <p:bldP spid="10257" grpId="0" animBg="1"/>
      <p:bldP spid="10258" grpId="0" animBg="1"/>
      <p:bldP spid="1025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7570" y="864553"/>
            <a:ext cx="10793413" cy="553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1385888" y="287338"/>
            <a:ext cx="9253537" cy="6413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>
                <a:solidFill>
                  <a:schemeClr val="accent1"/>
                </a:solidFill>
                <a:latin typeface="Calibri" panose="020F0502020204030204" pitchFamily="34" charset="0"/>
              </a:rPr>
              <a:t>Now, listen and write down your answers.</a:t>
            </a:r>
          </a:p>
        </p:txBody>
      </p:sp>
      <p:pic>
        <p:nvPicPr>
          <p:cNvPr id="2" name="CD2-TRACK 4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7305" y="390525"/>
            <a:ext cx="618490" cy="61849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0" y="287655"/>
            <a:ext cx="161163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i="1">
                <a:solidFill>
                  <a:srgbClr val="FF0000"/>
                </a:solidFill>
                <a:latin typeface="Calibri" panose="020F0502020204030204" pitchFamily="34" charset="0"/>
                <a:sym typeface="+mn-ea"/>
              </a:rPr>
              <a:t>Click on the icon to hear the sound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2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0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6"/>
          <p:cNvSpPr txBox="1">
            <a:spLocks noChangeArrowheads="1"/>
          </p:cNvSpPr>
          <p:nvPr/>
        </p:nvSpPr>
        <p:spPr bwMode="auto">
          <a:xfrm>
            <a:off x="554038" y="401638"/>
            <a:ext cx="6221412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chemeClr val="accent1"/>
                </a:solidFill>
                <a:latin typeface="Calibri" panose="020F0502020204030204" pitchFamily="34" charset="0"/>
              </a:rPr>
              <a:t>Listen again and check.</a:t>
            </a:r>
          </a:p>
        </p:txBody>
      </p:sp>
      <p:pic>
        <p:nvPicPr>
          <p:cNvPr id="12290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37463" y="846138"/>
            <a:ext cx="4311650" cy="50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6538" y="1077913"/>
            <a:ext cx="7315200" cy="78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0975" y="2903538"/>
            <a:ext cx="7294563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1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2875" y="4640263"/>
            <a:ext cx="74041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Rectangle 14"/>
          <p:cNvSpPr>
            <a:spLocks noChangeArrowheads="1"/>
          </p:cNvSpPr>
          <p:nvPr/>
        </p:nvSpPr>
        <p:spPr bwMode="auto">
          <a:xfrm>
            <a:off x="282575" y="2003425"/>
            <a:ext cx="2016125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>
            <a:spAutoFit/>
          </a:bodyPr>
          <a:lstStyle/>
          <a:p>
            <a:r>
              <a:rPr lang="en-US" sz="3200">
                <a:latin typeface="Calibri" panose="020F0502020204030204" pitchFamily="34" charset="0"/>
              </a:rPr>
              <a:t>1. Tuesday</a:t>
            </a:r>
            <a:r>
              <a:rPr lang="en-US"/>
              <a:t> </a:t>
            </a:r>
          </a:p>
        </p:txBody>
      </p:sp>
      <p:sp>
        <p:nvSpPr>
          <p:cNvPr id="12295" name="Rectangle 15"/>
          <p:cNvSpPr>
            <a:spLocks noChangeArrowheads="1"/>
          </p:cNvSpPr>
          <p:nvPr/>
        </p:nvSpPr>
        <p:spPr bwMode="auto">
          <a:xfrm>
            <a:off x="311150" y="3856544"/>
            <a:ext cx="2596993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</a:rPr>
              <a:t>2. Wednesday</a:t>
            </a:r>
            <a:r>
              <a:rPr lang="en-US" dirty="0"/>
              <a:t> </a:t>
            </a:r>
          </a:p>
        </p:txBody>
      </p:sp>
      <p:sp>
        <p:nvSpPr>
          <p:cNvPr id="12296" name="Rectangle 16"/>
          <p:cNvSpPr>
            <a:spLocks noChangeArrowheads="1"/>
          </p:cNvSpPr>
          <p:nvPr/>
        </p:nvSpPr>
        <p:spPr bwMode="auto">
          <a:xfrm>
            <a:off x="325438" y="5619750"/>
            <a:ext cx="2106612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</a:rPr>
              <a:t>3. Thursday</a:t>
            </a:r>
            <a:endParaRPr lang="en-US" dirty="0"/>
          </a:p>
        </p:txBody>
      </p:sp>
      <p:pic>
        <p:nvPicPr>
          <p:cNvPr id="12297" name="Picture 1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16238" y="1987550"/>
            <a:ext cx="6191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Picture 1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60688" y="3871913"/>
            <a:ext cx="6191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9" name="Picture 1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89263" y="5632450"/>
            <a:ext cx="6191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908" name="Text Box 20"/>
          <p:cNvSpPr txBox="1">
            <a:spLocks noChangeArrowheads="1"/>
          </p:cNvSpPr>
          <p:nvPr/>
        </p:nvSpPr>
        <p:spPr bwMode="auto">
          <a:xfrm>
            <a:off x="2970213" y="1974850"/>
            <a:ext cx="581025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</a:rPr>
              <a:t>A</a:t>
            </a:r>
          </a:p>
        </p:txBody>
      </p:sp>
      <p:sp>
        <p:nvSpPr>
          <p:cNvPr id="37909" name="Line 21"/>
          <p:cNvSpPr>
            <a:spLocks noChangeShapeType="1"/>
          </p:cNvSpPr>
          <p:nvPr/>
        </p:nvSpPr>
        <p:spPr bwMode="auto">
          <a:xfrm>
            <a:off x="7827963" y="1149350"/>
            <a:ext cx="3435350" cy="428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37910" name="Text Box 22"/>
          <p:cNvSpPr txBox="1">
            <a:spLocks noChangeArrowheads="1"/>
          </p:cNvSpPr>
          <p:nvPr/>
        </p:nvSpPr>
        <p:spPr bwMode="auto">
          <a:xfrm>
            <a:off x="3027363" y="3846513"/>
            <a:ext cx="581025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37912" name="Line 24"/>
          <p:cNvSpPr>
            <a:spLocks noChangeShapeType="1"/>
          </p:cNvSpPr>
          <p:nvPr/>
        </p:nvSpPr>
        <p:spPr bwMode="auto">
          <a:xfrm>
            <a:off x="7840663" y="2463800"/>
            <a:ext cx="3906837" cy="428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37913" name="Text Box 25"/>
          <p:cNvSpPr txBox="1">
            <a:spLocks noChangeArrowheads="1"/>
          </p:cNvSpPr>
          <p:nvPr/>
        </p:nvSpPr>
        <p:spPr bwMode="auto">
          <a:xfrm>
            <a:off x="3084513" y="5632450"/>
            <a:ext cx="581025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</a:rPr>
              <a:t>E</a:t>
            </a:r>
          </a:p>
        </p:txBody>
      </p:sp>
      <p:sp>
        <p:nvSpPr>
          <p:cNvPr id="37914" name="Line 26"/>
          <p:cNvSpPr>
            <a:spLocks noChangeShapeType="1"/>
          </p:cNvSpPr>
          <p:nvPr/>
        </p:nvSpPr>
        <p:spPr bwMode="auto">
          <a:xfrm>
            <a:off x="7854950" y="3795713"/>
            <a:ext cx="3435350" cy="428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</p:spPr>
        <p:txBody>
          <a:bodyPr/>
          <a:lstStyle/>
          <a:p>
            <a:endParaRPr lang="en-US"/>
          </a:p>
        </p:txBody>
      </p:sp>
      <p:pic>
        <p:nvPicPr>
          <p:cNvPr id="3" name="SB-TRACK 43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68925" y="382905"/>
            <a:ext cx="603250" cy="60325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5542280" y="321945"/>
            <a:ext cx="379920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i="1">
                <a:solidFill>
                  <a:srgbClr val="FF0000"/>
                </a:solidFill>
                <a:latin typeface="Calibri" panose="020F0502020204030204" pitchFamily="34" charset="0"/>
                <a:sym typeface="+mn-ea"/>
              </a:rPr>
              <a:t>Click on the icon to hear the sound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7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7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7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7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7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65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7908" grpId="0"/>
      <p:bldP spid="37909" grpId="0" animBg="1"/>
      <p:bldP spid="37910" grpId="0"/>
      <p:bldP spid="37912" grpId="0" animBg="1"/>
      <p:bldP spid="37913" grpId="0"/>
      <p:bldP spid="37914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37463" y="846138"/>
            <a:ext cx="4311650" cy="50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Line 5"/>
          <p:cNvSpPr>
            <a:spLocks noChangeShapeType="1"/>
          </p:cNvSpPr>
          <p:nvPr/>
        </p:nvSpPr>
        <p:spPr bwMode="auto">
          <a:xfrm>
            <a:off x="7827963" y="1165225"/>
            <a:ext cx="3476625" cy="412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3315" name="Line 6"/>
          <p:cNvSpPr>
            <a:spLocks noChangeShapeType="1"/>
          </p:cNvSpPr>
          <p:nvPr/>
        </p:nvSpPr>
        <p:spPr bwMode="auto">
          <a:xfrm>
            <a:off x="7854950" y="2468563"/>
            <a:ext cx="3878263" cy="412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3316" name="Line 7"/>
          <p:cNvSpPr>
            <a:spLocks noChangeShapeType="1"/>
          </p:cNvSpPr>
          <p:nvPr/>
        </p:nvSpPr>
        <p:spPr bwMode="auto">
          <a:xfrm>
            <a:off x="7827963" y="3756025"/>
            <a:ext cx="3476625" cy="412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</p:spPr>
        <p:txBody>
          <a:bodyPr/>
          <a:lstStyle/>
          <a:p>
            <a:endParaRPr lang="en-US"/>
          </a:p>
        </p:txBody>
      </p:sp>
      <p:pic>
        <p:nvPicPr>
          <p:cNvPr id="13317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" y="1536700"/>
            <a:ext cx="7481888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Text Box 9"/>
          <p:cNvSpPr txBox="1">
            <a:spLocks noChangeArrowheads="1"/>
          </p:cNvSpPr>
          <p:nvPr/>
        </p:nvSpPr>
        <p:spPr bwMode="auto">
          <a:xfrm>
            <a:off x="554038" y="401638"/>
            <a:ext cx="6221412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chemeClr val="accent1"/>
                </a:solidFill>
                <a:latin typeface="Calibri" panose="020F0502020204030204" pitchFamily="34" charset="0"/>
              </a:rPr>
              <a:t>Listen again and check.</a:t>
            </a:r>
          </a:p>
        </p:txBody>
      </p:sp>
      <p:pic>
        <p:nvPicPr>
          <p:cNvPr id="13319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2713" y="3529013"/>
            <a:ext cx="7431087" cy="75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0" name="Text Box 12"/>
          <p:cNvSpPr txBox="1">
            <a:spLocks noChangeArrowheads="1"/>
          </p:cNvSpPr>
          <p:nvPr/>
        </p:nvSpPr>
        <p:spPr bwMode="auto">
          <a:xfrm>
            <a:off x="333375" y="2687638"/>
            <a:ext cx="2259013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Calibri" panose="020F0502020204030204" pitchFamily="34" charset="0"/>
              </a:rPr>
              <a:t>4. Friday </a:t>
            </a:r>
          </a:p>
        </p:txBody>
      </p:sp>
      <p:sp>
        <p:nvSpPr>
          <p:cNvPr id="13321" name="Text Box 13"/>
          <p:cNvSpPr txBox="1">
            <a:spLocks noChangeArrowheads="1"/>
          </p:cNvSpPr>
          <p:nvPr/>
        </p:nvSpPr>
        <p:spPr bwMode="auto">
          <a:xfrm>
            <a:off x="374650" y="4595813"/>
            <a:ext cx="2259013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Calibri" panose="020F0502020204030204" pitchFamily="34" charset="0"/>
              </a:rPr>
              <a:t>5. Saturday </a:t>
            </a:r>
          </a:p>
        </p:txBody>
      </p:sp>
      <p:pic>
        <p:nvPicPr>
          <p:cNvPr id="13322" name="Picture 1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28925" y="2603500"/>
            <a:ext cx="6477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3" name="Picture 1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19400" y="4487863"/>
            <a:ext cx="6477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8" name="Text Box 16"/>
          <p:cNvSpPr txBox="1">
            <a:spLocks noChangeArrowheads="1"/>
          </p:cNvSpPr>
          <p:nvPr/>
        </p:nvSpPr>
        <p:spPr bwMode="auto">
          <a:xfrm>
            <a:off x="2943224" y="2572386"/>
            <a:ext cx="693738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</a:rPr>
              <a:t>G</a:t>
            </a:r>
          </a:p>
        </p:txBody>
      </p:sp>
      <p:sp>
        <p:nvSpPr>
          <p:cNvPr id="38929" name="Line 17"/>
          <p:cNvSpPr>
            <a:spLocks noChangeShapeType="1"/>
          </p:cNvSpPr>
          <p:nvPr/>
        </p:nvSpPr>
        <p:spPr bwMode="auto">
          <a:xfrm>
            <a:off x="7854950" y="5057775"/>
            <a:ext cx="2300288" cy="285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38930" name="Text Box 18"/>
          <p:cNvSpPr txBox="1">
            <a:spLocks noChangeArrowheads="1"/>
          </p:cNvSpPr>
          <p:nvPr/>
        </p:nvSpPr>
        <p:spPr bwMode="auto">
          <a:xfrm>
            <a:off x="2959099" y="4444049"/>
            <a:ext cx="693738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</a:rPr>
              <a:t>F</a:t>
            </a:r>
          </a:p>
        </p:txBody>
      </p:sp>
      <p:sp>
        <p:nvSpPr>
          <p:cNvPr id="38931" name="Line 19"/>
          <p:cNvSpPr>
            <a:spLocks noChangeShapeType="1"/>
          </p:cNvSpPr>
          <p:nvPr/>
        </p:nvSpPr>
        <p:spPr bwMode="auto">
          <a:xfrm>
            <a:off x="7827963" y="4392613"/>
            <a:ext cx="2300287" cy="285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</p:spPr>
        <p:txBody>
          <a:bodyPr/>
          <a:lstStyle/>
          <a:p>
            <a:endParaRPr lang="en-US"/>
          </a:p>
        </p:txBody>
      </p:sp>
      <p:pic>
        <p:nvPicPr>
          <p:cNvPr id="2" name="SB-TRACK 43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94935" y="401955"/>
            <a:ext cx="620395" cy="62039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5419725" y="401955"/>
            <a:ext cx="379920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i="1">
                <a:solidFill>
                  <a:srgbClr val="FF0000"/>
                </a:solidFill>
                <a:latin typeface="Calibri" panose="020F0502020204030204" pitchFamily="34" charset="0"/>
                <a:sym typeface="+mn-ea"/>
              </a:rPr>
              <a:t>Click on the icon to hear the sound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8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8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8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8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06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8928" grpId="0"/>
      <p:bldP spid="38929" grpId="0" animBg="1"/>
      <p:bldP spid="38930" grpId="0"/>
      <p:bldP spid="38931" grpId="0" animBg="1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1196</Words>
  <Application>Microsoft Office PowerPoint</Application>
  <PresentationFormat>Widescreen</PresentationFormat>
  <Paragraphs>132</Paragraphs>
  <Slides>31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Bửu Vũ Trần Gia</cp:lastModifiedBy>
  <cp:revision>272</cp:revision>
  <dcterms:created xsi:type="dcterms:W3CDTF">2020-12-08T03:17:00Z</dcterms:created>
  <dcterms:modified xsi:type="dcterms:W3CDTF">2023-07-26T09:07:46Z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C924D0A0979C4D949E00E36A24E67179</vt:lpwstr>
  </property>
  <property fmtid="{D5CDD505-2E9C-101B-9397-08002B2CF9AE}" pid="3" name="KSOProductBuildVer">
    <vt:lpwstr>1033-11.2.0.11486</vt:lpwstr>
  </property>
</Properties>
</file>