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Nhắc</a:t>
            </a:r>
            <a:r>
              <a:rPr lang="en-US" baseline="0" smtClean="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đọc có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666" y="209550"/>
            <a:ext cx="5270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495550"/>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63" y="59227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hanhtrangso.nxbgd.vn] Đọc_ Bữa cơm gia đình_H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1581150"/>
            <a:ext cx="609600" cy="609600"/>
          </a:xfrm>
          <a:prstGeom prst="rect">
            <a:avLst/>
          </a:prstGeom>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0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Ngày Gia đình Việt Nam là ngày nào?</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Trong “Ngày Gia đình Việt Nam, chữ nào được viết hoa?</a:t>
            </a:r>
            <a:endParaRPr lang="en-US" sz="2800">
              <a:latin typeface="Arial-Rounded" pitchFamily="34" charset="0"/>
              <a:ea typeface="Arial-Rounded" pitchFamily="34" charset="0"/>
              <a:cs typeface="Arial-Rounded" pitchFamily="34" charset="0"/>
            </a:endParaRP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a:t>
            </a:r>
            <a:r>
              <a:rPr lang="en-US" sz="2800" smtClean="0">
                <a:latin typeface="Arial-Rounded" pitchFamily="34" charset="0"/>
                <a:ea typeface="Arial-Rounded" pitchFamily="34" charset="0"/>
                <a:cs typeface="Arial-Rounded" pitchFamily="34" charset="0"/>
              </a:rPr>
              <a:t>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Bốn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smtClean="0">
                  <a:solidFill>
                    <a:srgbClr val="7030A0"/>
                  </a:solidFill>
                  <a:latin typeface="HP001 4 hàng" pitchFamily="34" charset="0"/>
                  <a:ea typeface="Arial-Rounded" pitchFamily="34" charset="0"/>
                  <a:cs typeface="Arial-Rounded" pitchFamily="34" charset="0"/>
                </a:rPr>
                <a:t>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b ở </a:t>
            </a:r>
            <a:r>
              <a:rPr lang="en-US" sz="2400" b="1">
                <a:latin typeface="Arial-Rounded" pitchFamily="34" charset="0"/>
                <a:ea typeface="Arial-Rounded" pitchFamily="34" charset="0"/>
                <a:cs typeface="Arial-Rounded" pitchFamily="34" charset="0"/>
              </a:rPr>
              <a:t>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smtClean="0">
                <a:latin typeface="Arial-Rounded" pitchFamily="34" charset="0"/>
                <a:ea typeface="Arial-Rounded" pitchFamily="34" charset="0"/>
                <a:cs typeface="Arial-Rounded" pitchFamily="34" charset="0"/>
              </a:rPr>
              <a:t>c. Vào ngày này, gia đình Chi (…).</a:t>
            </a:r>
            <a:endParaRPr lang="en-US" sz="3200">
              <a:latin typeface="Arial-Rounded" pitchFamily="34" charset="0"/>
              <a:ea typeface="Arial-Rounded" pitchFamily="34" charset="0"/>
              <a:cs typeface="Arial-Rounded" pitchFamily="34" charset="0"/>
            </a:endParaRP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Ngoài ra, những chữ nào trong bài cần viết hoa? Vì sao?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Nói những gì em quan sát được trong tranh</a:t>
            </a:r>
            <a:endParaRPr lang="en-US" sz="24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dirty="0" smtClean="0">
                <a:latin typeface="Arial-Rounded" pitchFamily="34" charset="0"/>
                <a:ea typeface="Arial-Rounded" pitchFamily="34" charset="0"/>
                <a:cs typeface="Arial-Rounded" pitchFamily="34" charset="0"/>
              </a:rPr>
              <a:t>	Thấy mẹ đi chợ về, Chi hỏi:</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Sao mẹ mua nhiều đồ ăn thế ạ?</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Đố con hôm nay là ngày gì?</a:t>
            </a:r>
          </a:p>
          <a:p>
            <a:pPr marL="0" lvl="1" algn="just"/>
            <a:r>
              <a:rPr lang="en-US" sz="2500" dirty="0" smtClean="0">
                <a:latin typeface="Arial-Rounded" pitchFamily="34" charset="0"/>
                <a:ea typeface="Arial-Rounded" pitchFamily="34" charset="0"/>
                <a:cs typeface="Arial-Rounded" pitchFamily="34" charset="0"/>
              </a:rPr>
              <a:t>	Chi chạy lại xem lịch:</a:t>
            </a:r>
          </a:p>
          <a:p>
            <a:pPr marL="0" lvl="1" algn="just"/>
            <a:r>
              <a:rPr lang="en-US" sz="2500" dirty="0" smtClean="0">
                <a:latin typeface="Arial-Rounded" pitchFamily="34" charset="0"/>
                <a:ea typeface="Arial-Rounded" pitchFamily="34" charset="0"/>
                <a:cs typeface="Arial-Rounded" pitchFamily="34" charset="0"/>
              </a:rPr>
              <a:t>	- A, ngày 28 tháng 6, Ngày Gia đình Việt Nam.</a:t>
            </a:r>
          </a:p>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Đúng rồi. Vì thế, hôm nay cả nhà mình liên hoan con ạ.</a:t>
            </a:r>
          </a:p>
          <a:p>
            <a:pPr marL="0" lvl="1" algn="just"/>
            <a:r>
              <a:rPr lang="en-US" sz="2500" dirty="0" smtClean="0">
                <a:latin typeface="Arial-Rounded" pitchFamily="34" charset="0"/>
                <a:ea typeface="Arial-Rounded" pitchFamily="34" charset="0"/>
                <a:cs typeface="Arial-Rounded" pitchFamily="34" charset="0"/>
              </a:rPr>
              <a:t>	Chi vui lắm. Em nhặt rau giúp mẹ. Bốn dọn nhà, rửa xoong nồi, cốc chén. Ông bà trông em bé để mẹ nấu cơm. Cả nhà quây quần bên nhau. Bữa cơm thật tuyệt. Chi thích ngày nào cũng là Ngày Gia đình Việt Nam.</a:t>
            </a:r>
            <a:r>
              <a:rPr lang="en-US" sz="2500" dirty="0">
                <a:latin typeface="Arial-Rounded" pitchFamily="34" charset="0"/>
                <a:ea typeface="Arial-Rounded" pitchFamily="34" charset="0"/>
                <a:cs typeface="Arial-Rounded" pitchFamily="34" charset="0"/>
              </a:rPr>
              <a:t>	</a:t>
            </a:r>
          </a:p>
          <a:p>
            <a:pPr algn="just"/>
            <a:r>
              <a:rPr lang="en-US" sz="2400" dirty="0" smtClean="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pic>
        <p:nvPicPr>
          <p:cNvPr id="6" name="[hanhtrangso.nxbgd.vn] Đọc_ Bữa cơm gia đình_H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39000" y="1101155"/>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920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smtClean="0">
                <a:latin typeface="Arial-Rounded" pitchFamily="34" charset="0"/>
                <a:ea typeface="Arial-Rounded" pitchFamily="34" charset="0"/>
                <a:cs typeface="Arial-Rounded" pitchFamily="34" charset="0"/>
              </a:rPr>
              <a:t>oong</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xoong nồi</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Liên hoan</a:t>
            </a:r>
            <a:r>
              <a:rPr lang="en-US" smtClean="0">
                <a:latin typeface="Arial-Rounded" pitchFamily="34" charset="0"/>
                <a:ea typeface="Arial-Rounded" pitchFamily="34" charset="0"/>
                <a:cs typeface="Arial-Rounded" pitchFamily="34" charset="0"/>
              </a:rPr>
              <a:t>: cuộc vui chung có nhiều người tham gia nhân một dịp gì đó.</a:t>
            </a:r>
            <a:endParaRPr lang="en-US">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Arial-Rounded" pitchFamily="34" charset="0"/>
                <a:ea typeface="Arial-Rounded" pitchFamily="34" charset="0"/>
                <a:cs typeface="Arial-Rounded" pitchFamily="34" charset="0"/>
              </a:rPr>
              <a:t>Quây quần</a:t>
            </a:r>
            <a:r>
              <a:rPr lang="en-US" smtClean="0">
                <a:latin typeface="Arial-Rounded" pitchFamily="34" charset="0"/>
                <a:ea typeface="Arial-Rounded" pitchFamily="34" charset="0"/>
                <a:cs typeface="Arial-Rounded" pitchFamily="34" charset="0"/>
              </a:rPr>
              <a:t>: tụ tập lại trong một không khí thân mật, đầm ấm.</a:t>
            </a:r>
            <a:endParaRPr lang="en-US">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8253413" cy="45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67573" y="4400549"/>
            <a:ext cx="6703261"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Em hãy tự ngắt câu vào SGK</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367573" y="4400550"/>
            <a:ext cx="670326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Ông bà trông em bé để mẹ nấu cơm.</a:t>
            </a:r>
          </a:p>
        </p:txBody>
      </p:sp>
      <p:cxnSp>
        <p:nvCxnSpPr>
          <p:cNvPr id="7" name="Straight Connector 6"/>
          <p:cNvCxnSpPr/>
          <p:nvPr/>
        </p:nvCxnSpPr>
        <p:spPr>
          <a:xfrm flipH="1">
            <a:off x="4038600" y="156691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1536823" y="323108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63638" y="15313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085109" y="26965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456</Words>
  <PresentationFormat>On-screen Show (16:9)</PresentationFormat>
  <Paragraphs>72</Paragraphs>
  <Slides>17</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2021-01-31T01:56:15Z</dcterms:modified>
</cp:coreProperties>
</file>