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85" r:id="rId4"/>
    <p:sldId id="278" r:id="rId5"/>
    <p:sldId id="286" r:id="rId6"/>
    <p:sldId id="269" r:id="rId7"/>
    <p:sldId id="287" r:id="rId8"/>
    <p:sldId id="279" r:id="rId9"/>
    <p:sldId id="280" r:id="rId10"/>
    <p:sldId id="289" r:id="rId11"/>
    <p:sldId id="272" r:id="rId12"/>
    <p:sldId id="281" r:id="rId13"/>
    <p:sldId id="282" r:id="rId14"/>
    <p:sldId id="275" r:id="rId15"/>
    <p:sldId id="283" r:id="rId16"/>
    <p:sldId id="284" r:id="rId17"/>
    <p:sldId id="290" r:id="rId18"/>
    <p:sldId id="291" r:id="rId19"/>
    <p:sldId id="293" r:id="rId20"/>
    <p:sldId id="292" r:id="rId21"/>
    <p:sldId id="294" r:id="rId22"/>
    <p:sldId id="295" r:id="rId23"/>
    <p:sldId id="299"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0099"/>
    <a:srgbClr val="FCFFEB"/>
    <a:srgbClr val="0000FF"/>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60"/>
  </p:normalViewPr>
  <p:slideViewPr>
    <p:cSldViewPr snapToGrid="0">
      <p:cViewPr varScale="1">
        <p:scale>
          <a:sx n="109" d="100"/>
          <a:sy n="109" d="100"/>
        </p:scale>
        <p:origin x="14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1 : Đơn vị đo độ và rađian</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902551" y="1674716"/>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marR="0">
                  <a:lnSpc>
                    <a:spcPct val="107000"/>
                  </a:lnSpc>
                  <a:spcBef>
                    <a:spcPts val="0"/>
                  </a:spcBef>
                  <a:spcAft>
                    <a:spcPts val="800"/>
                  </a:spcAft>
                </a:pPr>
                <a:r>
                  <a:rPr lang="en-US" dirty="0" err="1">
                    <a:latin typeface="Aarial"/>
                    <a:ea typeface="Calibri" panose="020F0502020204030204" pitchFamily="34" charset="0"/>
                  </a:rPr>
                  <a:t>Dùng</a:t>
                </a:r>
                <a:r>
                  <a:rPr lang="en-US" dirty="0">
                    <a:latin typeface="Aarial"/>
                    <a:ea typeface="Calibri" panose="020F0502020204030204" pitchFamily="34" charset="0"/>
                  </a:rPr>
                  <a:t> </a:t>
                </a:r>
                <a:r>
                  <a:rPr lang="en-US" dirty="0" err="1">
                    <a:latin typeface="Aarial"/>
                    <a:ea typeface="Calibri" panose="020F0502020204030204" pitchFamily="34" charset="0"/>
                  </a:rPr>
                  <a:t>mối</a:t>
                </a:r>
                <a:r>
                  <a:rPr lang="en-US" dirty="0">
                    <a:latin typeface="Aarial"/>
                    <a:ea typeface="Calibri" panose="020F0502020204030204" pitchFamily="34" charset="0"/>
                  </a:rPr>
                  <a:t> </a:t>
                </a:r>
                <a:r>
                  <a:rPr lang="en-US" dirty="0" err="1">
                    <a:latin typeface="Aarial"/>
                    <a:ea typeface="Calibri" panose="020F0502020204030204" pitchFamily="34" charset="0"/>
                  </a:rPr>
                  <a:t>quan</a:t>
                </a:r>
                <a:r>
                  <a:rPr lang="en-US" dirty="0">
                    <a:latin typeface="Aarial"/>
                    <a:ea typeface="Calibri" panose="020F0502020204030204" pitchFamily="34" charset="0"/>
                  </a:rPr>
                  <a:t> </a:t>
                </a:r>
                <a:r>
                  <a:rPr lang="en-US" dirty="0" err="1">
                    <a:latin typeface="Aarial"/>
                    <a:ea typeface="Calibri" panose="020F0502020204030204" pitchFamily="34" charset="0"/>
                  </a:rPr>
                  <a:t>hệ</a:t>
                </a:r>
                <a:r>
                  <a:rPr lang="en-US" dirty="0">
                    <a:latin typeface="Aarial"/>
                    <a:ea typeface="Calibri" panose="020F0502020204030204" pitchFamily="34" charset="0"/>
                  </a:rPr>
                  <a:t> </a:t>
                </a:r>
                <a:r>
                  <a:rPr lang="en-US" dirty="0" err="1">
                    <a:latin typeface="Aarial"/>
                    <a:ea typeface="Calibri" panose="020F0502020204030204" pitchFamily="34" charset="0"/>
                  </a:rPr>
                  <a:t>giữ</a:t>
                </a:r>
                <a:r>
                  <a:rPr lang="en-US" dirty="0">
                    <a:latin typeface="Aarial"/>
                    <a:ea typeface="Calibri" panose="020F0502020204030204" pitchFamily="34" charset="0"/>
                  </a:rPr>
                  <a:t> </a:t>
                </a:r>
                <a:r>
                  <a:rPr lang="en-US" dirty="0" err="1">
                    <a:latin typeface="Aarial"/>
                    <a:ea typeface="Calibri" panose="020F0502020204030204" pitchFamily="34" charset="0"/>
                  </a:rPr>
                  <a:t>độ</a:t>
                </a:r>
                <a:r>
                  <a:rPr lang="en-US" dirty="0">
                    <a:latin typeface="Aarial"/>
                    <a:ea typeface="Calibri" panose="020F0502020204030204" pitchFamily="34" charset="0"/>
                  </a:rPr>
                  <a:t> </a:t>
                </a:r>
                <a:r>
                  <a:rPr lang="en-US" dirty="0" err="1">
                    <a:latin typeface="Aarial"/>
                    <a:ea typeface="Calibri" panose="020F0502020204030204" pitchFamily="34" charset="0"/>
                  </a:rPr>
                  <a:t>và</a:t>
                </a:r>
                <a:r>
                  <a:rPr lang="en-US" dirty="0">
                    <a:latin typeface="Aarial"/>
                    <a:ea typeface="Calibri" panose="020F0502020204030204" pitchFamily="34" charset="0"/>
                  </a:rPr>
                  <a:t> </a:t>
                </a:r>
                <a:r>
                  <a:rPr lang="en-US" dirty="0" err="1">
                    <a:latin typeface="Aarial"/>
                    <a:ea typeface="Calibri" panose="020F0502020204030204" pitchFamily="34" charset="0"/>
                  </a:rPr>
                  <a:t>rađian</a:t>
                </a:r>
                <a:r>
                  <a:rPr lang="en-US" dirty="0">
                    <a:latin typeface="Aarial"/>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180°=</m:t>
                    </m:r>
                    <m:r>
                      <a:rPr lang="en-US" i="1">
                        <a:latin typeface="Cambria Math" panose="02040503050406030204" pitchFamily="18" charset="0"/>
                        <a:ea typeface="Calibri" panose="020F0502020204030204" pitchFamily="34" charset="0"/>
                      </a:rPr>
                      <m:t>𝜋</m:t>
                    </m:r>
                    <m:r>
                      <m:rPr>
                        <m:nor/>
                      </m:rPr>
                      <a:rPr lang="en-US">
                        <a:latin typeface="Aarial"/>
                        <a:ea typeface="Calibri" panose="020F0502020204030204" pitchFamily="34" charset="0"/>
                      </a:rPr>
                      <m:t> </m:t>
                    </m:r>
                    <m:r>
                      <m:rPr>
                        <m:nor/>
                      </m:rPr>
                      <a:rPr lang="en-US">
                        <a:latin typeface="Aarial"/>
                        <a:ea typeface="Calibri" panose="020F0502020204030204" pitchFamily="34" charset="0"/>
                      </a:rPr>
                      <m:t>rad</m:t>
                    </m:r>
                  </m:oMath>
                </a14:m>
                <a:endParaRPr lang="en-US" sz="2800" dirty="0">
                  <a:latin typeface="Aarial"/>
                  <a:ea typeface="Calibri" panose="020F0502020204030204" pitchFamily="34" charset="0"/>
                </a:endParaRPr>
              </a:p>
              <a:p>
                <a:pPr marL="0" marR="0" algn="just">
                  <a:lnSpc>
                    <a:spcPct val="107000"/>
                  </a:lnSpc>
                  <a:spcBef>
                    <a:spcPts val="0"/>
                  </a:spcBef>
                  <a:spcAft>
                    <a:spcPts val="0"/>
                  </a:spcAft>
                </a:pPr>
                <a:r>
                  <a:rPr lang="en-US" dirty="0" err="1">
                    <a:latin typeface="Aarial"/>
                    <a:ea typeface="Calibri" panose="020F0502020204030204" pitchFamily="34" charset="0"/>
                  </a:rPr>
                  <a:t>Đổi</a:t>
                </a:r>
                <a:r>
                  <a:rPr lang="en-US" dirty="0">
                    <a:latin typeface="Aarial"/>
                    <a:ea typeface="Calibri" panose="020F0502020204030204" pitchFamily="34" charset="0"/>
                  </a:rPr>
                  <a:t> </a:t>
                </a:r>
                <a:r>
                  <a:rPr lang="en-US" dirty="0" err="1">
                    <a:latin typeface="Aarial"/>
                    <a:ea typeface="Calibri" panose="020F0502020204030204" pitchFamily="34" charset="0"/>
                  </a:rPr>
                  <a:t>cung</a:t>
                </a:r>
                <a:r>
                  <a:rPr lang="en-US" dirty="0">
                    <a:latin typeface="Aarial"/>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𝑎</m:t>
                    </m:r>
                  </m:oMath>
                </a14:m>
                <a:r>
                  <a:rPr lang="en-US" dirty="0">
                    <a:latin typeface="Aarial"/>
                    <a:ea typeface="Calibri" panose="020F0502020204030204" pitchFamily="34" charset="0"/>
                  </a:rPr>
                  <a:t> </a:t>
                </a:r>
                <a:r>
                  <a:rPr lang="en-US" dirty="0" err="1">
                    <a:latin typeface="Aarial"/>
                    <a:ea typeface="Calibri" panose="020F0502020204030204" pitchFamily="34" charset="0"/>
                  </a:rPr>
                  <a:t>có</a:t>
                </a:r>
                <a:r>
                  <a:rPr lang="en-US" dirty="0">
                    <a:latin typeface="Aarial"/>
                    <a:ea typeface="Calibri" panose="020F0502020204030204" pitchFamily="34" charset="0"/>
                  </a:rPr>
                  <a:t> </a:t>
                </a:r>
                <a:r>
                  <a:rPr lang="en-US" dirty="0" err="1">
                    <a:latin typeface="Aarial"/>
                    <a:ea typeface="Calibri" panose="020F0502020204030204" pitchFamily="34" charset="0"/>
                  </a:rPr>
                  <a:t>số</a:t>
                </a:r>
                <a:r>
                  <a:rPr lang="en-US" dirty="0">
                    <a:latin typeface="Aarial"/>
                    <a:ea typeface="Calibri" panose="020F0502020204030204" pitchFamily="34" charset="0"/>
                  </a:rPr>
                  <a:t> </a:t>
                </a:r>
                <a:r>
                  <a:rPr lang="en-US" dirty="0" err="1">
                    <a:latin typeface="Aarial"/>
                    <a:ea typeface="Calibri" panose="020F0502020204030204" pitchFamily="34" charset="0"/>
                  </a:rPr>
                  <a:t>đo</a:t>
                </a:r>
                <a:r>
                  <a:rPr lang="en-US" dirty="0">
                    <a:latin typeface="Aarial"/>
                    <a:ea typeface="Calibri" panose="020F0502020204030204" pitchFamily="34" charset="0"/>
                  </a:rPr>
                  <a:t> </a:t>
                </a:r>
                <a:r>
                  <a:rPr lang="en-US" dirty="0" err="1">
                    <a:latin typeface="Aarial"/>
                    <a:ea typeface="Calibri" panose="020F0502020204030204" pitchFamily="34" charset="0"/>
                  </a:rPr>
                  <a:t>từ</a:t>
                </a:r>
                <a:r>
                  <a:rPr lang="en-US" dirty="0">
                    <a:latin typeface="Aarial"/>
                    <a:ea typeface="Calibri" panose="020F0502020204030204" pitchFamily="34" charset="0"/>
                  </a:rPr>
                  <a:t> </a:t>
                </a:r>
                <a:r>
                  <a:rPr lang="en-US" dirty="0" err="1">
                    <a:latin typeface="Aarial"/>
                    <a:ea typeface="Calibri" panose="020F0502020204030204" pitchFamily="34" charset="0"/>
                  </a:rPr>
                  <a:t>rađian</a:t>
                </a:r>
                <a:r>
                  <a:rPr lang="en-US" dirty="0">
                    <a:latin typeface="Aarial"/>
                    <a:ea typeface="Calibri" panose="020F0502020204030204" pitchFamily="34" charset="0"/>
                  </a:rPr>
                  <a:t> sang </a:t>
                </a:r>
                <a:r>
                  <a:rPr lang="en-US" dirty="0" err="1">
                    <a:latin typeface="Aarial"/>
                    <a:ea typeface="Calibri" panose="020F0502020204030204" pitchFamily="34" charset="0"/>
                  </a:rPr>
                  <a:t>độ</a:t>
                </a:r>
                <a:r>
                  <a:rPr lang="en-US" dirty="0">
                    <a:latin typeface="Aarial"/>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180°</m:t>
                        </m:r>
                      </m:num>
                      <m:den>
                        <m:r>
                          <a:rPr lang="en-US" i="1">
                            <a:latin typeface="Cambria Math" panose="02040503050406030204" pitchFamily="18" charset="0"/>
                            <a:ea typeface="Calibri" panose="020F0502020204030204" pitchFamily="34" charset="0"/>
                          </a:rPr>
                          <m:t>𝜋</m:t>
                        </m:r>
                      </m:den>
                    </m:f>
                  </m:oMath>
                </a14:m>
                <a:endParaRPr lang="en-US" sz="2800" dirty="0">
                  <a:latin typeface="Aarial"/>
                  <a:ea typeface="Calibri" panose="020F0502020204030204" pitchFamily="34" charset="0"/>
                </a:endParaRPr>
              </a:p>
              <a:p>
                <a:pPr marL="0" marR="0" algn="just">
                  <a:lnSpc>
                    <a:spcPct val="107000"/>
                  </a:lnSpc>
                  <a:spcBef>
                    <a:spcPts val="0"/>
                  </a:spcBef>
                  <a:spcAft>
                    <a:spcPts val="0"/>
                  </a:spcAft>
                </a:pPr>
                <a:r>
                  <a:rPr lang="en-US" dirty="0" err="1">
                    <a:latin typeface="Aarial"/>
                    <a:ea typeface="Calibri" panose="020F0502020204030204" pitchFamily="34" charset="0"/>
                  </a:rPr>
                  <a:t>Đổi</a:t>
                </a:r>
                <a:r>
                  <a:rPr lang="en-US" dirty="0">
                    <a:latin typeface="Aarial"/>
                    <a:ea typeface="Calibri" panose="020F0502020204030204" pitchFamily="34" charset="0"/>
                  </a:rPr>
                  <a:t> </a:t>
                </a:r>
                <a:r>
                  <a:rPr lang="en-US" dirty="0" err="1">
                    <a:latin typeface="Aarial"/>
                    <a:ea typeface="Calibri" panose="020F0502020204030204" pitchFamily="34" charset="0"/>
                  </a:rPr>
                  <a:t>cung</a:t>
                </a:r>
                <a:r>
                  <a:rPr lang="en-US" dirty="0">
                    <a:latin typeface="Aarial"/>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𝑥</m:t>
                    </m:r>
                    <m:r>
                      <a:rPr lang="en-US" i="1">
                        <a:latin typeface="Cambria Math" panose="02040503050406030204" pitchFamily="18" charset="0"/>
                        <a:ea typeface="Calibri" panose="020F0502020204030204" pitchFamily="34" charset="0"/>
                      </a:rPr>
                      <m:t>°</m:t>
                    </m:r>
                  </m:oMath>
                </a14:m>
                <a:r>
                  <a:rPr lang="en-US" dirty="0">
                    <a:latin typeface="Aarial"/>
                    <a:ea typeface="Calibri" panose="020F0502020204030204" pitchFamily="34" charset="0"/>
                  </a:rPr>
                  <a:t> </a:t>
                </a:r>
                <a:r>
                  <a:rPr lang="en-US" dirty="0" err="1">
                    <a:latin typeface="Aarial"/>
                    <a:ea typeface="Calibri" panose="020F0502020204030204" pitchFamily="34" charset="0"/>
                  </a:rPr>
                  <a:t>có</a:t>
                </a:r>
                <a:r>
                  <a:rPr lang="en-US" dirty="0">
                    <a:latin typeface="Aarial"/>
                    <a:ea typeface="Calibri" panose="020F0502020204030204" pitchFamily="34" charset="0"/>
                  </a:rPr>
                  <a:t> </a:t>
                </a:r>
                <a:r>
                  <a:rPr lang="en-US" dirty="0" err="1">
                    <a:latin typeface="Aarial"/>
                    <a:ea typeface="Calibri" panose="020F0502020204030204" pitchFamily="34" charset="0"/>
                  </a:rPr>
                  <a:t>số</a:t>
                </a:r>
                <a:r>
                  <a:rPr lang="en-US" dirty="0">
                    <a:latin typeface="Aarial"/>
                    <a:ea typeface="Calibri" panose="020F0502020204030204" pitchFamily="34" charset="0"/>
                  </a:rPr>
                  <a:t> </a:t>
                </a:r>
                <a:r>
                  <a:rPr lang="en-US" dirty="0" err="1">
                    <a:latin typeface="Aarial"/>
                    <a:ea typeface="Calibri" panose="020F0502020204030204" pitchFamily="34" charset="0"/>
                  </a:rPr>
                  <a:t>đo</a:t>
                </a:r>
                <a:r>
                  <a:rPr lang="en-US" dirty="0">
                    <a:latin typeface="Aarial"/>
                    <a:ea typeface="Calibri" panose="020F0502020204030204" pitchFamily="34" charset="0"/>
                  </a:rPr>
                  <a:t> </a:t>
                </a:r>
                <a:r>
                  <a:rPr lang="en-US" dirty="0" err="1">
                    <a:latin typeface="Aarial"/>
                    <a:ea typeface="Calibri" panose="020F0502020204030204" pitchFamily="34" charset="0"/>
                  </a:rPr>
                  <a:t>từ</a:t>
                </a:r>
                <a:r>
                  <a:rPr lang="en-US" dirty="0">
                    <a:latin typeface="Aarial"/>
                    <a:ea typeface="Calibri" panose="020F0502020204030204" pitchFamily="34" charset="0"/>
                  </a:rPr>
                  <a:t> </a:t>
                </a:r>
                <a:r>
                  <a:rPr lang="en-US" dirty="0" err="1">
                    <a:latin typeface="Aarial"/>
                    <a:ea typeface="Calibri" panose="020F0502020204030204" pitchFamily="34" charset="0"/>
                  </a:rPr>
                  <a:t>độ</a:t>
                </a:r>
                <a:r>
                  <a:rPr lang="en-US" dirty="0">
                    <a:latin typeface="Aarial"/>
                    <a:ea typeface="Calibri" panose="020F0502020204030204" pitchFamily="34" charset="0"/>
                  </a:rPr>
                  <a:t> </a:t>
                </a:r>
                <a:r>
                  <a:rPr lang="en-US" dirty="0" err="1">
                    <a:latin typeface="Aarial"/>
                    <a:ea typeface="Calibri" panose="020F0502020204030204" pitchFamily="34" charset="0"/>
                  </a:rPr>
                  <a:t>ra</a:t>
                </a:r>
                <a:r>
                  <a:rPr lang="en-US" dirty="0">
                    <a:latin typeface="Aarial"/>
                    <a:ea typeface="Calibri" panose="020F0502020204030204" pitchFamily="34" charset="0"/>
                  </a:rPr>
                  <a:t> </a:t>
                </a:r>
                <a:r>
                  <a:rPr lang="en-US" dirty="0" err="1">
                    <a:latin typeface="Aarial"/>
                    <a:ea typeface="Calibri" panose="020F0502020204030204" pitchFamily="34" charset="0"/>
                  </a:rPr>
                  <a:t>rađian</a:t>
                </a:r>
                <a:r>
                  <a:rPr lang="en-US" dirty="0">
                    <a:latin typeface="Aarial"/>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𝑥</m:t>
                    </m:r>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𝜋</m:t>
                        </m:r>
                      </m:num>
                      <m:den>
                        <m:r>
                          <a:rPr lang="en-US" i="1">
                            <a:latin typeface="Cambria Math" panose="02040503050406030204" pitchFamily="18" charset="0"/>
                            <a:ea typeface="Calibri" panose="020F0502020204030204" pitchFamily="34" charset="0"/>
                          </a:rPr>
                          <m:t>180°</m:t>
                        </m:r>
                      </m:den>
                    </m:f>
                  </m:oMath>
                </a14:m>
                <a:endParaRPr lang="en-US" sz="2800" dirty="0">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902551" y="1674716"/>
                <a:ext cx="10770414" cy="3935637"/>
              </a:xfrm>
              <a:prstGeom prst="rect">
                <a:avLst/>
              </a:prstGeom>
              <a:blipFill>
                <a:blip r:embed="rId3"/>
                <a:stretch>
                  <a:fillRect l="-1302" t="-2171"/>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3000" dirty="0">
                    <a:latin typeface="Aarial"/>
                  </a:rPr>
                  <a:t>Cho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có</a:t>
                </a:r>
                <a:r>
                  <a:rPr lang="en-US" sz="3000" dirty="0">
                    <a:latin typeface="Aarial"/>
                  </a:rPr>
                  <a:t> </a:t>
                </a:r>
                <a:r>
                  <a:rPr lang="en-US" sz="3000" dirty="0" err="1">
                    <a:latin typeface="Aarial"/>
                  </a:rPr>
                  <a:t>số</a:t>
                </a:r>
                <a:r>
                  <a:rPr lang="en-US" sz="3000" dirty="0">
                    <a:latin typeface="Aarial"/>
                  </a:rPr>
                  <a:t> </a:t>
                </a:r>
                <a:r>
                  <a:rPr lang="en-US" sz="3000" dirty="0" err="1">
                    <a:latin typeface="Aarial"/>
                  </a:rPr>
                  <a:t>đo</a:t>
                </a:r>
                <a:r>
                  <a:rPr lang="en-US" sz="3000" dirty="0">
                    <a:latin typeface="Aarial"/>
                  </a:rPr>
                  <a:t> </a:t>
                </a:r>
                <a:r>
                  <a:rPr lang="en-US" sz="3000" dirty="0" err="1">
                    <a:latin typeface="Aarial"/>
                  </a:rPr>
                  <a:t>bằng</a:t>
                </a:r>
                <a:r>
                  <a:rPr lang="en-US" sz="3000" dirty="0">
                    <a:latin typeface="Aarial"/>
                  </a:rPr>
                  <a:t> </a:t>
                </a:r>
                <a14:m>
                  <m:oMath xmlns:m="http://schemas.openxmlformats.org/officeDocument/2006/math">
                    <m:f>
                      <m:fPr>
                        <m:ctrlPr>
                          <a:rPr lang="en-US" sz="3000" i="1">
                            <a:latin typeface="Cambria Math" panose="02040503050406030204" pitchFamily="18" charset="0"/>
                          </a:rPr>
                        </m:ctrlPr>
                      </m:fPr>
                      <m:num>
                        <m:r>
                          <a:rPr lang="en-US" sz="3000" i="1">
                            <a:latin typeface="Cambria Math" panose="02040503050406030204" pitchFamily="18" charset="0"/>
                          </a:rPr>
                          <m:t>−</m:t>
                        </m:r>
                        <m:r>
                          <a:rPr lang="en-US" sz="3000" i="1">
                            <a:latin typeface="Cambria Math" panose="02040503050406030204" pitchFamily="18" charset="0"/>
                          </a:rPr>
                          <m:t>𝜋</m:t>
                        </m:r>
                      </m:num>
                      <m:den>
                        <m:r>
                          <a:rPr lang="en-US" sz="3000" i="1">
                            <a:latin typeface="Cambria Math" panose="02040503050406030204" pitchFamily="18" charset="0"/>
                          </a:rPr>
                          <m:t>3</m:t>
                        </m:r>
                      </m:den>
                    </m:f>
                  </m:oMath>
                </a14:m>
                <a:r>
                  <a:rPr lang="en-US" sz="3000" dirty="0">
                    <a:latin typeface="Aarial"/>
                  </a:rPr>
                  <a:t>. </a:t>
                </a:r>
              </a:p>
              <a:p>
                <a:pPr marL="0" indent="0">
                  <a:buNone/>
                </a:pPr>
                <a:r>
                  <a:rPr lang="en-US" sz="3000" dirty="0">
                    <a:latin typeface="Aarial"/>
                  </a:rPr>
                  <a:t>a) </a:t>
                </a:r>
                <a:r>
                  <a:rPr lang="en-US" sz="3000" dirty="0" err="1">
                    <a:latin typeface="Aarial"/>
                  </a:rPr>
                  <a:t>Xác</a:t>
                </a:r>
                <a:r>
                  <a:rPr lang="en-US" sz="3000" dirty="0">
                    <a:latin typeface="Aarial"/>
                  </a:rPr>
                  <a:t> </a:t>
                </a:r>
                <a:r>
                  <a:rPr lang="en-US" sz="3000" dirty="0" err="1">
                    <a:latin typeface="Aarial"/>
                  </a:rPr>
                  <a:t>định</a:t>
                </a:r>
                <a:r>
                  <a:rPr lang="en-US" sz="3000" dirty="0">
                    <a:latin typeface="Aarial"/>
                  </a:rPr>
                  <a:t> </a:t>
                </a:r>
                <a:r>
                  <a:rPr lang="en-US" sz="3000" dirty="0" err="1">
                    <a:latin typeface="Aarial"/>
                  </a:rPr>
                  <a:t>điểm</a:t>
                </a:r>
                <a:r>
                  <a:rPr lang="en-US" sz="3000" dirty="0">
                    <a:latin typeface="Aarial"/>
                  </a:rPr>
                  <a:t> M </a:t>
                </a:r>
                <a:r>
                  <a:rPr lang="en-US" sz="3000" dirty="0" err="1">
                    <a:latin typeface="Aarial"/>
                  </a:rPr>
                  <a:t>trên</a:t>
                </a:r>
                <a:r>
                  <a:rPr lang="en-US" sz="3000" dirty="0">
                    <a:latin typeface="Aarial"/>
                  </a:rPr>
                  <a:t> </a:t>
                </a:r>
                <a:r>
                  <a:rPr lang="en-US" sz="3000" dirty="0" err="1">
                    <a:latin typeface="Aarial"/>
                  </a:rPr>
                  <a:t>đường</a:t>
                </a:r>
                <a:r>
                  <a:rPr lang="en-US" sz="3000" dirty="0">
                    <a:latin typeface="Aarial"/>
                  </a:rPr>
                  <a:t> </a:t>
                </a:r>
                <a:r>
                  <a:rPr lang="en-US" sz="3000" dirty="0" err="1">
                    <a:latin typeface="Aarial"/>
                  </a:rPr>
                  <a:t>tròn</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biểu</a:t>
                </a:r>
                <a:r>
                  <a:rPr lang="en-US" sz="3000" dirty="0">
                    <a:latin typeface="Aarial"/>
                  </a:rPr>
                  <a:t> </a:t>
                </a:r>
                <a:r>
                  <a:rPr lang="en-US" sz="3000" dirty="0" err="1">
                    <a:latin typeface="Aarial"/>
                  </a:rPr>
                  <a:t>diễn</a:t>
                </a:r>
                <a:r>
                  <a:rPr lang="en-US" sz="3000" dirty="0">
                    <a:latin typeface="Aarial"/>
                  </a:rPr>
                  <a:t>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đã</a:t>
                </a:r>
                <a:r>
                  <a:rPr lang="en-US" sz="3000" dirty="0">
                    <a:latin typeface="Aarial"/>
                  </a:rPr>
                  <a:t> </a:t>
                </a:r>
                <a:r>
                  <a:rPr lang="en-US" sz="3000" dirty="0" err="1">
                    <a:latin typeface="Aarial"/>
                  </a:rPr>
                  <a:t>cho</a:t>
                </a:r>
                <a:r>
                  <a:rPr lang="en-US" sz="3000" dirty="0">
                    <a:latin typeface="Aarial"/>
                  </a:rPr>
                  <a:t>.</a:t>
                </a:r>
              </a:p>
              <a:p>
                <a:pPr marL="0" indent="0">
                  <a:buNone/>
                </a:pPr>
                <a:r>
                  <a:rPr lang="en-US" sz="3000" dirty="0">
                    <a:latin typeface="Aarial"/>
                  </a:rPr>
                  <a:t>b) </a:t>
                </a:r>
                <a:r>
                  <a:rPr lang="en-US" sz="3000" dirty="0" err="1">
                    <a:latin typeface="Aarial"/>
                  </a:rPr>
                  <a:t>Tính</a:t>
                </a:r>
                <a:r>
                  <a:rPr lang="en-US" sz="3000" dirty="0">
                    <a:latin typeface="Aarial"/>
                  </a:rPr>
                  <a:t> </a:t>
                </a:r>
                <a:r>
                  <a:rPr lang="en-US" sz="3000" dirty="0" err="1">
                    <a:latin typeface="Aarial"/>
                  </a:rPr>
                  <a:t>các</a:t>
                </a:r>
                <a:r>
                  <a:rPr lang="en-US" sz="3000" dirty="0">
                    <a:latin typeface="Aarial"/>
                  </a:rPr>
                  <a:t> </a:t>
                </a:r>
                <a:r>
                  <a:rPr lang="en-US" sz="3000" dirty="0" err="1">
                    <a:latin typeface="Aarial"/>
                  </a:rPr>
                  <a:t>giá</a:t>
                </a:r>
                <a:r>
                  <a:rPr lang="en-US" sz="3000" dirty="0">
                    <a:latin typeface="Aarial"/>
                  </a:rPr>
                  <a:t> </a:t>
                </a:r>
                <a:r>
                  <a:rPr lang="en-US" sz="3000" dirty="0" err="1">
                    <a:latin typeface="Aarial"/>
                  </a:rPr>
                  <a:t>trị</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của</a:t>
                </a:r>
                <a:r>
                  <a:rPr lang="en-US" sz="3000" dirty="0">
                    <a:latin typeface="Aarial"/>
                  </a:rPr>
                  <a:t>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đã</a:t>
                </a:r>
                <a:r>
                  <a:rPr lang="en-US" sz="3000" dirty="0">
                    <a:latin typeface="Aarial"/>
                  </a:rPr>
                  <a:t> </a:t>
                </a:r>
                <a:r>
                  <a:rPr lang="en-US" sz="3000" dirty="0" err="1">
                    <a:latin typeface="Aarial"/>
                  </a:rPr>
                  <a:t>cho</a:t>
                </a:r>
                <a:endParaRPr lang="en-US" sz="3000" dirty="0">
                  <a:latin typeface="Aarial"/>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4899" r="-1082" b="-979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288843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Calibri" panose="020F0502020204030204" pitchFamily="34" charset="0"/>
                </a:endParaRPr>
              </a:p>
              <a:p>
                <a:pPr marL="0" marR="0" indent="0">
                  <a:lnSpc>
                    <a:spcPct val="107000"/>
                  </a:lnSpc>
                  <a:spcBef>
                    <a:spcPts val="200"/>
                  </a:spcBef>
                  <a:spcAft>
                    <a:spcPts val="0"/>
                  </a:spcAft>
                  <a:buNone/>
                </a:pPr>
                <a:r>
                  <a:rPr lang="en-US" b="1" dirty="0">
                    <a:solidFill>
                      <a:srgbClr val="1F3763"/>
                    </a:solidFill>
                    <a:latin typeface="Calibri Light" panose="020F0302020204030204" pitchFamily="34" charset="0"/>
                  </a:rPr>
                  <a:t>b)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oMath>
                </a14:m>
                <a:endParaRPr lang="en-US" dirty="0"/>
              </a:p>
              <a:p>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num>
                      <m:den>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den>
                    </m:f>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𝑐𝑜𝑡</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num>
                      <m:den>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3</m:t>
                                    </m:r>
                                  </m:den>
                                </m:f>
                              </m:e>
                            </m:d>
                          </m:e>
                        </m:func>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den>
                    </m:f>
                    <m:r>
                      <a:rPr lang="en-US" i="1">
                        <a:latin typeface="Cambria Math" panose="02040503050406030204" pitchFamily="18" charset="0"/>
                      </a:rPr>
                      <m:t>.</m:t>
                    </m:r>
                  </m:oMath>
                </a14:m>
                <a:endParaRPr lang="en-US" dirty="0"/>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2888435"/>
              </a:xfrm>
              <a:prstGeom prst="rect">
                <a:avLst/>
              </a:prstGeom>
              <a:blipFill>
                <a:blip r:embed="rId4"/>
                <a:stretch>
                  <a:fillRect l="-1235" t="-2737"/>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25F50197-7A5C-BEE2-44AB-5BFE022EE90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
                    </a14:imgEffect>
                    <a14:imgEffect>
                      <a14:brightnessContrast bright="9000" contrast="8000"/>
                    </a14:imgEffect>
                  </a14:imgLayer>
                </a14:imgProps>
              </a:ext>
              <a:ext uri="{28A0092B-C50C-407E-A947-70E740481C1C}">
                <a14:useLocalDpi xmlns:a14="http://schemas.microsoft.com/office/drawing/2010/main" val="0"/>
              </a:ext>
            </a:extLst>
          </a:blip>
          <a:srcRect/>
          <a:stretch>
            <a:fillRect/>
          </a:stretch>
        </p:blipFill>
        <p:spPr bwMode="auto">
          <a:xfrm>
            <a:off x="9955732" y="3895138"/>
            <a:ext cx="2104838" cy="2297789"/>
          </a:xfrm>
          <a:prstGeom prst="rect">
            <a:avLst/>
          </a:prstGeom>
          <a:noFill/>
          <a:ln>
            <a:noFill/>
          </a:ln>
        </p:spPr>
      </p:pic>
    </p:spTree>
    <p:extLst>
      <p:ext uri="{BB962C8B-B14F-4D97-AF65-F5344CB8AC3E}">
        <p14:creationId xmlns:p14="http://schemas.microsoft.com/office/powerpoint/2010/main" val="415017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3</a:t>
            </a:r>
            <a:r>
              <a:rPr lang="vi-VN" sz="3200" b="1" dirty="0">
                <a:solidFill>
                  <a:srgbClr val="000099"/>
                </a:solidFill>
                <a:ea typeface="Calibri" panose="020F0502020204030204" pitchFamily="34" charset="0"/>
                <a:cs typeface="Times New Roman" panose="02020603050405020304" pitchFamily="18" charset="0"/>
              </a:rPr>
              <a:t> : Độ dài của một cung tròn</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1727089"/>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dirty="0">
                    <a:latin typeface="Aarial"/>
                  </a:rPr>
                  <a:t>Cung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r>
                      <m:rPr>
                        <m:nor/>
                      </m:rPr>
                      <a:rPr lang="en-US">
                        <a:latin typeface="Aarial"/>
                      </a:rPr>
                      <m:t> </m:t>
                    </m:r>
                    <m:r>
                      <m:rPr>
                        <m:nor/>
                      </m:rPr>
                      <a:rPr lang="en-US">
                        <a:latin typeface="Aarial"/>
                      </a:rPr>
                      <m:t>rad</m:t>
                    </m:r>
                  </m:oMath>
                </a14:m>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a:rPr lang="en-US" i="1">
                        <a:latin typeface="Cambria Math" panose="02040503050406030204" pitchFamily="18" charset="0"/>
                      </a:rPr>
                      <m:t>𝑅</m:t>
                    </m:r>
                  </m:oMath>
                </a14:m>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r>
                  <a:rPr lang="en-US" dirty="0" err="1">
                    <a:latin typeface="Aarial"/>
                  </a:rPr>
                  <a:t>là</a:t>
                </a:r>
                <a:r>
                  <a:rPr lang="en-US" dirty="0">
                    <a:latin typeface="Aarial"/>
                  </a:rPr>
                  <a: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𝛼</m:t>
                    </m:r>
                  </m:oMath>
                </a14:m>
                <a:endParaRPr lang="en-US"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55222" y="1727089"/>
                <a:ext cx="10770414" cy="3935637"/>
              </a:xfrm>
              <a:prstGeom prst="rect">
                <a:avLst/>
              </a:prstGeom>
              <a:blipFill>
                <a:blip r:embed="rId3"/>
                <a:stretch>
                  <a:fillRect l="-1302" t="-2167"/>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73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10000"/>
              </a:lnSpc>
              <a:spcBef>
                <a:spcPts val="100"/>
              </a:spcBef>
              <a:spcAft>
                <a:spcPts val="100"/>
              </a:spcAft>
              <a:buFont typeface="Wingdings" panose="05000000000000000000" pitchFamily="2" charset="2"/>
              <a:buChar char="q"/>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err="1">
                <a:solidFill>
                  <a:srgbClr val="800080"/>
                </a:solidFill>
                <a:latin typeface="Aarial"/>
                <a:ea typeface="Calibri" panose="020F0502020204030204" pitchFamily="34" charset="0"/>
              </a:rPr>
              <a:t>Một</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cung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lượng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giác</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trên</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đường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tròn</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định</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hướng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có</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độ</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dài</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bằng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một</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nửa</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bán</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kính</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Số</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đo</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theo</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rađian</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của</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cung</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đó</a:t>
            </a:r>
            <a:r>
              <a:rPr lang="en-US" dirty="0">
                <a:solidFill>
                  <a:srgbClr val="800080"/>
                </a:solidFill>
                <a:latin typeface="Aarial"/>
                <a:ea typeface="Calibri" panose="020F0502020204030204" pitchFamily="34" charset="0"/>
              </a:rPr>
              <a:t> </a:t>
            </a:r>
            <a:r>
              <a:rPr lang="en-US" dirty="0" err="1">
                <a:solidFill>
                  <a:srgbClr val="800080"/>
                </a:solidFill>
                <a:latin typeface="Aarial"/>
                <a:ea typeface="Calibri" panose="020F0502020204030204" pitchFamily="34" charset="0"/>
              </a:rPr>
              <a:t>bằng</a:t>
            </a:r>
            <a:r>
              <a:rPr lang="en-US" dirty="0">
                <a:solidFill>
                  <a:srgbClr val="800080"/>
                </a:solidFill>
                <a:latin typeface="Aarial"/>
                <a:ea typeface="Calibri" panose="020F0502020204030204" pitchFamily="34" charset="0"/>
              </a:rPr>
              <a:t>?</a:t>
            </a:r>
            <a:r>
              <a:rPr lang="fr-FR" dirty="0">
                <a:solidFill>
                  <a:srgbClr val="800080"/>
                </a:solidFill>
                <a:latin typeface="Aarial"/>
                <a:ea typeface="Times New Roman" panose="02020603050405020304" pitchFamily="18" charset="0"/>
              </a:rPr>
              <a:t>	</a:t>
            </a:r>
            <a:endParaRPr lang="en-US" sz="2800" dirty="0">
              <a:solidFill>
                <a:srgbClr val="800080"/>
              </a:solidFill>
              <a:latin typeface="Aarial"/>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800080"/>
                </a:solidFill>
                <a:ea typeface="Times New Roman" panose="02020603050405020304" pitchFamily="18" charset="0"/>
              </a:rPr>
              <a:t>	</a:t>
            </a:r>
            <a:endParaRPr lang="en-US" sz="2800" dirty="0">
              <a:solidFill>
                <a:srgbClr val="800080"/>
              </a:solidFill>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3"/>
                <a:ext cx="11838471"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dirty="0">
                    <a:latin typeface="Aarial"/>
                  </a:rPr>
                  <a:t>Gọi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𝑅</m:t>
                    </m:r>
                  </m:oMath>
                </a14:m>
                <a:r>
                  <a:rPr lang="en-US" dirty="0">
                    <a:latin typeface="Aarial"/>
                  </a:rPr>
                  <a:t> </a:t>
                </a:r>
                <a:r>
                  <a:rPr lang="en-US" dirty="0" err="1">
                    <a:latin typeface="Aarial"/>
                  </a:rPr>
                  <a:t>lần</a:t>
                </a:r>
                <a:r>
                  <a:rPr lang="en-US" dirty="0">
                    <a:latin typeface="Aarial"/>
                  </a:rPr>
                  <a:t> </a:t>
                </a:r>
                <a:r>
                  <a:rPr lang="en-US" dirty="0" err="1">
                    <a:latin typeface="Aarial"/>
                  </a:rPr>
                  <a:t>lượt</a:t>
                </a:r>
                <a:r>
                  <a:rPr lang="en-US" dirty="0">
                    <a:latin typeface="Aarial"/>
                  </a:rPr>
                  <a:t> </a:t>
                </a:r>
                <a:r>
                  <a:rPr lang="en-US" dirty="0" err="1">
                    <a:latin typeface="Aarial"/>
                  </a:rPr>
                  <a:t>là</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cung</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r>
                  <a:rPr lang="en-US" dirty="0" err="1">
                    <a:latin typeface="Aarial"/>
                  </a:rPr>
                  <a:t>cung</a:t>
                </a:r>
                <a:r>
                  <a:rPr lang="en-US" dirty="0">
                    <a:latin typeface="Aarial"/>
                  </a:rPr>
                  <a:t> </a:t>
                </a:r>
                <a:r>
                  <a:rPr lang="en-US" dirty="0" err="1">
                    <a:latin typeface="Aarial"/>
                  </a:rPr>
                  <a:t>và</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endParaRPr lang="en-US" dirty="0">
                  <a:latin typeface="Aarial"/>
                </a:endParaRPr>
              </a:p>
              <a:p>
                <a:r>
                  <a:rPr lang="en-US" dirty="0" err="1">
                    <a:latin typeface="Aarial"/>
                  </a:rPr>
                  <a:t>Vì</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r>
                  <a:rPr lang="en-US" dirty="0" err="1">
                    <a:latin typeface="Aarial"/>
                  </a:rPr>
                  <a:t>bằng</a:t>
                </a:r>
                <a:r>
                  <a:rPr lang="en-US" dirty="0">
                    <a:latin typeface="Aarial"/>
                  </a:rPr>
                  <a:t> </a:t>
                </a:r>
                <a:r>
                  <a:rPr lang="en-US" dirty="0" err="1">
                    <a:latin typeface="Aarial"/>
                  </a:rPr>
                  <a:t>nửa</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r>
                  <a:rPr lang="en-US" dirty="0" err="1">
                    <a:latin typeface="Aarial"/>
                  </a:rPr>
                  <a:t>nên</a:t>
                </a:r>
                <a:r>
                  <a:rPr lang="en-US" dirty="0">
                    <a:latin typeface="Aarial"/>
                  </a:rPr>
                  <a: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𝑅</m:t>
                    </m:r>
                  </m:oMath>
                </a14:m>
                <a:endParaRPr lang="en-US" dirty="0">
                  <a:latin typeface="Aarial"/>
                </a:endParaRPr>
              </a:p>
              <a:p>
                <a:r>
                  <a:rPr lang="en-US" dirty="0">
                    <a:latin typeface="Aarial"/>
                  </a:rPr>
                  <a:t>Ta </a:t>
                </a:r>
                <a:r>
                  <a:rPr lang="en-US" dirty="0" err="1">
                    <a:latin typeface="Aarial"/>
                  </a:rPr>
                  <a:t>có</a:t>
                </a:r>
                <a:r>
                  <a:rPr lang="en-US" dirty="0">
                    <a:latin typeface="Aarial"/>
                  </a:rPr>
                  <a:t>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𝐼</m:t>
                        </m:r>
                      </m:num>
                      <m:den>
                        <m:r>
                          <a:rPr lang="en-US" i="1">
                            <a:latin typeface="Cambria Math" panose="02040503050406030204" pitchFamily="18" charset="0"/>
                          </a:rPr>
                          <m:t>𝑅</m:t>
                        </m:r>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𝑅</m:t>
                        </m:r>
                      </m:num>
                      <m:den>
                        <m:r>
                          <a:rPr lang="en-US" i="1">
                            <a:latin typeface="Cambria Math" panose="02040503050406030204" pitchFamily="18" charset="0"/>
                          </a:rPr>
                          <m:t>𝑅</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m:rPr>
                            <m:nor/>
                          </m:rPr>
                          <a:rPr lang="en-US">
                            <a:latin typeface="Aarial"/>
                          </a:rPr>
                          <m:t>rad</m:t>
                        </m:r>
                      </m:e>
                    </m:d>
                  </m:oMath>
                </a14:m>
                <a:endParaRPr lang="en-US"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3"/>
                <a:ext cx="11838471" cy="3716497"/>
              </a:xfrm>
              <a:prstGeom prst="rect">
                <a:avLst/>
              </a:prstGeom>
              <a:blipFill>
                <a:blip r:embed="rId3"/>
                <a:stretch>
                  <a:fillRect l="-1132" t="-2124" r="-15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85833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00"/>
                  </a:spcBef>
                  <a:spcAft>
                    <a:spcPts val="100"/>
                  </a:spcAft>
                  <a:buFont typeface="Wingdings" panose="05000000000000000000" pitchFamily="2" charset="2"/>
                  <a:buChar char="q"/>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dirty="0">
                    <a:solidFill>
                      <a:srgbClr val="800080"/>
                    </a:solidFill>
                    <a:latin typeface="Aarial"/>
                  </a:rPr>
                  <a:t>Một </a:t>
                </a:r>
                <a:r>
                  <a:rPr lang="en-US" dirty="0" err="1">
                    <a:solidFill>
                      <a:srgbClr val="800080"/>
                    </a:solidFill>
                    <a:latin typeface="Aarial"/>
                  </a:rPr>
                  <a:t>đường</a:t>
                </a:r>
                <a:r>
                  <a:rPr lang="en-US" dirty="0">
                    <a:solidFill>
                      <a:srgbClr val="800080"/>
                    </a:solidFill>
                    <a:latin typeface="Aarial"/>
                  </a:rPr>
                  <a:t> </a:t>
                </a:r>
                <a:r>
                  <a:rPr lang="en-US" dirty="0" err="1">
                    <a:solidFill>
                      <a:srgbClr val="800080"/>
                    </a:solidFill>
                    <a:latin typeface="Aarial"/>
                  </a:rPr>
                  <a:t>tròn</a:t>
                </a:r>
                <a:r>
                  <a:rPr lang="en-US" dirty="0">
                    <a:solidFill>
                      <a:srgbClr val="800080"/>
                    </a:solidFill>
                    <a:latin typeface="Aarial"/>
                  </a:rPr>
                  <a:t> </a:t>
                </a:r>
                <a:r>
                  <a:rPr lang="en-US" dirty="0" err="1">
                    <a:solidFill>
                      <a:srgbClr val="800080"/>
                    </a:solidFill>
                    <a:latin typeface="Aarial"/>
                  </a:rPr>
                  <a:t>có</a:t>
                </a:r>
                <a:r>
                  <a:rPr lang="en-US" dirty="0">
                    <a:solidFill>
                      <a:srgbClr val="800080"/>
                    </a:solidFill>
                    <a:latin typeface="Aarial"/>
                  </a:rPr>
                  <a:t> </a:t>
                </a:r>
                <a:r>
                  <a:rPr lang="en-US" dirty="0" err="1">
                    <a:solidFill>
                      <a:srgbClr val="800080"/>
                    </a:solidFill>
                    <a:latin typeface="Aarial"/>
                  </a:rPr>
                  <a:t>bán</a:t>
                </a:r>
                <a:r>
                  <a:rPr lang="en-US" dirty="0">
                    <a:solidFill>
                      <a:srgbClr val="800080"/>
                    </a:solidFill>
                    <a:latin typeface="Aarial"/>
                  </a:rPr>
                  <a:t> </a:t>
                </a:r>
                <a:r>
                  <a:rPr lang="en-US" dirty="0" err="1">
                    <a:solidFill>
                      <a:srgbClr val="800080"/>
                    </a:solidFill>
                    <a:latin typeface="Aarial"/>
                  </a:rPr>
                  <a:t>kính</a:t>
                </a:r>
                <a:r>
                  <a:rPr lang="en-US" dirty="0">
                    <a:solidFill>
                      <a:srgbClr val="800080"/>
                    </a:solidFill>
                    <a:latin typeface="Aarial"/>
                  </a:rPr>
                  <a:t> </a:t>
                </a:r>
                <a14:m>
                  <m:oMath xmlns:m="http://schemas.openxmlformats.org/officeDocument/2006/math">
                    <m:r>
                      <m:rPr>
                        <m:nor/>
                      </m:rPr>
                      <a:rPr lang="en-US">
                        <a:solidFill>
                          <a:srgbClr val="800080"/>
                        </a:solidFill>
                        <a:latin typeface="Aarial"/>
                      </a:rPr>
                      <m:t>30 </m:t>
                    </m:r>
                    <m:r>
                      <m:rPr>
                        <m:nor/>
                      </m:rPr>
                      <a:rPr lang="en-US">
                        <a:solidFill>
                          <a:srgbClr val="800080"/>
                        </a:solidFill>
                        <a:latin typeface="Aarial"/>
                      </a:rPr>
                      <m:t>cm</m:t>
                    </m:r>
                  </m:oMath>
                </a14:m>
                <a:r>
                  <a:rPr lang="en-US" dirty="0">
                    <a:solidFill>
                      <a:srgbClr val="800080"/>
                    </a:solidFill>
                    <a:latin typeface="Aarial"/>
                  </a:rPr>
                  <a:t>. </a:t>
                </a:r>
                <a:r>
                  <a:rPr lang="en-US" dirty="0" err="1">
                    <a:solidFill>
                      <a:srgbClr val="800080"/>
                    </a:solidFill>
                    <a:latin typeface="Aarial"/>
                  </a:rPr>
                  <a:t>Tìm</a:t>
                </a:r>
                <a:r>
                  <a:rPr lang="en-US" dirty="0">
                    <a:solidFill>
                      <a:srgbClr val="800080"/>
                    </a:solidFill>
                    <a:latin typeface="Aarial"/>
                  </a:rPr>
                  <a:t> </a:t>
                </a:r>
                <a:r>
                  <a:rPr lang="en-US" dirty="0" err="1">
                    <a:solidFill>
                      <a:srgbClr val="800080"/>
                    </a:solidFill>
                    <a:latin typeface="Aarial"/>
                  </a:rPr>
                  <a:t>độ</a:t>
                </a:r>
                <a:r>
                  <a:rPr lang="en-US" dirty="0">
                    <a:solidFill>
                      <a:srgbClr val="800080"/>
                    </a:solidFill>
                    <a:latin typeface="Aarial"/>
                  </a:rPr>
                  <a:t> </a:t>
                </a:r>
                <a:r>
                  <a:rPr lang="en-US" dirty="0" err="1">
                    <a:solidFill>
                      <a:srgbClr val="800080"/>
                    </a:solidFill>
                    <a:latin typeface="Aarial"/>
                  </a:rPr>
                  <a:t>dài</a:t>
                </a:r>
                <a:r>
                  <a:rPr lang="en-US" dirty="0">
                    <a:solidFill>
                      <a:srgbClr val="800080"/>
                    </a:solidFill>
                    <a:latin typeface="Aarial"/>
                  </a:rPr>
                  <a:t> </a:t>
                </a:r>
                <a:r>
                  <a:rPr lang="en-US" dirty="0" err="1">
                    <a:solidFill>
                      <a:srgbClr val="800080"/>
                    </a:solidFill>
                    <a:latin typeface="Aarial"/>
                  </a:rPr>
                  <a:t>của</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cung</a:t>
                </a:r>
                <a:r>
                  <a:rPr lang="en-US" dirty="0">
                    <a:solidFill>
                      <a:srgbClr val="800080"/>
                    </a:solidFill>
                    <a:latin typeface="Aarial"/>
                  </a:rPr>
                  <a:t> </a:t>
                </a:r>
                <a:r>
                  <a:rPr lang="en-US" dirty="0" err="1">
                    <a:solidFill>
                      <a:srgbClr val="800080"/>
                    </a:solidFill>
                    <a:latin typeface="Aarial"/>
                  </a:rPr>
                  <a:t>trên</a:t>
                </a:r>
                <a:r>
                  <a:rPr lang="en-US" dirty="0">
                    <a:solidFill>
                      <a:srgbClr val="800080"/>
                    </a:solidFill>
                    <a:latin typeface="Aarial"/>
                  </a:rPr>
                  <a:t> </a:t>
                </a:r>
                <a:r>
                  <a:rPr lang="en-US" dirty="0" err="1">
                    <a:solidFill>
                      <a:srgbClr val="800080"/>
                    </a:solidFill>
                    <a:latin typeface="Aarial"/>
                  </a:rPr>
                  <a:t>đường</a:t>
                </a:r>
                <a:r>
                  <a:rPr lang="en-US" dirty="0">
                    <a:solidFill>
                      <a:srgbClr val="800080"/>
                    </a:solidFill>
                    <a:latin typeface="Aarial"/>
                  </a:rPr>
                  <a:t> </a:t>
                </a:r>
                <a:r>
                  <a:rPr lang="en-US" dirty="0" err="1">
                    <a:solidFill>
                      <a:srgbClr val="800080"/>
                    </a:solidFill>
                    <a:latin typeface="Aarial"/>
                  </a:rPr>
                  <a:t>tròn</a:t>
                </a:r>
                <a:r>
                  <a:rPr lang="en-US" dirty="0">
                    <a:solidFill>
                      <a:srgbClr val="800080"/>
                    </a:solidFill>
                    <a:latin typeface="Aarial"/>
                  </a:rPr>
                  <a:t> </a:t>
                </a:r>
                <a:r>
                  <a:rPr lang="en-US" dirty="0" err="1">
                    <a:solidFill>
                      <a:srgbClr val="800080"/>
                    </a:solidFill>
                    <a:latin typeface="Aarial"/>
                  </a:rPr>
                  <a:t>có</a:t>
                </a:r>
                <a:r>
                  <a:rPr lang="en-US" dirty="0">
                    <a:solidFill>
                      <a:srgbClr val="800080"/>
                    </a:solidFill>
                    <a:latin typeface="Aarial"/>
                  </a:rPr>
                  <a:t> </a:t>
                </a:r>
                <a:r>
                  <a:rPr lang="en-US" dirty="0" err="1">
                    <a:solidFill>
                      <a:srgbClr val="800080"/>
                    </a:solidFill>
                    <a:latin typeface="Aarial"/>
                  </a:rPr>
                  <a:t>số</a:t>
                </a:r>
                <a:r>
                  <a:rPr lang="en-US" dirty="0">
                    <a:solidFill>
                      <a:srgbClr val="800080"/>
                    </a:solidFill>
                    <a:latin typeface="Aarial"/>
                  </a:rPr>
                  <a:t> </a:t>
                </a:r>
                <a:r>
                  <a:rPr lang="en-US" dirty="0" err="1">
                    <a:solidFill>
                      <a:srgbClr val="800080"/>
                    </a:solidFill>
                    <a:latin typeface="Aarial"/>
                  </a:rPr>
                  <a:t>đo</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 </a:t>
                </a:r>
                <a:r>
                  <a:rPr lang="en-US" dirty="0" err="1">
                    <a:solidFill>
                      <a:srgbClr val="800080"/>
                    </a:solidFill>
                    <a:latin typeface="Aarial"/>
                  </a:rPr>
                  <a:t>đây</a:t>
                </a:r>
                <a:r>
                  <a:rPr lang="en-US" dirty="0">
                    <a:solidFill>
                      <a:srgbClr val="800080"/>
                    </a:solidFill>
                    <a:latin typeface="Aarial"/>
                  </a:rPr>
                  <a:t>: </a:t>
                </a:r>
                <a14:m>
                  <m:oMath xmlns:m="http://schemas.openxmlformats.org/officeDocument/2006/math">
                    <m:f>
                      <m:fPr>
                        <m:ctrlPr>
                          <a:rPr lang="en-US" i="1">
                            <a:solidFill>
                              <a:srgbClr val="800080"/>
                            </a:solidFill>
                            <a:latin typeface="Cambria Math" panose="02040503050406030204" pitchFamily="18" charset="0"/>
                          </a:rPr>
                        </m:ctrlPr>
                      </m:fPr>
                      <m:num>
                        <m:r>
                          <a:rPr lang="en-US" i="1">
                            <a:solidFill>
                              <a:srgbClr val="800080"/>
                            </a:solidFill>
                            <a:latin typeface="Cambria Math" panose="02040503050406030204" pitchFamily="18" charset="0"/>
                          </a:rPr>
                          <m:t>𝜋</m:t>
                        </m:r>
                      </m:num>
                      <m:den>
                        <m:r>
                          <a:rPr lang="en-US" i="1">
                            <a:solidFill>
                              <a:srgbClr val="800080"/>
                            </a:solidFill>
                            <a:latin typeface="Cambria Math" panose="02040503050406030204" pitchFamily="18" charset="0"/>
                          </a:rPr>
                          <m:t>15</m:t>
                        </m:r>
                      </m:den>
                    </m:f>
                    <m:r>
                      <m:rPr>
                        <m:nor/>
                      </m:rPr>
                      <a:rPr lang="en-US">
                        <a:solidFill>
                          <a:srgbClr val="800080"/>
                        </a:solidFill>
                        <a:latin typeface="Aarial"/>
                      </a:rPr>
                      <m:t> </m:t>
                    </m:r>
                    <m:r>
                      <m:rPr>
                        <m:nor/>
                      </m:rPr>
                      <a:rPr lang="en-US">
                        <a:solidFill>
                          <a:srgbClr val="800080"/>
                        </a:solidFill>
                        <a:latin typeface="Aarial"/>
                      </a:rPr>
                      <m:t>rad</m:t>
                    </m:r>
                    <m:r>
                      <a:rPr lang="en-US">
                        <a:solidFill>
                          <a:srgbClr val="800080"/>
                        </a:solidFill>
                        <a:latin typeface="Cambria Math" panose="02040503050406030204" pitchFamily="18" charset="0"/>
                      </a:rPr>
                      <m:t>;70°</m:t>
                    </m:r>
                  </m:oMath>
                </a14:m>
                <a:endParaRPr lang="en-US" sz="4400" dirty="0">
                  <a:solidFill>
                    <a:srgbClr val="800080"/>
                  </a:solidFill>
                  <a:latin typeface="Aarial"/>
                  <a:ea typeface="Calibri" panose="020F0502020204030204" pitchFamily="34" charset="0"/>
                </a:endParaRPr>
              </a:p>
              <a:p>
                <a:pPr marL="0" marR="0" indent="0">
                  <a:lnSpc>
                    <a:spcPct val="110000"/>
                  </a:lnSpc>
                  <a:spcBef>
                    <a:spcPts val="100"/>
                  </a:spcBef>
                  <a:spcAft>
                    <a:spcPts val="100"/>
                  </a:spcAft>
                  <a:buNone/>
                  <a:tabLst>
                    <a:tab pos="629920" algn="l"/>
                  </a:tabLst>
                </a:pPr>
                <a:endParaRPr lang="en-US" sz="2800" dirty="0">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491174"/>
              </a:xfrm>
              <a:prstGeom prst="rect">
                <a:avLst/>
              </a:prstGeom>
              <a:blipFill>
                <a:blip r:embed="rId2"/>
                <a:stretch>
                  <a:fillRect l="-1082" t="-4453"/>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3"/>
                <a:ext cx="11838471"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Lời</a:t>
                </a: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giải</a:t>
                </a:r>
                <a:r>
                  <a:rPr lang="en-US" sz="2800" b="1" dirty="0">
                    <a:solidFill>
                      <a:srgbClr val="1F3763"/>
                    </a:solidFill>
                    <a:ea typeface="Calibri" panose="020F0502020204030204" pitchFamily="34" charset="0"/>
                  </a:rPr>
                  <a:t>	</a:t>
                </a:r>
                <a:endParaRPr lang="en-US" sz="2800" b="1" dirty="0">
                  <a:solidFill>
                    <a:srgbClr val="1F3763"/>
                  </a:solidFill>
                  <a:latin typeface="Calibri Light" panose="020F0302020204030204" pitchFamily="34" charset="0"/>
                  <a:ea typeface="Times New Roman" panose="02020603050405020304" pitchFamily="18" charset="0"/>
                </a:endParaRPr>
              </a:p>
              <a:p>
                <a:pPr marL="0" marR="0">
                  <a:lnSpc>
                    <a:spcPct val="100000"/>
                  </a:lnSpc>
                  <a:spcBef>
                    <a:spcPts val="0"/>
                  </a:spcBef>
                  <a:spcAft>
                    <a:spcPts val="800"/>
                  </a:spcAft>
                </a:pPr>
                <a:r>
                  <a:rPr lang="en-US" sz="2800" dirty="0">
                    <a:latin typeface="Aarial"/>
                    <a:ea typeface="Calibri" panose="020F0502020204030204" pitchFamily="34" charset="0"/>
                  </a:rPr>
                  <a:t>Gọi </a:t>
                </a:r>
                <a14:m>
                  <m:oMath xmlns:m="http://schemas.openxmlformats.org/officeDocument/2006/math">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𝑙</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𝑅</m:t>
                    </m:r>
                  </m:oMath>
                </a14:m>
                <a:r>
                  <a:rPr lang="en-US" sz="2800" dirty="0">
                    <a:latin typeface="Aarial"/>
                    <a:ea typeface="Calibri" panose="020F0502020204030204" pitchFamily="34" charset="0"/>
                  </a:rPr>
                  <a:t> </a:t>
                </a:r>
                <a:r>
                  <a:rPr lang="en-US" sz="2800" dirty="0" err="1">
                    <a:latin typeface="Aarial"/>
                    <a:ea typeface="Calibri" panose="020F0502020204030204" pitchFamily="34" charset="0"/>
                  </a:rPr>
                  <a:t>lần</a:t>
                </a:r>
                <a:r>
                  <a:rPr lang="en-US" sz="2800" dirty="0">
                    <a:latin typeface="Aarial"/>
                    <a:ea typeface="Calibri" panose="020F0502020204030204" pitchFamily="34" charset="0"/>
                  </a:rPr>
                  <a:t> </a:t>
                </a:r>
                <a:r>
                  <a:rPr lang="en-US" sz="2800" dirty="0" err="1">
                    <a:latin typeface="Aarial"/>
                    <a:ea typeface="Calibri" panose="020F0502020204030204" pitchFamily="34" charset="0"/>
                  </a:rPr>
                  <a:t>lượt</a:t>
                </a:r>
                <a:r>
                  <a:rPr lang="en-US" sz="2800" dirty="0">
                    <a:latin typeface="Aarial"/>
                    <a:ea typeface="Calibri" panose="020F0502020204030204" pitchFamily="34" charset="0"/>
                  </a:rPr>
                  <a:t> </a:t>
                </a:r>
                <a:r>
                  <a:rPr lang="en-US" sz="2800" dirty="0" err="1">
                    <a:latin typeface="Aarial"/>
                    <a:ea typeface="Calibri" panose="020F0502020204030204" pitchFamily="34" charset="0"/>
                  </a:rPr>
                  <a:t>là</a:t>
                </a:r>
                <a:r>
                  <a:rPr lang="en-US" sz="2800" dirty="0">
                    <a:latin typeface="Aarial"/>
                    <a:ea typeface="Calibri" panose="020F0502020204030204" pitchFamily="34" charset="0"/>
                  </a:rPr>
                  <a:t> </a:t>
                </a:r>
                <a:r>
                  <a:rPr lang="en-US" sz="2800" dirty="0" err="1">
                    <a:latin typeface="Aarial"/>
                    <a:ea typeface="Calibri" panose="020F0502020204030204" pitchFamily="34" charset="0"/>
                  </a:rPr>
                  <a:t>số</a:t>
                </a:r>
                <a:r>
                  <a:rPr lang="en-US" sz="2800" dirty="0">
                    <a:latin typeface="Aarial"/>
                    <a:ea typeface="Calibri" panose="020F0502020204030204" pitchFamily="34" charset="0"/>
                  </a:rPr>
                  <a:t> </a:t>
                </a:r>
                <a:r>
                  <a:rPr lang="en-US" sz="2800" dirty="0" err="1">
                    <a:latin typeface="Aarial"/>
                    <a:ea typeface="Calibri" panose="020F0502020204030204" pitchFamily="34" charset="0"/>
                  </a:rPr>
                  <a:t>đo</a:t>
                </a:r>
                <a:r>
                  <a:rPr lang="en-US" sz="2800" dirty="0">
                    <a:latin typeface="Aarial"/>
                    <a:ea typeface="Calibri" panose="020F0502020204030204" pitchFamily="34" charset="0"/>
                  </a:rPr>
                  <a:t> </a:t>
                </a:r>
                <a:r>
                  <a:rPr lang="en-US" sz="2800" dirty="0" err="1">
                    <a:latin typeface="Aarial"/>
                    <a:ea typeface="Calibri" panose="020F0502020204030204" pitchFamily="34" charset="0"/>
                  </a:rPr>
                  <a:t>cung</a:t>
                </a:r>
                <a:r>
                  <a:rPr lang="en-US" sz="2800" dirty="0">
                    <a:latin typeface="Aarial"/>
                    <a:ea typeface="Calibri" panose="020F0502020204030204" pitchFamily="34" charset="0"/>
                  </a:rPr>
                  <a:t>, </a:t>
                </a:r>
                <a:r>
                  <a:rPr lang="en-US" sz="2800" dirty="0" err="1">
                    <a:latin typeface="Aarial"/>
                    <a:ea typeface="Calibri" panose="020F0502020204030204" pitchFamily="34" charset="0"/>
                  </a:rPr>
                  <a:t>độ</a:t>
                </a:r>
                <a:r>
                  <a:rPr lang="en-US" sz="2800" dirty="0">
                    <a:latin typeface="Aarial"/>
                    <a:ea typeface="Calibri" panose="020F0502020204030204" pitchFamily="34" charset="0"/>
                  </a:rPr>
                  <a:t> </a:t>
                </a:r>
                <a:r>
                  <a:rPr lang="en-US" sz="2800" dirty="0" err="1">
                    <a:latin typeface="Aarial"/>
                    <a:ea typeface="Calibri" panose="020F0502020204030204" pitchFamily="34" charset="0"/>
                  </a:rPr>
                  <a:t>dài</a:t>
                </a:r>
                <a:r>
                  <a:rPr lang="en-US" sz="2800" dirty="0">
                    <a:latin typeface="Aarial"/>
                    <a:ea typeface="Calibri" panose="020F0502020204030204" pitchFamily="34" charset="0"/>
                  </a:rPr>
                  <a:t> </a:t>
                </a:r>
                <a:r>
                  <a:rPr lang="en-US" sz="2800" dirty="0" err="1">
                    <a:latin typeface="Aarial"/>
                    <a:ea typeface="Calibri" panose="020F0502020204030204" pitchFamily="34" charset="0"/>
                  </a:rPr>
                  <a:t>cung</a:t>
                </a:r>
                <a:r>
                  <a:rPr lang="en-US" sz="2800" dirty="0">
                    <a:latin typeface="Aarial"/>
                    <a:ea typeface="Calibri" panose="020F0502020204030204" pitchFamily="34" charset="0"/>
                  </a:rPr>
                  <a:t> </a:t>
                </a:r>
                <a:r>
                  <a:rPr lang="en-US" sz="2800" dirty="0" err="1">
                    <a:latin typeface="Aarial"/>
                    <a:ea typeface="Calibri" panose="020F0502020204030204" pitchFamily="34" charset="0"/>
                  </a:rPr>
                  <a:t>và</a:t>
                </a:r>
                <a:r>
                  <a:rPr lang="en-US" sz="2800" dirty="0">
                    <a:latin typeface="Aarial"/>
                    <a:ea typeface="Calibri" panose="020F0502020204030204" pitchFamily="34" charset="0"/>
                  </a:rPr>
                  <a:t> </a:t>
                </a:r>
                <a:r>
                  <a:rPr lang="en-US" sz="2800" dirty="0" err="1">
                    <a:latin typeface="Aarial"/>
                    <a:ea typeface="Calibri" panose="020F0502020204030204" pitchFamily="34" charset="0"/>
                  </a:rPr>
                  <a:t>bán</a:t>
                </a:r>
                <a:r>
                  <a:rPr lang="en-US" sz="2800" dirty="0">
                    <a:latin typeface="Aarial"/>
                    <a:ea typeface="Calibri" panose="020F0502020204030204" pitchFamily="34" charset="0"/>
                  </a:rPr>
                  <a:t> </a:t>
                </a:r>
                <a:r>
                  <a:rPr lang="en-US" sz="2800" dirty="0" err="1">
                    <a:latin typeface="Aarial"/>
                    <a:ea typeface="Calibri" panose="020F0502020204030204" pitchFamily="34" charset="0"/>
                  </a:rPr>
                  <a:t>kính</a:t>
                </a:r>
                <a:r>
                  <a:rPr lang="en-US" sz="2800" dirty="0">
                    <a:latin typeface="Aarial"/>
                    <a:ea typeface="Calibri" panose="020F0502020204030204" pitchFamily="34" charset="0"/>
                  </a:rPr>
                  <a:t> </a:t>
                </a:r>
                <a:r>
                  <a:rPr lang="en-US" sz="2800" dirty="0" err="1">
                    <a:latin typeface="Aarial"/>
                    <a:ea typeface="Calibri" panose="020F0502020204030204" pitchFamily="34" charset="0"/>
                  </a:rPr>
                  <a:t>của</a:t>
                </a:r>
                <a:r>
                  <a:rPr lang="en-US" sz="2800" dirty="0">
                    <a:latin typeface="Aarial"/>
                    <a:ea typeface="Calibri" panose="020F0502020204030204" pitchFamily="34" charset="0"/>
                  </a:rPr>
                  <a:t> </a:t>
                </a:r>
                <a:r>
                  <a:rPr lang="en-US" sz="2800" dirty="0" err="1">
                    <a:latin typeface="Aarial"/>
                    <a:ea typeface="Calibri" panose="020F0502020204030204" pitchFamily="34" charset="0"/>
                  </a:rPr>
                  <a:t>đường</a:t>
                </a:r>
                <a:r>
                  <a:rPr lang="en-US" sz="2800" dirty="0">
                    <a:latin typeface="Aarial"/>
                    <a:ea typeface="Calibri" panose="020F0502020204030204" pitchFamily="34" charset="0"/>
                  </a:rPr>
                  <a:t> </a:t>
                </a:r>
                <a:r>
                  <a:rPr lang="en-US" sz="2800" dirty="0" err="1">
                    <a:latin typeface="Aarial"/>
                    <a:ea typeface="Calibri" panose="020F0502020204030204" pitchFamily="34" charset="0"/>
                  </a:rPr>
                  <a:t>tròn</a:t>
                </a:r>
                <a:r>
                  <a:rPr lang="en-US" sz="2800" dirty="0">
                    <a:latin typeface="Aarial"/>
                    <a:ea typeface="Calibri" panose="020F0502020204030204" pitchFamily="34" charset="0"/>
                  </a:rPr>
                  <a:t>. Khi </a:t>
                </a:r>
                <a:r>
                  <a:rPr lang="en-US" sz="2800" dirty="0" err="1">
                    <a:latin typeface="Aarial"/>
                    <a:ea typeface="Calibri" panose="020F0502020204030204" pitchFamily="34" charset="0"/>
                  </a:rPr>
                  <a:t>đó</a:t>
                </a:r>
                <a:r>
                  <a:rPr lang="en-US" sz="2800" dirty="0">
                    <a:latin typeface="Aarial"/>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𝑅</m:t>
                    </m:r>
                    <m:r>
                      <a:rPr lang="en-US" sz="2800" i="1">
                        <a:latin typeface="Cambria Math" panose="02040503050406030204" pitchFamily="18" charset="0"/>
                        <a:ea typeface="Calibri" panose="020F0502020204030204" pitchFamily="34" charset="0"/>
                      </a:rPr>
                      <m:t>=30</m:t>
                    </m:r>
                    <m:r>
                      <m:rPr>
                        <m:nor/>
                      </m:rPr>
                      <a:rPr lang="en-US" sz="2800">
                        <a:latin typeface="Aarial"/>
                        <a:ea typeface="Calibri" panose="020F0502020204030204" pitchFamily="34" charset="0"/>
                      </a:rPr>
                      <m:t> </m:t>
                    </m:r>
                    <m:r>
                      <m:rPr>
                        <m:nor/>
                      </m:rPr>
                      <a:rPr lang="en-US" sz="2800">
                        <a:latin typeface="Aarial"/>
                        <a:ea typeface="Calibri" panose="020F0502020204030204" pitchFamily="34" charset="0"/>
                      </a:rPr>
                      <m:t>cm</m:t>
                    </m:r>
                  </m:oMath>
                </a14:m>
                <a:endParaRPr lang="en-US" sz="2800" dirty="0">
                  <a:latin typeface="Aarial"/>
                  <a:ea typeface="Calibri" panose="020F0502020204030204" pitchFamily="34" charset="0"/>
                </a:endParaRPr>
              </a:p>
              <a:p>
                <a:pPr marL="0" marR="0">
                  <a:lnSpc>
                    <a:spcPct val="100000"/>
                  </a:lnSpc>
                  <a:spcBef>
                    <a:spcPts val="0"/>
                  </a:spcBef>
                  <a:spcAft>
                    <a:spcPts val="800"/>
                  </a:spcAft>
                </a:pPr>
                <a:r>
                  <a:rPr lang="en-US" sz="2800" dirty="0" err="1">
                    <a:latin typeface="Aarial"/>
                    <a:ea typeface="Calibri" panose="020F0502020204030204" pitchFamily="34" charset="0"/>
                  </a:rPr>
                  <a:t>Độ</a:t>
                </a:r>
                <a:r>
                  <a:rPr lang="en-US" sz="2800" dirty="0">
                    <a:latin typeface="Aarial"/>
                    <a:ea typeface="Calibri" panose="020F0502020204030204" pitchFamily="34" charset="0"/>
                  </a:rPr>
                  <a:t> </a:t>
                </a:r>
                <a:r>
                  <a:rPr lang="en-US" sz="2800" dirty="0" err="1">
                    <a:latin typeface="Aarial"/>
                    <a:ea typeface="Calibri" panose="020F0502020204030204" pitchFamily="34" charset="0"/>
                  </a:rPr>
                  <a:t>dài</a:t>
                </a:r>
                <a:r>
                  <a:rPr lang="en-US" sz="2800" dirty="0">
                    <a:latin typeface="Aarial"/>
                    <a:ea typeface="Calibri" panose="020F0502020204030204" pitchFamily="34" charset="0"/>
                  </a:rPr>
                  <a:t> </a:t>
                </a:r>
                <a:r>
                  <a:rPr lang="en-US" sz="2800" dirty="0" err="1">
                    <a:latin typeface="Aarial"/>
                    <a:ea typeface="Calibri" panose="020F0502020204030204" pitchFamily="34" charset="0"/>
                  </a:rPr>
                  <a:t>cung</a:t>
                </a:r>
                <a:r>
                  <a:rPr lang="en-US" sz="2800" dirty="0">
                    <a:latin typeface="Aarial"/>
                    <a:ea typeface="Calibri" panose="020F0502020204030204" pitchFamily="34" charset="0"/>
                  </a:rPr>
                  <a:t> </a:t>
                </a:r>
                <a:r>
                  <a:rPr lang="en-US" sz="2800" dirty="0" err="1">
                    <a:latin typeface="Aarial"/>
                    <a:ea typeface="Calibri" panose="020F0502020204030204" pitchFamily="34" charset="0"/>
                  </a:rPr>
                  <a:t>có</a:t>
                </a:r>
                <a:r>
                  <a:rPr lang="en-US" sz="2800" dirty="0">
                    <a:latin typeface="Aarial"/>
                    <a:ea typeface="Calibri" panose="020F0502020204030204" pitchFamily="34" charset="0"/>
                  </a:rPr>
                  <a:t> </a:t>
                </a:r>
                <a:r>
                  <a:rPr lang="en-US" sz="2800" dirty="0" err="1">
                    <a:latin typeface="Aarial"/>
                    <a:ea typeface="Calibri" panose="020F0502020204030204" pitchFamily="34" charset="0"/>
                  </a:rPr>
                  <a:t>số</a:t>
                </a:r>
                <a:r>
                  <a:rPr lang="en-US" sz="2800" dirty="0">
                    <a:latin typeface="Aarial"/>
                    <a:ea typeface="Calibri" panose="020F0502020204030204" pitchFamily="34" charset="0"/>
                  </a:rPr>
                  <a:t> </a:t>
                </a:r>
                <a:r>
                  <a:rPr lang="en-US" sz="2800" dirty="0" err="1">
                    <a:latin typeface="Aarial"/>
                    <a:ea typeface="Calibri" panose="020F0502020204030204" pitchFamily="34" charset="0"/>
                  </a:rPr>
                  <a:t>đo</a:t>
                </a:r>
                <a:r>
                  <a:rPr lang="en-US" sz="2800" dirty="0">
                    <a:latin typeface="Aarial"/>
                    <a:ea typeface="Calibri" panose="020F0502020204030204" pitchFamily="34" charset="0"/>
                  </a:rPr>
                  <a:t>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15</m:t>
                        </m:r>
                      </m:den>
                    </m:f>
                    <m:r>
                      <m:rPr>
                        <m:nor/>
                      </m:rPr>
                      <a:rPr lang="en-US" sz="2800">
                        <a:latin typeface="Aarial"/>
                        <a:ea typeface="Calibri" panose="020F0502020204030204" pitchFamily="34" charset="0"/>
                      </a:rPr>
                      <m:t> </m:t>
                    </m:r>
                    <m:r>
                      <m:rPr>
                        <m:nor/>
                      </m:rPr>
                      <a:rPr lang="en-US" sz="2800">
                        <a:latin typeface="Aarial"/>
                        <a:ea typeface="Calibri" panose="020F0502020204030204" pitchFamily="34" charset="0"/>
                      </a:rPr>
                      <m:t>rad</m:t>
                    </m:r>
                  </m:oMath>
                </a14:m>
                <a:r>
                  <a:rPr lang="en-US" sz="2800" dirty="0">
                    <a:latin typeface="Aarial"/>
                    <a:ea typeface="Calibri" panose="020F0502020204030204" pitchFamily="34" charset="0"/>
                  </a:rPr>
                  <a:t> </a:t>
                </a:r>
                <a:r>
                  <a:rPr lang="en-US" sz="2800" dirty="0" err="1">
                    <a:latin typeface="Aarial"/>
                    <a:ea typeface="Calibri" panose="020F0502020204030204" pitchFamily="34" charset="0"/>
                  </a:rPr>
                  <a:t>là</a:t>
                </a:r>
                <a:r>
                  <a:rPr lang="en-US" sz="2800" dirty="0">
                    <a:latin typeface="Aarial"/>
                    <a:ea typeface="Calibri" panose="020F0502020204030204" pitchFamily="34" charset="0"/>
                  </a:rPr>
                  <a:t>:</a:t>
                </a:r>
                <a14:m>
                  <m:oMath xmlns:m="http://schemas.openxmlformats.org/officeDocument/2006/math">
                    <m:r>
                      <a:rPr lang="en-US" sz="2800" i="1">
                        <a:latin typeface="Cambria Math" panose="02040503050406030204" pitchFamily="18" charset="0"/>
                        <a:ea typeface="Calibri" panose="020F0502020204030204" pitchFamily="34" charset="0"/>
                      </a:rPr>
                      <m:t>𝑙</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𝑅</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=30.</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15</m:t>
                        </m:r>
                      </m:den>
                    </m:f>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𝜋</m:t>
                    </m:r>
                    <m:r>
                      <a:rPr lang="en-US" sz="2800" i="1">
                        <a:latin typeface="Cambria Math" panose="02040503050406030204" pitchFamily="18" charset="0"/>
                        <a:ea typeface="Calibri" panose="020F0502020204030204" pitchFamily="34" charset="0"/>
                      </a:rPr>
                      <m:t> </m:t>
                    </m:r>
                    <m:d>
                      <m:dPr>
                        <m:ctrlPr>
                          <a:rPr lang="en-US" sz="2800" i="1">
                            <a:latin typeface="Cambria Math" panose="02040503050406030204" pitchFamily="18" charset="0"/>
                            <a:ea typeface="Calibri" panose="020F0502020204030204" pitchFamily="34" charset="0"/>
                          </a:rPr>
                        </m:ctrlPr>
                      </m:dPr>
                      <m:e>
                        <m:r>
                          <m:rPr>
                            <m:nor/>
                          </m:rPr>
                          <a:rPr lang="en-US" sz="2800">
                            <a:latin typeface="Aarial"/>
                            <a:ea typeface="Calibri" panose="020F0502020204030204" pitchFamily="34" charset="0"/>
                          </a:rPr>
                          <m:t>cm</m:t>
                        </m:r>
                      </m:e>
                    </m:d>
                  </m:oMath>
                </a14:m>
                <a:endParaRPr lang="en-US" sz="2800" dirty="0">
                  <a:latin typeface="Aarial"/>
                  <a:ea typeface="Calibri" panose="020F0502020204030204" pitchFamily="34" charset="0"/>
                </a:endParaRPr>
              </a:p>
              <a:p>
                <a:pPr marL="0" marR="0">
                  <a:lnSpc>
                    <a:spcPct val="100000"/>
                  </a:lnSpc>
                  <a:spcBef>
                    <a:spcPts val="0"/>
                  </a:spcBef>
                  <a:spcAft>
                    <a:spcPts val="800"/>
                  </a:spcAft>
                </a:pPr>
                <a:r>
                  <a:rPr lang="en-US" sz="2800" dirty="0" err="1">
                    <a:latin typeface="Aarial"/>
                    <a:ea typeface="Calibri" panose="020F0502020204030204" pitchFamily="34" charset="0"/>
                  </a:rPr>
                  <a:t>Chuyển</a:t>
                </a:r>
                <a:r>
                  <a:rPr lang="en-US" sz="2800" dirty="0">
                    <a:latin typeface="Aarial"/>
                    <a:ea typeface="Calibri" panose="020F0502020204030204" pitchFamily="34" charset="0"/>
                  </a:rPr>
                  <a:t> </a:t>
                </a:r>
                <a:r>
                  <a:rPr lang="en-US" sz="2800" dirty="0" err="1">
                    <a:latin typeface="Aarial"/>
                    <a:ea typeface="Calibri" panose="020F0502020204030204" pitchFamily="34" charset="0"/>
                  </a:rPr>
                  <a:t>từ</a:t>
                </a:r>
                <a:r>
                  <a:rPr lang="en-US" sz="2800" dirty="0">
                    <a:latin typeface="Aarial"/>
                    <a:ea typeface="Calibri" panose="020F0502020204030204" pitchFamily="34" charset="0"/>
                  </a:rPr>
                  <a:t> </a:t>
                </a:r>
                <a:r>
                  <a:rPr lang="en-US" sz="2800" dirty="0" err="1">
                    <a:latin typeface="Aarial"/>
                    <a:ea typeface="Calibri" panose="020F0502020204030204" pitchFamily="34" charset="0"/>
                  </a:rPr>
                  <a:t>độ</a:t>
                </a:r>
                <a:r>
                  <a:rPr lang="en-US" sz="2800" dirty="0">
                    <a:latin typeface="Aarial"/>
                    <a:ea typeface="Calibri" panose="020F0502020204030204" pitchFamily="34" charset="0"/>
                  </a:rPr>
                  <a:t> sang </a:t>
                </a:r>
                <a:r>
                  <a:rPr lang="en-US" sz="2800" dirty="0" err="1">
                    <a:latin typeface="Aarial"/>
                    <a:ea typeface="Calibri" panose="020F0502020204030204" pitchFamily="34" charset="0"/>
                  </a:rPr>
                  <a:t>rađian</a:t>
                </a:r>
                <a:r>
                  <a:rPr lang="en-US" sz="2800" dirty="0">
                    <a:latin typeface="Aarial"/>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70°=70°.</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180°</m:t>
                        </m:r>
                      </m:den>
                    </m:f>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7</m:t>
                        </m:r>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18</m:t>
                        </m:r>
                      </m:den>
                    </m:f>
                  </m:oMath>
                </a14:m>
                <a:endParaRPr lang="en-US" sz="2800" dirty="0">
                  <a:latin typeface="Aarial"/>
                  <a:ea typeface="Calibri" panose="020F0502020204030204" pitchFamily="34" charset="0"/>
                </a:endParaRPr>
              </a:p>
              <a:p>
                <a:pPr marL="0" marR="0">
                  <a:lnSpc>
                    <a:spcPct val="100000"/>
                  </a:lnSpc>
                  <a:spcBef>
                    <a:spcPts val="0"/>
                  </a:spcBef>
                  <a:spcAft>
                    <a:spcPts val="800"/>
                  </a:spcAft>
                </a:pPr>
                <a:r>
                  <a:rPr lang="en-US" sz="2800" dirty="0" err="1">
                    <a:latin typeface="Aarial"/>
                    <a:ea typeface="Calibri" panose="020F0502020204030204" pitchFamily="34" charset="0"/>
                  </a:rPr>
                  <a:t>Độ</a:t>
                </a:r>
                <a:r>
                  <a:rPr lang="en-US" sz="2800" dirty="0">
                    <a:latin typeface="Aarial"/>
                    <a:ea typeface="Calibri" panose="020F0502020204030204" pitchFamily="34" charset="0"/>
                  </a:rPr>
                  <a:t> </a:t>
                </a:r>
                <a:r>
                  <a:rPr lang="en-US" sz="2800" dirty="0" err="1">
                    <a:latin typeface="Aarial"/>
                    <a:ea typeface="Calibri" panose="020F0502020204030204" pitchFamily="34" charset="0"/>
                  </a:rPr>
                  <a:t>dài</a:t>
                </a:r>
                <a:r>
                  <a:rPr lang="en-US" sz="2800" dirty="0">
                    <a:latin typeface="Aarial"/>
                    <a:ea typeface="Calibri" panose="020F0502020204030204" pitchFamily="34" charset="0"/>
                  </a:rPr>
                  <a:t> </a:t>
                </a:r>
                <a:r>
                  <a:rPr lang="en-US" sz="2800" dirty="0" err="1">
                    <a:latin typeface="Aarial"/>
                    <a:ea typeface="Calibri" panose="020F0502020204030204" pitchFamily="34" charset="0"/>
                  </a:rPr>
                  <a:t>cung</a:t>
                </a:r>
                <a:r>
                  <a:rPr lang="en-US" sz="2800" dirty="0">
                    <a:latin typeface="Aarial"/>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𝑙</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𝑅</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=30.</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7</m:t>
                        </m:r>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18</m:t>
                        </m:r>
                      </m:den>
                    </m:f>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35</m:t>
                        </m:r>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3</m:t>
                        </m:r>
                      </m:den>
                    </m:f>
                    <m:r>
                      <a:rPr lang="en-US" sz="2800" i="1">
                        <a:latin typeface="Cambria Math" panose="02040503050406030204" pitchFamily="18" charset="0"/>
                        <a:ea typeface="Calibri" panose="020F0502020204030204" pitchFamily="34" charset="0"/>
                      </a:rPr>
                      <m:t> </m:t>
                    </m:r>
                    <m:d>
                      <m:dPr>
                        <m:ctrlPr>
                          <a:rPr lang="en-US" sz="2800" i="1">
                            <a:latin typeface="Cambria Math" panose="02040503050406030204" pitchFamily="18" charset="0"/>
                            <a:ea typeface="Calibri" panose="020F0502020204030204" pitchFamily="34" charset="0"/>
                          </a:rPr>
                        </m:ctrlPr>
                      </m:dPr>
                      <m:e>
                        <m:r>
                          <m:rPr>
                            <m:nor/>
                          </m:rPr>
                          <a:rPr lang="en-US" sz="2800">
                            <a:latin typeface="Aarial"/>
                            <a:ea typeface="Calibri" panose="020F0502020204030204" pitchFamily="34" charset="0"/>
                          </a:rPr>
                          <m:t>cm</m:t>
                        </m:r>
                      </m:e>
                    </m:d>
                  </m:oMath>
                </a14:m>
                <a:endParaRPr lang="en-US" sz="2800" dirty="0">
                  <a:latin typeface="Aarial"/>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3"/>
                <a:ext cx="11838471" cy="3716497"/>
              </a:xfrm>
              <a:prstGeom prst="rect">
                <a:avLst/>
              </a:prstGeom>
              <a:blipFill>
                <a:blip r:embed="rId4"/>
                <a:stretch>
                  <a:fillRect l="-977" t="-1471"/>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9101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wipe(up)">
                                      <p:cBhvr>
                                        <p:cTn id="4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1163643"/>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4</a:t>
            </a:r>
            <a:r>
              <a:rPr lang="vi-VN" sz="3200" b="1" dirty="0">
                <a:solidFill>
                  <a:srgbClr val="000099"/>
                </a:solidFill>
                <a:ea typeface="Calibri" panose="020F0502020204030204" pitchFamily="34" charset="0"/>
                <a:cs typeface="Times New Roman" panose="02020603050405020304" pitchFamily="18" charset="0"/>
              </a:rPr>
              <a:t> : Tính giá trị của góc còn lại hoặc của một biểu thức lượng giác khi biết một giá trị lượng giác.</a:t>
            </a: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2302513"/>
            <a:ext cx="11404682"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marR="0" indent="0" algn="just">
              <a:lnSpc>
                <a:spcPct val="107000"/>
              </a:lnSpc>
              <a:spcBef>
                <a:spcPts val="200"/>
              </a:spcBef>
              <a:spcAft>
                <a:spcPts val="0"/>
              </a:spcAft>
              <a:buNone/>
            </a:pPr>
            <a:r>
              <a:rPr lang="vi-VN" b="1" dirty="0">
                <a:solidFill>
                  <a:srgbClr val="0000FF"/>
                </a:solidFill>
                <a:ea typeface="Times New Roman" panose="02020603050405020304" pitchFamily="18" charset="0"/>
              </a:rPr>
              <a:t>•</a:t>
            </a:r>
            <a:r>
              <a:rPr lang="en-US" b="1" dirty="0">
                <a:solidFill>
                  <a:srgbClr val="0000FF"/>
                </a:solidFill>
                <a:ea typeface="Times New Roman" panose="02020603050405020304" pitchFamily="18" charset="0"/>
              </a:rPr>
              <a:t> </a:t>
            </a:r>
            <a:r>
              <a:rPr lang="vi-VN" dirty="0">
                <a:latin typeface="Aarial"/>
                <a:ea typeface="Times New Roman" panose="02020603050405020304" pitchFamily="18" charset="0"/>
              </a:rPr>
              <a:t>Từ hệ thức lượng giác cơ bản là mối liên hệ giữa hai giá trị lượng giác, khi biết một giá trị lượng giác ta sẽ suy ra được giá trị còn lại. Cần lưu ý tới dấu của giá trị lượng giác để chọn cho phù hợp.</a:t>
            </a:r>
          </a:p>
          <a:p>
            <a:pPr marL="0" marR="0" indent="0" algn="just">
              <a:lnSpc>
                <a:spcPct val="107000"/>
              </a:lnSpc>
              <a:spcBef>
                <a:spcPts val="200"/>
              </a:spcBef>
              <a:spcAft>
                <a:spcPts val="0"/>
              </a:spcAft>
              <a:buNone/>
            </a:pPr>
            <a:r>
              <a:rPr lang="vi-VN" dirty="0">
                <a:latin typeface="Aarial"/>
                <a:ea typeface="Times New Roman" panose="02020603050405020304" pitchFamily="18" charset="0"/>
              </a:rPr>
              <a:t>•</a:t>
            </a:r>
            <a:r>
              <a:rPr lang="en-US" dirty="0">
                <a:latin typeface="Aarial"/>
                <a:ea typeface="Times New Roman" panose="02020603050405020304" pitchFamily="18" charset="0"/>
              </a:rPr>
              <a:t> </a:t>
            </a:r>
            <a:r>
              <a:rPr lang="vi-VN" dirty="0">
                <a:latin typeface="Aarial"/>
                <a:ea typeface="Times New Roman" panose="02020603050405020304" pitchFamily="18" charset="0"/>
              </a:rPr>
              <a:t>Sử dụng các hằng đẳng thức đáng nhớ trong đại s</a:t>
            </a:r>
            <a:r>
              <a:rPr lang="en-US" dirty="0">
                <a:latin typeface="Aarial"/>
                <a:ea typeface="Times New Roman" panose="02020603050405020304" pitchFamily="18" charset="0"/>
              </a:rPr>
              <a:t>ố</a:t>
            </a:r>
            <a:r>
              <a:rPr lang="vi-VN" dirty="0">
                <a:latin typeface="Aarial"/>
                <a:ea typeface="Times New Roman" panose="02020603050405020304" pitchFamily="18" charset="0"/>
              </a:rPr>
              <a:t>.</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92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10000"/>
                  </a:lnSpc>
                  <a:spcBef>
                    <a:spcPts val="100"/>
                  </a:spcBef>
                  <a:spcAft>
                    <a:spcPts val="100"/>
                  </a:spcAft>
                  <a:buFont typeface="Wingdings" panose="05000000000000000000" pitchFamily="2" charset="2"/>
                  <a:buChar char="q"/>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a:t>Tính </a:t>
                </a:r>
                <a:r>
                  <a:rPr lang="en-US" dirty="0" err="1"/>
                  <a:t>giá</a:t>
                </a:r>
                <a:r>
                  <a:rPr lang="en-US" dirty="0"/>
                  <a:t> </a:t>
                </a:r>
                <a:r>
                  <a:rPr lang="en-US" dirty="0" err="1"/>
                  <a:t>trị</a:t>
                </a:r>
                <a:r>
                  <a:rPr lang="en-US" dirty="0"/>
                  <a:t> </a:t>
                </a:r>
                <a:r>
                  <a:rPr lang="en-US" dirty="0" err="1"/>
                  <a:t>lượng</a:t>
                </a:r>
                <a:r>
                  <a:rPr lang="en-US" dirty="0"/>
                  <a:t> </a:t>
                </a:r>
                <a:r>
                  <a:rPr lang="en-US" dirty="0" err="1"/>
                  <a:t>giác</a:t>
                </a:r>
                <a:r>
                  <a:rPr lang="en-US" dirty="0"/>
                  <a:t> </a:t>
                </a:r>
                <a:r>
                  <a:rPr lang="en-US" dirty="0" err="1"/>
                  <a:t>của</a:t>
                </a:r>
                <a:r>
                  <a:rPr lang="en-US" dirty="0"/>
                  <a:t> </a:t>
                </a:r>
                <a:r>
                  <a:rPr lang="en-US" dirty="0" err="1"/>
                  <a:t>góc</a:t>
                </a:r>
                <a:r>
                  <a:rPr lang="en-US" dirty="0"/>
                  <a:t> </a:t>
                </a:r>
                <a14:m>
                  <m:oMath xmlns:m="http://schemas.openxmlformats.org/officeDocument/2006/math">
                    <m:r>
                      <a:rPr lang="en-US" i="1">
                        <a:latin typeface="Cambria Math" panose="02040503050406030204" pitchFamily="18" charset="0"/>
                      </a:rPr>
                      <m:t>𝛼</m:t>
                    </m:r>
                  </m:oMath>
                </a14:m>
                <a:r>
                  <a:rPr lang="en-US" dirty="0"/>
                  <a:t>, </a:t>
                </a:r>
                <a:r>
                  <a:rPr lang="en-US" dirty="0" err="1"/>
                  <a:t>biết</a:t>
                </a:r>
                <a:r>
                  <a:rPr lang="en-US" dirty="0"/>
                  <a:t>: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1">
                            <a:latin typeface="Cambria Math" panose="02040503050406030204" pitchFamily="18" charset="0"/>
                          </a:rPr>
                          <m:t>𝛼</m:t>
                        </m:r>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5</m:t>
                        </m:r>
                      </m:den>
                    </m:f>
                  </m:oMath>
                </a14:m>
                <a:r>
                  <a:rPr lang="en-US" dirty="0"/>
                  <a:t> </a:t>
                </a:r>
                <a:r>
                  <a:rPr lang="en-US" dirty="0" err="1"/>
                  <a:t>và</a:t>
                </a:r>
                <a:r>
                  <a:rPr lang="en-US" dirty="0"/>
                  <a:t> </a:t>
                </a:r>
                <a:endParaRPr lang="en-US" i="1" dirty="0">
                  <a:latin typeface="Cambria Math" panose="02040503050406030204" pitchFamily="18" charset="0"/>
                </a:endParaRPr>
              </a:p>
              <a:p>
                <a:pPr marL="0" marR="0" indent="0">
                  <a:lnSpc>
                    <a:spcPct val="110000"/>
                  </a:lnSpc>
                  <a:spcBef>
                    <a:spcPts val="100"/>
                  </a:spcBef>
                  <a:spcAft>
                    <a:spcPts val="100"/>
                  </a:spcAft>
                  <a:buNone/>
                  <a:tabLst>
                    <a:tab pos="629920" algn="l"/>
                  </a:tabLst>
                </a:pPr>
                <a14:m>
                  <m:oMath xmlns:m="http://schemas.openxmlformats.org/officeDocument/2006/math">
                    <m:r>
                      <a:rPr lang="en-US" i="1">
                        <a:latin typeface="Cambria Math" panose="02040503050406030204" pitchFamily="18" charset="0"/>
                      </a:rPr>
                      <m:t>90°&lt;</m:t>
                    </m:r>
                    <m:r>
                      <a:rPr lang="en-US" i="1">
                        <a:latin typeface="Cambria Math" panose="02040503050406030204" pitchFamily="18" charset="0"/>
                      </a:rPr>
                      <m:t>𝛼</m:t>
                    </m:r>
                    <m:r>
                      <a:rPr lang="en-US" i="1">
                        <a:latin typeface="Cambria Math" panose="02040503050406030204" pitchFamily="18" charset="0"/>
                      </a:rPr>
                      <m:t>&lt;180°</m:t>
                    </m:r>
                  </m:oMath>
                </a14:m>
                <a:r>
                  <a:rPr lang="en-US" dirty="0"/>
                  <a:t>.</a:t>
                </a: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491174"/>
              </a:xfrm>
              <a:prstGeom prst="rect">
                <a:avLst/>
              </a:prstGeom>
              <a:blipFill>
                <a:blip r:embed="rId2"/>
                <a:stretch>
                  <a:fillRect l="-1082" b="-485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4"/>
                <a:ext cx="11838471" cy="350634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sz="3000" dirty="0"/>
                  <a:t>Vì </a:t>
                </a:r>
                <a14:m>
                  <m:oMath xmlns:m="http://schemas.openxmlformats.org/officeDocument/2006/math">
                    <m:r>
                      <a:rPr lang="en-US" sz="3000" i="1">
                        <a:latin typeface="Cambria Math" panose="02040503050406030204" pitchFamily="18" charset="0"/>
                      </a:rPr>
                      <m:t>90°&lt;</m:t>
                    </m:r>
                    <m:r>
                      <a:rPr lang="en-US" sz="3000" i="1">
                        <a:latin typeface="Cambria Math" panose="02040503050406030204" pitchFamily="18" charset="0"/>
                      </a:rPr>
                      <m:t>𝛼</m:t>
                    </m:r>
                    <m:r>
                      <a:rPr lang="en-US" sz="3000" i="1">
                        <a:latin typeface="Cambria Math" panose="02040503050406030204" pitchFamily="18" charset="0"/>
                      </a:rPr>
                      <m:t>&lt;180°</m:t>
                    </m:r>
                  </m:oMath>
                </a14:m>
                <a:r>
                  <a:rPr lang="en-US" sz="3000" dirty="0"/>
                  <a:t> </a:t>
                </a:r>
                <a:r>
                  <a:rPr lang="en-US" sz="3000" dirty="0" err="1"/>
                  <a:t>nên</a:t>
                </a:r>
                <a:r>
                  <a:rPr lang="en-US" sz="3000" dirty="0"/>
                  <a:t> </a:t>
                </a:r>
                <a14:m>
                  <m:oMath xmlns:m="http://schemas.openxmlformats.org/officeDocument/2006/math">
                    <m:func>
                      <m:funcPr>
                        <m:ctrlPr>
                          <a:rPr lang="en-US" sz="3000" i="1">
                            <a:latin typeface="Cambria Math" panose="02040503050406030204" pitchFamily="18" charset="0"/>
                          </a:rPr>
                        </m:ctrlPr>
                      </m:funcPr>
                      <m:fName>
                        <m:r>
                          <a:rPr lang="en-US" sz="3000" i="1">
                            <a:latin typeface="Cambria Math" panose="02040503050406030204" pitchFamily="18" charset="0"/>
                          </a:rPr>
                          <m:t>𝑐𝑜𝑠</m:t>
                        </m:r>
                      </m:fName>
                      <m:e>
                        <m:r>
                          <a:rPr lang="en-US" sz="3000" i="1">
                            <a:latin typeface="Cambria Math" panose="02040503050406030204" pitchFamily="18" charset="0"/>
                          </a:rPr>
                          <m:t>𝛼</m:t>
                        </m:r>
                      </m:e>
                    </m:func>
                    <m:r>
                      <a:rPr lang="en-US" sz="3000" i="1">
                        <a:latin typeface="Cambria Math" panose="02040503050406030204" pitchFamily="18" charset="0"/>
                      </a:rPr>
                      <m:t>&lt;0</m:t>
                    </m:r>
                  </m:oMath>
                </a14:m>
                <a:r>
                  <a:rPr lang="en-US" sz="3000" dirty="0"/>
                  <a:t>. </a:t>
                </a:r>
                <a:r>
                  <a:rPr lang="en-US" sz="3000" dirty="0" err="1"/>
                  <a:t>Mặt</a:t>
                </a:r>
                <a:r>
                  <a:rPr lang="en-US" sz="3000" dirty="0"/>
                  <a:t> </a:t>
                </a:r>
                <a:r>
                  <a:rPr lang="en-US" sz="3000" dirty="0" err="1"/>
                  <a:t>khác</a:t>
                </a:r>
                <a:r>
                  <a:rPr lang="en-US" sz="3000" dirty="0"/>
                  <a:t>, </a:t>
                </a:r>
                <a:r>
                  <a:rPr lang="en-US" sz="3000" dirty="0" err="1"/>
                  <a:t>từ</a:t>
                </a:r>
                <a:r>
                  <a:rPr lang="en-US" sz="3000" dirty="0"/>
                  <a:t> </a:t>
                </a:r>
                <a14:m>
                  <m:oMath xmlns:m="http://schemas.openxmlformats.org/officeDocument/2006/math">
                    <m:func>
                      <m:funcPr>
                        <m:ctrlPr>
                          <a:rPr lang="en-US" sz="3000" i="1">
                            <a:latin typeface="Cambria Math" panose="02040503050406030204" pitchFamily="18" charset="0"/>
                          </a:rPr>
                        </m:ctrlPr>
                      </m:funcPr>
                      <m:fName>
                        <m:sSup>
                          <m:sSupPr>
                            <m:ctrlPr>
                              <a:rPr lang="en-US" sz="3000" i="1">
                                <a:latin typeface="Cambria Math" panose="02040503050406030204" pitchFamily="18" charset="0"/>
                              </a:rPr>
                            </m:ctrlPr>
                          </m:sSupPr>
                          <m:e>
                            <m:r>
                              <a:rPr lang="en-US" sz="3000" i="1">
                                <a:latin typeface="Cambria Math" panose="02040503050406030204" pitchFamily="18" charset="0"/>
                              </a:rPr>
                              <m:t>𝑠𝑖𝑛</m:t>
                            </m:r>
                          </m:e>
                          <m:sup>
                            <m:r>
                              <a:rPr lang="en-US" sz="3000" i="1">
                                <a:latin typeface="Cambria Math" panose="02040503050406030204" pitchFamily="18" charset="0"/>
                              </a:rPr>
                              <m:t>2</m:t>
                            </m:r>
                          </m:sup>
                        </m:sSup>
                      </m:fName>
                      <m:e>
                        <m:r>
                          <a:rPr lang="en-US" sz="3000" i="1">
                            <a:latin typeface="Cambria Math" panose="02040503050406030204" pitchFamily="18" charset="0"/>
                          </a:rPr>
                          <m:t>𝛼</m:t>
                        </m:r>
                      </m:e>
                    </m:func>
                    <m:r>
                      <a:rPr lang="en-US" sz="3000" i="1">
                        <a:latin typeface="Cambria Math" panose="02040503050406030204" pitchFamily="18" charset="0"/>
                      </a:rPr>
                      <m:t>+</m:t>
                    </m:r>
                    <m:func>
                      <m:funcPr>
                        <m:ctrlPr>
                          <a:rPr lang="en-US" sz="3000" i="1">
                            <a:latin typeface="Cambria Math" panose="02040503050406030204" pitchFamily="18" charset="0"/>
                          </a:rPr>
                        </m:ctrlPr>
                      </m:funcPr>
                      <m:fName>
                        <m:sSup>
                          <m:sSupPr>
                            <m:ctrlPr>
                              <a:rPr lang="en-US" sz="3000" i="1">
                                <a:latin typeface="Cambria Math" panose="02040503050406030204" pitchFamily="18" charset="0"/>
                              </a:rPr>
                            </m:ctrlPr>
                          </m:sSupPr>
                          <m:e>
                            <m:r>
                              <a:rPr lang="en-US" sz="3000" i="1">
                                <a:latin typeface="Cambria Math" panose="02040503050406030204" pitchFamily="18" charset="0"/>
                              </a:rPr>
                              <m:t>𝑐𝑜𝑠</m:t>
                            </m:r>
                          </m:e>
                          <m:sup>
                            <m:r>
                              <a:rPr lang="en-US" sz="3000" i="1">
                                <a:latin typeface="Cambria Math" panose="02040503050406030204" pitchFamily="18" charset="0"/>
                              </a:rPr>
                              <m:t>2</m:t>
                            </m:r>
                          </m:sup>
                        </m:sSup>
                      </m:fName>
                      <m:e>
                        <m:r>
                          <a:rPr lang="en-US" sz="3000" i="1">
                            <a:latin typeface="Cambria Math" panose="02040503050406030204" pitchFamily="18" charset="0"/>
                          </a:rPr>
                          <m:t>𝛼</m:t>
                        </m:r>
                      </m:e>
                    </m:func>
                    <m:r>
                      <a:rPr lang="en-US" sz="3000" i="1">
                        <a:latin typeface="Cambria Math" panose="02040503050406030204" pitchFamily="18" charset="0"/>
                      </a:rPr>
                      <m:t>=1</m:t>
                    </m:r>
                  </m:oMath>
                </a14:m>
                <a:r>
                  <a:rPr lang="en-US" sz="3000" dirty="0"/>
                  <a:t> </a:t>
                </a:r>
                <a:r>
                  <a:rPr lang="en-US" sz="3000" dirty="0" err="1"/>
                  <a:t>suy</a:t>
                </a:r>
                <a:r>
                  <a:rPr lang="en-US" sz="3000" dirty="0"/>
                  <a:t> </a:t>
                </a:r>
                <a:r>
                  <a:rPr lang="en-US" sz="3000" dirty="0" err="1"/>
                  <a:t>ra</a:t>
                </a:r>
                <a:endParaRPr lang="en-US" sz="3000" dirty="0"/>
              </a:p>
              <a:p>
                <a14:m>
                  <m:oMath xmlns:m="http://schemas.openxmlformats.org/officeDocument/2006/math">
                    <m:func>
                      <m:funcPr>
                        <m:ctrlPr>
                          <a:rPr lang="en-US" sz="3000" i="1">
                            <a:latin typeface="Cambria Math" panose="02040503050406030204" pitchFamily="18" charset="0"/>
                          </a:rPr>
                        </m:ctrlPr>
                      </m:funcPr>
                      <m:fName>
                        <m:r>
                          <a:rPr lang="en-US" sz="3000" i="1">
                            <a:latin typeface="Cambria Math" panose="02040503050406030204" pitchFamily="18" charset="0"/>
                          </a:rPr>
                          <m:t>𝑐𝑜𝑠</m:t>
                        </m:r>
                      </m:fName>
                      <m:e>
                        <m:r>
                          <a:rPr lang="en-US" sz="3000" i="1">
                            <a:latin typeface="Cambria Math" panose="02040503050406030204" pitchFamily="18" charset="0"/>
                          </a:rPr>
                          <m:t>𝛼</m:t>
                        </m:r>
                      </m:e>
                    </m:func>
                    <m:r>
                      <a:rPr lang="en-US" sz="3000" i="1">
                        <a:latin typeface="Cambria Math" panose="02040503050406030204" pitchFamily="18" charset="0"/>
                      </a:rPr>
                      <m:t>=−</m:t>
                    </m:r>
                    <m:rad>
                      <m:radPr>
                        <m:degHide m:val="on"/>
                        <m:ctrlPr>
                          <a:rPr lang="en-US" sz="3000" i="1">
                            <a:latin typeface="Cambria Math" panose="02040503050406030204" pitchFamily="18" charset="0"/>
                          </a:rPr>
                        </m:ctrlPr>
                      </m:radPr>
                      <m:deg/>
                      <m:e>
                        <m:r>
                          <a:rPr lang="en-US" sz="3000" i="1">
                            <a:latin typeface="Cambria Math" panose="02040503050406030204" pitchFamily="18" charset="0"/>
                          </a:rPr>
                          <m:t>1−</m:t>
                        </m:r>
                        <m:func>
                          <m:funcPr>
                            <m:ctrlPr>
                              <a:rPr lang="en-US" sz="3000" i="1">
                                <a:latin typeface="Cambria Math" panose="02040503050406030204" pitchFamily="18" charset="0"/>
                              </a:rPr>
                            </m:ctrlPr>
                          </m:funcPr>
                          <m:fName>
                            <m:sSup>
                              <m:sSupPr>
                                <m:ctrlPr>
                                  <a:rPr lang="en-US" sz="3000" i="1">
                                    <a:latin typeface="Cambria Math" panose="02040503050406030204" pitchFamily="18" charset="0"/>
                                  </a:rPr>
                                </m:ctrlPr>
                              </m:sSupPr>
                              <m:e>
                                <m:r>
                                  <a:rPr lang="en-US" sz="3000" i="1">
                                    <a:latin typeface="Cambria Math" panose="02040503050406030204" pitchFamily="18" charset="0"/>
                                  </a:rPr>
                                  <m:t>𝑠𝑖𝑛</m:t>
                                </m:r>
                              </m:e>
                              <m:sup>
                                <m:r>
                                  <a:rPr lang="en-US" sz="3000" i="1">
                                    <a:latin typeface="Cambria Math" panose="02040503050406030204" pitchFamily="18" charset="0"/>
                                  </a:rPr>
                                  <m:t>2</m:t>
                                </m:r>
                              </m:sup>
                            </m:sSup>
                          </m:fName>
                          <m:e>
                            <m:r>
                              <a:rPr lang="en-US" sz="3000" i="1">
                                <a:latin typeface="Cambria Math" panose="02040503050406030204" pitchFamily="18" charset="0"/>
                              </a:rPr>
                              <m:t>𝛼</m:t>
                            </m:r>
                          </m:e>
                        </m:func>
                      </m:e>
                    </m:rad>
                    <m:r>
                      <a:rPr lang="en-US" sz="3000" i="1">
                        <a:latin typeface="Cambria Math" panose="02040503050406030204" pitchFamily="18" charset="0"/>
                      </a:rPr>
                      <m:t>=−</m:t>
                    </m:r>
                    <m:rad>
                      <m:radPr>
                        <m:degHide m:val="on"/>
                        <m:ctrlPr>
                          <a:rPr lang="en-US" sz="3000" i="1">
                            <a:latin typeface="Cambria Math" panose="02040503050406030204" pitchFamily="18" charset="0"/>
                          </a:rPr>
                        </m:ctrlPr>
                      </m:radPr>
                      <m:deg/>
                      <m:e>
                        <m:r>
                          <a:rPr lang="en-US" sz="3000" i="1">
                            <a:latin typeface="Cambria Math" panose="02040503050406030204" pitchFamily="18" charset="0"/>
                          </a:rPr>
                          <m:t>1−</m:t>
                        </m:r>
                        <m:f>
                          <m:fPr>
                            <m:ctrlPr>
                              <a:rPr lang="en-US" sz="3000" i="1">
                                <a:latin typeface="Cambria Math" panose="02040503050406030204" pitchFamily="18" charset="0"/>
                              </a:rPr>
                            </m:ctrlPr>
                          </m:fPr>
                          <m:num>
                            <m:r>
                              <a:rPr lang="en-US" sz="3000" i="1">
                                <a:latin typeface="Cambria Math" panose="02040503050406030204" pitchFamily="18" charset="0"/>
                              </a:rPr>
                              <m:t>9</m:t>
                            </m:r>
                          </m:num>
                          <m:den>
                            <m:r>
                              <a:rPr lang="en-US" sz="3000" i="1">
                                <a:latin typeface="Cambria Math" panose="02040503050406030204" pitchFamily="18" charset="0"/>
                              </a:rPr>
                              <m:t>25</m:t>
                            </m:r>
                          </m:den>
                        </m:f>
                      </m:e>
                    </m:rad>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4</m:t>
                        </m:r>
                      </m:num>
                      <m:den>
                        <m:r>
                          <a:rPr lang="en-US" sz="3000" i="1">
                            <a:latin typeface="Cambria Math" panose="02040503050406030204" pitchFamily="18" charset="0"/>
                          </a:rPr>
                          <m:t>5</m:t>
                        </m:r>
                      </m:den>
                    </m:f>
                  </m:oMath>
                </a14:m>
                <a:r>
                  <a:rPr lang="en-US" sz="3000" dirty="0"/>
                  <a:t>.</a:t>
                </a:r>
              </a:p>
              <a:p>
                <a:r>
                  <a:rPr lang="en-US" sz="3000" dirty="0"/>
                  <a:t>Do </a:t>
                </a:r>
                <a:r>
                  <a:rPr lang="en-US" sz="3000" dirty="0" err="1"/>
                  <a:t>đó</a:t>
                </a:r>
                <a:r>
                  <a:rPr lang="en-US" sz="3000" dirty="0"/>
                  <a:t>, </a:t>
                </a:r>
                <a14:m>
                  <m:oMath xmlns:m="http://schemas.openxmlformats.org/officeDocument/2006/math">
                    <m:func>
                      <m:funcPr>
                        <m:ctrlPr>
                          <a:rPr lang="en-US" sz="3000" i="1">
                            <a:latin typeface="Cambria Math" panose="02040503050406030204" pitchFamily="18" charset="0"/>
                          </a:rPr>
                        </m:ctrlPr>
                      </m:funcPr>
                      <m:fName>
                        <m:r>
                          <a:rPr lang="en-US" sz="3000" i="1">
                            <a:latin typeface="Cambria Math" panose="02040503050406030204" pitchFamily="18" charset="0"/>
                          </a:rPr>
                          <m:t>𝑡𝑎𝑛</m:t>
                        </m:r>
                      </m:fName>
                      <m:e>
                        <m:r>
                          <a:rPr lang="en-US" sz="3000" i="1">
                            <a:latin typeface="Cambria Math" panose="02040503050406030204" pitchFamily="18" charset="0"/>
                          </a:rPr>
                          <m:t>𝛼</m:t>
                        </m:r>
                      </m:e>
                    </m:func>
                    <m:r>
                      <a:rPr lang="en-US" sz="3000" i="1">
                        <a:latin typeface="Cambria Math" panose="02040503050406030204" pitchFamily="18" charset="0"/>
                      </a:rPr>
                      <m:t>=</m:t>
                    </m:r>
                    <m:f>
                      <m:fPr>
                        <m:ctrlPr>
                          <a:rPr lang="en-US" sz="3000" i="1">
                            <a:latin typeface="Cambria Math" panose="02040503050406030204" pitchFamily="18" charset="0"/>
                          </a:rPr>
                        </m:ctrlPr>
                      </m:fPr>
                      <m:num>
                        <m:func>
                          <m:funcPr>
                            <m:ctrlPr>
                              <a:rPr lang="en-US" sz="3000" i="1">
                                <a:latin typeface="Cambria Math" panose="02040503050406030204" pitchFamily="18" charset="0"/>
                              </a:rPr>
                            </m:ctrlPr>
                          </m:funcPr>
                          <m:fName>
                            <m:r>
                              <a:rPr lang="en-US" sz="3000" i="1">
                                <a:latin typeface="Cambria Math" panose="02040503050406030204" pitchFamily="18" charset="0"/>
                              </a:rPr>
                              <m:t>𝑠𝑖𝑛</m:t>
                            </m:r>
                          </m:fName>
                          <m:e>
                            <m:r>
                              <a:rPr lang="en-US" sz="3000" i="1">
                                <a:latin typeface="Cambria Math" panose="02040503050406030204" pitchFamily="18" charset="0"/>
                              </a:rPr>
                              <m:t>𝛼</m:t>
                            </m:r>
                          </m:e>
                        </m:func>
                      </m:num>
                      <m:den>
                        <m:func>
                          <m:funcPr>
                            <m:ctrlPr>
                              <a:rPr lang="en-US" sz="3000" i="1">
                                <a:latin typeface="Cambria Math" panose="02040503050406030204" pitchFamily="18" charset="0"/>
                              </a:rPr>
                            </m:ctrlPr>
                          </m:funcPr>
                          <m:fName>
                            <m:r>
                              <a:rPr lang="en-US" sz="3000" i="1">
                                <a:latin typeface="Cambria Math" panose="02040503050406030204" pitchFamily="18" charset="0"/>
                              </a:rPr>
                              <m:t>𝑐𝑜𝑠</m:t>
                            </m:r>
                          </m:fName>
                          <m:e>
                            <m:r>
                              <a:rPr lang="en-US" sz="3000" i="1">
                                <a:latin typeface="Cambria Math" panose="02040503050406030204" pitchFamily="18" charset="0"/>
                              </a:rPr>
                              <m:t>𝛼</m:t>
                            </m:r>
                          </m:e>
                        </m:func>
                      </m:den>
                    </m:f>
                    <m:r>
                      <a:rPr lang="en-US" sz="3000" i="1">
                        <a:latin typeface="Cambria Math" panose="02040503050406030204" pitchFamily="18" charset="0"/>
                      </a:rPr>
                      <m:t>=</m:t>
                    </m:r>
                    <m:f>
                      <m:fPr>
                        <m:ctrlPr>
                          <a:rPr lang="en-US" sz="3000" i="1">
                            <a:latin typeface="Cambria Math" panose="02040503050406030204" pitchFamily="18" charset="0"/>
                          </a:rPr>
                        </m:ctrlPr>
                      </m:fPr>
                      <m:num>
                        <m:f>
                          <m:fPr>
                            <m:ctrlPr>
                              <a:rPr lang="en-US" sz="3000" i="1">
                                <a:latin typeface="Cambria Math" panose="02040503050406030204" pitchFamily="18" charset="0"/>
                              </a:rPr>
                            </m:ctrlPr>
                          </m:fPr>
                          <m:num>
                            <m:r>
                              <a:rPr lang="en-US" sz="3000" i="1">
                                <a:latin typeface="Cambria Math" panose="02040503050406030204" pitchFamily="18" charset="0"/>
                              </a:rPr>
                              <m:t>3</m:t>
                            </m:r>
                          </m:num>
                          <m:den>
                            <m:r>
                              <a:rPr lang="en-US" sz="3000" i="1">
                                <a:latin typeface="Cambria Math" panose="02040503050406030204" pitchFamily="18" charset="0"/>
                              </a:rPr>
                              <m:t>5</m:t>
                            </m:r>
                          </m:den>
                        </m:f>
                      </m:num>
                      <m:den>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4</m:t>
                            </m:r>
                          </m:num>
                          <m:den>
                            <m:r>
                              <a:rPr lang="en-US" sz="3000" i="1">
                                <a:latin typeface="Cambria Math" panose="02040503050406030204" pitchFamily="18" charset="0"/>
                              </a:rPr>
                              <m:t>5</m:t>
                            </m:r>
                          </m:den>
                        </m:f>
                      </m:den>
                    </m:f>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3</m:t>
                        </m:r>
                      </m:num>
                      <m:den>
                        <m:r>
                          <a:rPr lang="en-US" sz="3000" i="1">
                            <a:latin typeface="Cambria Math" panose="02040503050406030204" pitchFamily="18" charset="0"/>
                          </a:rPr>
                          <m:t>4</m:t>
                        </m:r>
                      </m:den>
                    </m:f>
                  </m:oMath>
                </a14:m>
                <a:r>
                  <a:rPr lang="en-US" sz="3000" dirty="0"/>
                  <a:t> </a:t>
                </a:r>
                <a:r>
                  <a:rPr lang="en-US" sz="3000" dirty="0" err="1"/>
                  <a:t>và</a:t>
                </a:r>
                <a:r>
                  <a:rPr lang="en-US" sz="3000" dirty="0"/>
                  <a:t> </a:t>
                </a:r>
                <a14:m>
                  <m:oMath xmlns:m="http://schemas.openxmlformats.org/officeDocument/2006/math">
                    <m:func>
                      <m:funcPr>
                        <m:ctrlPr>
                          <a:rPr lang="en-US" sz="3000" i="1">
                            <a:latin typeface="Cambria Math" panose="02040503050406030204" pitchFamily="18" charset="0"/>
                          </a:rPr>
                        </m:ctrlPr>
                      </m:funcPr>
                      <m:fName>
                        <m:r>
                          <a:rPr lang="en-US" sz="3000" i="1">
                            <a:latin typeface="Cambria Math" panose="02040503050406030204" pitchFamily="18" charset="0"/>
                          </a:rPr>
                          <m:t>𝑐𝑜𝑡</m:t>
                        </m:r>
                      </m:fName>
                      <m:e>
                        <m:r>
                          <a:rPr lang="en-US" sz="3000" i="1">
                            <a:latin typeface="Cambria Math" panose="02040503050406030204" pitchFamily="18" charset="0"/>
                          </a:rPr>
                          <m:t>𝛼</m:t>
                        </m:r>
                      </m:e>
                    </m:func>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1</m:t>
                        </m:r>
                      </m:num>
                      <m:den>
                        <m:func>
                          <m:funcPr>
                            <m:ctrlPr>
                              <a:rPr lang="en-US" sz="3000" i="1">
                                <a:latin typeface="Cambria Math" panose="02040503050406030204" pitchFamily="18" charset="0"/>
                              </a:rPr>
                            </m:ctrlPr>
                          </m:funcPr>
                          <m:fName>
                            <m:r>
                              <a:rPr lang="en-US" sz="3000" i="1">
                                <a:latin typeface="Cambria Math" panose="02040503050406030204" pitchFamily="18" charset="0"/>
                              </a:rPr>
                              <m:t>𝑡𝑎𝑛</m:t>
                            </m:r>
                          </m:fName>
                          <m:e>
                            <m:r>
                              <a:rPr lang="en-US" sz="3000" i="1">
                                <a:latin typeface="Cambria Math" panose="02040503050406030204" pitchFamily="18" charset="0"/>
                              </a:rPr>
                              <m:t>𝛼</m:t>
                            </m:r>
                          </m:e>
                        </m:func>
                      </m:den>
                    </m:f>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1</m:t>
                        </m:r>
                      </m:num>
                      <m:den>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3</m:t>
                            </m:r>
                          </m:num>
                          <m:den>
                            <m:r>
                              <a:rPr lang="en-US" sz="3000" i="1">
                                <a:latin typeface="Cambria Math" panose="02040503050406030204" pitchFamily="18" charset="0"/>
                              </a:rPr>
                              <m:t>4</m:t>
                            </m:r>
                          </m:den>
                        </m:f>
                      </m:den>
                    </m:f>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4</m:t>
                        </m:r>
                      </m:num>
                      <m:den>
                        <m:r>
                          <a:rPr lang="en-US" sz="3000" i="1">
                            <a:latin typeface="Cambria Math" panose="02040503050406030204" pitchFamily="18" charset="0"/>
                          </a:rPr>
                          <m:t>3</m:t>
                        </m:r>
                      </m:den>
                    </m:f>
                  </m:oMath>
                </a14:m>
                <a:r>
                  <a:rPr lang="en-US" sz="3000" dirty="0"/>
                  <a:t>.</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4"/>
                <a:ext cx="11838471" cy="3506342"/>
              </a:xfrm>
              <a:prstGeom prst="rect">
                <a:avLst/>
              </a:prstGeom>
              <a:blipFill>
                <a:blip r:embed="rId4"/>
                <a:stretch>
                  <a:fillRect l="-977" t="-2253" r="-1183" b="-104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80165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957030"/>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dirty="0">
                    <a:latin typeface="Aarial"/>
                  </a:rPr>
                  <a:t>Tính: a)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11</m:t>
                                </m:r>
                                <m:r>
                                  <a:rPr lang="en-US" i="1">
                                    <a:latin typeface="Cambria Math" panose="02040503050406030204" pitchFamily="18" charset="0"/>
                                  </a:rPr>
                                  <m:t>𝜋</m:t>
                                </m:r>
                              </m:num>
                              <m:den>
                                <m:r>
                                  <a:rPr lang="en-US" i="1">
                                    <a:latin typeface="Cambria Math" panose="02040503050406030204" pitchFamily="18" charset="0"/>
                                  </a:rPr>
                                  <m:t>4</m:t>
                                </m:r>
                              </m:den>
                            </m:f>
                          </m:e>
                        </m:d>
                      </m:e>
                    </m:func>
                  </m:oMath>
                </a14:m>
                <a:r>
                  <a:rPr lang="en-US" dirty="0">
                    <a:latin typeface="Aarial"/>
                  </a:rPr>
                  <a:t>; 		b)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𝑐𝑜𝑡</m:t>
                        </m:r>
                      </m:fName>
                      <m:e>
                        <m:d>
                          <m:dPr>
                            <m:ctrlPr>
                              <a:rPr lang="en-US" i="1">
                                <a:latin typeface="Cambria Math" panose="02040503050406030204" pitchFamily="18" charset="0"/>
                              </a:rPr>
                            </m:ctrlPr>
                          </m:dPr>
                          <m:e>
                            <m:r>
                              <a:rPr lang="en-US" i="1">
                                <a:latin typeface="Cambria Math" panose="02040503050406030204" pitchFamily="18" charset="0"/>
                              </a:rPr>
                              <m:t>−675°</m:t>
                            </m:r>
                          </m:e>
                        </m:d>
                      </m:e>
                    </m:func>
                  </m:oMath>
                </a14:m>
                <a:r>
                  <a:rPr lang="en-US" dirty="0">
                    <a:latin typeface="Aarial"/>
                  </a:rPr>
                  <a:t>.</a:t>
                </a:r>
              </a:p>
              <a:p>
                <a:pPr marL="0" marR="0" indent="0" algn="just">
                  <a:lnSpc>
                    <a:spcPct val="107000"/>
                  </a:lnSpc>
                  <a:spcBef>
                    <a:spcPts val="0"/>
                  </a:spcBef>
                  <a:spcAft>
                    <a:spcPts val="800"/>
                  </a:spcAft>
                  <a:buNone/>
                </a:pPr>
                <a:endParaRPr lang="en-US" sz="2800" dirty="0">
                  <a:latin typeface="Aarial"/>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957030"/>
              </a:xfrm>
              <a:prstGeom prst="rect">
                <a:avLst/>
              </a:prstGeom>
              <a:blipFill>
                <a:blip r:embed="rId2"/>
                <a:stretch>
                  <a:fillRect l="-1237" t="-125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2570005"/>
                <a:ext cx="11838471" cy="431717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11</m:t>
                                  </m:r>
                                  <m:r>
                                    <a:rPr lang="en-US" i="1">
                                      <a:latin typeface="Cambria Math" panose="02040503050406030204" pitchFamily="18" charset="0"/>
                                    </a:rPr>
                                    <m:t>𝜋</m:t>
                                  </m:r>
                                </m:num>
                                <m:den>
                                  <m:r>
                                    <a:rPr lang="en-US" i="1">
                                      <a:latin typeface="Cambria Math" panose="02040503050406030204" pitchFamily="18" charset="0"/>
                                    </a:rPr>
                                    <m:t>4</m:t>
                                  </m:r>
                                </m:den>
                              </m:f>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11</m:t>
                                  </m:r>
                                  <m:r>
                                    <a:rPr lang="en-US" i="1">
                                      <a:latin typeface="Cambria Math" panose="02040503050406030204" pitchFamily="18" charset="0"/>
                                    </a:rPr>
                                    <m:t>𝜋</m:t>
                                  </m:r>
                                </m:num>
                                <m:den>
                                  <m:r>
                                    <a:rPr lang="en-US" i="1">
                                      <a:latin typeface="Cambria Math" panose="02040503050406030204" pitchFamily="18" charset="0"/>
                                    </a:rPr>
                                    <m:t>4</m:t>
                                  </m:r>
                                </m:den>
                              </m:f>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𝜋</m:t>
                                  </m:r>
                                </m:num>
                                <m:den>
                                  <m:r>
                                    <a:rPr lang="en-US" i="1">
                                      <a:latin typeface="Cambria Math" panose="02040503050406030204" pitchFamily="18" charset="0"/>
                                    </a:rPr>
                                    <m:t>4</m:t>
                                  </m:r>
                                </m:den>
                              </m:f>
                              <m:r>
                                <a:rPr lang="en-US" i="1">
                                  <a:latin typeface="Cambria Math" panose="02040503050406030204" pitchFamily="18" charset="0"/>
                                </a:rPr>
                                <m:t>+2</m:t>
                              </m:r>
                              <m:r>
                                <a:rPr lang="en-US" i="1">
                                  <a:latin typeface="Cambria Math" panose="02040503050406030204" pitchFamily="18" charset="0"/>
                                </a:rPr>
                                <m:t>𝜋</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𝜋</m:t>
                              </m:r>
                            </m:num>
                            <m:den>
                              <m:r>
                                <a:rPr lang="en-US" i="1">
                                  <a:latin typeface="Cambria Math" panose="02040503050406030204" pitchFamily="18" charset="0"/>
                                </a:rPr>
                                <m:t>4</m:t>
                              </m:r>
                            </m:den>
                          </m:f>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𝜋</m:t>
                                  </m:r>
                                </m:num>
                                <m:den>
                                  <m:r>
                                    <a:rPr lang="en-US" i="1">
                                      <a:latin typeface="Cambria Math" panose="02040503050406030204" pitchFamily="18" charset="0"/>
                                    </a:rPr>
                                    <m:t>4</m:t>
                                  </m:r>
                                </m:den>
                              </m:f>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e>
                          </m:d>
                        </m:e>
                      </m:func>
                      <m:r>
                        <a:rPr lang="en-US" i="1">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num>
                        <m:den>
                          <m:r>
                            <a:rPr lang="en-US" i="1">
                              <a:latin typeface="Cambria Math" panose="02040503050406030204" pitchFamily="18" charset="0"/>
                            </a:rPr>
                            <m:t>2</m:t>
                          </m:r>
                        </m:den>
                      </m:f>
                    </m:oMath>
                  </m:oMathPara>
                </a14:m>
                <a:endParaRPr lang="en-US" dirty="0">
                  <a:latin typeface="Aarial"/>
                </a:endParaRPr>
              </a:p>
              <a:p>
                <a:pPr marL="0" indent="0">
                  <a:buNone/>
                </a:pPr>
                <a:endParaRPr lang="en-US" dirty="0">
                  <a:latin typeface="Aarial"/>
                </a:endParaRPr>
              </a:p>
              <a:p>
                <a:pPr marL="0" lvl="0" indent="0">
                  <a:buNone/>
                </a:pP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𝑏</m:t>
                        </m:r>
                        <m:r>
                          <a:rPr lang="en-US" i="1">
                            <a:latin typeface="Cambria Math" panose="02040503050406030204" pitchFamily="18" charset="0"/>
                          </a:rPr>
                          <m:t>) </m:t>
                        </m:r>
                        <m:r>
                          <a:rPr lang="en-US" i="1">
                            <a:latin typeface="Cambria Math" panose="02040503050406030204" pitchFamily="18" charset="0"/>
                          </a:rPr>
                          <m:t>𝑐𝑜𝑡</m:t>
                        </m:r>
                      </m:fName>
                      <m:e>
                        <m:d>
                          <m:dPr>
                            <m:ctrlPr>
                              <a:rPr lang="en-US" i="1">
                                <a:latin typeface="Cambria Math" panose="02040503050406030204" pitchFamily="18" charset="0"/>
                              </a:rPr>
                            </m:ctrlPr>
                          </m:dPr>
                          <m:e>
                            <m:r>
                              <a:rPr lang="en-US" i="1">
                                <a:latin typeface="Cambria Math" panose="02040503050406030204" pitchFamily="18" charset="0"/>
                              </a:rPr>
                              <m:t>−675°</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𝑐𝑜𝑡</m:t>
                        </m:r>
                      </m:fName>
                      <m:e>
                        <m:d>
                          <m:dPr>
                            <m:ctrlPr>
                              <a:rPr lang="en-US" i="1">
                                <a:latin typeface="Cambria Math" panose="02040503050406030204" pitchFamily="18" charset="0"/>
                              </a:rPr>
                            </m:ctrlPr>
                          </m:dPr>
                          <m:e>
                            <m:r>
                              <a:rPr lang="en-US" i="1">
                                <a:latin typeface="Cambria Math" panose="02040503050406030204" pitchFamily="18" charset="0"/>
                              </a:rPr>
                              <m:t>45°−2.360°</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𝑐𝑜𝑡</m:t>
                        </m:r>
                      </m:fName>
                      <m:e>
                        <m:d>
                          <m:dPr>
                            <m:ctrlPr>
                              <a:rPr lang="en-US" i="1">
                                <a:latin typeface="Cambria Math" panose="02040503050406030204" pitchFamily="18" charset="0"/>
                              </a:rPr>
                            </m:ctrlPr>
                          </m:dPr>
                          <m:e>
                            <m:r>
                              <a:rPr lang="en-US" i="1">
                                <a:latin typeface="Cambria Math" panose="02040503050406030204" pitchFamily="18" charset="0"/>
                              </a:rPr>
                              <m:t>45°</m:t>
                            </m:r>
                          </m:e>
                        </m:d>
                      </m:e>
                    </m:func>
                    <m:r>
                      <a:rPr lang="en-US" i="1">
                        <a:latin typeface="Cambria Math" panose="02040503050406030204" pitchFamily="18" charset="0"/>
                      </a:rPr>
                      <m:t>=1</m:t>
                    </m:r>
                  </m:oMath>
                </a14:m>
                <a:r>
                  <a:rPr lang="en-US" dirty="0">
                    <a:latin typeface="Aarial"/>
                  </a:rPr>
                  <a:t>.</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2570005"/>
                <a:ext cx="11838471" cy="4317175"/>
              </a:xfrm>
              <a:prstGeom prst="rect">
                <a:avLst/>
              </a:prstGeom>
              <a:blipFill>
                <a:blip r:embed="rId4"/>
                <a:stretch>
                  <a:fillRect t="-1831"/>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21576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1163643"/>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5</a:t>
            </a:r>
            <a:r>
              <a:rPr lang="vi-VN"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Xác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định</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trị</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biểu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thức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chứa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đặc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biệt</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liên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quan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đặc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biệt</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và</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dấu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trị</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a:t>
            </a:r>
            <a:endParaRPr lang="en-US" sz="18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2" y="2302513"/>
            <a:ext cx="11404682" cy="4207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lvl="0" indent="0">
              <a:buNone/>
            </a:pPr>
            <a:r>
              <a:rPr lang="vi-VN" b="1" dirty="0">
                <a:ea typeface="Times New Roman" panose="02020603050405020304" pitchFamily="18" charset="0"/>
              </a:rPr>
              <a:t>•</a:t>
            </a:r>
            <a:r>
              <a:rPr lang="en-US" b="1" dirty="0">
                <a:solidFill>
                  <a:srgbClr val="0000FF"/>
                </a:solidFill>
                <a:ea typeface="Times New Roman" panose="02020603050405020304" pitchFamily="18" charset="0"/>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định</a:t>
            </a:r>
            <a:r>
              <a:rPr lang="en-US" dirty="0">
                <a:latin typeface="Aarial"/>
              </a:rPr>
              <a:t> </a:t>
            </a:r>
            <a:r>
              <a:rPr lang="en-US" dirty="0" err="1">
                <a:latin typeface="Aarial"/>
              </a:rPr>
              <a:t>nghĩa</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p>
          <a:p>
            <a:pPr lvl="0"/>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tính</a:t>
            </a:r>
            <a:r>
              <a:rPr lang="en-US" dirty="0">
                <a:latin typeface="Aarial"/>
              </a:rPr>
              <a:t> </a:t>
            </a:r>
            <a:r>
              <a:rPr lang="en-US" dirty="0" err="1">
                <a:latin typeface="Aarial"/>
              </a:rPr>
              <a:t>chất</a:t>
            </a:r>
            <a:r>
              <a:rPr lang="en-US" dirty="0">
                <a:latin typeface="Aarial"/>
              </a:rPr>
              <a:t> </a:t>
            </a:r>
            <a:r>
              <a:rPr lang="en-US" dirty="0" err="1">
                <a:latin typeface="Aarial"/>
              </a:rPr>
              <a:t>và</a:t>
            </a:r>
            <a:r>
              <a:rPr lang="en-US" dirty="0">
                <a:latin typeface="Aarial"/>
              </a:rPr>
              <a:t> </a:t>
            </a:r>
            <a:r>
              <a:rPr lang="en-US" dirty="0" err="1">
                <a:latin typeface="Aarial"/>
              </a:rPr>
              <a:t>bảng</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đặc</a:t>
            </a:r>
            <a:r>
              <a:rPr lang="en-US" dirty="0">
                <a:latin typeface="Aarial"/>
              </a:rPr>
              <a:t> </a:t>
            </a:r>
            <a:r>
              <a:rPr lang="en-US" dirty="0" err="1">
                <a:latin typeface="Aarial"/>
              </a:rPr>
              <a:t>biệt</a:t>
            </a:r>
            <a:r>
              <a:rPr lang="en-US" dirty="0">
                <a:latin typeface="Aarial"/>
              </a:rPr>
              <a:t> </a:t>
            </a:r>
          </a:p>
          <a:p>
            <a:pPr lvl="0"/>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các</a:t>
            </a:r>
            <a:r>
              <a:rPr lang="en-US" dirty="0">
                <a:latin typeface="Aarial"/>
              </a:rPr>
              <a:t> </a:t>
            </a:r>
            <a:r>
              <a:rPr lang="en-US" dirty="0" err="1">
                <a:latin typeface="Aarial"/>
              </a:rPr>
              <a:t>hệ</a:t>
            </a:r>
            <a:r>
              <a:rPr lang="en-US" dirty="0">
                <a:latin typeface="Aarial"/>
              </a:rPr>
              <a:t> </a:t>
            </a:r>
            <a:r>
              <a:rPr lang="en-US" dirty="0" err="1">
                <a:latin typeface="Aarial"/>
              </a:rPr>
              <a:t>thức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cơ</a:t>
            </a:r>
            <a:r>
              <a:rPr lang="en-US" dirty="0">
                <a:latin typeface="Aarial"/>
              </a:rPr>
              <a:t> </a:t>
            </a:r>
            <a:r>
              <a:rPr lang="en-US" dirty="0" err="1">
                <a:latin typeface="Aarial"/>
              </a:rPr>
              <a:t>bản</a:t>
            </a:r>
            <a:r>
              <a:rPr lang="en-US" dirty="0">
                <a:latin typeface="Aarial"/>
              </a:rPr>
              <a:t> </a:t>
            </a:r>
            <a:r>
              <a:rPr lang="en-US" dirty="0" err="1">
                <a:latin typeface="Aarial"/>
              </a:rPr>
              <a:t>và</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liên</a:t>
            </a:r>
            <a:r>
              <a:rPr lang="en-US" dirty="0">
                <a:latin typeface="Aarial"/>
              </a:rPr>
              <a:t> </a:t>
            </a:r>
            <a:r>
              <a:rPr lang="en-US" dirty="0" err="1">
                <a:latin typeface="Aarial"/>
              </a:rPr>
              <a:t>quan</a:t>
            </a:r>
            <a:r>
              <a:rPr lang="en-US" dirty="0">
                <a:latin typeface="Aarial"/>
              </a:rPr>
              <a:t> </a:t>
            </a:r>
            <a:r>
              <a:rPr lang="en-US" dirty="0" err="1">
                <a:latin typeface="Aarial"/>
              </a:rPr>
              <a:t>đặc</a:t>
            </a:r>
            <a:r>
              <a:rPr lang="en-US" dirty="0">
                <a:latin typeface="Aarial"/>
              </a:rPr>
              <a:t> </a:t>
            </a:r>
            <a:r>
              <a:rPr lang="en-US" dirty="0" err="1">
                <a:latin typeface="Aarial"/>
              </a:rPr>
              <a:t>biệt</a:t>
            </a:r>
            <a:endParaRPr lang="en-US" dirty="0">
              <a:latin typeface="Aarial"/>
            </a:endParaRPr>
          </a:p>
          <a:p>
            <a:pPr lvl="0"/>
            <a:r>
              <a:rPr lang="en-US" dirty="0" err="1">
                <a:latin typeface="Aarial"/>
              </a:rPr>
              <a:t>Để</a:t>
            </a:r>
            <a:r>
              <a:rPr lang="en-US" dirty="0">
                <a:latin typeface="Aarial"/>
              </a:rPr>
              <a:t>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dấu</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của</a:t>
            </a:r>
            <a:r>
              <a:rPr lang="en-US" dirty="0">
                <a:latin typeface="Aarial"/>
              </a:rPr>
              <a:t> </a:t>
            </a:r>
            <a:r>
              <a:rPr lang="en-US" dirty="0" err="1">
                <a:latin typeface="Aarial"/>
              </a:rPr>
              <a:t>một</a:t>
            </a:r>
            <a:r>
              <a:rPr lang="en-US" dirty="0">
                <a:latin typeface="Aarial"/>
              </a:rPr>
              <a:t> </a:t>
            </a:r>
            <a:r>
              <a:rPr lang="en-US" dirty="0" err="1">
                <a:latin typeface="Aarial"/>
              </a:rPr>
              <a:t>cung</a:t>
            </a:r>
            <a:r>
              <a:rPr lang="en-US" dirty="0">
                <a:latin typeface="Aarial"/>
              </a:rPr>
              <a:t> (</a:t>
            </a:r>
            <a:r>
              <a:rPr lang="en-US" dirty="0" err="1">
                <a:latin typeface="Aarial"/>
              </a:rPr>
              <a:t>góc</a:t>
            </a:r>
            <a:r>
              <a:rPr lang="en-US" dirty="0">
                <a:latin typeface="Aarial"/>
              </a:rPr>
              <a:t>) ta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điểm</a:t>
            </a:r>
            <a:r>
              <a:rPr lang="en-US" dirty="0">
                <a:latin typeface="Aarial"/>
              </a:rPr>
              <a:t> </a:t>
            </a:r>
            <a:r>
              <a:rPr lang="en-US" dirty="0" err="1">
                <a:latin typeface="Aarial"/>
              </a:rPr>
              <a:t>ngọn</a:t>
            </a:r>
            <a:r>
              <a:rPr lang="en-US" dirty="0">
                <a:latin typeface="Aarial"/>
              </a:rPr>
              <a:t> </a:t>
            </a:r>
            <a:r>
              <a:rPr lang="en-US" dirty="0" err="1">
                <a:latin typeface="Aarial"/>
              </a:rPr>
              <a:t>của</a:t>
            </a:r>
            <a:r>
              <a:rPr lang="en-US" dirty="0">
                <a:latin typeface="Aarial"/>
              </a:rPr>
              <a:t> </a:t>
            </a:r>
            <a:r>
              <a:rPr lang="en-US" dirty="0" err="1">
                <a:latin typeface="Aarial"/>
              </a:rPr>
              <a:t>cung</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thuộc</a:t>
            </a:r>
            <a:r>
              <a:rPr lang="en-US" dirty="0">
                <a:latin typeface="Aarial"/>
              </a:rPr>
              <a:t> </a:t>
            </a:r>
            <a:r>
              <a:rPr lang="en-US" dirty="0" err="1">
                <a:latin typeface="Aarial"/>
              </a:rPr>
              <a:t>góc</a:t>
            </a:r>
            <a:r>
              <a:rPr lang="en-US" dirty="0">
                <a:latin typeface="Aarial"/>
              </a:rPr>
              <a:t> </a:t>
            </a:r>
            <a:r>
              <a:rPr lang="en-US" dirty="0" err="1">
                <a:latin typeface="Aarial"/>
              </a:rPr>
              <a:t>phần</a:t>
            </a:r>
            <a:r>
              <a:rPr lang="en-US" dirty="0">
                <a:latin typeface="Aarial"/>
              </a:rPr>
              <a:t> </a:t>
            </a:r>
            <a:r>
              <a:rPr lang="en-US" dirty="0" err="1">
                <a:latin typeface="Aarial"/>
              </a:rPr>
              <a:t>tư</a:t>
            </a:r>
            <a:r>
              <a:rPr lang="en-US" dirty="0">
                <a:latin typeface="Aarial"/>
              </a:rPr>
              <a:t> </a:t>
            </a:r>
            <a:r>
              <a:rPr lang="en-US" dirty="0" err="1">
                <a:latin typeface="Aarial"/>
              </a:rPr>
              <a:t>nào</a:t>
            </a:r>
            <a:r>
              <a:rPr lang="en-US" dirty="0">
                <a:latin typeface="Aarial"/>
              </a:rPr>
              <a:t> </a:t>
            </a:r>
            <a:r>
              <a:rPr lang="en-US" dirty="0" err="1">
                <a:latin typeface="Aarial"/>
              </a:rPr>
              <a:t>và</a:t>
            </a:r>
            <a:r>
              <a:rPr lang="en-US" dirty="0">
                <a:latin typeface="Aarial"/>
              </a:rPr>
              <a:t> </a:t>
            </a:r>
            <a:r>
              <a:rPr lang="en-US" dirty="0" err="1">
                <a:latin typeface="Aarial"/>
              </a:rPr>
              <a:t>áp</a:t>
            </a:r>
            <a:r>
              <a:rPr lang="en-US" dirty="0">
                <a:latin typeface="Aarial"/>
              </a:rPr>
              <a:t> </a:t>
            </a:r>
            <a:r>
              <a:rPr lang="en-US" dirty="0" err="1">
                <a:latin typeface="Aarial"/>
              </a:rPr>
              <a:t>dụng</a:t>
            </a:r>
            <a:r>
              <a:rPr lang="en-US" dirty="0">
                <a:latin typeface="Aarial"/>
              </a:rPr>
              <a:t> </a:t>
            </a:r>
            <a:r>
              <a:rPr lang="en-US" dirty="0" err="1">
                <a:latin typeface="Aarial"/>
              </a:rPr>
              <a:t>bảng</a:t>
            </a:r>
            <a:r>
              <a:rPr lang="en-US" dirty="0">
                <a:latin typeface="Aarial"/>
              </a:rPr>
              <a:t> </a:t>
            </a:r>
            <a:r>
              <a:rPr lang="en-US" dirty="0" err="1">
                <a:latin typeface="Aarial"/>
              </a:rPr>
              <a:t>xét</a:t>
            </a:r>
            <a:r>
              <a:rPr lang="en-US" dirty="0">
                <a:latin typeface="Aarial"/>
              </a:rPr>
              <a:t> </a:t>
            </a:r>
            <a:r>
              <a:rPr lang="en-US" dirty="0" err="1">
                <a:latin typeface="Aarial"/>
              </a:rPr>
              <a:t>dấu</a:t>
            </a:r>
            <a:r>
              <a:rPr lang="en-US" dirty="0">
                <a:latin typeface="Aarial"/>
              </a:rPr>
              <a:t> </a:t>
            </a:r>
            <a:r>
              <a:rPr lang="en-US" dirty="0" err="1">
                <a:latin typeface="Aarial"/>
              </a:rPr>
              <a:t>các</a:t>
            </a:r>
            <a:r>
              <a:rPr lang="en-US" dirty="0">
                <a:latin typeface="Aarial"/>
              </a:rPr>
              <a:t> </a:t>
            </a:r>
            <a:r>
              <a:rPr lang="en-US" dirty="0" err="1">
                <a:latin typeface="Aarial"/>
              </a:rPr>
              <a:t>giá</a:t>
            </a:r>
            <a:r>
              <a:rPr lang="en-US" dirty="0">
                <a:latin typeface="Aarial"/>
              </a:rPr>
              <a:t> </a:t>
            </a:r>
            <a:r>
              <a:rPr lang="en-US" dirty="0" err="1">
                <a:latin typeface="Aarial"/>
              </a:rPr>
              <a:t>trị</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64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a:solidFill>
                      <a:srgbClr val="800080"/>
                    </a:solidFill>
                    <a:latin typeface="Aarial"/>
                  </a:rPr>
                  <a:t>Tính </a:t>
                </a:r>
                <a:r>
                  <a:rPr lang="en-US" dirty="0" err="1">
                    <a:solidFill>
                      <a:srgbClr val="800080"/>
                    </a:solidFill>
                    <a:latin typeface="Aarial"/>
                  </a:rPr>
                  <a:t>giá</a:t>
                </a:r>
                <a:r>
                  <a:rPr lang="en-US" dirty="0">
                    <a:solidFill>
                      <a:srgbClr val="800080"/>
                    </a:solidFill>
                    <a:latin typeface="Aarial"/>
                  </a:rPr>
                  <a:t> </a:t>
                </a:r>
                <a:r>
                  <a:rPr lang="en-US" dirty="0" err="1">
                    <a:solidFill>
                      <a:srgbClr val="800080"/>
                    </a:solidFill>
                    <a:latin typeface="Aarial"/>
                  </a:rPr>
                  <a:t>trị</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biểu</a:t>
                </a:r>
                <a:r>
                  <a:rPr lang="en-US" dirty="0">
                    <a:solidFill>
                      <a:srgbClr val="800080"/>
                    </a:solidFill>
                    <a:latin typeface="Aarial"/>
                  </a:rPr>
                  <a:t> </a:t>
                </a:r>
                <a:r>
                  <a:rPr lang="en-US" dirty="0" err="1">
                    <a:solidFill>
                      <a:srgbClr val="800080"/>
                    </a:solidFill>
                    <a:latin typeface="Aarial"/>
                  </a:rPr>
                  <a:t>thức</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a:t>
                </a:r>
              </a:p>
              <a:p>
                <a:r>
                  <a:rPr lang="en-US" dirty="0">
                    <a:solidFill>
                      <a:srgbClr val="800080"/>
                    </a:solidFill>
                    <a:latin typeface="Aarial"/>
                  </a:rPr>
                  <a:t>a) </a:t>
                </a:r>
                <a14:m>
                  <m:oMath xmlns:m="http://schemas.openxmlformats.org/officeDocument/2006/math">
                    <m:r>
                      <a:rPr lang="en-US" i="1">
                        <a:solidFill>
                          <a:srgbClr val="800080"/>
                        </a:solidFill>
                        <a:latin typeface="Cambria Math" panose="02040503050406030204" pitchFamily="18" charset="0"/>
                      </a:rPr>
                      <m:t>𝐴</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sin</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7</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6</m:t>
                        </m:r>
                      </m:den>
                    </m:f>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cos</m:t>
                    </m:r>
                    <m:r>
                      <a:rPr lang="en-US">
                        <a:solidFill>
                          <a:srgbClr val="800080"/>
                        </a:solidFill>
                        <a:latin typeface="Cambria Math" panose="02040503050406030204" pitchFamily="18" charset="0"/>
                      </a:rPr>
                      <m:t>9</m:t>
                    </m:r>
                    <m:r>
                      <a:rPr lang="en-US" i="1">
                        <a:solidFill>
                          <a:srgbClr val="800080"/>
                        </a:solidFill>
                        <a:latin typeface="Cambria Math" panose="02040503050406030204" pitchFamily="18" charset="0"/>
                      </a:rPr>
                      <m:t>𝜋</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tan</m:t>
                    </m:r>
                    <m:r>
                      <a:rPr lang="en-US">
                        <a:solidFill>
                          <a:srgbClr val="800080"/>
                        </a:solidFill>
                        <a:latin typeface="Cambria Math" panose="02040503050406030204" pitchFamily="18" charset="0"/>
                      </a:rPr>
                      <m:t>(</m:t>
                    </m:r>
                    <m:r>
                      <a:rPr lang="en-US" i="1">
                        <a:solidFill>
                          <a:srgbClr val="800080"/>
                        </a:solidFill>
                        <a:latin typeface="Cambria Math" panose="02040503050406030204" pitchFamily="18" charset="0"/>
                      </a:rPr>
                      <m:t>−</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5</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4</m:t>
                        </m:r>
                      </m:den>
                    </m:f>
                    <m:r>
                      <a:rPr lang="en-US">
                        <a:solidFill>
                          <a:srgbClr val="800080"/>
                        </a:solidFill>
                        <a:latin typeface="Cambria Math" panose="02040503050406030204" pitchFamily="18" charset="0"/>
                      </a:rPr>
                      <m:t>)</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cot</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7</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2</m:t>
                        </m:r>
                      </m:den>
                    </m:f>
                  </m:oMath>
                </a14:m>
                <a:r>
                  <a:rPr lang="nl-NL" dirty="0">
                    <a:solidFill>
                      <a:srgbClr val="800080"/>
                    </a:solidFill>
                    <a:latin typeface="Aarial"/>
                  </a:rPr>
                  <a:t>		</a:t>
                </a:r>
                <a:endParaRPr lang="en-US" dirty="0">
                  <a:solidFill>
                    <a:srgbClr val="800080"/>
                  </a:solidFill>
                  <a:latin typeface="Aarial"/>
                </a:endParaRPr>
              </a:p>
              <a:p>
                <a:r>
                  <a:rPr lang="en-US" dirty="0">
                    <a:solidFill>
                      <a:srgbClr val="800080"/>
                    </a:solidFill>
                    <a:latin typeface="Aarial"/>
                  </a:rPr>
                  <a:t>b) </a:t>
                </a:r>
                <a:r>
                  <a:rPr lang="en-US" i="1" dirty="0">
                    <a:solidFill>
                      <a:srgbClr val="800080"/>
                    </a:solidFill>
                    <a:latin typeface="Aarial"/>
                  </a:rPr>
                  <a:t>B</a:t>
                </a:r>
                <a:r>
                  <a:rPr lang="en-US" dirty="0">
                    <a:solidFill>
                      <a:srgbClr val="800080"/>
                    </a:solidFill>
                    <a:latin typeface="Aarial"/>
                  </a:rPr>
                  <a:t> </a:t>
                </a:r>
                <a14:m>
                  <m:oMath xmlns:m="http://schemas.openxmlformats.org/officeDocument/2006/math">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2</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4</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6</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0</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6</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oMath>
                </a14:m>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latin typeface="Aarial"/>
                    <a:ea typeface="Times New Roman" panose="02020603050405020304" pitchFamily="18" charset="0"/>
                  </a:rPr>
                  <a:t>	</a:t>
                </a:r>
                <a:endParaRPr lang="en-US" sz="2800" dirty="0">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13836" cy="1914887"/>
              </a:xfrm>
              <a:prstGeom prst="rect">
                <a:avLst/>
              </a:prstGeom>
              <a:blipFill>
                <a:blip r:embed="rId2"/>
                <a:stretch>
                  <a:fillRect l="-1134" t="-6962" b="-822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527860"/>
                <a:ext cx="11838471" cy="350634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en-US" dirty="0">
                    <a:latin typeface="Aarial"/>
                  </a:rPr>
                  <a:t>a) Ta </a:t>
                </a:r>
                <a:r>
                  <a:rPr lang="en-US" dirty="0" err="1">
                    <a:latin typeface="Aarial"/>
                  </a:rPr>
                  <a:t>có</a:t>
                </a:r>
                <a:r>
                  <a:rPr lang="en-US" dirty="0">
                    <a:latin typeface="Aarial"/>
                  </a:rPr>
                  <a: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m:rPr>
                        <m:sty m:val="p"/>
                      </m:rPr>
                      <a:rPr lang="en-US">
                        <a:latin typeface="Cambria Math" panose="02040503050406030204" pitchFamily="18" charset="0"/>
                      </a:rPr>
                      <m:t>sin</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6</m:t>
                            </m:r>
                          </m:den>
                        </m:f>
                      </m:e>
                    </m:d>
                    <m:r>
                      <a:rPr lang="en-US" i="1">
                        <a:latin typeface="Cambria Math" panose="02040503050406030204" pitchFamily="18" charset="0"/>
                      </a:rPr>
                      <m:t>+</m:t>
                    </m:r>
                    <m:r>
                      <m:rPr>
                        <m:sty m:val="p"/>
                      </m:rPr>
                      <a:rPr lang="en-US">
                        <a:latin typeface="Cambria Math" panose="02040503050406030204" pitchFamily="18" charset="0"/>
                      </a:rPr>
                      <m:t>cos</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r>
                          <a:rPr lang="en-US">
                            <a:latin typeface="Cambria Math" panose="02040503050406030204" pitchFamily="18" charset="0"/>
                          </a:rPr>
                          <m:t>4.2</m:t>
                        </m:r>
                        <m:r>
                          <a:rPr lang="en-US" i="1">
                            <a:latin typeface="Cambria Math" panose="02040503050406030204" pitchFamily="18" charset="0"/>
                          </a:rPr>
                          <m:t>𝜋</m:t>
                        </m:r>
                      </m:e>
                    </m:d>
                    <m:r>
                      <a:rPr lang="en-US" i="1">
                        <a:latin typeface="Cambria Math" panose="02040503050406030204" pitchFamily="18" charset="0"/>
                      </a:rPr>
                      <m:t>−</m:t>
                    </m:r>
                    <m:r>
                      <m:rPr>
                        <m:sty m:val="p"/>
                      </m:rPr>
                      <a:rPr lang="en-US">
                        <a:latin typeface="Cambria Math" panose="02040503050406030204" pitchFamily="18" charset="0"/>
                      </a:rPr>
                      <m:t>tan</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4</m:t>
                            </m:r>
                          </m:den>
                        </m:f>
                      </m:e>
                    </m:d>
                    <m:r>
                      <a:rPr lang="en-US" i="1">
                        <a:latin typeface="Cambria Math" panose="02040503050406030204" pitchFamily="18" charset="0"/>
                      </a:rPr>
                      <m:t>+</m:t>
                    </m:r>
                    <m:r>
                      <m:rPr>
                        <m:sty m:val="p"/>
                      </m:rPr>
                      <a:rPr lang="en-US">
                        <a:latin typeface="Cambria Math" panose="02040503050406030204" pitchFamily="18" charset="0"/>
                      </a:rPr>
                      <m:t>cot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r>
                          <a:rPr lang="en-US" i="1">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𝜋</m:t>
                        </m:r>
                      </m:e>
                    </m:d>
                  </m:oMath>
                </a14:m>
                <a:endParaRPr lang="en-US" dirty="0">
                  <a:latin typeface="Aarial"/>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m:rPr>
                          <m:sty m:val="p"/>
                        </m:rPr>
                        <a:rPr lang="en-US">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6</m:t>
                          </m:r>
                        </m:den>
                      </m:f>
                      <m:r>
                        <a:rPr lang="en-US" i="1">
                          <a:latin typeface="Cambria Math" panose="02040503050406030204" pitchFamily="18" charset="0"/>
                        </a:rPr>
                        <m:t>+</m:t>
                      </m:r>
                      <m:r>
                        <m:rPr>
                          <m:sty m:val="p"/>
                        </m:rPr>
                        <a:rPr lang="en-US">
                          <a:latin typeface="Cambria Math" panose="02040503050406030204" pitchFamily="18" charset="0"/>
                        </a:rPr>
                        <m:t>cos</m:t>
                      </m:r>
                      <m:r>
                        <a:rPr lang="en-US" i="1">
                          <a:latin typeface="Cambria Math" panose="02040503050406030204" pitchFamily="18" charset="0"/>
                        </a:rPr>
                        <m:t>𝜋</m:t>
                      </m:r>
                      <m:r>
                        <a:rPr lang="en-US" i="1">
                          <a:latin typeface="Cambria Math" panose="02040503050406030204" pitchFamily="18" charset="0"/>
                        </a:rPr>
                        <m:t>−</m:t>
                      </m:r>
                      <m:r>
                        <m:rPr>
                          <m:sty m:val="p"/>
                        </m:rPr>
                        <a:rPr lang="en-US">
                          <a:latin typeface="Cambria Math" panose="02040503050406030204" pitchFamily="18" charset="0"/>
                        </a:rPr>
                        <m:t>tan</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4</m:t>
                          </m:r>
                        </m:den>
                      </m:f>
                      <m:r>
                        <a:rPr lang="en-US" i="1">
                          <a:latin typeface="Cambria Math" panose="02040503050406030204" pitchFamily="18" charset="0"/>
                        </a:rPr>
                        <m:t>+</m:t>
                      </m:r>
                      <m:r>
                        <m:rPr>
                          <m:sty m:val="p"/>
                        </m:rPr>
                        <a:rPr lang="en-US">
                          <a:latin typeface="Cambria Math" panose="02040503050406030204" pitchFamily="18" charset="0"/>
                        </a:rPr>
                        <m:t>cot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0</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5</m:t>
                          </m:r>
                        </m:num>
                        <m:den>
                          <m:r>
                            <a:rPr lang="en-US">
                              <a:latin typeface="Cambria Math" panose="02040503050406030204" pitchFamily="18" charset="0"/>
                            </a:rPr>
                            <m:t>2</m:t>
                          </m:r>
                        </m:den>
                      </m:f>
                    </m:oMath>
                  </m:oMathPara>
                </a14:m>
                <a:endParaRPr lang="en-US" dirty="0">
                  <a:latin typeface="Aarial"/>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527860"/>
                <a:ext cx="11838471" cy="3506342"/>
              </a:xfrm>
              <a:prstGeom prst="rect">
                <a:avLst/>
              </a:prstGeom>
              <a:blipFill>
                <a:blip r:embed="rId4"/>
                <a:stretch>
                  <a:fillRect l="-1286" t="-2253"/>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08010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91488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a:solidFill>
                      <a:srgbClr val="800080"/>
                    </a:solidFill>
                    <a:latin typeface="Aarial"/>
                  </a:rPr>
                  <a:t>Tính </a:t>
                </a:r>
                <a:r>
                  <a:rPr lang="en-US" dirty="0" err="1">
                    <a:solidFill>
                      <a:srgbClr val="800080"/>
                    </a:solidFill>
                    <a:latin typeface="Aarial"/>
                  </a:rPr>
                  <a:t>giá</a:t>
                </a:r>
                <a:r>
                  <a:rPr lang="en-US" dirty="0">
                    <a:solidFill>
                      <a:srgbClr val="800080"/>
                    </a:solidFill>
                    <a:latin typeface="Aarial"/>
                  </a:rPr>
                  <a:t> </a:t>
                </a:r>
                <a:r>
                  <a:rPr lang="en-US" dirty="0" err="1">
                    <a:solidFill>
                      <a:srgbClr val="800080"/>
                    </a:solidFill>
                    <a:latin typeface="Aarial"/>
                  </a:rPr>
                  <a:t>trị</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biểu</a:t>
                </a:r>
                <a:r>
                  <a:rPr lang="en-US" dirty="0">
                    <a:solidFill>
                      <a:srgbClr val="800080"/>
                    </a:solidFill>
                    <a:latin typeface="Aarial"/>
                  </a:rPr>
                  <a:t> </a:t>
                </a:r>
                <a:r>
                  <a:rPr lang="en-US" dirty="0" err="1">
                    <a:solidFill>
                      <a:srgbClr val="800080"/>
                    </a:solidFill>
                    <a:latin typeface="Aarial"/>
                  </a:rPr>
                  <a:t>thức</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a:t>
                </a:r>
              </a:p>
              <a:p>
                <a:r>
                  <a:rPr lang="en-US" dirty="0">
                    <a:solidFill>
                      <a:srgbClr val="800080"/>
                    </a:solidFill>
                    <a:latin typeface="Aarial"/>
                  </a:rPr>
                  <a:t>a) </a:t>
                </a:r>
                <a14:m>
                  <m:oMath xmlns:m="http://schemas.openxmlformats.org/officeDocument/2006/math">
                    <m:r>
                      <a:rPr lang="en-US" i="1">
                        <a:solidFill>
                          <a:srgbClr val="800080"/>
                        </a:solidFill>
                        <a:latin typeface="Cambria Math" panose="02040503050406030204" pitchFamily="18" charset="0"/>
                      </a:rPr>
                      <m:t>𝐴</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sin</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7</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6</m:t>
                        </m:r>
                      </m:den>
                    </m:f>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cos</m:t>
                    </m:r>
                    <m:r>
                      <a:rPr lang="en-US">
                        <a:solidFill>
                          <a:srgbClr val="800080"/>
                        </a:solidFill>
                        <a:latin typeface="Cambria Math" panose="02040503050406030204" pitchFamily="18" charset="0"/>
                      </a:rPr>
                      <m:t>9</m:t>
                    </m:r>
                    <m:r>
                      <a:rPr lang="en-US" i="1">
                        <a:solidFill>
                          <a:srgbClr val="800080"/>
                        </a:solidFill>
                        <a:latin typeface="Cambria Math" panose="02040503050406030204" pitchFamily="18" charset="0"/>
                      </a:rPr>
                      <m:t>𝜋</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tan</m:t>
                    </m:r>
                    <m:r>
                      <a:rPr lang="en-US">
                        <a:solidFill>
                          <a:srgbClr val="800080"/>
                        </a:solidFill>
                        <a:latin typeface="Cambria Math" panose="02040503050406030204" pitchFamily="18" charset="0"/>
                      </a:rPr>
                      <m:t>(</m:t>
                    </m:r>
                    <m:r>
                      <a:rPr lang="en-US" i="1">
                        <a:solidFill>
                          <a:srgbClr val="800080"/>
                        </a:solidFill>
                        <a:latin typeface="Cambria Math" panose="02040503050406030204" pitchFamily="18" charset="0"/>
                      </a:rPr>
                      <m:t>−</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5</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4</m:t>
                        </m:r>
                      </m:den>
                    </m:f>
                    <m:r>
                      <a:rPr lang="en-US">
                        <a:solidFill>
                          <a:srgbClr val="800080"/>
                        </a:solidFill>
                        <a:latin typeface="Cambria Math" panose="02040503050406030204" pitchFamily="18" charset="0"/>
                      </a:rPr>
                      <m:t>)</m:t>
                    </m:r>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cot</m:t>
                    </m:r>
                    <m:f>
                      <m:fPr>
                        <m:ctrlPr>
                          <a:rPr lang="en-US" i="1">
                            <a:solidFill>
                              <a:srgbClr val="800080"/>
                            </a:solidFill>
                            <a:latin typeface="Cambria Math" panose="02040503050406030204" pitchFamily="18" charset="0"/>
                          </a:rPr>
                        </m:ctrlPr>
                      </m:fPr>
                      <m:num>
                        <m:r>
                          <a:rPr lang="en-US">
                            <a:solidFill>
                              <a:srgbClr val="800080"/>
                            </a:solidFill>
                            <a:latin typeface="Cambria Math" panose="02040503050406030204" pitchFamily="18" charset="0"/>
                          </a:rPr>
                          <m:t>7</m:t>
                        </m:r>
                        <m:r>
                          <a:rPr lang="en-US" i="1">
                            <a:solidFill>
                              <a:srgbClr val="800080"/>
                            </a:solidFill>
                            <a:latin typeface="Cambria Math" panose="02040503050406030204" pitchFamily="18" charset="0"/>
                          </a:rPr>
                          <m:t>𝜋</m:t>
                        </m:r>
                      </m:num>
                      <m:den>
                        <m:r>
                          <a:rPr lang="en-US">
                            <a:solidFill>
                              <a:srgbClr val="800080"/>
                            </a:solidFill>
                            <a:latin typeface="Cambria Math" panose="02040503050406030204" pitchFamily="18" charset="0"/>
                          </a:rPr>
                          <m:t>2</m:t>
                        </m:r>
                      </m:den>
                    </m:f>
                  </m:oMath>
                </a14:m>
                <a:r>
                  <a:rPr lang="nl-NL" dirty="0">
                    <a:solidFill>
                      <a:srgbClr val="800080"/>
                    </a:solidFill>
                    <a:latin typeface="Aarial"/>
                  </a:rPr>
                  <a:t>		</a:t>
                </a:r>
                <a:endParaRPr lang="en-US" dirty="0">
                  <a:solidFill>
                    <a:srgbClr val="800080"/>
                  </a:solidFill>
                  <a:latin typeface="Aarial"/>
                </a:endParaRPr>
              </a:p>
              <a:p>
                <a:r>
                  <a:rPr lang="en-US" dirty="0">
                    <a:solidFill>
                      <a:srgbClr val="800080"/>
                    </a:solidFill>
                    <a:latin typeface="Aarial"/>
                  </a:rPr>
                  <a:t>b) </a:t>
                </a:r>
                <a:r>
                  <a:rPr lang="en-US" i="1" dirty="0">
                    <a:solidFill>
                      <a:srgbClr val="800080"/>
                    </a:solidFill>
                    <a:latin typeface="Aarial"/>
                  </a:rPr>
                  <a:t>B</a:t>
                </a:r>
                <a:r>
                  <a:rPr lang="en-US" dirty="0">
                    <a:solidFill>
                      <a:srgbClr val="800080"/>
                    </a:solidFill>
                    <a:latin typeface="Aarial"/>
                  </a:rPr>
                  <a:t> </a:t>
                </a:r>
                <a14:m>
                  <m:oMath xmlns:m="http://schemas.openxmlformats.org/officeDocument/2006/math">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2</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4</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6</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0</m:t>
                        </m:r>
                      </m:e>
                      <m:sup>
                        <m:r>
                          <a:rPr lang="en-US" i="1">
                            <a:solidFill>
                              <a:srgbClr val="800080"/>
                            </a:solidFill>
                            <a:latin typeface="Cambria Math" panose="02040503050406030204" pitchFamily="18" charset="0"/>
                          </a:rPr>
                          <m:t>°</m:t>
                        </m:r>
                      </m:sup>
                    </m:sSup>
                    <m:r>
                      <a:rPr lang="en-US" i="1">
                        <a:solidFill>
                          <a:srgbClr val="800080"/>
                        </a:solidFill>
                        <a:latin typeface="Cambria Math" panose="02040503050406030204" pitchFamily="18" charset="0"/>
                      </a:rPr>
                      <m:t>+</m:t>
                    </m:r>
                    <m:r>
                      <m:rPr>
                        <m:sty m:val="p"/>
                      </m:rPr>
                      <a:rPr lang="en-US">
                        <a:solidFill>
                          <a:srgbClr val="800080"/>
                        </a:solidFill>
                        <a:latin typeface="Cambria Math" panose="02040503050406030204" pitchFamily="18" charset="0"/>
                      </a:rPr>
                      <m:t>si</m:t>
                    </m:r>
                    <m:sSup>
                      <m:sSupPr>
                        <m:ctrlPr>
                          <a:rPr lang="en-US" i="1">
                            <a:solidFill>
                              <a:srgbClr val="800080"/>
                            </a:solidFill>
                            <a:latin typeface="Cambria Math" panose="02040503050406030204" pitchFamily="18" charset="0"/>
                          </a:rPr>
                        </m:ctrlPr>
                      </m:sSupPr>
                      <m:e>
                        <m:r>
                          <m:rPr>
                            <m:sty m:val="p"/>
                          </m:rPr>
                          <a:rPr lang="en-US">
                            <a:solidFill>
                              <a:srgbClr val="800080"/>
                            </a:solidFill>
                            <a:latin typeface="Cambria Math" panose="02040503050406030204" pitchFamily="18" charset="0"/>
                          </a:rPr>
                          <m:t>n</m:t>
                        </m:r>
                      </m:e>
                      <m:sup>
                        <m:r>
                          <a:rPr lang="en-US">
                            <a:solidFill>
                              <a:srgbClr val="800080"/>
                            </a:solidFill>
                            <a:latin typeface="Cambria Math" panose="02040503050406030204" pitchFamily="18" charset="0"/>
                          </a:rPr>
                          <m:t>2</m:t>
                        </m:r>
                      </m:sup>
                    </m:sSup>
                    <m:r>
                      <a:rPr lang="en-US">
                        <a:solidFill>
                          <a:srgbClr val="800080"/>
                        </a:solidFill>
                        <a:latin typeface="Cambria Math" panose="02040503050406030204" pitchFamily="18" charset="0"/>
                      </a:rPr>
                      <m:t>6</m:t>
                    </m:r>
                    <m:sSup>
                      <m:sSupPr>
                        <m:ctrlPr>
                          <a:rPr lang="en-US" i="1">
                            <a:solidFill>
                              <a:srgbClr val="800080"/>
                            </a:solidFill>
                            <a:latin typeface="Cambria Math" panose="02040503050406030204" pitchFamily="18" charset="0"/>
                          </a:rPr>
                        </m:ctrlPr>
                      </m:sSupPr>
                      <m:e>
                        <m:r>
                          <a:rPr lang="en-US">
                            <a:solidFill>
                              <a:srgbClr val="800080"/>
                            </a:solidFill>
                            <a:latin typeface="Cambria Math" panose="02040503050406030204" pitchFamily="18" charset="0"/>
                          </a:rPr>
                          <m:t>5</m:t>
                        </m:r>
                      </m:e>
                      <m:sup>
                        <m:r>
                          <a:rPr lang="en-US" i="1">
                            <a:solidFill>
                              <a:srgbClr val="800080"/>
                            </a:solidFill>
                            <a:latin typeface="Cambria Math" panose="02040503050406030204" pitchFamily="18" charset="0"/>
                          </a:rPr>
                          <m:t>°</m:t>
                        </m:r>
                      </m:sup>
                    </m:sSup>
                  </m:oMath>
                </a14:m>
                <a:r>
                  <a:rPr lang="nl-NL" dirty="0">
                    <a:solidFill>
                      <a:srgbClr val="800080"/>
                    </a:solidFill>
                    <a:latin typeface="Aarial"/>
                  </a:rPr>
                  <a:t> 	</a:t>
                </a:r>
                <a:r>
                  <a:rPr lang="nl-NL" dirty="0">
                    <a:latin typeface="Aarial"/>
                  </a:rPr>
                  <a:t>	</a:t>
                </a:r>
                <a:endParaRPr lang="en-US" dirty="0">
                  <a:latin typeface="Aarial"/>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13836" cy="1914887"/>
              </a:xfrm>
              <a:prstGeom prst="rect">
                <a:avLst/>
              </a:prstGeom>
              <a:blipFill>
                <a:blip r:embed="rId2"/>
                <a:stretch>
                  <a:fillRect l="-1134" t="-6962" b="-822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527860"/>
                <a:ext cx="11838471" cy="350634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nl-NL" dirty="0">
                    <a:latin typeface="Aarial"/>
                  </a:rPr>
                  <a:t>b) Vì </a:t>
                </a:r>
                <a14:m>
                  <m:oMath xmlns:m="http://schemas.openxmlformats.org/officeDocument/2006/math">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0</m:t>
                        </m:r>
                      </m:sup>
                    </m:sSup>
                    <m:r>
                      <a:rPr lang="en-US" i="1">
                        <a:latin typeface="Cambria Math" panose="02040503050406030204" pitchFamily="18" charset="0"/>
                      </a:rPr>
                      <m:t>+</m:t>
                    </m:r>
                    <m:r>
                      <a:rPr lang="en-US">
                        <a:latin typeface="Cambria Math" panose="02040503050406030204" pitchFamily="18" charset="0"/>
                      </a:rPr>
                      <m:t>6</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0</m:t>
                        </m:r>
                      </m:sup>
                    </m:sSup>
                    <m:r>
                      <a:rPr lang="en-US" i="1">
                        <a:latin typeface="Cambria Math" panose="02040503050406030204" pitchFamily="18" charset="0"/>
                      </a:rPr>
                      <m:t>=</m:t>
                    </m:r>
                    <m:r>
                      <a:rPr lang="en-US">
                        <a:latin typeface="Cambria Math" panose="02040503050406030204" pitchFamily="18" charset="0"/>
                      </a:rPr>
                      <m:t>9</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a:latin typeface="Cambria Math" panose="02040503050406030204" pitchFamily="18" charset="0"/>
                          </a:rPr>
                          <m:t>0</m:t>
                        </m:r>
                      </m:sup>
                    </m:sSup>
                    <m:r>
                      <a:rPr lang="en-US" i="1">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6</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0</m:t>
                        </m:r>
                      </m:sup>
                    </m:sSup>
                    <m:r>
                      <a:rPr lang="en-US" i="1">
                        <a:latin typeface="Cambria Math" panose="02040503050406030204" pitchFamily="18" charset="0"/>
                      </a:rPr>
                      <m:t>=</m:t>
                    </m:r>
                    <m:r>
                      <m:rPr>
                        <m:sty m:val="p"/>
                      </m:rPr>
                      <a:rPr lang="en-US">
                        <a:latin typeface="Cambria Math" panose="02040503050406030204" pitchFamily="18" charset="0"/>
                      </a:rPr>
                      <m:t>cos</m:t>
                    </m:r>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a:latin typeface="Cambria Math" panose="02040503050406030204" pitchFamily="18" charset="0"/>
                          </a:rPr>
                          <m:t>0</m:t>
                        </m:r>
                      </m:sup>
                    </m:sSup>
                  </m:oMath>
                </a14:m>
                <a:r>
                  <a:rPr lang="nl-NL" dirty="0">
                    <a:latin typeface="Aarial"/>
                  </a:rPr>
                  <a:t> do đó </a:t>
                </a:r>
                <a:endParaRPr lang="en-US" dirty="0">
                  <a:latin typeface="Aarial"/>
                </a:endParaRPr>
              </a:p>
              <a:p>
                <a:pPr marL="0" indent="0">
                  <a:buNone/>
                </a:pPr>
                <a:r>
                  <a:rPr lang="en-US" i="1" dirty="0">
                    <a:latin typeface="Aarial"/>
                  </a:rPr>
                  <a:t>B</a:t>
                </a:r>
                <a:r>
                  <a:rPr lang="en-US" dirty="0">
                    <a:latin typeface="Aarial"/>
                  </a:rPr>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2</m:t>
                                </m:r>
                              </m:sup>
                            </m:sSup>
                            <m:r>
                              <a:rPr lang="en-US">
                                <a:latin typeface="Cambria Math" panose="02040503050406030204" pitchFamily="18" charset="0"/>
                              </a:rPr>
                              <m:t>2</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s</m:t>
                                </m:r>
                              </m:e>
                              <m:sup>
                                <m:r>
                                  <a:rPr lang="en-US">
                                    <a:latin typeface="Cambria Math" panose="02040503050406030204" pitchFamily="18" charset="0"/>
                                  </a:rPr>
                                  <m:t>2</m:t>
                                </m:r>
                              </m:sup>
                            </m:sSup>
                            <m:r>
                              <a:rPr lang="en-US">
                                <a:latin typeface="Cambria Math" panose="02040503050406030204" pitchFamily="18" charset="0"/>
                              </a:rPr>
                              <m:t>25</m:t>
                            </m:r>
                          </m:e>
                        </m:d>
                      </m:e>
                      <m:sup>
                        <m:r>
                          <a:rPr lang="en-US">
                            <a:latin typeface="Cambria Math" panose="02040503050406030204" pitchFamily="18" charset="0"/>
                          </a:rPr>
                          <m:t>0</m:t>
                        </m:r>
                      </m:sup>
                    </m:sSup>
                    <m:r>
                      <a:rPr lang="en-US" i="1">
                        <a:latin typeface="Cambria Math" panose="02040503050406030204" pitchFamily="18" charset="0"/>
                      </a:rPr>
                      <m:t>+</m:t>
                    </m:r>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2</m:t>
                        </m:r>
                      </m:sup>
                    </m:sSup>
                    <m:r>
                      <a:rPr lang="en-US">
                        <a:latin typeface="Cambria Math" panose="02040503050406030204" pitchFamily="18" charset="0"/>
                      </a:rPr>
                      <m:t>4</m:t>
                    </m:r>
                    <m:sSup>
                      <m:sSupPr>
                        <m:ctrlPr>
                          <a:rPr lang="en-US" i="1">
                            <a:latin typeface="Cambria Math" panose="02040503050406030204" pitchFamily="18" charset="0"/>
                          </a:rPr>
                        </m:ctrlPr>
                      </m:sSupPr>
                      <m:e>
                        <m:r>
                          <a:rPr lang="en-US">
                            <a:latin typeface="Cambria Math" panose="02040503050406030204" pitchFamily="18" charset="0"/>
                          </a:rPr>
                          <m:t>5</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2</m:t>
                        </m:r>
                      </m:sup>
                    </m:sSup>
                    <m:r>
                      <a:rPr lang="en-US">
                        <a:latin typeface="Cambria Math" panose="02040503050406030204" pitchFamily="18" charset="0"/>
                      </a:rPr>
                      <m:t>6</m:t>
                    </m:r>
                    <m:sSup>
                      <m:sSupPr>
                        <m:ctrlPr>
                          <a:rPr lang="en-US" i="1">
                            <a:latin typeface="Cambria Math" panose="02040503050406030204" pitchFamily="18" charset="0"/>
                          </a:rPr>
                        </m:ctrlPr>
                      </m:sSupPr>
                      <m:e>
                        <m:r>
                          <a:rPr lang="en-US">
                            <a:latin typeface="Cambria Math" panose="02040503050406030204" pitchFamily="18" charset="0"/>
                          </a:rPr>
                          <m:t>0</m:t>
                        </m:r>
                      </m:e>
                      <m:sup>
                        <m:r>
                          <a:rPr lang="en-US" i="1">
                            <a:latin typeface="Cambria Math" panose="02040503050406030204" pitchFamily="18" charset="0"/>
                          </a:rPr>
                          <m:t>°</m:t>
                        </m:r>
                      </m:sup>
                    </m:sSup>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a:latin typeface="Cambria Math" panose="02040503050406030204" pitchFamily="18" charset="0"/>
                                      </a:rPr>
                                      <m:t>2</m:t>
                                    </m:r>
                                  </m:e>
                                </m:rad>
                              </m:num>
                              <m:den>
                                <m:r>
                                  <a:rPr lang="en-US">
                                    <a:latin typeface="Cambria Math" panose="02040503050406030204" pitchFamily="18" charset="0"/>
                                  </a:rPr>
                                  <m:t>2</m:t>
                                </m:r>
                              </m:den>
                            </m:f>
                          </m:e>
                        </m:d>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e>
                        </m:d>
                      </m:e>
                      <m:sup>
                        <m:r>
                          <a:rPr lang="en-US">
                            <a:latin typeface="Cambria Math" panose="02040503050406030204" pitchFamily="18" charset="0"/>
                          </a:rPr>
                          <m:t>2</m:t>
                        </m:r>
                      </m:sup>
                    </m:sSup>
                  </m:oMath>
                </a14:m>
                <a:endParaRPr lang="en-US" dirty="0">
                  <a:latin typeface="Aarial"/>
                </a:endParaRPr>
              </a:p>
              <a:p>
                <a:pPr marL="0" indent="0">
                  <a:buNone/>
                </a:pPr>
                <a:r>
                  <a:rPr lang="nl-NL" dirty="0">
                    <a:latin typeface="Aarial"/>
                  </a:rPr>
                  <a:t>Suy ra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7</m:t>
                        </m:r>
                      </m:num>
                      <m:den>
                        <m:r>
                          <a:rPr lang="en-US">
                            <a:latin typeface="Cambria Math" panose="02040503050406030204" pitchFamily="18" charset="0"/>
                          </a:rPr>
                          <m:t>4</m:t>
                        </m:r>
                      </m:den>
                    </m:f>
                  </m:oMath>
                </a14:m>
                <a:r>
                  <a:rPr lang="nl-NL" dirty="0">
                    <a:latin typeface="Aarial"/>
                  </a:rPr>
                  <a:t>.</a:t>
                </a:r>
                <a:endParaRPr lang="en-US" dirty="0">
                  <a:latin typeface="Aarial"/>
                </a:endParaRPr>
              </a:p>
              <a:p>
                <a:pPr marL="0" indent="0">
                  <a:buNone/>
                </a:pPr>
                <a:endParaRPr lang="en-US" dirty="0"/>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527860"/>
                <a:ext cx="11838471" cy="3506342"/>
              </a:xfrm>
              <a:prstGeom prst="rect">
                <a:avLst/>
              </a:prstGeom>
              <a:blipFill>
                <a:blip r:embed="rId4"/>
                <a:stretch>
                  <a:fillRect l="-1286" t="-2253"/>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80192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up)">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a:solidFill>
                      <a:srgbClr val="800080"/>
                    </a:solidFill>
                    <a:latin typeface="Aarial"/>
                  </a:rPr>
                  <a:t>a) </a:t>
                </a:r>
                <a:r>
                  <a:rPr lang="en-US" dirty="0" err="1">
                    <a:solidFill>
                      <a:srgbClr val="800080"/>
                    </a:solidFill>
                    <a:latin typeface="Aarial"/>
                  </a:rPr>
                  <a:t>Đổi</a:t>
                </a:r>
                <a:r>
                  <a:rPr lang="en-US" dirty="0">
                    <a:solidFill>
                      <a:srgbClr val="800080"/>
                    </a:solidFill>
                    <a:latin typeface="Aarial"/>
                  </a:rPr>
                  <a:t> </a:t>
                </a:r>
                <a:r>
                  <a:rPr lang="en-US" dirty="0" err="1">
                    <a:solidFill>
                      <a:srgbClr val="800080"/>
                    </a:solidFill>
                    <a:latin typeface="Aarial"/>
                  </a:rPr>
                  <a:t>từ</a:t>
                </a:r>
                <a:r>
                  <a:rPr lang="en-US" dirty="0">
                    <a:solidFill>
                      <a:srgbClr val="800080"/>
                    </a:solidFill>
                    <a:latin typeface="Aarial"/>
                  </a:rPr>
                  <a:t> </a:t>
                </a:r>
                <a:r>
                  <a:rPr lang="en-US" dirty="0" err="1">
                    <a:solidFill>
                      <a:srgbClr val="800080"/>
                    </a:solidFill>
                    <a:latin typeface="Aarial"/>
                  </a:rPr>
                  <a:t>đơn</a:t>
                </a:r>
                <a:r>
                  <a:rPr lang="en-US" dirty="0">
                    <a:solidFill>
                      <a:srgbClr val="800080"/>
                    </a:solidFill>
                    <a:latin typeface="Aarial"/>
                  </a:rPr>
                  <a:t> </a:t>
                </a:r>
                <a:r>
                  <a:rPr lang="en-US" dirty="0" err="1">
                    <a:solidFill>
                      <a:srgbClr val="800080"/>
                    </a:solidFill>
                    <a:latin typeface="Aarial"/>
                  </a:rPr>
                  <a:t>vị</a:t>
                </a:r>
                <a:r>
                  <a:rPr lang="en-US" dirty="0">
                    <a:solidFill>
                      <a:srgbClr val="800080"/>
                    </a:solidFill>
                    <a:latin typeface="Aarial"/>
                  </a:rPr>
                  <a:t> </a:t>
                </a:r>
                <a:r>
                  <a:rPr lang="en-US" dirty="0" err="1">
                    <a:solidFill>
                      <a:srgbClr val="800080"/>
                    </a:solidFill>
                    <a:latin typeface="Aarial"/>
                  </a:rPr>
                  <a:t>rađian</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số</a:t>
                </a:r>
                <a:r>
                  <a:rPr lang="en-US" dirty="0">
                    <a:solidFill>
                      <a:srgbClr val="800080"/>
                    </a:solidFill>
                    <a:latin typeface="Aarial"/>
                  </a:rPr>
                  <a:t> </a:t>
                </a:r>
                <a:r>
                  <a:rPr lang="en-US" dirty="0" err="1">
                    <a:solidFill>
                      <a:srgbClr val="800080"/>
                    </a:solidFill>
                    <a:latin typeface="Aarial"/>
                  </a:rPr>
                  <a:t>đo</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 </a:t>
                </a:r>
                <a14:m>
                  <m:oMath xmlns:m="http://schemas.openxmlformats.org/officeDocument/2006/math">
                    <m:r>
                      <a:rPr lang="en-US" i="1">
                        <a:solidFill>
                          <a:srgbClr val="800080"/>
                        </a:solidFill>
                        <a:latin typeface="Cambria Math" panose="02040503050406030204" pitchFamily="18" charset="0"/>
                      </a:rPr>
                      <m:t>45°,150°</m:t>
                    </m:r>
                  </m:oMath>
                </a14:m>
                <a:r>
                  <a:rPr lang="en-US" dirty="0">
                    <a:solidFill>
                      <a:srgbClr val="800080"/>
                    </a:solidFill>
                    <a:latin typeface="Aarial"/>
                  </a:rPr>
                  <a:t>.</a:t>
                </a:r>
              </a:p>
              <a:p>
                <a:pPr marL="0" indent="0">
                  <a:buNone/>
                </a:pPr>
                <a:r>
                  <a:rPr lang="en-US" dirty="0">
                    <a:solidFill>
                      <a:srgbClr val="800080"/>
                    </a:solidFill>
                    <a:latin typeface="Aarial"/>
                  </a:rPr>
                  <a:t>	b) </a:t>
                </a:r>
                <a:r>
                  <a:rPr lang="en-US" dirty="0" err="1">
                    <a:solidFill>
                      <a:srgbClr val="800080"/>
                    </a:solidFill>
                    <a:latin typeface="Aarial"/>
                  </a:rPr>
                  <a:t>Đổi</a:t>
                </a:r>
                <a:r>
                  <a:rPr lang="en-US" dirty="0">
                    <a:solidFill>
                      <a:srgbClr val="800080"/>
                    </a:solidFill>
                    <a:latin typeface="Aarial"/>
                  </a:rPr>
                  <a:t> </a:t>
                </a:r>
                <a:r>
                  <a:rPr lang="en-US" dirty="0" err="1">
                    <a:solidFill>
                      <a:srgbClr val="800080"/>
                    </a:solidFill>
                    <a:latin typeface="Aarial"/>
                  </a:rPr>
                  <a:t>từ</a:t>
                </a:r>
                <a:r>
                  <a:rPr lang="en-US" dirty="0">
                    <a:solidFill>
                      <a:srgbClr val="800080"/>
                    </a:solidFill>
                    <a:latin typeface="Aarial"/>
                  </a:rPr>
                  <a:t> </a:t>
                </a:r>
                <a:r>
                  <a:rPr lang="en-US" dirty="0" err="1">
                    <a:solidFill>
                      <a:srgbClr val="800080"/>
                    </a:solidFill>
                    <a:latin typeface="Aarial"/>
                  </a:rPr>
                  <a:t>rađian</a:t>
                </a:r>
                <a:r>
                  <a:rPr lang="en-US" dirty="0">
                    <a:solidFill>
                      <a:srgbClr val="800080"/>
                    </a:solidFill>
                    <a:latin typeface="Aarial"/>
                  </a:rPr>
                  <a:t> sang </a:t>
                </a:r>
                <a:r>
                  <a:rPr lang="en-US" dirty="0" err="1">
                    <a:solidFill>
                      <a:srgbClr val="800080"/>
                    </a:solidFill>
                    <a:latin typeface="Aarial"/>
                  </a:rPr>
                  <a:t>độ</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số</a:t>
                </a:r>
                <a:r>
                  <a:rPr lang="en-US" dirty="0">
                    <a:solidFill>
                      <a:srgbClr val="800080"/>
                    </a:solidFill>
                    <a:latin typeface="Aarial"/>
                  </a:rPr>
                  <a:t> </a:t>
                </a:r>
                <a:r>
                  <a:rPr lang="en-US" dirty="0" err="1">
                    <a:solidFill>
                      <a:srgbClr val="800080"/>
                    </a:solidFill>
                    <a:latin typeface="Aarial"/>
                  </a:rPr>
                  <a:t>đo</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 </a:t>
                </a:r>
                <a14:m>
                  <m:oMath xmlns:m="http://schemas.openxmlformats.org/officeDocument/2006/math">
                    <m:f>
                      <m:fPr>
                        <m:ctrlPr>
                          <a:rPr lang="en-US" i="1">
                            <a:solidFill>
                              <a:srgbClr val="800080"/>
                            </a:solidFill>
                            <a:latin typeface="Cambria Math" panose="02040503050406030204" pitchFamily="18" charset="0"/>
                          </a:rPr>
                        </m:ctrlPr>
                      </m:fPr>
                      <m:num>
                        <m:r>
                          <a:rPr lang="en-US" i="1">
                            <a:solidFill>
                              <a:srgbClr val="800080"/>
                            </a:solidFill>
                            <a:latin typeface="Cambria Math" panose="02040503050406030204" pitchFamily="18" charset="0"/>
                          </a:rPr>
                          <m:t>𝜋</m:t>
                        </m:r>
                      </m:num>
                      <m:den>
                        <m:r>
                          <a:rPr lang="en-US" i="1">
                            <a:solidFill>
                              <a:srgbClr val="800080"/>
                            </a:solidFill>
                            <a:latin typeface="Cambria Math" panose="02040503050406030204" pitchFamily="18" charset="0"/>
                          </a:rPr>
                          <m:t>3</m:t>
                        </m:r>
                      </m:den>
                    </m:f>
                    <m:r>
                      <a:rPr lang="en-US" i="1">
                        <a:solidFill>
                          <a:srgbClr val="800080"/>
                        </a:solidFill>
                        <a:latin typeface="Cambria Math" panose="02040503050406030204" pitchFamily="18" charset="0"/>
                      </a:rPr>
                      <m:t>;</m:t>
                    </m:r>
                    <m:f>
                      <m:fPr>
                        <m:ctrlPr>
                          <a:rPr lang="en-US" i="1">
                            <a:solidFill>
                              <a:srgbClr val="800080"/>
                            </a:solidFill>
                            <a:latin typeface="Cambria Math" panose="02040503050406030204" pitchFamily="18" charset="0"/>
                          </a:rPr>
                        </m:ctrlPr>
                      </m:fPr>
                      <m:num>
                        <m:r>
                          <a:rPr lang="en-US" i="1">
                            <a:solidFill>
                              <a:srgbClr val="800080"/>
                            </a:solidFill>
                            <a:latin typeface="Cambria Math" panose="02040503050406030204" pitchFamily="18" charset="0"/>
                          </a:rPr>
                          <m:t>5</m:t>
                        </m:r>
                        <m:r>
                          <a:rPr lang="en-US" i="1">
                            <a:solidFill>
                              <a:srgbClr val="800080"/>
                            </a:solidFill>
                            <a:latin typeface="Cambria Math" panose="02040503050406030204" pitchFamily="18" charset="0"/>
                          </a:rPr>
                          <m:t>𝜋</m:t>
                        </m:r>
                      </m:num>
                      <m:den>
                        <m:r>
                          <a:rPr lang="en-US" i="1">
                            <a:solidFill>
                              <a:srgbClr val="800080"/>
                            </a:solidFill>
                            <a:latin typeface="Cambria Math" panose="02040503050406030204" pitchFamily="18" charset="0"/>
                          </a:rPr>
                          <m:t>4</m:t>
                        </m:r>
                      </m:den>
                    </m:f>
                  </m:oMath>
                </a14:m>
                <a:r>
                  <a:rPr lang="en-US" dirty="0">
                    <a:solidFill>
                      <a:srgbClr val="800080"/>
                    </a:solidFill>
                    <a:latin typeface="Aarial"/>
                  </a:rPr>
                  <a:t>. </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491174"/>
              </a:xfrm>
              <a:prstGeom prst="rect">
                <a:avLst/>
              </a:prstGeom>
              <a:blipFill>
                <a:blip r:embed="rId2"/>
                <a:stretch>
                  <a:fillRect l="-1237" t="-890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3"/>
                <a:ext cx="11838471"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en-US" dirty="0">
                    <a:latin typeface="Aarial"/>
                  </a:rPr>
                  <a:t>a) Ta </a:t>
                </a:r>
                <a:r>
                  <a:rPr lang="en-US" dirty="0" err="1">
                    <a:latin typeface="Aarial"/>
                  </a:rPr>
                  <a:t>có</a:t>
                </a:r>
                <a:r>
                  <a:rPr lang="en-US" dirty="0">
                    <a:latin typeface="Aarial"/>
                  </a:rPr>
                  <a:t>: </a:t>
                </a:r>
              </a:p>
              <a:p>
                <a:pPr marL="0" indent="0">
                  <a:buNone/>
                </a:pP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45°=45.</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180</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oMath>
                </a14:m>
                <a:r>
                  <a:rPr lang="en-US" dirty="0">
                    <a:latin typeface="Aarial"/>
                  </a:rPr>
                  <a:t> </a:t>
                </a:r>
                <a:r>
                  <a:rPr lang="fr-FR" dirty="0">
                    <a:latin typeface="Aarial"/>
                  </a:rPr>
                  <a:t>  </a:t>
                </a:r>
                <a:endParaRPr lang="en-US" dirty="0">
                  <a:latin typeface="Aarial"/>
                </a:endParaRPr>
              </a:p>
              <a:p>
                <a:pPr marL="0" indent="0">
                  <a:buNone/>
                </a:pPr>
                <a14:m>
                  <m:oMath xmlns:m="http://schemas.openxmlformats.org/officeDocument/2006/math">
                    <m:r>
                      <a:rPr lang="en-US" b="0" i="1" smtClean="0">
                        <a:latin typeface="Cambria Math" panose="02040503050406030204" pitchFamily="18" charset="0"/>
                      </a:rPr>
                      <m:t>     </m:t>
                    </m:r>
                    <m:r>
                      <a:rPr lang="fr-FR" i="1">
                        <a:latin typeface="Cambria Math" panose="02040503050406030204" pitchFamily="18" charset="0"/>
                      </a:rPr>
                      <m:t>150°=150.</m:t>
                    </m:r>
                    <m:f>
                      <m:fPr>
                        <m:ctrlPr>
                          <a:rPr lang="en-US" i="1">
                            <a:latin typeface="Cambria Math" panose="02040503050406030204" pitchFamily="18" charset="0"/>
                          </a:rPr>
                        </m:ctrlPr>
                      </m:fPr>
                      <m:num>
                        <m:r>
                          <a:rPr lang="fr-FR" i="1">
                            <a:latin typeface="Cambria Math" panose="02040503050406030204" pitchFamily="18" charset="0"/>
                          </a:rPr>
                          <m:t>𝜋</m:t>
                        </m:r>
                      </m:num>
                      <m:den>
                        <m:r>
                          <a:rPr lang="fr-FR" i="1">
                            <a:latin typeface="Cambria Math" panose="02040503050406030204" pitchFamily="18" charset="0"/>
                          </a:rPr>
                          <m:t>180</m:t>
                        </m:r>
                      </m:den>
                    </m:f>
                    <m:r>
                      <a:rPr lang="fr-FR" i="1">
                        <a:latin typeface="Cambria Math" panose="02040503050406030204" pitchFamily="18" charset="0"/>
                      </a:rPr>
                      <m:t>=</m:t>
                    </m:r>
                    <m:f>
                      <m:fPr>
                        <m:ctrlPr>
                          <a:rPr lang="en-US" i="1">
                            <a:latin typeface="Cambria Math" panose="02040503050406030204" pitchFamily="18" charset="0"/>
                          </a:rPr>
                        </m:ctrlPr>
                      </m:fPr>
                      <m:num>
                        <m:r>
                          <a:rPr lang="fr-FR" i="1">
                            <a:latin typeface="Cambria Math" panose="02040503050406030204" pitchFamily="18" charset="0"/>
                          </a:rPr>
                          <m:t>5</m:t>
                        </m:r>
                        <m:r>
                          <a:rPr lang="fr-FR" i="1">
                            <a:latin typeface="Cambria Math" panose="02040503050406030204" pitchFamily="18" charset="0"/>
                          </a:rPr>
                          <m:t>𝜋</m:t>
                        </m:r>
                      </m:num>
                      <m:den>
                        <m:r>
                          <a:rPr lang="fr-FR" i="1">
                            <a:latin typeface="Cambria Math" panose="02040503050406030204" pitchFamily="18" charset="0"/>
                          </a:rPr>
                          <m:t>6</m:t>
                        </m:r>
                      </m:den>
                    </m:f>
                  </m:oMath>
                </a14:m>
                <a:r>
                  <a:rPr lang="fr-FR" dirty="0">
                    <a:latin typeface="Aarial"/>
                  </a:rPr>
                  <a:t> </a:t>
                </a:r>
                <a:endParaRPr lang="en-US"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3"/>
                <a:ext cx="11838471" cy="3716497"/>
              </a:xfrm>
              <a:prstGeom prst="rect">
                <a:avLst/>
              </a:prstGeom>
              <a:blipFill>
                <a:blip r:embed="rId4"/>
                <a:stretch>
                  <a:fillRect l="-1235" t="-212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6004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dirty="0">
                <a:ea typeface="Segoe UI Symbol" panose="020B0502040204020203" pitchFamily="34" charset="0"/>
                <a:cs typeface="Times New Roman" panose="02020603050405020304" pitchFamily="18" charset="0"/>
              </a:rPr>
              <a:t>➽</a:t>
            </a:r>
            <a:r>
              <a:rPr lang="vi-VN" sz="3200" b="1" dirty="0">
                <a:ea typeface="Calibri" panose="020F0502020204030204" pitchFamily="34" charset="0"/>
                <a:cs typeface="Times New Roman" panose="02020603050405020304" pitchFamily="18" charset="0"/>
              </a:rPr>
              <a:t>Các ví dụ minh họa.</a:t>
            </a:r>
            <a:endParaRPr lang="en-US" sz="32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474747"/>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dirty="0">
                    <a:latin typeface="Aarial"/>
                  </a:rPr>
                  <a:t>Cho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r>
                      <a:rPr lang="en-US" i="1">
                        <a:latin typeface="Cambria Math" panose="02040503050406030204" pitchFamily="18" charset="0"/>
                      </a:rPr>
                      <m:t>&lt;</m:t>
                    </m:r>
                    <m:r>
                      <a:rPr lang="en-US" i="1">
                        <a:latin typeface="Cambria Math" panose="02040503050406030204" pitchFamily="18" charset="0"/>
                      </a:rPr>
                      <m:t>𝛼</m:t>
                    </m:r>
                    <m:r>
                      <a:rPr lang="en-US" i="1">
                        <a:latin typeface="Cambria Math" panose="02040503050406030204" pitchFamily="18" charset="0"/>
                      </a:rPr>
                      <m:t>&lt;</m:t>
                    </m:r>
                    <m:r>
                      <a:rPr lang="en-US" i="1">
                        <a:latin typeface="Cambria Math" panose="02040503050406030204" pitchFamily="18" charset="0"/>
                      </a:rPr>
                      <m:t>𝜋</m:t>
                    </m:r>
                  </m:oMath>
                </a14:m>
                <a:r>
                  <a:rPr lang="en-US" dirty="0">
                    <a:latin typeface="Aarial"/>
                  </a:rPr>
                  <a:t>.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dấu</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biểu</a:t>
                </a:r>
                <a:r>
                  <a:rPr lang="en-US" dirty="0">
                    <a:latin typeface="Aarial"/>
                  </a:rPr>
                  <a:t> </a:t>
                </a:r>
                <a:r>
                  <a:rPr lang="en-US" dirty="0" err="1">
                    <a:latin typeface="Aarial"/>
                  </a:rPr>
                  <a:t>thức</a:t>
                </a:r>
                <a:r>
                  <a:rPr lang="en-US" dirty="0">
                    <a:latin typeface="Aarial"/>
                  </a:rPr>
                  <a:t> </a:t>
                </a:r>
                <a:r>
                  <a:rPr lang="en-US" dirty="0" err="1">
                    <a:latin typeface="Aarial"/>
                  </a:rPr>
                  <a:t>sau</a:t>
                </a:r>
                <a:r>
                  <a:rPr lang="en-US" dirty="0">
                    <a:latin typeface="Aarial"/>
                  </a:rPr>
                  <a:t>: </a:t>
                </a:r>
              </a:p>
              <a:p>
                <a:pPr marL="0" indent="0">
                  <a:buNone/>
                </a:pPr>
                <a:r>
                  <a:rPr lang="en-US" dirty="0">
                    <a:latin typeface="Aarial"/>
                  </a:rPr>
                  <a:t>a) </a:t>
                </a:r>
                <a14:m>
                  <m:oMath xmlns:m="http://schemas.openxmlformats.org/officeDocument/2006/math">
                    <m:r>
                      <m:rPr>
                        <m:sty m:val="p"/>
                      </m:rPr>
                      <a:rPr lang="en-US">
                        <a:latin typeface="Cambria Math" panose="02040503050406030204" pitchFamily="18" charset="0"/>
                      </a:rPr>
                      <m:t>sin</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𝛼</m:t>
                        </m:r>
                      </m:e>
                    </m:d>
                  </m:oMath>
                </a14:m>
                <a:r>
                  <a:rPr lang="en-US" dirty="0">
                    <a:latin typeface="Aarial"/>
                  </a:rPr>
                  <a:t> ; b) </a:t>
                </a:r>
                <a14:m>
                  <m:oMath xmlns:m="http://schemas.openxmlformats.org/officeDocument/2006/math">
                    <m:r>
                      <m:rPr>
                        <m:sty m:val="p"/>
                      </m:rPr>
                      <a:rPr lang="en-US">
                        <a:latin typeface="Cambria Math" panose="02040503050406030204" pitchFamily="18" charset="0"/>
                      </a:rPr>
                      <m:t>cos</m:t>
                    </m:r>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𝛼</m:t>
                        </m:r>
                      </m:e>
                    </m:d>
                    <m:r>
                      <a:rPr lang="en-US">
                        <a:latin typeface="Cambria Math" panose="02040503050406030204" pitchFamily="18" charset="0"/>
                      </a:rPr>
                      <m:t>.</m:t>
                    </m:r>
                    <m:r>
                      <m:rPr>
                        <m:sty m:val="p"/>
                      </m:rPr>
                      <a:rPr lang="en-US">
                        <a:latin typeface="Cambria Math" panose="02040503050406030204" pitchFamily="18" charset="0"/>
                      </a:rPr>
                      <m:t>tan</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𝛼</m:t>
                        </m:r>
                      </m:e>
                    </m:d>
                  </m:oMath>
                </a14:m>
                <a:r>
                  <a:rPr lang="en-US" dirty="0">
                    <a:latin typeface="Aarial"/>
                  </a:rPr>
                  <a:t>		</a:t>
                </a:r>
                <a:r>
                  <a:rPr lang="en-US" dirty="0"/>
                  <a:t>	</a:t>
                </a: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13836" cy="1474747"/>
              </a:xfrm>
              <a:prstGeom prst="rect">
                <a:avLst/>
              </a:prstGeom>
              <a:blipFill>
                <a:blip r:embed="rId2"/>
                <a:stretch>
                  <a:fillRect l="-1237" t="-5328" b="-532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064822"/>
                <a:ext cx="11838471" cy="371304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Calibri" panose="020F0502020204030204" pitchFamily="34" charset="0"/>
                </a:endParaRPr>
              </a:p>
              <a:p>
                <a:pPr marL="0" marR="0" indent="0">
                  <a:lnSpc>
                    <a:spcPct val="107000"/>
                  </a:lnSpc>
                  <a:spcBef>
                    <a:spcPts val="200"/>
                  </a:spcBef>
                  <a:spcAft>
                    <a:spcPts val="0"/>
                  </a:spcAft>
                  <a:buNone/>
                </a:pPr>
                <a14:m>
                  <m:oMathPara xmlns:m="http://schemas.openxmlformats.org/officeDocument/2006/math">
                    <m:oMathParaPr>
                      <m:jc m:val="left"/>
                    </m:oMathParaPr>
                    <m:oMath xmlns:m="http://schemas.openxmlformats.org/officeDocument/2006/math">
                      <m:r>
                        <m:rPr>
                          <m:nor/>
                        </m:rPr>
                        <a:rPr lang="en-US" sz="3000">
                          <a:latin typeface="Aarial"/>
                        </a:rPr>
                        <m:t>a</m:t>
                      </m:r>
                      <m:r>
                        <m:rPr>
                          <m:nor/>
                        </m:rPr>
                        <a:rPr lang="en-US" sz="3000">
                          <a:latin typeface="Aarial"/>
                        </a:rPr>
                        <m:t>)  </m:t>
                      </m:r>
                      <m:r>
                        <m:rPr>
                          <m:nor/>
                        </m:rPr>
                        <a:rPr lang="en-US" sz="3000">
                          <a:latin typeface="Aarial"/>
                        </a:rPr>
                        <m:t>Ta</m:t>
                      </m:r>
                      <m:r>
                        <m:rPr>
                          <m:nor/>
                        </m:rPr>
                        <a:rPr lang="en-US" sz="3000">
                          <a:latin typeface="Aarial"/>
                        </a:rPr>
                        <m:t> </m:t>
                      </m:r>
                      <m:r>
                        <m:rPr>
                          <m:nor/>
                        </m:rPr>
                        <a:rPr lang="en-US" sz="3000">
                          <a:latin typeface="Aarial"/>
                        </a:rPr>
                        <m:t>c</m:t>
                      </m:r>
                      <m:r>
                        <m:rPr>
                          <m:nor/>
                        </m:rPr>
                        <a:rPr lang="en-US" sz="3000">
                          <a:latin typeface="Aarial"/>
                        </a:rPr>
                        <m:t>ó </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&lt;</m:t>
                      </m:r>
                      <m:r>
                        <a:rPr lang="en-US" sz="3000" i="1">
                          <a:latin typeface="Cambria Math" panose="02040503050406030204" pitchFamily="18" charset="0"/>
                        </a:rPr>
                        <m:t>𝛼</m:t>
                      </m:r>
                      <m:r>
                        <a:rPr lang="en-US" sz="3000" i="1">
                          <a:latin typeface="Cambria Math" panose="02040503050406030204" pitchFamily="18" charset="0"/>
                        </a:rPr>
                        <m:t>&lt;</m:t>
                      </m:r>
                      <m:r>
                        <a:rPr lang="en-US" sz="3000" i="1">
                          <a:latin typeface="Cambria Math" panose="02040503050406030204" pitchFamily="18" charset="0"/>
                        </a:rPr>
                        <m:t>𝜋</m:t>
                      </m:r>
                      <m:r>
                        <a:rPr lang="en-US" sz="3000" i="1">
                          <a:latin typeface="Cambria Math" panose="02040503050406030204" pitchFamily="18" charset="0"/>
                        </a:rPr>
                        <m:t>⇒</m:t>
                      </m:r>
                      <m:r>
                        <a:rPr lang="en-US" sz="3000" i="1">
                          <a:latin typeface="Cambria Math" panose="02040503050406030204" pitchFamily="18" charset="0"/>
                        </a:rPr>
                        <m:t>𝜋</m:t>
                      </m:r>
                      <m:r>
                        <a:rPr lang="en-US" sz="3000" i="1">
                          <a:latin typeface="Cambria Math" panose="02040503050406030204" pitchFamily="18" charset="0"/>
                        </a:rPr>
                        <m:t>&lt;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m:t>
                      </m:r>
                      <m:r>
                        <a:rPr lang="en-US" sz="3000" i="1">
                          <a:latin typeface="Cambria Math" panose="02040503050406030204" pitchFamily="18" charset="0"/>
                        </a:rPr>
                        <m:t>𝛼</m:t>
                      </m:r>
                      <m:r>
                        <a:rPr lang="en-US" sz="3000" i="1">
                          <a:latin typeface="Cambria Math" panose="02040503050406030204" pitchFamily="18" charset="0"/>
                        </a:rPr>
                        <m:t>&lt;</m:t>
                      </m:r>
                      <m:f>
                        <m:fPr>
                          <m:ctrlPr>
                            <a:rPr lang="en-US" sz="3000" i="1">
                              <a:latin typeface="Cambria Math" panose="02040503050406030204" pitchFamily="18" charset="0"/>
                            </a:rPr>
                          </m:ctrlPr>
                        </m:fPr>
                        <m:num>
                          <m:r>
                            <a:rPr lang="en-US" sz="3000">
                              <a:latin typeface="Cambria Math" panose="02040503050406030204" pitchFamily="18" charset="0"/>
                            </a:rPr>
                            <m:t>3</m:t>
                          </m:r>
                          <m:r>
                            <a:rPr lang="en-US" sz="3000" i="1">
                              <a:latin typeface="Cambria Math" panose="02040503050406030204" pitchFamily="18" charset="0"/>
                            </a:rPr>
                            <m:t>𝜋</m:t>
                          </m:r>
                        </m:num>
                        <m:den>
                          <m:r>
                            <a:rPr lang="en-US" sz="3000">
                              <a:latin typeface="Cambria Math" panose="02040503050406030204" pitchFamily="18" charset="0"/>
                            </a:rPr>
                            <m:t>2</m:t>
                          </m:r>
                        </m:den>
                      </m:f>
                      <m:r>
                        <m:rPr>
                          <m:nor/>
                        </m:rPr>
                        <a:rPr lang="en-US" sz="3000">
                          <a:latin typeface="Aarial"/>
                        </a:rPr>
                        <m:t> </m:t>
                      </m:r>
                      <m:r>
                        <m:rPr>
                          <m:nor/>
                        </m:rPr>
                        <a:rPr lang="en-US" sz="3000">
                          <a:latin typeface="Aarial"/>
                        </a:rPr>
                        <m:t>suy</m:t>
                      </m:r>
                      <m:r>
                        <m:rPr>
                          <m:nor/>
                        </m:rPr>
                        <a:rPr lang="en-US" sz="3000">
                          <a:latin typeface="Aarial"/>
                        </a:rPr>
                        <m:t> </m:t>
                      </m:r>
                      <m:r>
                        <m:rPr>
                          <m:nor/>
                        </m:rPr>
                        <a:rPr lang="en-US" sz="3000">
                          <a:latin typeface="Aarial"/>
                        </a:rPr>
                        <m:t>ra</m:t>
                      </m:r>
                      <m:r>
                        <m:rPr>
                          <m:nor/>
                        </m:rPr>
                        <a:rPr lang="en-US" sz="3000">
                          <a:latin typeface="Aarial"/>
                        </a:rPr>
                        <m:t> </m:t>
                      </m:r>
                      <m:r>
                        <m:rPr>
                          <m:sty m:val="p"/>
                        </m:rPr>
                        <a:rPr lang="en-US" sz="3000">
                          <a:latin typeface="Cambria Math" panose="02040503050406030204" pitchFamily="18" charset="0"/>
                        </a:rPr>
                        <m:t>sin</m:t>
                      </m:r>
                      <m:d>
                        <m:dPr>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m:t>
                          </m:r>
                          <m:r>
                            <a:rPr lang="en-US" sz="3000" i="1">
                              <a:latin typeface="Cambria Math" panose="02040503050406030204" pitchFamily="18" charset="0"/>
                            </a:rPr>
                            <m:t>𝛼</m:t>
                          </m:r>
                        </m:e>
                      </m:d>
                      <m:r>
                        <a:rPr lang="en-US" sz="3000" i="1">
                          <a:latin typeface="Cambria Math" panose="02040503050406030204" pitchFamily="18" charset="0"/>
                        </a:rPr>
                        <m:t>&lt;</m:t>
                      </m:r>
                      <m:r>
                        <a:rPr lang="en-US" sz="3000">
                          <a:latin typeface="Cambria Math" panose="02040503050406030204" pitchFamily="18" charset="0"/>
                        </a:rPr>
                        <m:t>0</m:t>
                      </m:r>
                    </m:oMath>
                  </m:oMathPara>
                </a14:m>
                <a:endParaRPr lang="en-US" sz="3000" dirty="0">
                  <a:latin typeface="Aarial"/>
                </a:endParaRPr>
              </a:p>
              <a:p>
                <a:pPr marL="0" indent="0">
                  <a:buNone/>
                </a:pPr>
                <a:r>
                  <a:rPr lang="en-US" sz="3000" dirty="0">
                    <a:latin typeface="Aarial"/>
                  </a:rPr>
                  <a:t>b) Ta </a:t>
                </a:r>
                <a:r>
                  <a:rPr lang="en-US" sz="3000" dirty="0" err="1">
                    <a:latin typeface="Aarial"/>
                  </a:rPr>
                  <a:t>có</a:t>
                </a:r>
                <a:r>
                  <a:rPr lang="en-US" sz="3000" dirty="0">
                    <a:latin typeface="Aarial"/>
                  </a:rPr>
                  <a:t> </a:t>
                </a:r>
                <a14:m>
                  <m:oMath xmlns:m="http://schemas.openxmlformats.org/officeDocument/2006/math">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&lt;</m:t>
                    </m:r>
                    <m:r>
                      <a:rPr lang="en-US" sz="3000" i="1">
                        <a:latin typeface="Cambria Math" panose="02040503050406030204" pitchFamily="18" charset="0"/>
                      </a:rPr>
                      <m:t>𝛼</m:t>
                    </m:r>
                    <m:r>
                      <a:rPr lang="en-US" sz="3000" i="1">
                        <a:latin typeface="Cambria Math" panose="02040503050406030204" pitchFamily="18" charset="0"/>
                      </a:rPr>
                      <m:t>&lt;</m:t>
                    </m:r>
                    <m:r>
                      <a:rPr lang="en-US" sz="3000" i="1">
                        <a:latin typeface="Cambria Math" panose="02040503050406030204" pitchFamily="18" charset="0"/>
                      </a:rPr>
                      <m:t>𝜋</m:t>
                    </m:r>
                    <m:r>
                      <a:rPr lang="en-US" sz="3000" i="1">
                        <a:latin typeface="Cambria Math" panose="02040503050406030204" pitchFamily="18" charset="0"/>
                      </a:rPr>
                      <m:t>⇒</m:t>
                    </m:r>
                    <m:r>
                      <a:rPr lang="en-US" sz="3000">
                        <a:latin typeface="Cambria Math" panose="02040503050406030204" pitchFamily="18" charset="0"/>
                      </a:rPr>
                      <m:t>0</m:t>
                    </m:r>
                    <m:r>
                      <a:rPr lang="en-US" sz="3000" i="1">
                        <a:latin typeface="Cambria Math" panose="02040503050406030204" pitchFamily="18" charset="0"/>
                      </a:rPr>
                      <m:t>&lt;−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m:t>
                    </m:r>
                    <m:r>
                      <a:rPr lang="en-US" sz="3000" i="1">
                        <a:latin typeface="Cambria Math" panose="02040503050406030204" pitchFamily="18" charset="0"/>
                      </a:rPr>
                      <m:t>𝛼</m:t>
                    </m:r>
                    <m:r>
                      <a:rPr lang="en-US" sz="3000" i="1">
                        <a:latin typeface="Cambria Math" panose="02040503050406030204" pitchFamily="18" charset="0"/>
                      </a:rPr>
                      <m:t>&lt;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oMath>
                </a14:m>
                <a:r>
                  <a:rPr lang="en-US" sz="3000" dirty="0">
                    <a:latin typeface="Aarial"/>
                  </a:rPr>
                  <a:t> </a:t>
                </a:r>
                <a:r>
                  <a:rPr lang="en-US" sz="3000" dirty="0" err="1">
                    <a:latin typeface="Aarial"/>
                  </a:rPr>
                  <a:t>suy</a:t>
                </a:r>
                <a:r>
                  <a:rPr lang="en-US" sz="3000" dirty="0">
                    <a:latin typeface="Aarial"/>
                  </a:rPr>
                  <a:t> </a:t>
                </a:r>
                <a:r>
                  <a:rPr lang="en-US" sz="3000" dirty="0" err="1">
                    <a:latin typeface="Aarial"/>
                  </a:rPr>
                  <a:t>ra</a:t>
                </a:r>
                <a:r>
                  <a:rPr lang="en-US" sz="3000" dirty="0">
                    <a:latin typeface="Aarial"/>
                  </a:rPr>
                  <a:t> </a:t>
                </a:r>
                <a14:m>
                  <m:oMath xmlns:m="http://schemas.openxmlformats.org/officeDocument/2006/math">
                    <m:r>
                      <m:rPr>
                        <m:sty m:val="p"/>
                      </m:rPr>
                      <a:rPr lang="en-US" sz="3000">
                        <a:latin typeface="Cambria Math" panose="02040503050406030204" pitchFamily="18" charset="0"/>
                      </a:rPr>
                      <m:t>cos</m:t>
                    </m:r>
                    <m:d>
                      <m:dPr>
                        <m:ctrlPr>
                          <a:rPr lang="en-US" sz="3000" i="1">
                            <a:latin typeface="Cambria Math" panose="02040503050406030204" pitchFamily="18" charset="0"/>
                          </a:rPr>
                        </m:ctrlPr>
                      </m:dPr>
                      <m:e>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m:t>
                        </m:r>
                        <m:r>
                          <a:rPr lang="en-US" sz="3000" i="1">
                            <a:latin typeface="Cambria Math" panose="02040503050406030204" pitchFamily="18" charset="0"/>
                          </a:rPr>
                          <m:t>𝛼</m:t>
                        </m:r>
                      </m:e>
                    </m:d>
                    <m:r>
                      <a:rPr lang="en-US" sz="3000" i="1">
                        <a:latin typeface="Cambria Math" panose="02040503050406030204" pitchFamily="18" charset="0"/>
                      </a:rPr>
                      <m:t>&gt;</m:t>
                    </m:r>
                    <m:r>
                      <a:rPr lang="en-US" sz="3000">
                        <a:latin typeface="Cambria Math" panose="02040503050406030204" pitchFamily="18" charset="0"/>
                      </a:rPr>
                      <m:t>0</m:t>
                    </m:r>
                  </m:oMath>
                </a14:m>
                <a:endParaRPr lang="en-US" sz="3000" dirty="0">
                  <a:latin typeface="Aarial"/>
                </a:endParaRPr>
              </a:p>
              <a:p>
                <a:pPr marL="0" indent="0">
                  <a:buNone/>
                </a:pPr>
                <a:r>
                  <a:rPr lang="en-US" sz="3000" dirty="0" err="1">
                    <a:latin typeface="Aarial"/>
                  </a:rPr>
                  <a:t>Và</a:t>
                </a:r>
                <a:r>
                  <a:rPr lang="en-US" sz="3000" dirty="0">
                    <a:latin typeface="Aarial"/>
                  </a:rPr>
                  <a:t> </a:t>
                </a:r>
                <a14:m>
                  <m:oMath xmlns:m="http://schemas.openxmlformats.org/officeDocument/2006/math">
                    <m:r>
                      <a:rPr lang="en-US" sz="3000">
                        <a:latin typeface="Cambria Math" panose="02040503050406030204" pitchFamily="18" charset="0"/>
                      </a:rPr>
                      <m:t>0</m:t>
                    </m:r>
                    <m:r>
                      <a:rPr lang="en-US" sz="3000" i="1">
                        <a:latin typeface="Cambria Math" panose="02040503050406030204" pitchFamily="18" charset="0"/>
                      </a:rPr>
                      <m:t>&lt;</m:t>
                    </m:r>
                    <m:r>
                      <a:rPr lang="en-US" sz="3000" i="1">
                        <a:latin typeface="Cambria Math" panose="02040503050406030204" pitchFamily="18" charset="0"/>
                      </a:rPr>
                      <m:t>𝜋</m:t>
                    </m:r>
                    <m:r>
                      <a:rPr lang="en-US" sz="3000" i="1">
                        <a:latin typeface="Cambria Math" panose="02040503050406030204" pitchFamily="18" charset="0"/>
                      </a:rPr>
                      <m:t>−</m:t>
                    </m:r>
                    <m:r>
                      <a:rPr lang="en-US" sz="3000" i="1">
                        <a:latin typeface="Cambria Math" panose="02040503050406030204" pitchFamily="18" charset="0"/>
                      </a:rPr>
                      <m:t>𝛼</m:t>
                    </m:r>
                    <m:r>
                      <a:rPr lang="en-US" sz="3000" i="1">
                        <a:latin typeface="Cambria Math" panose="02040503050406030204" pitchFamily="18" charset="0"/>
                      </a:rPr>
                      <m:t>&lt;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oMath>
                </a14:m>
                <a:r>
                  <a:rPr lang="en-US" sz="3000" dirty="0">
                    <a:latin typeface="Aarial"/>
                  </a:rPr>
                  <a:t> </a:t>
                </a:r>
                <a:r>
                  <a:rPr lang="en-US" sz="3000" dirty="0" err="1">
                    <a:latin typeface="Aarial"/>
                  </a:rPr>
                  <a:t>suy</a:t>
                </a:r>
                <a:r>
                  <a:rPr lang="en-US" sz="3000" dirty="0">
                    <a:latin typeface="Aarial"/>
                  </a:rPr>
                  <a:t> </a:t>
                </a:r>
                <a:r>
                  <a:rPr lang="en-US" sz="3000" dirty="0" err="1">
                    <a:latin typeface="Aarial"/>
                  </a:rPr>
                  <a:t>ra</a:t>
                </a:r>
                <a:r>
                  <a:rPr lang="en-US" sz="3000" dirty="0">
                    <a:latin typeface="Aarial"/>
                  </a:rPr>
                  <a:t> </a:t>
                </a:r>
                <a14:m>
                  <m:oMath xmlns:m="http://schemas.openxmlformats.org/officeDocument/2006/math">
                    <m:r>
                      <m:rPr>
                        <m:sty m:val="p"/>
                      </m:rPr>
                      <a:rPr lang="en-US" sz="3000">
                        <a:latin typeface="Cambria Math" panose="02040503050406030204" pitchFamily="18" charset="0"/>
                      </a:rPr>
                      <m:t>tan</m:t>
                    </m:r>
                    <m:d>
                      <m:dPr>
                        <m:ctrlPr>
                          <a:rPr lang="en-US" sz="3000" i="1">
                            <a:latin typeface="Cambria Math" panose="02040503050406030204" pitchFamily="18" charset="0"/>
                          </a:rPr>
                        </m:ctrlPr>
                      </m:dPr>
                      <m:e>
                        <m:r>
                          <a:rPr lang="en-US" sz="3000" i="1">
                            <a:latin typeface="Cambria Math" panose="02040503050406030204" pitchFamily="18" charset="0"/>
                          </a:rPr>
                          <m:t>𝜋</m:t>
                        </m:r>
                        <m:r>
                          <a:rPr lang="en-US" sz="3000" i="1">
                            <a:latin typeface="Cambria Math" panose="02040503050406030204" pitchFamily="18" charset="0"/>
                          </a:rPr>
                          <m:t>+</m:t>
                        </m:r>
                        <m:r>
                          <a:rPr lang="en-US" sz="3000" i="1">
                            <a:latin typeface="Cambria Math" panose="02040503050406030204" pitchFamily="18" charset="0"/>
                          </a:rPr>
                          <m:t>𝛼</m:t>
                        </m:r>
                      </m:e>
                    </m:d>
                    <m:r>
                      <a:rPr lang="en-US" sz="3000" i="1">
                        <a:latin typeface="Cambria Math" panose="02040503050406030204" pitchFamily="18" charset="0"/>
                      </a:rPr>
                      <m:t>&gt;</m:t>
                    </m:r>
                    <m:r>
                      <a:rPr lang="en-US" sz="3000">
                        <a:latin typeface="Cambria Math" panose="02040503050406030204" pitchFamily="18" charset="0"/>
                      </a:rPr>
                      <m:t>0</m:t>
                    </m:r>
                  </m:oMath>
                </a14:m>
                <a:endParaRPr lang="en-US" sz="3000" dirty="0">
                  <a:latin typeface="Aarial"/>
                </a:endParaRPr>
              </a:p>
              <a:p>
                <a:pPr marL="0" indent="0">
                  <a:buNone/>
                </a:pPr>
                <a:r>
                  <a:rPr lang="en-US" sz="3000" dirty="0" err="1">
                    <a:latin typeface="Aarial"/>
                  </a:rPr>
                  <a:t>Vậy</a:t>
                </a:r>
                <a:r>
                  <a:rPr lang="en-US" sz="3000" dirty="0">
                    <a:latin typeface="Aarial"/>
                  </a:rPr>
                  <a:t> </a:t>
                </a:r>
                <a14:m>
                  <m:oMath xmlns:m="http://schemas.openxmlformats.org/officeDocument/2006/math">
                    <m:r>
                      <m:rPr>
                        <m:sty m:val="p"/>
                      </m:rPr>
                      <a:rPr lang="en-US" sz="3000">
                        <a:latin typeface="Cambria Math" panose="02040503050406030204" pitchFamily="18" charset="0"/>
                      </a:rPr>
                      <m:t>cos</m:t>
                    </m:r>
                    <m:d>
                      <m:dPr>
                        <m:ctrlPr>
                          <a:rPr lang="en-US" sz="3000" i="1">
                            <a:latin typeface="Cambria Math" panose="02040503050406030204" pitchFamily="18" charset="0"/>
                          </a:rPr>
                        </m:ctrlPr>
                      </m:dPr>
                      <m:e>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𝜋</m:t>
                            </m:r>
                          </m:num>
                          <m:den>
                            <m:r>
                              <a:rPr lang="en-US" sz="3000">
                                <a:latin typeface="Cambria Math" panose="02040503050406030204" pitchFamily="18" charset="0"/>
                              </a:rPr>
                              <m:t>2</m:t>
                            </m:r>
                          </m:den>
                        </m:f>
                        <m:r>
                          <a:rPr lang="en-US" sz="3000" i="1">
                            <a:latin typeface="Cambria Math" panose="02040503050406030204" pitchFamily="18" charset="0"/>
                          </a:rPr>
                          <m:t>+</m:t>
                        </m:r>
                        <m:r>
                          <a:rPr lang="en-US" sz="3000" i="1">
                            <a:latin typeface="Cambria Math" panose="02040503050406030204" pitchFamily="18" charset="0"/>
                          </a:rPr>
                          <m:t>𝛼</m:t>
                        </m:r>
                      </m:e>
                    </m:d>
                    <m:r>
                      <a:rPr lang="en-US" sz="3000">
                        <a:latin typeface="Cambria Math" panose="02040503050406030204" pitchFamily="18" charset="0"/>
                      </a:rPr>
                      <m:t>.</m:t>
                    </m:r>
                    <m:r>
                      <m:rPr>
                        <m:sty m:val="p"/>
                      </m:rPr>
                      <a:rPr lang="en-US" sz="3000">
                        <a:latin typeface="Cambria Math" panose="02040503050406030204" pitchFamily="18" charset="0"/>
                      </a:rPr>
                      <m:t>tan</m:t>
                    </m:r>
                    <m:d>
                      <m:dPr>
                        <m:ctrlPr>
                          <a:rPr lang="en-US" sz="3000" i="1">
                            <a:latin typeface="Cambria Math" panose="02040503050406030204" pitchFamily="18" charset="0"/>
                          </a:rPr>
                        </m:ctrlPr>
                      </m:dPr>
                      <m:e>
                        <m:r>
                          <a:rPr lang="en-US" sz="3000" i="1">
                            <a:latin typeface="Cambria Math" panose="02040503050406030204" pitchFamily="18" charset="0"/>
                          </a:rPr>
                          <m:t>𝜋</m:t>
                        </m:r>
                        <m:r>
                          <a:rPr lang="en-US" sz="3000" i="1">
                            <a:latin typeface="Cambria Math" panose="02040503050406030204" pitchFamily="18" charset="0"/>
                          </a:rPr>
                          <m:t>+</m:t>
                        </m:r>
                        <m:r>
                          <a:rPr lang="en-US" sz="3000" i="1">
                            <a:latin typeface="Cambria Math" panose="02040503050406030204" pitchFamily="18" charset="0"/>
                          </a:rPr>
                          <m:t>𝛼</m:t>
                        </m:r>
                      </m:e>
                    </m:d>
                    <m:r>
                      <a:rPr lang="en-US" sz="3000" i="1">
                        <a:latin typeface="Cambria Math" panose="02040503050406030204" pitchFamily="18" charset="0"/>
                      </a:rPr>
                      <m:t>&gt;</m:t>
                    </m:r>
                    <m:r>
                      <a:rPr lang="en-US" sz="3000">
                        <a:latin typeface="Cambria Math" panose="02040503050406030204" pitchFamily="18" charset="0"/>
                      </a:rPr>
                      <m:t>0</m:t>
                    </m:r>
                  </m:oMath>
                </a14:m>
                <a:r>
                  <a:rPr lang="en-US" sz="3000" dirty="0">
                    <a:latin typeface="Aarial"/>
                  </a:rPr>
                  <a:t>.</a:t>
                </a:r>
              </a:p>
              <a:p>
                <a:pPr marL="0" lvl="0" indent="0">
                  <a:buNone/>
                </a:pPr>
                <a:endParaRPr lang="en-US" dirty="0"/>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064822"/>
                <a:ext cx="11838471" cy="3713049"/>
              </a:xfrm>
              <a:prstGeom prst="rect">
                <a:avLst/>
              </a:prstGeom>
              <a:blipFill>
                <a:blip r:embed="rId4"/>
                <a:stretch>
                  <a:fillRect l="-1183" t="-2128" b="-180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6328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up)">
                                      <p:cBhvr>
                                        <p:cTn id="4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1163643"/>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6</a:t>
            </a:r>
            <a:r>
              <a:rPr lang="vi-VN"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Xác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định</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trị</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biểu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thức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chứa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đặc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biệt</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liên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quan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đặc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biệt</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và</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dấu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trị</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của</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góc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a:t>
            </a:r>
            <a:endParaRPr lang="en-US" sz="18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93111" y="2146562"/>
                <a:ext cx="11404682" cy="4490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lgn="just">
                  <a:buNone/>
                </a:pPr>
                <a:r>
                  <a:rPr lang="vi-VN" b="1" dirty="0">
                    <a:ea typeface="Times New Roman" panose="02020603050405020304" pitchFamily="18" charset="0"/>
                  </a:rPr>
                  <a:t>•</a:t>
                </a:r>
                <a:r>
                  <a:rPr lang="en-US" b="1" dirty="0">
                    <a:solidFill>
                      <a:srgbClr val="0000FF"/>
                    </a:solidFill>
                    <a:ea typeface="Times New Roman" panose="02020603050405020304" pitchFamily="18" charset="0"/>
                  </a:rPr>
                  <a:t> </a:t>
                </a:r>
                <a:r>
                  <a:rPr lang="en-US" dirty="0" err="1"/>
                  <a:t>Sử</a:t>
                </a:r>
                <a:r>
                  <a:rPr lang="en-US" dirty="0"/>
                  <a:t> </a:t>
                </a:r>
                <a:r>
                  <a:rPr lang="en-US" dirty="0" err="1"/>
                  <a:t>dụng</a:t>
                </a:r>
                <a:r>
                  <a:rPr lang="en-US" dirty="0"/>
                  <a:t> </a:t>
                </a:r>
                <a:r>
                  <a:rPr lang="en-US" dirty="0" err="1"/>
                  <a:t>các</a:t>
                </a:r>
                <a:r>
                  <a:rPr lang="en-US" dirty="0"/>
                  <a:t> </a:t>
                </a:r>
                <a:r>
                  <a:rPr lang="en-US" dirty="0" err="1"/>
                  <a:t>hệ</a:t>
                </a:r>
                <a:r>
                  <a:rPr lang="en-US" dirty="0"/>
                  <a:t> </a:t>
                </a:r>
                <a:r>
                  <a:rPr lang="en-US" dirty="0" err="1"/>
                  <a:t>thức</a:t>
                </a:r>
                <a:r>
                  <a:rPr lang="en-US" dirty="0"/>
                  <a:t> </a:t>
                </a:r>
                <a:r>
                  <a:rPr lang="en-US" dirty="0" err="1"/>
                  <a:t>lượng</a:t>
                </a:r>
                <a:r>
                  <a:rPr lang="en-US" dirty="0"/>
                  <a:t> </a:t>
                </a:r>
                <a:r>
                  <a:rPr lang="en-US" dirty="0" err="1"/>
                  <a:t>giác</a:t>
                </a:r>
                <a:r>
                  <a:rPr lang="en-US" dirty="0"/>
                  <a:t> </a:t>
                </a:r>
                <a:r>
                  <a:rPr lang="en-US" dirty="0" err="1"/>
                  <a:t>cơ</a:t>
                </a:r>
                <a:r>
                  <a:rPr lang="en-US" dirty="0"/>
                  <a:t> </a:t>
                </a:r>
                <a:r>
                  <a:rPr lang="en-US" dirty="0" err="1"/>
                  <a:t>bản</a:t>
                </a:r>
                <a:r>
                  <a:rPr lang="en-US" dirty="0"/>
                  <a:t>, </a:t>
                </a:r>
                <a:r>
                  <a:rPr lang="en-US" dirty="0" err="1"/>
                  <a:t>các</a:t>
                </a:r>
                <a:r>
                  <a:rPr lang="en-US" dirty="0"/>
                  <a:t> </a:t>
                </a:r>
                <a:r>
                  <a:rPr lang="en-US" dirty="0" err="1"/>
                  <a:t>hằng</a:t>
                </a:r>
                <a:r>
                  <a:rPr lang="en-US" dirty="0"/>
                  <a:t> </a:t>
                </a:r>
                <a:r>
                  <a:rPr lang="en-US" dirty="0" err="1"/>
                  <a:t>đẳng</a:t>
                </a:r>
                <a:r>
                  <a:rPr lang="en-US" dirty="0"/>
                  <a:t> </a:t>
                </a:r>
                <a:r>
                  <a:rPr lang="en-US" dirty="0" err="1"/>
                  <a:t>thức</a:t>
                </a:r>
                <a:r>
                  <a:rPr lang="en-US" dirty="0"/>
                  <a:t> </a:t>
                </a:r>
                <a:r>
                  <a:rPr lang="en-US" dirty="0" err="1"/>
                  <a:t>đáng</a:t>
                </a:r>
                <a:r>
                  <a:rPr lang="en-US" dirty="0"/>
                  <a:t> </a:t>
                </a:r>
                <a:r>
                  <a:rPr lang="en-US" dirty="0" err="1"/>
                  <a:t>nhớ</a:t>
                </a:r>
                <a:r>
                  <a:rPr lang="en-US" dirty="0"/>
                  <a:t> </a:t>
                </a:r>
                <a:r>
                  <a:rPr lang="en-US" dirty="0" err="1"/>
                  <a:t>và</a:t>
                </a:r>
                <a:r>
                  <a:rPr lang="en-US" dirty="0"/>
                  <a:t> </a:t>
                </a:r>
                <a:r>
                  <a:rPr lang="en-US" dirty="0" err="1"/>
                  <a:t>sử</a:t>
                </a:r>
                <a:r>
                  <a:rPr lang="en-US" dirty="0"/>
                  <a:t> </a:t>
                </a:r>
                <a:r>
                  <a:rPr lang="en-US" dirty="0" err="1"/>
                  <a:t>dụng</a:t>
                </a:r>
                <a:r>
                  <a:rPr lang="en-US" dirty="0"/>
                  <a:t> </a:t>
                </a:r>
                <a:r>
                  <a:rPr lang="en-US" dirty="0" err="1"/>
                  <a:t>tính</a:t>
                </a:r>
                <a:r>
                  <a:rPr lang="en-US" dirty="0"/>
                  <a:t> </a:t>
                </a:r>
                <a:r>
                  <a:rPr lang="en-US" dirty="0" err="1"/>
                  <a:t>chất</a:t>
                </a:r>
                <a:r>
                  <a:rPr lang="en-US" dirty="0"/>
                  <a:t> </a:t>
                </a:r>
                <a:r>
                  <a:rPr lang="en-US" dirty="0" err="1"/>
                  <a:t>của</a:t>
                </a:r>
                <a:r>
                  <a:rPr lang="en-US" dirty="0"/>
                  <a:t> </a:t>
                </a:r>
                <a:r>
                  <a:rPr lang="en-US" dirty="0" err="1"/>
                  <a:t>giá</a:t>
                </a:r>
                <a:r>
                  <a:rPr lang="en-US" dirty="0"/>
                  <a:t> </a:t>
                </a:r>
                <a:r>
                  <a:rPr lang="en-US" dirty="0" err="1"/>
                  <a:t>trị</a:t>
                </a:r>
                <a:r>
                  <a:rPr lang="en-US" dirty="0"/>
                  <a:t> </a:t>
                </a:r>
                <a:r>
                  <a:rPr lang="en-US" dirty="0" err="1"/>
                  <a:t>lượng</a:t>
                </a:r>
                <a:r>
                  <a:rPr lang="en-US" dirty="0"/>
                  <a:t> </a:t>
                </a:r>
                <a:r>
                  <a:rPr lang="en-US" dirty="0" err="1"/>
                  <a:t>giác</a:t>
                </a:r>
                <a:r>
                  <a:rPr lang="en-US" dirty="0"/>
                  <a:t> </a:t>
                </a:r>
                <a:r>
                  <a:rPr lang="en-US" dirty="0" err="1"/>
                  <a:t>để</a:t>
                </a:r>
                <a:r>
                  <a:rPr lang="en-US" dirty="0"/>
                  <a:t> </a:t>
                </a:r>
                <a:r>
                  <a:rPr lang="en-US" dirty="0" err="1"/>
                  <a:t>biến</a:t>
                </a:r>
                <a:r>
                  <a:rPr lang="en-US" dirty="0"/>
                  <a:t> </a:t>
                </a:r>
                <a:r>
                  <a:rPr lang="en-US" dirty="0" err="1"/>
                  <a:t>đổi</a:t>
                </a:r>
                <a:endParaRPr lang="en-US" dirty="0"/>
              </a:p>
              <a:p>
                <a:pPr algn="just"/>
                <a:r>
                  <a:rPr lang="en-US" dirty="0"/>
                  <a:t>Khi </a:t>
                </a:r>
                <a:r>
                  <a:rPr lang="en-US" dirty="0" err="1"/>
                  <a:t>chứng</a:t>
                </a:r>
                <a:r>
                  <a:rPr lang="en-US" dirty="0"/>
                  <a:t> </a:t>
                </a:r>
                <a:r>
                  <a:rPr lang="en-US" dirty="0" err="1"/>
                  <a:t>minh</a:t>
                </a:r>
                <a:r>
                  <a:rPr lang="en-US" dirty="0"/>
                  <a:t> </a:t>
                </a:r>
                <a:r>
                  <a:rPr lang="en-US" dirty="0" err="1"/>
                  <a:t>một</a:t>
                </a:r>
                <a:r>
                  <a:rPr lang="en-US" dirty="0"/>
                  <a:t> </a:t>
                </a:r>
                <a:r>
                  <a:rPr lang="en-US" dirty="0" err="1"/>
                  <a:t>đẳng</a:t>
                </a:r>
                <a:r>
                  <a:rPr lang="en-US" dirty="0"/>
                  <a:t> </a:t>
                </a:r>
                <a:r>
                  <a:rPr lang="en-US" dirty="0" err="1"/>
                  <a:t>thức</a:t>
                </a:r>
                <a:r>
                  <a:rPr lang="en-US" dirty="0"/>
                  <a:t> ta </a:t>
                </a:r>
                <a:r>
                  <a:rPr lang="en-US" dirty="0" err="1"/>
                  <a:t>có</a:t>
                </a:r>
                <a:r>
                  <a:rPr lang="en-US" dirty="0"/>
                  <a:t> </a:t>
                </a:r>
                <a:r>
                  <a:rPr lang="en-US" dirty="0" err="1"/>
                  <a:t>thể</a:t>
                </a:r>
                <a:r>
                  <a:rPr lang="en-US" dirty="0"/>
                  <a:t> </a:t>
                </a:r>
                <a:r>
                  <a:rPr lang="en-US" dirty="0" err="1"/>
                  <a:t>biến</a:t>
                </a:r>
                <a:r>
                  <a:rPr lang="en-US" dirty="0"/>
                  <a:t> </a:t>
                </a:r>
                <a:r>
                  <a:rPr lang="en-US" dirty="0" err="1"/>
                  <a:t>đổi</a:t>
                </a:r>
                <a:r>
                  <a:rPr lang="en-US" dirty="0"/>
                  <a:t> </a:t>
                </a:r>
                <a:r>
                  <a:rPr lang="en-US" dirty="0" err="1"/>
                  <a:t>vế</a:t>
                </a:r>
                <a:r>
                  <a:rPr lang="en-US" dirty="0"/>
                  <a:t> </a:t>
                </a:r>
                <a:r>
                  <a:rPr lang="en-US" dirty="0" err="1"/>
                  <a:t>này</a:t>
                </a:r>
                <a:r>
                  <a:rPr lang="en-US" dirty="0"/>
                  <a:t> </a:t>
                </a:r>
                <a:r>
                  <a:rPr lang="en-US" dirty="0" err="1"/>
                  <a:t>thành</a:t>
                </a:r>
                <a:r>
                  <a:rPr lang="en-US" dirty="0"/>
                  <a:t> </a:t>
                </a:r>
                <a:r>
                  <a:rPr lang="en-US" dirty="0" err="1"/>
                  <a:t>vế</a:t>
                </a:r>
                <a:r>
                  <a:rPr lang="en-US" dirty="0"/>
                  <a:t> kia, </a:t>
                </a:r>
                <a:r>
                  <a:rPr lang="en-US" dirty="0" err="1"/>
                  <a:t>biến</a:t>
                </a:r>
                <a:r>
                  <a:rPr lang="en-US" dirty="0"/>
                  <a:t> </a:t>
                </a:r>
                <a:r>
                  <a:rPr lang="en-US" dirty="0" err="1"/>
                  <a:t>đổi</a:t>
                </a:r>
                <a:r>
                  <a:rPr lang="en-US" dirty="0"/>
                  <a:t> </a:t>
                </a:r>
                <a:r>
                  <a:rPr lang="en-US" dirty="0" err="1"/>
                  <a:t>tương</a:t>
                </a:r>
                <a:r>
                  <a:rPr lang="en-US" dirty="0"/>
                  <a:t> </a:t>
                </a:r>
                <a:r>
                  <a:rPr lang="en-US" dirty="0" err="1"/>
                  <a:t>đương</a:t>
                </a:r>
                <a:r>
                  <a:rPr lang="en-US" dirty="0"/>
                  <a:t>, </a:t>
                </a:r>
                <a:r>
                  <a:rPr lang="en-US" dirty="0" err="1"/>
                  <a:t>biến</a:t>
                </a:r>
                <a:r>
                  <a:rPr lang="en-US" dirty="0"/>
                  <a:t> </a:t>
                </a:r>
                <a:r>
                  <a:rPr lang="en-US" dirty="0" err="1"/>
                  <a:t>đổi</a:t>
                </a:r>
                <a:r>
                  <a:rPr lang="en-US" dirty="0"/>
                  <a:t> </a:t>
                </a:r>
                <a:r>
                  <a:rPr lang="en-US" dirty="0" err="1"/>
                  <a:t>hai</a:t>
                </a:r>
                <a:r>
                  <a:rPr lang="en-US" dirty="0"/>
                  <a:t> </a:t>
                </a:r>
                <a:r>
                  <a:rPr lang="en-US" dirty="0" err="1"/>
                  <a:t>vế</a:t>
                </a:r>
                <a:r>
                  <a:rPr lang="en-US" dirty="0"/>
                  <a:t> </a:t>
                </a:r>
                <a:r>
                  <a:rPr lang="en-US" dirty="0" err="1"/>
                  <a:t>cùng</a:t>
                </a:r>
                <a:r>
                  <a:rPr lang="en-US" dirty="0"/>
                  <a:t> </a:t>
                </a:r>
                <a:r>
                  <a:rPr lang="en-US" dirty="0" err="1"/>
                  <a:t>bằng</a:t>
                </a:r>
                <a:r>
                  <a:rPr lang="en-US" dirty="0"/>
                  <a:t> </a:t>
                </a:r>
                <a:r>
                  <a:rPr lang="en-US" dirty="0" err="1"/>
                  <a:t>một</a:t>
                </a:r>
                <a:r>
                  <a:rPr lang="en-US" dirty="0"/>
                  <a:t> </a:t>
                </a:r>
                <a:r>
                  <a:rPr lang="en-US" dirty="0" err="1"/>
                  <a:t>đại</a:t>
                </a:r>
                <a:r>
                  <a:rPr lang="en-US" dirty="0"/>
                  <a:t> </a:t>
                </a:r>
                <a:r>
                  <a:rPr lang="en-US" dirty="0" err="1"/>
                  <a:t>lượng</a:t>
                </a:r>
                <a:r>
                  <a:rPr lang="en-US" dirty="0"/>
                  <a:t> </a:t>
                </a:r>
                <a:r>
                  <a:rPr lang="en-US" dirty="0" err="1"/>
                  <a:t>khác</a:t>
                </a:r>
                <a:r>
                  <a:rPr lang="en-US" dirty="0"/>
                  <a:t>.</a:t>
                </a:r>
              </a:p>
              <a:p>
                <a:pPr algn="just"/>
                <a:r>
                  <a:rPr lang="en-US" dirty="0" err="1"/>
                  <a:t>Chứng</a:t>
                </a:r>
                <a:r>
                  <a:rPr lang="en-US" dirty="0"/>
                  <a:t> </a:t>
                </a:r>
                <a:r>
                  <a:rPr lang="en-US" dirty="0" err="1"/>
                  <a:t>minh</a:t>
                </a:r>
                <a:r>
                  <a:rPr lang="en-US" dirty="0"/>
                  <a:t> </a:t>
                </a:r>
                <a:r>
                  <a:rPr lang="en-US" dirty="0" err="1"/>
                  <a:t>biểu</a:t>
                </a:r>
                <a:r>
                  <a:rPr lang="en-US" dirty="0"/>
                  <a:t> </a:t>
                </a:r>
                <a:r>
                  <a:rPr lang="en-US" dirty="0" err="1"/>
                  <a:t>thức</a:t>
                </a:r>
                <a:r>
                  <a:rPr lang="en-US" dirty="0"/>
                  <a:t> </a:t>
                </a:r>
                <a:r>
                  <a:rPr lang="en-US" dirty="0" err="1"/>
                  <a:t>không</a:t>
                </a:r>
                <a:r>
                  <a:rPr lang="en-US" dirty="0"/>
                  <a:t> </a:t>
                </a:r>
                <a:r>
                  <a:rPr lang="en-US" dirty="0" err="1"/>
                  <a:t>phụ</a:t>
                </a:r>
                <a:r>
                  <a:rPr lang="en-US" dirty="0"/>
                  <a:t> </a:t>
                </a:r>
                <a:r>
                  <a:rPr lang="en-US" dirty="0" err="1"/>
                  <a:t>thuộc</a:t>
                </a:r>
                <a:r>
                  <a:rPr lang="en-US" dirty="0"/>
                  <a:t> </a:t>
                </a:r>
                <a:r>
                  <a:rPr lang="en-US" dirty="0" err="1"/>
                  <a:t>góc</a:t>
                </a:r>
                <a:r>
                  <a:rPr lang="en-US" dirty="0"/>
                  <a:t> </a:t>
                </a:r>
                <a14:m>
                  <m:oMath xmlns:m="http://schemas.openxmlformats.org/officeDocument/2006/math">
                    <m:r>
                      <a:rPr lang="en-US" i="1">
                        <a:latin typeface="Cambria Math" panose="02040503050406030204" pitchFamily="18" charset="0"/>
                      </a:rPr>
                      <m:t>𝑥</m:t>
                    </m:r>
                  </m:oMath>
                </a14:m>
                <a:r>
                  <a:rPr lang="en-US" dirty="0"/>
                  <a:t> hay </a:t>
                </a:r>
                <a:r>
                  <a:rPr lang="en-US" dirty="0" err="1"/>
                  <a:t>đơn</a:t>
                </a:r>
                <a:r>
                  <a:rPr lang="en-US" dirty="0"/>
                  <a:t> </a:t>
                </a:r>
                <a:r>
                  <a:rPr lang="en-US" dirty="0" err="1"/>
                  <a:t>giản</a:t>
                </a:r>
                <a:r>
                  <a:rPr lang="en-US" dirty="0"/>
                  <a:t> </a:t>
                </a:r>
                <a:r>
                  <a:rPr lang="en-US" dirty="0" err="1"/>
                  <a:t>biểu</a:t>
                </a:r>
                <a:r>
                  <a:rPr lang="en-US" dirty="0"/>
                  <a:t> </a:t>
                </a:r>
                <a:r>
                  <a:rPr lang="en-US" dirty="0" err="1"/>
                  <a:t>thức</a:t>
                </a:r>
                <a:r>
                  <a:rPr lang="en-US" dirty="0"/>
                  <a:t> ta </a:t>
                </a:r>
                <a:r>
                  <a:rPr lang="en-US" dirty="0" err="1"/>
                  <a:t>cố</a:t>
                </a:r>
                <a:r>
                  <a:rPr lang="en-US" dirty="0"/>
                  <a:t> </a:t>
                </a:r>
                <a:r>
                  <a:rPr lang="en-US" dirty="0" err="1"/>
                  <a:t>gắng</a:t>
                </a:r>
                <a:r>
                  <a:rPr lang="en-US" dirty="0"/>
                  <a:t> </a:t>
                </a:r>
                <a:r>
                  <a:rPr lang="en-US" dirty="0" err="1"/>
                  <a:t>làm</a:t>
                </a:r>
                <a:r>
                  <a:rPr lang="en-US" dirty="0"/>
                  <a:t> </a:t>
                </a:r>
                <a:r>
                  <a:rPr lang="en-US" dirty="0" err="1"/>
                  <a:t>xuất</a:t>
                </a:r>
                <a:r>
                  <a:rPr lang="en-US" dirty="0"/>
                  <a:t> </a:t>
                </a:r>
                <a:r>
                  <a:rPr lang="en-US" dirty="0" err="1"/>
                  <a:t>hiện</a:t>
                </a:r>
                <a:r>
                  <a:rPr lang="en-US" dirty="0"/>
                  <a:t> </a:t>
                </a:r>
                <a:r>
                  <a:rPr lang="en-US" dirty="0" err="1"/>
                  <a:t>nhân</a:t>
                </a:r>
                <a:r>
                  <a:rPr lang="en-US" dirty="0"/>
                  <a:t> </a:t>
                </a:r>
                <a:r>
                  <a:rPr lang="en-US" dirty="0" err="1"/>
                  <a:t>tử</a:t>
                </a:r>
                <a:r>
                  <a:rPr lang="en-US" dirty="0"/>
                  <a:t> </a:t>
                </a:r>
                <a:r>
                  <a:rPr lang="en-US" dirty="0" err="1"/>
                  <a:t>chung</a:t>
                </a:r>
                <a:r>
                  <a:rPr lang="en-US" dirty="0"/>
                  <a:t> ở </a:t>
                </a:r>
                <a:r>
                  <a:rPr lang="en-US" dirty="0" err="1"/>
                  <a:t>tử</a:t>
                </a:r>
                <a:r>
                  <a:rPr lang="en-US" dirty="0"/>
                  <a:t> </a:t>
                </a:r>
                <a:r>
                  <a:rPr lang="en-US" dirty="0" err="1"/>
                  <a:t>và</a:t>
                </a:r>
                <a:r>
                  <a:rPr lang="en-US" dirty="0"/>
                  <a:t> </a:t>
                </a:r>
                <a:r>
                  <a:rPr lang="en-US" dirty="0" err="1"/>
                  <a:t>mẫu</a:t>
                </a:r>
                <a:r>
                  <a:rPr lang="en-US" dirty="0"/>
                  <a:t> </a:t>
                </a:r>
                <a:r>
                  <a:rPr lang="en-US" dirty="0" err="1"/>
                  <a:t>để</a:t>
                </a:r>
                <a:r>
                  <a:rPr lang="en-US" dirty="0"/>
                  <a:t> </a:t>
                </a:r>
                <a:r>
                  <a:rPr lang="en-US" dirty="0" err="1"/>
                  <a:t>rút</a:t>
                </a:r>
                <a:r>
                  <a:rPr lang="en-US" dirty="0"/>
                  <a:t> </a:t>
                </a:r>
                <a:r>
                  <a:rPr lang="en-US" dirty="0" err="1"/>
                  <a:t>gọn</a:t>
                </a:r>
                <a:r>
                  <a:rPr lang="en-US" dirty="0"/>
                  <a:t> </a:t>
                </a:r>
                <a:r>
                  <a:rPr lang="en-US" dirty="0" err="1"/>
                  <a:t>hoặc</a:t>
                </a:r>
                <a:r>
                  <a:rPr lang="en-US" dirty="0"/>
                  <a:t> </a:t>
                </a:r>
                <a:r>
                  <a:rPr lang="en-US" dirty="0" err="1"/>
                  <a:t>làm</a:t>
                </a:r>
                <a:r>
                  <a:rPr lang="en-US" dirty="0"/>
                  <a:t> </a:t>
                </a:r>
                <a:r>
                  <a:rPr lang="en-US" dirty="0" err="1"/>
                  <a:t>xuất</a:t>
                </a:r>
                <a:r>
                  <a:rPr lang="en-US" dirty="0"/>
                  <a:t> </a:t>
                </a:r>
                <a:r>
                  <a:rPr lang="en-US" dirty="0" err="1"/>
                  <a:t>hiện</a:t>
                </a:r>
                <a:r>
                  <a:rPr lang="en-US" dirty="0"/>
                  <a:t> </a:t>
                </a:r>
                <a:r>
                  <a:rPr lang="en-US" dirty="0" err="1"/>
                  <a:t>các</a:t>
                </a:r>
                <a:r>
                  <a:rPr lang="en-US" dirty="0"/>
                  <a:t> </a:t>
                </a:r>
                <a:r>
                  <a:rPr lang="en-US" dirty="0" err="1"/>
                  <a:t>hạng</a:t>
                </a:r>
                <a:r>
                  <a:rPr lang="en-US" dirty="0"/>
                  <a:t> </a:t>
                </a:r>
                <a:r>
                  <a:rPr lang="en-US" dirty="0" err="1"/>
                  <a:t>tử</a:t>
                </a:r>
                <a:r>
                  <a:rPr lang="en-US" dirty="0"/>
                  <a:t> </a:t>
                </a:r>
                <a:r>
                  <a:rPr lang="en-US" dirty="0" err="1"/>
                  <a:t>trái</a:t>
                </a:r>
                <a:r>
                  <a:rPr lang="en-US" dirty="0"/>
                  <a:t> </a:t>
                </a:r>
                <a:r>
                  <a:rPr lang="en-US" dirty="0" err="1"/>
                  <a:t>dấu</a:t>
                </a:r>
                <a:r>
                  <a:rPr lang="en-US" dirty="0"/>
                  <a:t> </a:t>
                </a:r>
                <a:r>
                  <a:rPr lang="en-US" dirty="0" err="1"/>
                  <a:t>để</a:t>
                </a:r>
                <a:r>
                  <a:rPr lang="en-US" dirty="0"/>
                  <a:t> </a:t>
                </a:r>
                <a:r>
                  <a:rPr lang="en-US" dirty="0" err="1"/>
                  <a:t>rút</a:t>
                </a:r>
                <a:r>
                  <a:rPr lang="en-US" dirty="0"/>
                  <a:t> </a:t>
                </a:r>
                <a:r>
                  <a:rPr lang="en-US" dirty="0" err="1"/>
                  <a:t>gọn</a:t>
                </a:r>
                <a:r>
                  <a:rPr lang="en-US" dirty="0"/>
                  <a:t> </a:t>
                </a:r>
                <a:r>
                  <a:rPr lang="en-US" dirty="0" err="1"/>
                  <a:t>cho</a:t>
                </a:r>
                <a:r>
                  <a:rPr lang="en-US" dirty="0"/>
                  <a:t> </a:t>
                </a:r>
                <a:r>
                  <a:rPr lang="en-US" dirty="0" err="1"/>
                  <a:t>nhau</a:t>
                </a:r>
                <a:r>
                  <a:rPr lang="en-US" dirty="0"/>
                  <a:t>.</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93111" y="2146562"/>
                <a:ext cx="11404682" cy="4490461"/>
              </a:xfrm>
              <a:prstGeom prst="rect">
                <a:avLst/>
              </a:prstGeom>
              <a:blipFill>
                <a:blip r:embed="rId3"/>
                <a:stretch>
                  <a:fillRect l="-1390" t="-1900" r="-1336" b="-4613"/>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97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98532"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err="1">
                    <a:solidFill>
                      <a:srgbClr val="0000FF"/>
                    </a:solidFill>
                    <a:ea typeface="Calibri" panose="020F0502020204030204" pitchFamily="34" charset="0"/>
                  </a:rPr>
                  <a:t>Ví</a:t>
                </a:r>
                <a:r>
                  <a:rPr lang="en-US" sz="2800" b="1" dirty="0">
                    <a:solidFill>
                      <a:srgbClr val="0000FF"/>
                    </a:solidFill>
                    <a:ea typeface="Calibri" panose="020F0502020204030204" pitchFamily="34" charset="0"/>
                  </a:rPr>
                  <a:t> </a:t>
                </a:r>
                <a:r>
                  <a:rPr lang="en-US" sz="2800" b="1" dirty="0" err="1">
                    <a:solidFill>
                      <a:srgbClr val="0000FF"/>
                    </a:solidFill>
                    <a:ea typeface="Calibri" panose="020F0502020204030204" pitchFamily="34" charset="0"/>
                  </a:rPr>
                  <a:t>dụ</a:t>
                </a:r>
                <a:r>
                  <a:rPr lang="en-US" sz="2800" b="1" dirty="0">
                    <a:solidFill>
                      <a:srgbClr val="0000FF"/>
                    </a:solidFill>
                    <a:ea typeface="Calibri" panose="020F0502020204030204" pitchFamily="34" charset="0"/>
                  </a:rPr>
                  <a:t> </a:t>
                </a:r>
                <a:r>
                  <a:rPr lang="en-US" sz="2800" b="1" dirty="0">
                    <a:solidFill>
                      <a:srgbClr val="0000FF"/>
                    </a:solidFill>
                    <a:latin typeface="Segoe UI Symbol" panose="020B0502040204020203" pitchFamily="34" charset="0"/>
                    <a:ea typeface="Segoe UI Symbol" panose="020B0502040204020203" pitchFamily="34" charset="0"/>
                  </a:rPr>
                  <a:t>➀</a:t>
                </a:r>
                <a:r>
                  <a:rPr lang="en-US" sz="2800" dirty="0">
                    <a:solidFill>
                      <a:srgbClr val="0000FF"/>
                    </a:solidFill>
                    <a:ea typeface="Calibri" panose="020F0502020204030204" pitchFamily="34" charset="0"/>
                  </a:rPr>
                  <a:t>: </a:t>
                </a:r>
                <a:r>
                  <a:rPr lang="en-US" sz="2800" dirty="0">
                    <a:solidFill>
                      <a:srgbClr val="800080"/>
                    </a:solidFill>
                    <a:latin typeface="Aarial"/>
                  </a:rPr>
                  <a:t>Chứng </a:t>
                </a:r>
                <a:r>
                  <a:rPr lang="en-US" sz="2800" dirty="0" err="1">
                    <a:solidFill>
                      <a:srgbClr val="800080"/>
                    </a:solidFill>
                    <a:latin typeface="Aarial"/>
                  </a:rPr>
                  <a:t>minh</a:t>
                </a:r>
                <a:r>
                  <a:rPr lang="en-US" sz="2800" dirty="0">
                    <a:solidFill>
                      <a:srgbClr val="800080"/>
                    </a:solidFill>
                    <a:latin typeface="Aarial"/>
                  </a:rPr>
                  <a:t> </a:t>
                </a:r>
                <a:r>
                  <a:rPr lang="en-US" sz="2800" dirty="0" err="1">
                    <a:solidFill>
                      <a:srgbClr val="800080"/>
                    </a:solidFill>
                    <a:latin typeface="Aarial"/>
                  </a:rPr>
                  <a:t>các</a:t>
                </a:r>
                <a:r>
                  <a:rPr lang="en-US" sz="2800" dirty="0">
                    <a:solidFill>
                      <a:srgbClr val="800080"/>
                    </a:solidFill>
                    <a:latin typeface="Aarial"/>
                  </a:rPr>
                  <a:t> </a:t>
                </a:r>
                <a:r>
                  <a:rPr lang="en-US" sz="2800" dirty="0" err="1">
                    <a:solidFill>
                      <a:srgbClr val="800080"/>
                    </a:solidFill>
                    <a:latin typeface="Aarial"/>
                  </a:rPr>
                  <a:t>đẳng</a:t>
                </a:r>
                <a:r>
                  <a:rPr lang="en-US" sz="2800" dirty="0">
                    <a:solidFill>
                      <a:srgbClr val="800080"/>
                    </a:solidFill>
                    <a:latin typeface="Aarial"/>
                  </a:rPr>
                  <a:t> </a:t>
                </a:r>
                <a:r>
                  <a:rPr lang="en-US" sz="2800" dirty="0" err="1">
                    <a:solidFill>
                      <a:srgbClr val="800080"/>
                    </a:solidFill>
                    <a:latin typeface="Aarial"/>
                  </a:rPr>
                  <a:t>thức</a:t>
                </a:r>
                <a:r>
                  <a:rPr lang="en-US" sz="2800" dirty="0">
                    <a:solidFill>
                      <a:srgbClr val="800080"/>
                    </a:solidFill>
                    <a:latin typeface="Aarial"/>
                  </a:rPr>
                  <a:t> </a:t>
                </a:r>
                <a:r>
                  <a:rPr lang="en-US" sz="2800" dirty="0" err="1">
                    <a:solidFill>
                      <a:srgbClr val="800080"/>
                    </a:solidFill>
                    <a:latin typeface="Aarial"/>
                  </a:rPr>
                  <a:t>sau</a:t>
                </a:r>
                <a:r>
                  <a:rPr lang="en-US" sz="2800" dirty="0">
                    <a:solidFill>
                      <a:srgbClr val="800080"/>
                    </a:solidFill>
                    <a:latin typeface="Aarial"/>
                  </a:rPr>
                  <a:t>(</a:t>
                </a:r>
                <a:r>
                  <a:rPr lang="en-US" sz="2800" dirty="0" err="1">
                    <a:solidFill>
                      <a:srgbClr val="800080"/>
                    </a:solidFill>
                    <a:latin typeface="Aarial"/>
                  </a:rPr>
                  <a:t>giả</a:t>
                </a:r>
                <a:r>
                  <a:rPr lang="en-US" sz="2800" dirty="0">
                    <a:solidFill>
                      <a:srgbClr val="800080"/>
                    </a:solidFill>
                    <a:latin typeface="Aarial"/>
                  </a:rPr>
                  <a:t> </a:t>
                </a:r>
                <a:r>
                  <a:rPr lang="en-US" sz="2800" dirty="0" err="1">
                    <a:solidFill>
                      <a:srgbClr val="800080"/>
                    </a:solidFill>
                    <a:latin typeface="Aarial"/>
                  </a:rPr>
                  <a:t>sử</a:t>
                </a:r>
                <a:r>
                  <a:rPr lang="en-US" sz="2800" dirty="0">
                    <a:solidFill>
                      <a:srgbClr val="800080"/>
                    </a:solidFill>
                    <a:latin typeface="Aarial"/>
                  </a:rPr>
                  <a:t> </a:t>
                </a:r>
                <a:r>
                  <a:rPr lang="en-US" sz="2800" dirty="0" err="1">
                    <a:solidFill>
                      <a:srgbClr val="800080"/>
                    </a:solidFill>
                    <a:latin typeface="Aarial"/>
                  </a:rPr>
                  <a:t>các</a:t>
                </a:r>
                <a:r>
                  <a:rPr lang="en-US" sz="2800" dirty="0">
                    <a:solidFill>
                      <a:srgbClr val="800080"/>
                    </a:solidFill>
                    <a:latin typeface="Aarial"/>
                  </a:rPr>
                  <a:t> </a:t>
                </a:r>
                <a:r>
                  <a:rPr lang="en-US" sz="2800" dirty="0" err="1">
                    <a:solidFill>
                      <a:srgbClr val="800080"/>
                    </a:solidFill>
                    <a:latin typeface="Aarial"/>
                  </a:rPr>
                  <a:t>biểu</a:t>
                </a:r>
                <a:r>
                  <a:rPr lang="en-US" sz="2800" dirty="0">
                    <a:solidFill>
                      <a:srgbClr val="800080"/>
                    </a:solidFill>
                    <a:latin typeface="Aarial"/>
                  </a:rPr>
                  <a:t> </a:t>
                </a:r>
                <a:r>
                  <a:rPr lang="en-US" sz="2800" dirty="0" err="1">
                    <a:solidFill>
                      <a:srgbClr val="800080"/>
                    </a:solidFill>
                    <a:latin typeface="Aarial"/>
                  </a:rPr>
                  <a:t>thức</a:t>
                </a:r>
                <a:r>
                  <a:rPr lang="en-US" sz="2800" dirty="0">
                    <a:solidFill>
                      <a:srgbClr val="800080"/>
                    </a:solidFill>
                    <a:latin typeface="Aarial"/>
                  </a:rPr>
                  <a:t> </a:t>
                </a:r>
                <a:r>
                  <a:rPr lang="en-US" sz="2800" dirty="0" err="1">
                    <a:solidFill>
                      <a:srgbClr val="800080"/>
                    </a:solidFill>
                    <a:latin typeface="Aarial"/>
                  </a:rPr>
                  <a:t>sau</a:t>
                </a:r>
                <a:r>
                  <a:rPr lang="en-US" sz="2800" dirty="0">
                    <a:solidFill>
                      <a:srgbClr val="800080"/>
                    </a:solidFill>
                    <a:latin typeface="Aarial"/>
                  </a:rPr>
                  <a:t> </a:t>
                </a:r>
                <a:r>
                  <a:rPr lang="en-US" sz="2800" dirty="0" err="1">
                    <a:solidFill>
                      <a:srgbClr val="800080"/>
                    </a:solidFill>
                    <a:latin typeface="Aarial"/>
                  </a:rPr>
                  <a:t>đều</a:t>
                </a:r>
                <a:r>
                  <a:rPr lang="en-US" sz="2800" dirty="0">
                    <a:solidFill>
                      <a:srgbClr val="800080"/>
                    </a:solidFill>
                    <a:latin typeface="Aarial"/>
                  </a:rPr>
                  <a:t> </a:t>
                </a:r>
                <a:r>
                  <a:rPr lang="en-US" sz="2800" dirty="0" err="1">
                    <a:solidFill>
                      <a:srgbClr val="800080"/>
                    </a:solidFill>
                    <a:latin typeface="Aarial"/>
                  </a:rPr>
                  <a:t>có</a:t>
                </a:r>
                <a:r>
                  <a:rPr lang="en-US" sz="2800" dirty="0">
                    <a:solidFill>
                      <a:srgbClr val="800080"/>
                    </a:solidFill>
                    <a:latin typeface="Aarial"/>
                  </a:rPr>
                  <a:t> </a:t>
                </a:r>
                <a:r>
                  <a:rPr lang="en-US" sz="2800" dirty="0" err="1">
                    <a:solidFill>
                      <a:srgbClr val="800080"/>
                    </a:solidFill>
                    <a:latin typeface="Aarial"/>
                  </a:rPr>
                  <a:t>nghĩa</a:t>
                </a:r>
                <a:r>
                  <a:rPr lang="en-US" sz="2800" dirty="0">
                    <a:solidFill>
                      <a:srgbClr val="800080"/>
                    </a:solidFill>
                    <a:latin typeface="Aarial"/>
                  </a:rPr>
                  <a:t>)</a:t>
                </a:r>
              </a:p>
              <a:p>
                <a:pPr marL="0" indent="0">
                  <a:buNone/>
                </a:pPr>
                <a:r>
                  <a:rPr lang="en-US" sz="2800" dirty="0">
                    <a:solidFill>
                      <a:srgbClr val="800080"/>
                    </a:solidFill>
                    <a:latin typeface="Aarial"/>
                  </a:rPr>
                  <a:t>a) </a:t>
                </a:r>
                <a14:m>
                  <m:oMath xmlns:m="http://schemas.openxmlformats.org/officeDocument/2006/math">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s</m:t>
                        </m:r>
                      </m:e>
                      <m:sup>
                        <m:r>
                          <a:rPr lang="en-US" sz="2800">
                            <a:solidFill>
                              <a:srgbClr val="800080"/>
                            </a:solidFill>
                            <a:latin typeface="Cambria Math" panose="02040503050406030204" pitchFamily="18" charset="0"/>
                          </a:rPr>
                          <m:t>4</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2</m:t>
                    </m:r>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2</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1</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4</m:t>
                        </m:r>
                      </m:sup>
                    </m:sSup>
                    <m:r>
                      <a:rPr lang="en-US" sz="2800" i="1">
                        <a:solidFill>
                          <a:srgbClr val="800080"/>
                        </a:solidFill>
                        <a:latin typeface="Cambria Math" panose="02040503050406030204" pitchFamily="18" charset="0"/>
                      </a:rPr>
                      <m:t>𝑥</m:t>
                    </m:r>
                  </m:oMath>
                </a14:m>
                <a:r>
                  <a:rPr lang="en-US" sz="2800" dirty="0">
                    <a:solidFill>
                      <a:srgbClr val="800080"/>
                    </a:solidFill>
                    <a:latin typeface="Aarial"/>
                  </a:rPr>
                  <a:t>  	</a:t>
                </a:r>
              </a:p>
              <a:p>
                <a:pPr marL="0" indent="0">
                  <a:buNone/>
                </a:pPr>
                <a:r>
                  <a:rPr lang="en-US" sz="2800" dirty="0">
                    <a:solidFill>
                      <a:srgbClr val="800080"/>
                    </a:solidFill>
                    <a:latin typeface="Aarial"/>
                  </a:rPr>
                  <a:t>b) </a:t>
                </a:r>
                <a14:m>
                  <m:oMath xmlns:m="http://schemas.openxmlformats.org/officeDocument/2006/math">
                    <m:f>
                      <m:fPr>
                        <m:ctrlPr>
                          <a:rPr lang="en-US" sz="2800" i="1">
                            <a:solidFill>
                              <a:srgbClr val="800080"/>
                            </a:solidFill>
                            <a:latin typeface="Cambria Math" panose="02040503050406030204" pitchFamily="18" charset="0"/>
                          </a:rPr>
                        </m:ctrlPr>
                      </m:fPr>
                      <m:num>
                        <m:r>
                          <m:rPr>
                            <m:sty m:val="p"/>
                          </m:rPr>
                          <a:rPr lang="en-US" sz="2800">
                            <a:solidFill>
                              <a:srgbClr val="800080"/>
                            </a:solidFill>
                            <a:latin typeface="Cambria Math" panose="02040503050406030204" pitchFamily="18" charset="0"/>
                          </a:rPr>
                          <m:t>sin</m:t>
                        </m:r>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cos</m:t>
                        </m:r>
                        <m:r>
                          <a:rPr lang="en-US" sz="2800" i="1">
                            <a:solidFill>
                              <a:srgbClr val="800080"/>
                            </a:solidFill>
                            <a:latin typeface="Cambria Math" panose="02040503050406030204" pitchFamily="18" charset="0"/>
                          </a:rPr>
                          <m:t>𝑥</m:t>
                        </m:r>
                      </m:num>
                      <m:den>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3</m:t>
                            </m:r>
                          </m:sup>
                        </m:sSup>
                        <m:r>
                          <a:rPr lang="en-US" sz="2800" i="1">
                            <a:solidFill>
                              <a:srgbClr val="800080"/>
                            </a:solidFill>
                            <a:latin typeface="Cambria Math" panose="02040503050406030204" pitchFamily="18" charset="0"/>
                          </a:rPr>
                          <m:t>𝑥</m:t>
                        </m:r>
                      </m:den>
                    </m:f>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t</m:t>
                        </m:r>
                      </m:e>
                      <m:sup>
                        <m:r>
                          <a:rPr lang="en-US" sz="2800">
                            <a:solidFill>
                              <a:srgbClr val="800080"/>
                            </a:solidFill>
                            <a:latin typeface="Cambria Math" panose="02040503050406030204" pitchFamily="18" charset="0"/>
                          </a:rPr>
                          <m:t>3</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t</m:t>
                        </m:r>
                      </m:e>
                      <m:sup>
                        <m:r>
                          <a:rPr lang="en-US" sz="2800">
                            <a:solidFill>
                              <a:srgbClr val="800080"/>
                            </a:solidFill>
                            <a:latin typeface="Cambria Math" panose="02040503050406030204" pitchFamily="18" charset="0"/>
                          </a:rPr>
                          <m:t>2</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cot</m:t>
                    </m:r>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1</m:t>
                    </m:r>
                  </m:oMath>
                </a14:m>
                <a:endParaRPr lang="en-US" sz="2800" dirty="0">
                  <a:solidFill>
                    <a:srgbClr val="800080"/>
                  </a:solidFill>
                  <a:latin typeface="Aarial"/>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98532" cy="1914888"/>
              </a:xfrm>
              <a:prstGeom prst="rect">
                <a:avLst/>
              </a:prstGeom>
              <a:blipFill>
                <a:blip r:embed="rId2"/>
                <a:stretch>
                  <a:fillRect l="-972" t="-5678" r="-614"/>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497095"/>
                <a:ext cx="11838471" cy="310685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sz="3000" b="1" dirty="0">
                    <a:solidFill>
                      <a:srgbClr val="0000FF"/>
                    </a:solidFill>
                    <a:ea typeface="Times New Roman" panose="02020603050405020304" pitchFamily="18" charset="0"/>
                  </a:rPr>
                  <a:t> </a:t>
                </a:r>
                <a:r>
                  <a:rPr lang="en-US" sz="3000" b="1" dirty="0" err="1">
                    <a:solidFill>
                      <a:srgbClr val="0000FF"/>
                    </a:solidFill>
                    <a:ea typeface="Times New Roman" panose="02020603050405020304" pitchFamily="18" charset="0"/>
                  </a:rPr>
                  <a:t>Lời</a:t>
                </a:r>
                <a:r>
                  <a:rPr lang="en-US" sz="3000" b="1" dirty="0">
                    <a:solidFill>
                      <a:srgbClr val="0000FF"/>
                    </a:solidFill>
                    <a:ea typeface="Times New Roman" panose="02020603050405020304" pitchFamily="18" charset="0"/>
                  </a:rPr>
                  <a:t> </a:t>
                </a:r>
                <a:r>
                  <a:rPr lang="en-US" sz="3000" b="1" dirty="0" err="1">
                    <a:solidFill>
                      <a:srgbClr val="0000FF"/>
                    </a:solidFill>
                    <a:ea typeface="Times New Roman" panose="02020603050405020304" pitchFamily="18" charset="0"/>
                  </a:rPr>
                  <a:t>giải</a:t>
                </a:r>
                <a:r>
                  <a:rPr lang="en-US" sz="3000" b="1" dirty="0">
                    <a:solidFill>
                      <a:srgbClr val="1F3763"/>
                    </a:solidFill>
                    <a:ea typeface="Calibri" panose="020F0502020204030204" pitchFamily="34" charset="0"/>
                  </a:rPr>
                  <a:t>	</a:t>
                </a:r>
                <a:endParaRPr lang="en-US" sz="3000" b="1" dirty="0">
                  <a:solidFill>
                    <a:srgbClr val="1F3763"/>
                  </a:solidFill>
                  <a:latin typeface="Calibri Light" panose="020F0302020204030204" pitchFamily="34" charset="0"/>
                  <a:ea typeface="Times New Roman" panose="02020603050405020304" pitchFamily="18" charset="0"/>
                </a:endParaRPr>
              </a:p>
              <a:p>
                <a:pPr marL="0" indent="0">
                  <a:buNone/>
                </a:pPr>
                <a:r>
                  <a:rPr lang="en-US" sz="3000" dirty="0">
                    <a:latin typeface="Aarial"/>
                  </a:rPr>
                  <a:t>a) </a:t>
                </a:r>
                <a:r>
                  <a:rPr lang="en-US" sz="3000" dirty="0" err="1">
                    <a:latin typeface="Aarial"/>
                  </a:rPr>
                  <a:t>Đẳng</a:t>
                </a:r>
                <a:r>
                  <a:rPr lang="en-US" sz="3000" dirty="0">
                    <a:latin typeface="Aarial"/>
                  </a:rPr>
                  <a:t> </a:t>
                </a:r>
                <a:r>
                  <a:rPr lang="en-US" sz="3000" dirty="0" err="1">
                    <a:latin typeface="Aarial"/>
                  </a:rPr>
                  <a:t>thức</a:t>
                </a:r>
                <a:r>
                  <a:rPr lang="en-US" sz="3000" dirty="0">
                    <a:latin typeface="Aarial"/>
                  </a:rPr>
                  <a:t> </a:t>
                </a:r>
                <a:r>
                  <a:rPr lang="en-US" sz="3000" dirty="0" err="1">
                    <a:latin typeface="Aarial"/>
                  </a:rPr>
                  <a:t>tương</a:t>
                </a:r>
                <a:r>
                  <a:rPr lang="en-US" sz="3000" dirty="0">
                    <a:latin typeface="Aarial"/>
                  </a:rPr>
                  <a:t> </a:t>
                </a:r>
                <a:r>
                  <a:rPr lang="en-US" sz="3000" dirty="0" err="1">
                    <a:latin typeface="Aarial"/>
                  </a:rPr>
                  <a:t>đương</a:t>
                </a:r>
                <a:r>
                  <a:rPr lang="en-US" sz="3000" dirty="0">
                    <a:latin typeface="Aarial"/>
                  </a:rPr>
                  <a:t> </a:t>
                </a:r>
                <a:r>
                  <a:rPr lang="en-US" sz="3000" dirty="0" err="1">
                    <a:latin typeface="Aarial"/>
                  </a:rPr>
                  <a:t>với</a:t>
                </a:r>
                <a:r>
                  <a:rPr lang="en-US" sz="3000" dirty="0">
                    <a:latin typeface="Aarial"/>
                  </a:rPr>
                  <a:t> </a:t>
                </a:r>
                <a14:m>
                  <m:oMath xmlns:m="http://schemas.openxmlformats.org/officeDocument/2006/math">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4</m:t>
                        </m:r>
                      </m:sup>
                    </m:sSup>
                    <m:r>
                      <a:rPr lang="en-US" sz="3000" i="1">
                        <a:latin typeface="Cambria Math" panose="02040503050406030204" pitchFamily="18" charset="0"/>
                      </a:rPr>
                      <m:t>𝑥</m:t>
                    </m:r>
                    <m:r>
                      <a:rPr lang="en-US" sz="3000" i="1">
                        <a:latin typeface="Cambria Math" panose="02040503050406030204" pitchFamily="18" charset="0"/>
                      </a:rPr>
                      <m:t>=</m:t>
                    </m:r>
                    <m:r>
                      <a:rPr lang="en-US" sz="3000">
                        <a:latin typeface="Cambria Math" panose="02040503050406030204" pitchFamily="18" charset="0"/>
                      </a:rPr>
                      <m:t>1</m:t>
                    </m:r>
                    <m:r>
                      <a:rPr lang="en-US" sz="3000" i="1">
                        <a:latin typeface="Cambria Math" panose="02040503050406030204" pitchFamily="18" charset="0"/>
                      </a:rPr>
                      <m:t>−</m:t>
                    </m:r>
                    <m:r>
                      <a:rPr lang="en-US" sz="3000">
                        <a:latin typeface="Cambria Math" panose="02040503050406030204" pitchFamily="18" charset="0"/>
                      </a:rPr>
                      <m:t>2</m:t>
                    </m:r>
                    <m:r>
                      <m:rPr>
                        <m:sty m:val="p"/>
                      </m:rPr>
                      <a:rPr lang="en-US" sz="3000">
                        <a:latin typeface="Cambria Math" panose="02040503050406030204" pitchFamily="18" charset="0"/>
                      </a:rPr>
                      <m:t>si</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n</m:t>
                        </m:r>
                      </m:e>
                      <m:sup>
                        <m:r>
                          <a:rPr lang="en-US" sz="3000">
                            <a:latin typeface="Cambria Math" panose="02040503050406030204" pitchFamily="18" charset="0"/>
                          </a:rPr>
                          <m:t>2</m:t>
                        </m:r>
                      </m:sup>
                    </m:sSup>
                    <m:r>
                      <a:rPr lang="en-US" sz="3000" i="1">
                        <a:latin typeface="Cambria Math" panose="02040503050406030204" pitchFamily="18" charset="0"/>
                      </a:rPr>
                      <m:t>𝑥</m:t>
                    </m:r>
                    <m:r>
                      <a:rPr lang="en-US" sz="3000" i="1">
                        <a:latin typeface="Cambria Math" panose="02040503050406030204" pitchFamily="18" charset="0"/>
                      </a:rPr>
                      <m:t>+</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m:rPr>
                                <m:sty m:val="p"/>
                              </m:rPr>
                              <a:rPr lang="en-US" sz="3000">
                                <a:latin typeface="Cambria Math" panose="02040503050406030204" pitchFamily="18" charset="0"/>
                              </a:rPr>
                              <m:t>si</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n</m:t>
                                </m:r>
                              </m:e>
                              <m:sup>
                                <m:r>
                                  <a:rPr lang="en-US" sz="3000">
                                    <a:latin typeface="Cambria Math" panose="02040503050406030204" pitchFamily="18" charset="0"/>
                                  </a:rPr>
                                  <m:t>2</m:t>
                                </m:r>
                              </m:sup>
                            </m:sSup>
                            <m:r>
                              <a:rPr lang="en-US" sz="3000" i="1">
                                <a:latin typeface="Cambria Math" panose="02040503050406030204" pitchFamily="18" charset="0"/>
                              </a:rPr>
                              <m:t>𝑥</m:t>
                            </m:r>
                          </m:e>
                        </m:d>
                      </m:e>
                      <m:sup>
                        <m:r>
                          <a:rPr lang="en-US" sz="3000">
                            <a:latin typeface="Cambria Math" panose="02040503050406030204" pitchFamily="18" charset="0"/>
                          </a:rPr>
                          <m:t>2</m:t>
                        </m:r>
                      </m:sup>
                    </m:sSup>
                  </m:oMath>
                </a14:m>
                <a:r>
                  <a:rPr lang="en-US" sz="3000" dirty="0">
                    <a:latin typeface="Aarial"/>
                  </a:rPr>
                  <a:t> </a:t>
                </a:r>
              </a:p>
              <a:p>
                <a:pPr marL="0" indent="0">
                  <a:buNone/>
                </a:pPr>
                <a14:m>
                  <m:oMath xmlns:m="http://schemas.openxmlformats.org/officeDocument/2006/math">
                    <m:r>
                      <a:rPr lang="en-US" sz="3000" i="1">
                        <a:latin typeface="Cambria Math" panose="02040503050406030204" pitchFamily="18" charset="0"/>
                      </a:rPr>
                      <m:t>⇔</m:t>
                    </m:r>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4</m:t>
                        </m:r>
                      </m:sup>
                    </m:sSup>
                    <m:r>
                      <a:rPr lang="en-US" sz="3000" i="1">
                        <a:latin typeface="Cambria Math" panose="02040503050406030204" pitchFamily="18" charset="0"/>
                      </a:rPr>
                      <m:t>𝑥</m:t>
                    </m:r>
                    <m:r>
                      <a:rPr lang="en-US" sz="3000" i="1">
                        <a:latin typeface="Cambria Math" panose="02040503050406030204" pitchFamily="18" charset="0"/>
                      </a:rPr>
                      <m:t>=</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a:rPr lang="en-US" sz="3000">
                                <a:latin typeface="Cambria Math" panose="02040503050406030204" pitchFamily="18" charset="0"/>
                              </a:rPr>
                              <m:t>1</m:t>
                            </m:r>
                            <m:r>
                              <a:rPr lang="en-US" sz="3000" i="1">
                                <a:latin typeface="Cambria Math" panose="02040503050406030204" pitchFamily="18" charset="0"/>
                              </a:rPr>
                              <m:t>−</m:t>
                            </m:r>
                            <m:r>
                              <m:rPr>
                                <m:sty m:val="p"/>
                              </m:rPr>
                              <a:rPr lang="en-US" sz="3000">
                                <a:latin typeface="Cambria Math" panose="02040503050406030204" pitchFamily="18" charset="0"/>
                              </a:rPr>
                              <m:t>si</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n</m:t>
                                </m:r>
                              </m:e>
                              <m:sup>
                                <m:r>
                                  <a:rPr lang="en-US" sz="3000">
                                    <a:latin typeface="Cambria Math" panose="02040503050406030204" pitchFamily="18" charset="0"/>
                                  </a:rPr>
                                  <m:t>2</m:t>
                                </m:r>
                              </m:sup>
                            </m:sSup>
                            <m:r>
                              <a:rPr lang="en-US" sz="3000" i="1">
                                <a:latin typeface="Cambria Math" panose="02040503050406030204" pitchFamily="18" charset="0"/>
                              </a:rPr>
                              <m:t>𝑥</m:t>
                            </m:r>
                          </m:e>
                        </m:d>
                      </m:e>
                      <m:sup>
                        <m:r>
                          <a:rPr lang="en-US" sz="3000">
                            <a:latin typeface="Cambria Math" panose="02040503050406030204" pitchFamily="18" charset="0"/>
                          </a:rPr>
                          <m:t>2</m:t>
                        </m:r>
                      </m:sup>
                    </m:sSup>
                  </m:oMath>
                </a14:m>
                <a:r>
                  <a:rPr lang="en-US" sz="3000" dirty="0">
                    <a:latin typeface="Aarial"/>
                  </a:rPr>
                  <a:t> (*)</a:t>
                </a:r>
              </a:p>
              <a:p>
                <a:pPr marL="0" indent="0">
                  <a:buNone/>
                </a:pPr>
                <a:r>
                  <a:rPr lang="en-US" sz="3000" dirty="0" err="1">
                    <a:latin typeface="Aarial"/>
                  </a:rPr>
                  <a:t>Mà</a:t>
                </a:r>
                <a:r>
                  <a:rPr lang="en-US" sz="3000" dirty="0">
                    <a:latin typeface="Aarial"/>
                  </a:rPr>
                  <a:t> </a:t>
                </a:r>
                <a14:m>
                  <m:oMath xmlns:m="http://schemas.openxmlformats.org/officeDocument/2006/math">
                    <m:r>
                      <m:rPr>
                        <m:sty m:val="p"/>
                      </m:rPr>
                      <a:rPr lang="en-US" sz="3000">
                        <a:latin typeface="Cambria Math" panose="02040503050406030204" pitchFamily="18" charset="0"/>
                      </a:rPr>
                      <m:t>si</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n</m:t>
                        </m:r>
                      </m:e>
                      <m:sup>
                        <m:r>
                          <a:rPr lang="en-US" sz="3000">
                            <a:latin typeface="Cambria Math" panose="02040503050406030204" pitchFamily="18" charset="0"/>
                          </a:rPr>
                          <m:t>2</m:t>
                        </m:r>
                      </m:sup>
                    </m:sSup>
                    <m:r>
                      <a:rPr lang="en-US" sz="3000" i="1">
                        <a:latin typeface="Cambria Math" panose="02040503050406030204" pitchFamily="18" charset="0"/>
                      </a:rPr>
                      <m:t>𝑥</m:t>
                    </m:r>
                    <m:r>
                      <a:rPr lang="en-US" sz="3000" i="1">
                        <a:latin typeface="Cambria Math" panose="02040503050406030204" pitchFamily="18" charset="0"/>
                      </a:rPr>
                      <m:t>+</m:t>
                    </m:r>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2</m:t>
                        </m:r>
                      </m:sup>
                    </m:sSup>
                    <m:r>
                      <a:rPr lang="en-US" sz="3000" i="1">
                        <a:latin typeface="Cambria Math" panose="02040503050406030204" pitchFamily="18" charset="0"/>
                      </a:rPr>
                      <m:t>𝑥</m:t>
                    </m:r>
                    <m:r>
                      <a:rPr lang="en-US" sz="3000" i="1">
                        <a:latin typeface="Cambria Math" panose="02040503050406030204" pitchFamily="18" charset="0"/>
                      </a:rPr>
                      <m:t>=</m:t>
                    </m:r>
                    <m:r>
                      <a:rPr lang="en-US" sz="3000">
                        <a:latin typeface="Cambria Math" panose="02040503050406030204" pitchFamily="18" charset="0"/>
                      </a:rPr>
                      <m:t>1</m:t>
                    </m:r>
                    <m:r>
                      <a:rPr lang="en-US" sz="3000" i="1">
                        <a:latin typeface="Cambria Math" panose="02040503050406030204" pitchFamily="18" charset="0"/>
                      </a:rPr>
                      <m:t>⇒</m:t>
                    </m:r>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2</m:t>
                        </m:r>
                      </m:sup>
                    </m:sSup>
                    <m:r>
                      <a:rPr lang="en-US" sz="3000" i="1">
                        <a:latin typeface="Cambria Math" panose="02040503050406030204" pitchFamily="18" charset="0"/>
                      </a:rPr>
                      <m:t>𝑥</m:t>
                    </m:r>
                    <m:r>
                      <a:rPr lang="en-US" sz="3000" i="1">
                        <a:latin typeface="Cambria Math" panose="02040503050406030204" pitchFamily="18" charset="0"/>
                      </a:rPr>
                      <m:t>=</m:t>
                    </m:r>
                    <m:r>
                      <a:rPr lang="en-US" sz="3000">
                        <a:latin typeface="Cambria Math" panose="02040503050406030204" pitchFamily="18" charset="0"/>
                      </a:rPr>
                      <m:t>1</m:t>
                    </m:r>
                    <m:r>
                      <a:rPr lang="en-US" sz="3000" i="1">
                        <a:latin typeface="Cambria Math" panose="02040503050406030204" pitchFamily="18" charset="0"/>
                      </a:rPr>
                      <m:t>−</m:t>
                    </m:r>
                    <m:r>
                      <m:rPr>
                        <m:sty m:val="p"/>
                      </m:rPr>
                      <a:rPr lang="en-US" sz="3000">
                        <a:latin typeface="Cambria Math" panose="02040503050406030204" pitchFamily="18" charset="0"/>
                      </a:rPr>
                      <m:t>si</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n</m:t>
                        </m:r>
                      </m:e>
                      <m:sup>
                        <m:r>
                          <a:rPr lang="en-US" sz="3000">
                            <a:latin typeface="Cambria Math" panose="02040503050406030204" pitchFamily="18" charset="0"/>
                          </a:rPr>
                          <m:t>2</m:t>
                        </m:r>
                      </m:sup>
                    </m:sSup>
                    <m:r>
                      <a:rPr lang="en-US" sz="3000" i="1">
                        <a:latin typeface="Cambria Math" panose="02040503050406030204" pitchFamily="18" charset="0"/>
                      </a:rPr>
                      <m:t>𝑥</m:t>
                    </m:r>
                  </m:oMath>
                </a14:m>
                <a:r>
                  <a:rPr lang="en-US" sz="3000" dirty="0">
                    <a:latin typeface="Aarial"/>
                  </a:rPr>
                  <a:t> </a:t>
                </a:r>
              </a:p>
              <a:p>
                <a:pPr marL="0" indent="0">
                  <a:buNone/>
                </a:pPr>
                <a:r>
                  <a:rPr lang="en-US" sz="3000" dirty="0">
                    <a:latin typeface="Aarial"/>
                  </a:rPr>
                  <a:t>Do </a:t>
                </a:r>
                <a:r>
                  <a:rPr lang="en-US" sz="3000" dirty="0" err="1">
                    <a:latin typeface="Aarial"/>
                  </a:rPr>
                  <a:t>đó</a:t>
                </a:r>
                <a:r>
                  <a:rPr lang="en-US" sz="3000" dirty="0">
                    <a:latin typeface="Aarial"/>
                  </a:rPr>
                  <a:t> (*)</a:t>
                </a:r>
                <a14:m>
                  <m:oMath xmlns:m="http://schemas.openxmlformats.org/officeDocument/2006/math">
                    <m:r>
                      <a:rPr lang="en-US" sz="3000" i="1">
                        <a:latin typeface="Cambria Math" panose="02040503050406030204" pitchFamily="18" charset="0"/>
                      </a:rPr>
                      <m:t>⇔</m:t>
                    </m:r>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4</m:t>
                        </m:r>
                      </m:sup>
                    </m:sSup>
                    <m:r>
                      <a:rPr lang="en-US" sz="3000" i="1">
                        <a:latin typeface="Cambria Math" panose="02040503050406030204" pitchFamily="18" charset="0"/>
                      </a:rPr>
                      <m:t>𝑥</m:t>
                    </m:r>
                    <m:r>
                      <a:rPr lang="en-US" sz="3000" i="1">
                        <a:latin typeface="Cambria Math" panose="02040503050406030204" pitchFamily="18" charset="0"/>
                      </a:rPr>
                      <m:t>=</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m:rPr>
                                <m:sty m:val="p"/>
                              </m:rPr>
                              <a:rPr lang="en-US" sz="3000">
                                <a:latin typeface="Cambria Math" panose="02040503050406030204" pitchFamily="18" charset="0"/>
                              </a:rPr>
                              <m:t>co</m:t>
                            </m:r>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m:t>
                                </m:r>
                              </m:e>
                              <m:sup>
                                <m:r>
                                  <a:rPr lang="en-US" sz="3000">
                                    <a:latin typeface="Cambria Math" panose="02040503050406030204" pitchFamily="18" charset="0"/>
                                  </a:rPr>
                                  <m:t>2</m:t>
                                </m:r>
                              </m:sup>
                            </m:sSup>
                            <m:r>
                              <a:rPr lang="en-US" sz="3000" i="1">
                                <a:latin typeface="Cambria Math" panose="02040503050406030204" pitchFamily="18" charset="0"/>
                              </a:rPr>
                              <m:t>𝑥</m:t>
                            </m:r>
                          </m:e>
                        </m:d>
                      </m:e>
                      <m:sup>
                        <m:r>
                          <a:rPr lang="en-US" sz="3000">
                            <a:latin typeface="Cambria Math" panose="02040503050406030204" pitchFamily="18" charset="0"/>
                          </a:rPr>
                          <m:t>2</m:t>
                        </m:r>
                      </m:sup>
                    </m:sSup>
                  </m:oMath>
                </a14:m>
                <a:r>
                  <a:rPr lang="en-US" sz="3000" dirty="0">
                    <a:latin typeface="Aarial"/>
                  </a:rPr>
                  <a:t> (</a:t>
                </a:r>
                <a:r>
                  <a:rPr lang="en-US" sz="3000" dirty="0" err="1">
                    <a:latin typeface="Aarial"/>
                  </a:rPr>
                  <a:t>đúng</a:t>
                </a:r>
                <a:r>
                  <a:rPr lang="en-US" sz="3000" dirty="0">
                    <a:latin typeface="Aarial"/>
                  </a:rPr>
                  <a:t>) </a:t>
                </a:r>
                <a:r>
                  <a:rPr lang="en-US" sz="3000" dirty="0" err="1">
                    <a:latin typeface="Aarial"/>
                  </a:rPr>
                  <a:t>đpcm</a:t>
                </a:r>
                <a:r>
                  <a:rPr lang="en-US" sz="3000" dirty="0">
                    <a:latin typeface="Aarial"/>
                  </a:rPr>
                  <a:t>.</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497095"/>
                <a:ext cx="11838471" cy="3106859"/>
              </a:xfrm>
              <a:prstGeom prst="rect">
                <a:avLst/>
              </a:prstGeom>
              <a:blipFill>
                <a:blip r:embed="rId4"/>
                <a:stretch>
                  <a:fillRect l="-1183" t="-2348" b="-763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506397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up)">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wipe(up)">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up)">
                                      <p:cBhvr>
                                        <p:cTn id="52" dur="50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wipe(up)">
                                      <p:cBhvr>
                                        <p:cTn id="5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91488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err="1">
                    <a:solidFill>
                      <a:srgbClr val="0000FF"/>
                    </a:solidFill>
                    <a:ea typeface="Calibri" panose="020F0502020204030204" pitchFamily="34" charset="0"/>
                  </a:rPr>
                  <a:t>Ví</a:t>
                </a:r>
                <a:r>
                  <a:rPr lang="en-US" sz="2800" b="1" dirty="0">
                    <a:solidFill>
                      <a:srgbClr val="0000FF"/>
                    </a:solidFill>
                    <a:ea typeface="Calibri" panose="020F0502020204030204" pitchFamily="34" charset="0"/>
                  </a:rPr>
                  <a:t> </a:t>
                </a:r>
                <a:r>
                  <a:rPr lang="en-US" sz="2800" b="1" dirty="0" err="1">
                    <a:solidFill>
                      <a:srgbClr val="0000FF"/>
                    </a:solidFill>
                    <a:ea typeface="Calibri" panose="020F0502020204030204" pitchFamily="34" charset="0"/>
                  </a:rPr>
                  <a:t>dụ</a:t>
                </a:r>
                <a:r>
                  <a:rPr lang="en-US" sz="2800" b="1" dirty="0">
                    <a:solidFill>
                      <a:srgbClr val="0000FF"/>
                    </a:solidFill>
                    <a:ea typeface="Calibri" panose="020F0502020204030204" pitchFamily="34" charset="0"/>
                  </a:rPr>
                  <a:t> </a:t>
                </a:r>
                <a:r>
                  <a:rPr lang="en-US" sz="2800" b="1" dirty="0">
                    <a:solidFill>
                      <a:srgbClr val="0000FF"/>
                    </a:solidFill>
                    <a:latin typeface="Segoe UI Symbol" panose="020B0502040204020203" pitchFamily="34" charset="0"/>
                    <a:ea typeface="Segoe UI Symbol" panose="020B0502040204020203" pitchFamily="34" charset="0"/>
                  </a:rPr>
                  <a:t>➀</a:t>
                </a:r>
                <a:r>
                  <a:rPr lang="en-US" sz="2800" dirty="0">
                    <a:solidFill>
                      <a:srgbClr val="0000FF"/>
                    </a:solidFill>
                    <a:ea typeface="Calibri" panose="020F0502020204030204" pitchFamily="34" charset="0"/>
                  </a:rPr>
                  <a:t>: </a:t>
                </a:r>
                <a:r>
                  <a:rPr lang="en-US" sz="2800" dirty="0">
                    <a:solidFill>
                      <a:srgbClr val="800080"/>
                    </a:solidFill>
                    <a:latin typeface="Aarial"/>
                  </a:rPr>
                  <a:t>Chứng </a:t>
                </a:r>
                <a:r>
                  <a:rPr lang="en-US" sz="2800" dirty="0" err="1">
                    <a:solidFill>
                      <a:srgbClr val="800080"/>
                    </a:solidFill>
                    <a:latin typeface="Aarial"/>
                  </a:rPr>
                  <a:t>minh</a:t>
                </a:r>
                <a:r>
                  <a:rPr lang="en-US" sz="2800" dirty="0">
                    <a:solidFill>
                      <a:srgbClr val="800080"/>
                    </a:solidFill>
                    <a:latin typeface="Aarial"/>
                  </a:rPr>
                  <a:t> </a:t>
                </a:r>
                <a:r>
                  <a:rPr lang="en-US" sz="2800" dirty="0" err="1">
                    <a:solidFill>
                      <a:srgbClr val="800080"/>
                    </a:solidFill>
                    <a:latin typeface="Aarial"/>
                  </a:rPr>
                  <a:t>các</a:t>
                </a:r>
                <a:r>
                  <a:rPr lang="en-US" sz="2800" dirty="0">
                    <a:solidFill>
                      <a:srgbClr val="800080"/>
                    </a:solidFill>
                    <a:latin typeface="Aarial"/>
                  </a:rPr>
                  <a:t> </a:t>
                </a:r>
                <a:r>
                  <a:rPr lang="en-US" sz="2800" dirty="0" err="1">
                    <a:solidFill>
                      <a:srgbClr val="800080"/>
                    </a:solidFill>
                    <a:latin typeface="Aarial"/>
                  </a:rPr>
                  <a:t>đẳng</a:t>
                </a:r>
                <a:r>
                  <a:rPr lang="en-US" sz="2800" dirty="0">
                    <a:solidFill>
                      <a:srgbClr val="800080"/>
                    </a:solidFill>
                    <a:latin typeface="Aarial"/>
                  </a:rPr>
                  <a:t> </a:t>
                </a:r>
                <a:r>
                  <a:rPr lang="en-US" sz="2800" dirty="0" err="1">
                    <a:solidFill>
                      <a:srgbClr val="800080"/>
                    </a:solidFill>
                    <a:latin typeface="Aarial"/>
                  </a:rPr>
                  <a:t>thức</a:t>
                </a:r>
                <a:r>
                  <a:rPr lang="en-US" sz="2800" dirty="0">
                    <a:solidFill>
                      <a:srgbClr val="800080"/>
                    </a:solidFill>
                    <a:latin typeface="Aarial"/>
                  </a:rPr>
                  <a:t> </a:t>
                </a:r>
                <a:r>
                  <a:rPr lang="en-US" sz="2800" dirty="0" err="1">
                    <a:solidFill>
                      <a:srgbClr val="800080"/>
                    </a:solidFill>
                    <a:latin typeface="Aarial"/>
                  </a:rPr>
                  <a:t>sau</a:t>
                </a:r>
                <a:r>
                  <a:rPr lang="en-US" sz="2800" dirty="0">
                    <a:solidFill>
                      <a:srgbClr val="800080"/>
                    </a:solidFill>
                    <a:latin typeface="Aarial"/>
                  </a:rPr>
                  <a:t>(</a:t>
                </a:r>
                <a:r>
                  <a:rPr lang="en-US" sz="2800" dirty="0" err="1">
                    <a:solidFill>
                      <a:srgbClr val="800080"/>
                    </a:solidFill>
                    <a:latin typeface="Aarial"/>
                  </a:rPr>
                  <a:t>giả</a:t>
                </a:r>
                <a:r>
                  <a:rPr lang="en-US" sz="2800" dirty="0">
                    <a:solidFill>
                      <a:srgbClr val="800080"/>
                    </a:solidFill>
                    <a:latin typeface="Aarial"/>
                  </a:rPr>
                  <a:t> </a:t>
                </a:r>
                <a:r>
                  <a:rPr lang="en-US" sz="2800" dirty="0" err="1">
                    <a:solidFill>
                      <a:srgbClr val="800080"/>
                    </a:solidFill>
                    <a:latin typeface="Aarial"/>
                  </a:rPr>
                  <a:t>sử</a:t>
                </a:r>
                <a:r>
                  <a:rPr lang="en-US" sz="2800" dirty="0">
                    <a:solidFill>
                      <a:srgbClr val="800080"/>
                    </a:solidFill>
                    <a:latin typeface="Aarial"/>
                  </a:rPr>
                  <a:t> </a:t>
                </a:r>
                <a:r>
                  <a:rPr lang="en-US" sz="2800" dirty="0" err="1">
                    <a:solidFill>
                      <a:srgbClr val="800080"/>
                    </a:solidFill>
                    <a:latin typeface="Aarial"/>
                  </a:rPr>
                  <a:t>các</a:t>
                </a:r>
                <a:r>
                  <a:rPr lang="en-US" sz="2800" dirty="0">
                    <a:solidFill>
                      <a:srgbClr val="800080"/>
                    </a:solidFill>
                    <a:latin typeface="Aarial"/>
                  </a:rPr>
                  <a:t> </a:t>
                </a:r>
                <a:r>
                  <a:rPr lang="en-US" sz="2800" dirty="0" err="1">
                    <a:solidFill>
                      <a:srgbClr val="800080"/>
                    </a:solidFill>
                    <a:latin typeface="Aarial"/>
                  </a:rPr>
                  <a:t>biểu</a:t>
                </a:r>
                <a:r>
                  <a:rPr lang="en-US" sz="2800" dirty="0">
                    <a:solidFill>
                      <a:srgbClr val="800080"/>
                    </a:solidFill>
                    <a:latin typeface="Aarial"/>
                  </a:rPr>
                  <a:t> </a:t>
                </a:r>
                <a:r>
                  <a:rPr lang="en-US" sz="2800" dirty="0" err="1">
                    <a:solidFill>
                      <a:srgbClr val="800080"/>
                    </a:solidFill>
                    <a:latin typeface="Aarial"/>
                  </a:rPr>
                  <a:t>thức</a:t>
                </a:r>
                <a:r>
                  <a:rPr lang="en-US" sz="2800" dirty="0">
                    <a:solidFill>
                      <a:srgbClr val="800080"/>
                    </a:solidFill>
                    <a:latin typeface="Aarial"/>
                  </a:rPr>
                  <a:t> </a:t>
                </a:r>
                <a:r>
                  <a:rPr lang="en-US" sz="2800" dirty="0" err="1">
                    <a:solidFill>
                      <a:srgbClr val="800080"/>
                    </a:solidFill>
                    <a:latin typeface="Aarial"/>
                  </a:rPr>
                  <a:t>sau</a:t>
                </a:r>
                <a:r>
                  <a:rPr lang="en-US" sz="2800" dirty="0">
                    <a:solidFill>
                      <a:srgbClr val="800080"/>
                    </a:solidFill>
                    <a:latin typeface="Aarial"/>
                  </a:rPr>
                  <a:t> </a:t>
                </a:r>
                <a:r>
                  <a:rPr lang="en-US" sz="2800" dirty="0" err="1">
                    <a:solidFill>
                      <a:srgbClr val="800080"/>
                    </a:solidFill>
                    <a:latin typeface="Aarial"/>
                  </a:rPr>
                  <a:t>đều</a:t>
                </a:r>
                <a:r>
                  <a:rPr lang="en-US" sz="2800" dirty="0">
                    <a:solidFill>
                      <a:srgbClr val="800080"/>
                    </a:solidFill>
                    <a:latin typeface="Aarial"/>
                  </a:rPr>
                  <a:t> </a:t>
                </a:r>
                <a:r>
                  <a:rPr lang="en-US" sz="2800" dirty="0" err="1">
                    <a:solidFill>
                      <a:srgbClr val="800080"/>
                    </a:solidFill>
                    <a:latin typeface="Aarial"/>
                  </a:rPr>
                  <a:t>có</a:t>
                </a:r>
                <a:r>
                  <a:rPr lang="en-US" sz="2800" dirty="0">
                    <a:solidFill>
                      <a:srgbClr val="800080"/>
                    </a:solidFill>
                    <a:latin typeface="Aarial"/>
                  </a:rPr>
                  <a:t> </a:t>
                </a:r>
                <a:r>
                  <a:rPr lang="en-US" sz="2800" dirty="0" err="1">
                    <a:solidFill>
                      <a:srgbClr val="800080"/>
                    </a:solidFill>
                    <a:latin typeface="Aarial"/>
                  </a:rPr>
                  <a:t>nghĩa</a:t>
                </a:r>
                <a:r>
                  <a:rPr lang="en-US" sz="2800" dirty="0">
                    <a:solidFill>
                      <a:srgbClr val="800080"/>
                    </a:solidFill>
                    <a:latin typeface="Aarial"/>
                  </a:rPr>
                  <a:t>)</a:t>
                </a:r>
              </a:p>
              <a:p>
                <a:pPr marL="0" indent="0">
                  <a:buNone/>
                </a:pPr>
                <a:r>
                  <a:rPr lang="en-US" sz="2800" dirty="0">
                    <a:solidFill>
                      <a:srgbClr val="800080"/>
                    </a:solidFill>
                    <a:latin typeface="Aarial"/>
                  </a:rPr>
                  <a:t>a) </a:t>
                </a:r>
                <a14:m>
                  <m:oMath xmlns:m="http://schemas.openxmlformats.org/officeDocument/2006/math">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s</m:t>
                        </m:r>
                      </m:e>
                      <m:sup>
                        <m:r>
                          <a:rPr lang="en-US" sz="2800">
                            <a:solidFill>
                              <a:srgbClr val="800080"/>
                            </a:solidFill>
                            <a:latin typeface="Cambria Math" panose="02040503050406030204" pitchFamily="18" charset="0"/>
                          </a:rPr>
                          <m:t>4</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2</m:t>
                    </m:r>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2</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1</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4</m:t>
                        </m:r>
                      </m:sup>
                    </m:sSup>
                    <m:r>
                      <a:rPr lang="en-US" sz="2800" i="1">
                        <a:solidFill>
                          <a:srgbClr val="800080"/>
                        </a:solidFill>
                        <a:latin typeface="Cambria Math" panose="02040503050406030204" pitchFamily="18" charset="0"/>
                      </a:rPr>
                      <m:t>𝑥</m:t>
                    </m:r>
                  </m:oMath>
                </a14:m>
                <a:r>
                  <a:rPr lang="en-US" sz="2800" dirty="0">
                    <a:solidFill>
                      <a:srgbClr val="800080"/>
                    </a:solidFill>
                    <a:latin typeface="Aarial"/>
                  </a:rPr>
                  <a:t>  	</a:t>
                </a:r>
              </a:p>
              <a:p>
                <a:pPr marL="0" indent="0">
                  <a:buNone/>
                </a:pPr>
                <a:r>
                  <a:rPr lang="en-US" sz="2800" dirty="0">
                    <a:solidFill>
                      <a:srgbClr val="800080"/>
                    </a:solidFill>
                    <a:latin typeface="Aarial"/>
                  </a:rPr>
                  <a:t>b) </a:t>
                </a:r>
                <a14:m>
                  <m:oMath xmlns:m="http://schemas.openxmlformats.org/officeDocument/2006/math">
                    <m:f>
                      <m:fPr>
                        <m:ctrlPr>
                          <a:rPr lang="en-US" sz="2800" i="1">
                            <a:solidFill>
                              <a:srgbClr val="800080"/>
                            </a:solidFill>
                            <a:latin typeface="Cambria Math" panose="02040503050406030204" pitchFamily="18" charset="0"/>
                          </a:rPr>
                        </m:ctrlPr>
                      </m:fPr>
                      <m:num>
                        <m:r>
                          <m:rPr>
                            <m:sty m:val="p"/>
                          </m:rPr>
                          <a:rPr lang="en-US" sz="2800">
                            <a:solidFill>
                              <a:srgbClr val="800080"/>
                            </a:solidFill>
                            <a:latin typeface="Cambria Math" panose="02040503050406030204" pitchFamily="18" charset="0"/>
                          </a:rPr>
                          <m:t>sin</m:t>
                        </m:r>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cos</m:t>
                        </m:r>
                        <m:r>
                          <a:rPr lang="en-US" sz="2800" i="1">
                            <a:solidFill>
                              <a:srgbClr val="800080"/>
                            </a:solidFill>
                            <a:latin typeface="Cambria Math" panose="02040503050406030204" pitchFamily="18" charset="0"/>
                          </a:rPr>
                          <m:t>𝑥</m:t>
                        </m:r>
                      </m:num>
                      <m:den>
                        <m:r>
                          <m:rPr>
                            <m:sty m:val="p"/>
                          </m:rPr>
                          <a:rPr lang="en-US" sz="2800">
                            <a:solidFill>
                              <a:srgbClr val="800080"/>
                            </a:solidFill>
                            <a:latin typeface="Cambria Math" panose="02040503050406030204" pitchFamily="18" charset="0"/>
                          </a:rPr>
                          <m:t>si</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n</m:t>
                            </m:r>
                          </m:e>
                          <m:sup>
                            <m:r>
                              <a:rPr lang="en-US" sz="2800">
                                <a:solidFill>
                                  <a:srgbClr val="800080"/>
                                </a:solidFill>
                                <a:latin typeface="Cambria Math" panose="02040503050406030204" pitchFamily="18" charset="0"/>
                              </a:rPr>
                              <m:t>3</m:t>
                            </m:r>
                          </m:sup>
                        </m:sSup>
                        <m:r>
                          <a:rPr lang="en-US" sz="2800" i="1">
                            <a:solidFill>
                              <a:srgbClr val="800080"/>
                            </a:solidFill>
                            <a:latin typeface="Cambria Math" panose="02040503050406030204" pitchFamily="18" charset="0"/>
                          </a:rPr>
                          <m:t>𝑥</m:t>
                        </m:r>
                      </m:den>
                    </m:f>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t</m:t>
                        </m:r>
                      </m:e>
                      <m:sup>
                        <m:r>
                          <a:rPr lang="en-US" sz="2800">
                            <a:solidFill>
                              <a:srgbClr val="800080"/>
                            </a:solidFill>
                            <a:latin typeface="Cambria Math" panose="02040503050406030204" pitchFamily="18" charset="0"/>
                          </a:rPr>
                          <m:t>3</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m:t>
                    </m:r>
                    <m:sSup>
                      <m:sSupPr>
                        <m:ctrlPr>
                          <a:rPr lang="en-US" sz="2800" i="1">
                            <a:solidFill>
                              <a:srgbClr val="800080"/>
                            </a:solidFill>
                            <a:latin typeface="Cambria Math" panose="02040503050406030204" pitchFamily="18" charset="0"/>
                          </a:rPr>
                        </m:ctrlPr>
                      </m:sSupPr>
                      <m:e>
                        <m:r>
                          <m:rPr>
                            <m:sty m:val="p"/>
                          </m:rPr>
                          <a:rPr lang="en-US" sz="2800">
                            <a:solidFill>
                              <a:srgbClr val="800080"/>
                            </a:solidFill>
                            <a:latin typeface="Cambria Math" panose="02040503050406030204" pitchFamily="18" charset="0"/>
                          </a:rPr>
                          <m:t>t</m:t>
                        </m:r>
                      </m:e>
                      <m:sup>
                        <m:r>
                          <a:rPr lang="en-US" sz="2800">
                            <a:solidFill>
                              <a:srgbClr val="800080"/>
                            </a:solidFill>
                            <a:latin typeface="Cambria Math" panose="02040503050406030204" pitchFamily="18" charset="0"/>
                          </a:rPr>
                          <m:t>2</m:t>
                        </m:r>
                      </m:sup>
                    </m:sSup>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m:rPr>
                        <m:sty m:val="p"/>
                      </m:rPr>
                      <a:rPr lang="en-US" sz="2800">
                        <a:solidFill>
                          <a:srgbClr val="800080"/>
                        </a:solidFill>
                        <a:latin typeface="Cambria Math" panose="02040503050406030204" pitchFamily="18" charset="0"/>
                      </a:rPr>
                      <m:t>cot</m:t>
                    </m:r>
                    <m:r>
                      <a:rPr lang="en-US" sz="2800" i="1">
                        <a:solidFill>
                          <a:srgbClr val="800080"/>
                        </a:solidFill>
                        <a:latin typeface="Cambria Math" panose="02040503050406030204" pitchFamily="18" charset="0"/>
                      </a:rPr>
                      <m:t>𝑥</m:t>
                    </m:r>
                    <m:r>
                      <a:rPr lang="en-US" sz="2800" i="1">
                        <a:solidFill>
                          <a:srgbClr val="800080"/>
                        </a:solidFill>
                        <a:latin typeface="Cambria Math" panose="02040503050406030204" pitchFamily="18" charset="0"/>
                      </a:rPr>
                      <m:t>+</m:t>
                    </m:r>
                    <m:r>
                      <a:rPr lang="en-US" sz="2800">
                        <a:solidFill>
                          <a:srgbClr val="800080"/>
                        </a:solidFill>
                        <a:latin typeface="Cambria Math" panose="02040503050406030204" pitchFamily="18" charset="0"/>
                      </a:rPr>
                      <m:t>1</m:t>
                    </m:r>
                  </m:oMath>
                </a14:m>
                <a:endParaRPr lang="en-US" sz="2800" dirty="0">
                  <a:solidFill>
                    <a:srgbClr val="800080"/>
                  </a:solidFill>
                  <a:latin typeface="Aarial"/>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13836" cy="1914888"/>
              </a:xfrm>
              <a:prstGeom prst="rect">
                <a:avLst/>
              </a:prstGeom>
              <a:blipFill>
                <a:blip r:embed="rId2"/>
                <a:stretch>
                  <a:fillRect l="-979" t="-5678" b="-1198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35962" y="3497095"/>
                <a:ext cx="11838471" cy="3106859"/>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sz="3000" b="1" dirty="0">
                    <a:solidFill>
                      <a:srgbClr val="0000FF"/>
                    </a:solidFill>
                    <a:ea typeface="Times New Roman" panose="02020603050405020304" pitchFamily="18" charset="0"/>
                  </a:rPr>
                  <a:t> </a:t>
                </a:r>
                <a:r>
                  <a:rPr lang="en-US" sz="3000" b="1" dirty="0" err="1">
                    <a:solidFill>
                      <a:srgbClr val="0000FF"/>
                    </a:solidFill>
                    <a:ea typeface="Times New Roman" panose="02020603050405020304" pitchFamily="18" charset="0"/>
                  </a:rPr>
                  <a:t>Lời</a:t>
                </a:r>
                <a:r>
                  <a:rPr lang="en-US" sz="3000" b="1" dirty="0">
                    <a:solidFill>
                      <a:srgbClr val="0000FF"/>
                    </a:solidFill>
                    <a:ea typeface="Times New Roman" panose="02020603050405020304" pitchFamily="18" charset="0"/>
                  </a:rPr>
                  <a:t> </a:t>
                </a:r>
                <a:r>
                  <a:rPr lang="en-US" sz="3000" b="1" dirty="0" err="1">
                    <a:solidFill>
                      <a:srgbClr val="0000FF"/>
                    </a:solidFill>
                    <a:ea typeface="Times New Roman" panose="02020603050405020304" pitchFamily="18" charset="0"/>
                  </a:rPr>
                  <a:t>giải</a:t>
                </a:r>
                <a:r>
                  <a:rPr lang="en-US" sz="3000" b="1" dirty="0">
                    <a:solidFill>
                      <a:srgbClr val="1F3763"/>
                    </a:solidFill>
                    <a:ea typeface="Calibri" panose="020F0502020204030204" pitchFamily="34" charset="0"/>
                  </a:rPr>
                  <a:t>	</a:t>
                </a:r>
                <a:endParaRPr lang="en-US" sz="3000" b="1" dirty="0">
                  <a:solidFill>
                    <a:srgbClr val="1F3763"/>
                  </a:solidFill>
                  <a:latin typeface="Calibri Light" panose="020F0302020204030204" pitchFamily="34" charset="0"/>
                  <a:ea typeface="Times New Roman" panose="02020603050405020304" pitchFamily="18" charset="0"/>
                </a:endParaRPr>
              </a:p>
              <a:p>
                <a:pPr marL="0" indent="0">
                  <a:buNone/>
                </a:pPr>
                <a:r>
                  <a:rPr lang="en-US" dirty="0">
                    <a:latin typeface="Aarial"/>
                  </a:rPr>
                  <a:t>b) Ta </a:t>
                </a:r>
                <a:r>
                  <a:rPr lang="en-US" dirty="0" err="1">
                    <a:latin typeface="Aarial"/>
                  </a:rPr>
                  <a:t>có</a:t>
                </a:r>
                <a:r>
                  <a:rPr lang="en-US" dirty="0">
                    <a:latin typeface="Aarial"/>
                  </a:rPr>
                  <a:t> </a:t>
                </a:r>
                <a14:m>
                  <m:oMath xmlns:m="http://schemas.openxmlformats.org/officeDocument/2006/math">
                    <m:r>
                      <a:rPr lang="en-US" i="1">
                        <a:latin typeface="Cambria Math" panose="02040503050406030204" pitchFamily="18" charset="0"/>
                      </a:rPr>
                      <m:t>𝑉𝑇</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sin</m:t>
                        </m:r>
                        <m:r>
                          <a:rPr lang="en-US" i="1">
                            <a:latin typeface="Cambria Math" panose="02040503050406030204" pitchFamily="18" charset="0"/>
                          </a:rPr>
                          <m:t>𝑥</m:t>
                        </m:r>
                        <m:r>
                          <a:rPr lang="en-US" i="1">
                            <a:latin typeface="Cambria Math" panose="02040503050406030204" pitchFamily="18" charset="0"/>
                          </a:rPr>
                          <m:t>+</m:t>
                        </m:r>
                        <m:r>
                          <m:rPr>
                            <m:sty m:val="p"/>
                          </m:rPr>
                          <a:rPr lang="en-US">
                            <a:latin typeface="Cambria Math" panose="02040503050406030204" pitchFamily="18" charset="0"/>
                          </a:rPr>
                          <m:t>cos</m:t>
                        </m:r>
                        <m:r>
                          <a:rPr lang="en-US" i="1">
                            <a:latin typeface="Cambria Math" panose="02040503050406030204" pitchFamily="18" charset="0"/>
                          </a:rPr>
                          <m:t>𝑥</m:t>
                        </m:r>
                      </m:num>
                      <m:den>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3</m:t>
                            </m:r>
                          </m:sup>
                        </m:sSup>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2</m:t>
                            </m:r>
                          </m:sup>
                        </m:sSup>
                        <m:r>
                          <a:rPr lang="en-US" i="1">
                            <a:latin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cos</m:t>
                        </m:r>
                        <m:r>
                          <a:rPr lang="en-US" i="1">
                            <a:latin typeface="Cambria Math" panose="02040503050406030204" pitchFamily="18" charset="0"/>
                          </a:rPr>
                          <m:t>𝑥</m:t>
                        </m:r>
                      </m:num>
                      <m:den>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3</m:t>
                            </m:r>
                          </m:sup>
                        </m:sSup>
                        <m:r>
                          <a:rPr lang="en-US" i="1">
                            <a:latin typeface="Cambria Math" panose="02040503050406030204" pitchFamily="18" charset="0"/>
                          </a:rPr>
                          <m:t>𝑥</m:t>
                        </m:r>
                      </m:den>
                    </m:f>
                  </m:oMath>
                </a14:m>
                <a:endParaRPr lang="en-US" dirty="0">
                  <a:latin typeface="Aarial"/>
                </a:endParaRPr>
              </a:p>
              <a:p>
                <a:pPr marL="0" indent="0">
                  <a:buNone/>
                </a:pPr>
                <a:r>
                  <a:rPr lang="en-US" dirty="0" err="1">
                    <a:latin typeface="Aarial"/>
                  </a:rPr>
                  <a:t>Mà</a:t>
                </a:r>
                <a:r>
                  <a:rPr lang="en-US" dirty="0">
                    <a:latin typeface="Aarial"/>
                  </a:rPr>
                  <a:t> </a:t>
                </a:r>
                <a14:m>
                  <m:oMath xmlns:m="http://schemas.openxmlformats.org/officeDocument/2006/math">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2</m:t>
                        </m:r>
                      </m:sup>
                    </m:sSup>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m:rPr>
                            <m:sty m:val="p"/>
                          </m:rPr>
                          <a:rPr lang="en-US">
                            <a:latin typeface="Cambria Math" panose="02040503050406030204" pitchFamily="18" charset="0"/>
                          </a:rPr>
                          <m:t>si</m:t>
                        </m:r>
                        <m:sSup>
                          <m:sSupPr>
                            <m:ctrlPr>
                              <a:rPr lang="en-US" i="1">
                                <a:latin typeface="Cambria Math" panose="02040503050406030204" pitchFamily="18" charset="0"/>
                              </a:rPr>
                            </m:ctrlPr>
                          </m:sSupPr>
                          <m:e>
                            <m:r>
                              <m:rPr>
                                <m:sty m:val="p"/>
                              </m:rPr>
                              <a:rPr lang="en-US">
                                <a:latin typeface="Cambria Math" panose="02040503050406030204" pitchFamily="18" charset="0"/>
                              </a:rPr>
                              <m:t>n</m:t>
                            </m:r>
                          </m:e>
                          <m:sup>
                            <m:r>
                              <a:rPr lang="en-US">
                                <a:latin typeface="Cambria Math" panose="02040503050406030204" pitchFamily="18" charset="0"/>
                              </a:rPr>
                              <m:t>2</m:t>
                            </m:r>
                          </m:sup>
                        </m:sSup>
                        <m:r>
                          <a:rPr lang="en-US" i="1">
                            <a:latin typeface="Cambria Math" panose="02040503050406030204" pitchFamily="18" charset="0"/>
                          </a:rPr>
                          <m:t>𝑥</m:t>
                        </m:r>
                      </m:den>
                    </m:f>
                  </m:oMath>
                </a14:m>
                <a:r>
                  <a:rPr lang="en-US" dirty="0">
                    <a:latin typeface="Aarial"/>
                  </a:rPr>
                  <a:t> </a:t>
                </a:r>
                <a:r>
                  <a:rPr lang="en-US" dirty="0" err="1">
                    <a:latin typeface="Aarial"/>
                  </a:rPr>
                  <a:t>và</a:t>
                </a:r>
                <a:r>
                  <a:rPr lang="en-US" dirty="0">
                    <a:latin typeface="Aarial"/>
                  </a:rPr>
                  <a:t> </a:t>
                </a:r>
                <a14:m>
                  <m:oMath xmlns:m="http://schemas.openxmlformats.org/officeDocument/2006/math">
                    <m:r>
                      <m:rPr>
                        <m:sty m:val="p"/>
                      </m:rPr>
                      <a:rPr lang="en-US">
                        <a:latin typeface="Cambria Math" panose="02040503050406030204" pitchFamily="18" charset="0"/>
                      </a:rPr>
                      <m:t>tan</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sin</m:t>
                        </m:r>
                        <m:r>
                          <a:rPr lang="en-US" i="1">
                            <a:latin typeface="Cambria Math" panose="02040503050406030204" pitchFamily="18" charset="0"/>
                          </a:rPr>
                          <m:t>𝑥</m:t>
                        </m:r>
                      </m:num>
                      <m:den>
                        <m:r>
                          <m:rPr>
                            <m:sty m:val="p"/>
                          </m:rPr>
                          <a:rPr lang="en-US">
                            <a:latin typeface="Cambria Math" panose="02040503050406030204" pitchFamily="18" charset="0"/>
                          </a:rPr>
                          <m:t>cos</m:t>
                        </m:r>
                        <m:r>
                          <a:rPr lang="en-US" i="1">
                            <a:latin typeface="Cambria Math" panose="02040503050406030204" pitchFamily="18" charset="0"/>
                          </a:rPr>
                          <m:t>𝑥</m:t>
                        </m:r>
                      </m:den>
                    </m:f>
                  </m:oMath>
                </a14:m>
                <a:r>
                  <a:rPr lang="en-US" dirty="0">
                    <a:latin typeface="Aarial"/>
                  </a:rPr>
                  <a:t> </a:t>
                </a:r>
                <a:r>
                  <a:rPr lang="en-US" dirty="0" err="1">
                    <a:latin typeface="Aarial"/>
                  </a:rPr>
                  <a:t>nên</a:t>
                </a:r>
                <a:endParaRPr lang="en-US" dirty="0">
                  <a:latin typeface="Aarial"/>
                </a:endParaRPr>
              </a:p>
              <a:p>
                <a:pPr marL="0" indent="0">
                  <a:buNone/>
                </a:pPr>
                <a14:m>
                  <m:oMath xmlns:m="http://schemas.openxmlformats.org/officeDocument/2006/math">
                    <m:r>
                      <a:rPr lang="en-US" i="1">
                        <a:latin typeface="Cambria Math" panose="02040503050406030204" pitchFamily="18" charset="0"/>
                      </a:rPr>
                      <m:t>𝑉𝑇</m:t>
                    </m:r>
                    <m:r>
                      <a:rPr lang="en-US" i="1">
                        <a:latin typeface="Cambria Math" panose="02040503050406030204" pitchFamily="18" charset="0"/>
                      </a:rPr>
                      <m:t>=</m:t>
                    </m:r>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2</m:t>
                        </m:r>
                      </m:sup>
                    </m:sSup>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m:rPr>
                        <m:sty m:val="p"/>
                      </m:rPr>
                      <a:rPr lang="en-US">
                        <a:latin typeface="Cambria Math" panose="02040503050406030204" pitchFamily="18" charset="0"/>
                      </a:rPr>
                      <m:t>cot</m:t>
                    </m:r>
                    <m:r>
                      <a:rPr lang="en-US" i="1">
                        <a:latin typeface="Cambria Math" panose="02040503050406030204" pitchFamily="18" charset="0"/>
                      </a:rPr>
                      <m:t>𝑥</m:t>
                    </m:r>
                    <m:d>
                      <m:dPr>
                        <m:ctrlPr>
                          <a:rPr lang="en-US" i="1">
                            <a:latin typeface="Cambria Math" panose="02040503050406030204" pitchFamily="18" charset="0"/>
                          </a:rPr>
                        </m:ctrlPr>
                      </m:dPr>
                      <m:e>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2</m:t>
                            </m:r>
                          </m:sup>
                        </m:sSup>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e>
                    </m:d>
                    <m:r>
                      <a:rPr lang="en-US" i="1">
                        <a:latin typeface="Cambria Math" panose="02040503050406030204" pitchFamily="18" charset="0"/>
                      </a:rPr>
                      <m:t>=</m:t>
                    </m:r>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3</m:t>
                        </m:r>
                      </m:sup>
                    </m:sSup>
                    <m:r>
                      <a:rPr lang="en-US" i="1">
                        <a:latin typeface="Cambria Math" panose="02040503050406030204" pitchFamily="18" charset="0"/>
                      </a:rPr>
                      <m:t>𝑥</m:t>
                    </m:r>
                    <m:r>
                      <a:rPr lang="en-US" i="1">
                        <a:latin typeface="Cambria Math" panose="02040503050406030204" pitchFamily="18" charset="0"/>
                      </a:rPr>
                      <m:t>+</m:t>
                    </m:r>
                    <m:r>
                      <m:rPr>
                        <m:sty m:val="p"/>
                      </m:rPr>
                      <a:rPr lang="en-US">
                        <a:latin typeface="Cambria Math" panose="02040503050406030204" pitchFamily="18" charset="0"/>
                      </a:rPr>
                      <m:t>co</m:t>
                    </m:r>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2</m:t>
                        </m:r>
                      </m:sup>
                    </m:sSup>
                    <m:r>
                      <a:rPr lang="en-US" i="1">
                        <a:latin typeface="Cambria Math" panose="02040503050406030204" pitchFamily="18" charset="0"/>
                      </a:rPr>
                      <m:t>𝑥</m:t>
                    </m:r>
                    <m:r>
                      <a:rPr lang="en-US" i="1">
                        <a:latin typeface="Cambria Math" panose="02040503050406030204" pitchFamily="18" charset="0"/>
                      </a:rPr>
                      <m:t>+</m:t>
                    </m:r>
                    <m:r>
                      <m:rPr>
                        <m:sty m:val="p"/>
                      </m:rPr>
                      <a:rPr lang="en-US">
                        <a:latin typeface="Cambria Math" panose="02040503050406030204" pitchFamily="18" charset="0"/>
                      </a:rPr>
                      <m:t>cot</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𝑉𝑃</m:t>
                    </m:r>
                  </m:oMath>
                </a14:m>
                <a:r>
                  <a:rPr lang="en-US" dirty="0">
                    <a:latin typeface="Aarial"/>
                  </a:rPr>
                  <a:t> đpcm</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35962" y="3497095"/>
                <a:ext cx="11838471" cy="3106859"/>
              </a:xfrm>
              <a:prstGeom prst="rect">
                <a:avLst/>
              </a:prstGeom>
              <a:blipFill>
                <a:blip r:embed="rId4"/>
                <a:stretch>
                  <a:fillRect l="-1286" t="-2348" b="-8415"/>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57697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up)">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dirty="0">
                <a:ea typeface="Segoe UI Symbol" panose="020B0502040204020203" pitchFamily="34" charset="0"/>
                <a:cs typeface="Times New Roman" panose="02020603050405020304" pitchFamily="18" charset="0"/>
              </a:rPr>
              <a:t>➽</a:t>
            </a:r>
            <a:r>
              <a:rPr lang="vi-VN" sz="3200" b="1" dirty="0">
                <a:ea typeface="Calibri" panose="020F0502020204030204" pitchFamily="34" charset="0"/>
                <a:cs typeface="Times New Roman" panose="02020603050405020304" pitchFamily="18" charset="0"/>
              </a:rPr>
              <a:t>Các ví dụ minh họa.</a:t>
            </a:r>
            <a:endParaRPr lang="en-US" sz="32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1495185"/>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err="1">
                    <a:solidFill>
                      <a:srgbClr val="0000FF"/>
                    </a:solidFill>
                    <a:ea typeface="Calibri" panose="020F0502020204030204" pitchFamily="34" charset="0"/>
                  </a:rPr>
                  <a:t>Ví</a:t>
                </a:r>
                <a:r>
                  <a:rPr lang="en-US" sz="2800" b="1" dirty="0">
                    <a:solidFill>
                      <a:srgbClr val="0000FF"/>
                    </a:solidFill>
                    <a:ea typeface="Calibri" panose="020F0502020204030204" pitchFamily="34" charset="0"/>
                  </a:rPr>
                  <a:t> </a:t>
                </a:r>
                <a:r>
                  <a:rPr lang="en-US" sz="2800" b="1" dirty="0" err="1">
                    <a:solidFill>
                      <a:srgbClr val="0000FF"/>
                    </a:solidFill>
                    <a:ea typeface="Calibri" panose="020F0502020204030204" pitchFamily="34" charset="0"/>
                  </a:rPr>
                  <a:t>dụ</a:t>
                </a:r>
                <a:r>
                  <a:rPr lang="en-US" sz="2800" b="1" dirty="0">
                    <a:solidFill>
                      <a:srgbClr val="0000FF"/>
                    </a:solidFill>
                    <a:ea typeface="Calibri" panose="020F0502020204030204" pitchFamily="34" charset="0"/>
                  </a:rPr>
                  <a:t> </a:t>
                </a:r>
                <a:r>
                  <a:rPr lang="en-US" sz="2800" b="1" dirty="0">
                    <a:solidFill>
                      <a:srgbClr val="0000FF"/>
                    </a:solidFill>
                    <a:latin typeface="Segoe UI Symbol" panose="020B0502040204020203" pitchFamily="34" charset="0"/>
                    <a:ea typeface="Segoe UI Symbol" panose="020B0502040204020203" pitchFamily="34" charset="0"/>
                  </a:rPr>
                  <a:t>➁</a:t>
                </a:r>
                <a:r>
                  <a:rPr lang="en-US" sz="2800" dirty="0">
                    <a:solidFill>
                      <a:srgbClr val="0000FF"/>
                    </a:solidFill>
                    <a:ea typeface="Calibri" panose="020F0502020204030204" pitchFamily="34" charset="0"/>
                  </a:rPr>
                  <a:t>: </a:t>
                </a:r>
                <a:r>
                  <a:rPr lang="pt-BR" sz="2800" dirty="0">
                    <a:latin typeface="Aarial"/>
                  </a:rPr>
                  <a:t>Đơn giản các biểu thức sau (giả sử các biểu thức sau đều có nghĩa)</a:t>
                </a:r>
                <a:endParaRPr lang="en-US" sz="2800" dirty="0">
                  <a:latin typeface="Aarial"/>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m:t>
                      </m:r>
                      <m:r>
                        <m:rPr>
                          <m:sty m:val="p"/>
                        </m:rPr>
                        <a:rPr lang="en-US" sz="2800">
                          <a:latin typeface="Cambria Math" panose="02040503050406030204" pitchFamily="18" charset="0"/>
                        </a:rPr>
                        <m:t>cos</m:t>
                      </m:r>
                      <m:r>
                        <a:rPr lang="en-US" sz="2800">
                          <a:latin typeface="Cambria Math" panose="02040503050406030204" pitchFamily="18" charset="0"/>
                        </a:rPr>
                        <m:t>(5</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m:t>
                      </m:r>
                      <m:r>
                        <a:rPr lang="en-US" sz="2800" i="1">
                          <a:latin typeface="Cambria Math" panose="02040503050406030204" pitchFamily="18" charset="0"/>
                        </a:rPr>
                        <m:t>−</m:t>
                      </m:r>
                      <m:r>
                        <m:rPr>
                          <m:sty m:val="p"/>
                        </m:rPr>
                        <a:rPr lang="en-US" sz="2800">
                          <a:latin typeface="Cambria Math" panose="02040503050406030204" pitchFamily="18" charset="0"/>
                        </a:rPr>
                        <m:t>sin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a:latin typeface="Cambria Math" panose="02040503050406030204" pitchFamily="18" charset="0"/>
                                </a:rPr>
                                <m:t>3</m:t>
                              </m:r>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tan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a:latin typeface="Cambria Math" panose="02040503050406030204" pitchFamily="18" charset="0"/>
                                </a:rPr>
                                <m:t>3</m:t>
                              </m:r>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cot</m:t>
                      </m:r>
                      <m:r>
                        <a:rPr lang="en-US" sz="2800">
                          <a:latin typeface="Cambria Math" panose="02040503050406030204" pitchFamily="18" charset="0"/>
                        </a:rPr>
                        <m:t>(3</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m:t>
                      </m:r>
                    </m:oMath>
                  </m:oMathPara>
                </a14:m>
                <a:endParaRPr lang="en-US" sz="2800" dirty="0">
                  <a:latin typeface="Aarial"/>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2"/>
                <a:ext cx="11813836" cy="1495185"/>
              </a:xfrm>
              <a:prstGeom prst="rect">
                <a:avLst/>
              </a:prstGeom>
              <a:blipFill>
                <a:blip r:embed="rId2"/>
                <a:stretch>
                  <a:fillRect l="-876" t="-725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160320"/>
                <a:ext cx="11838471" cy="344363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Lời</a:t>
                </a:r>
                <a:r>
                  <a:rPr lang="en-US" sz="2800" b="1" dirty="0">
                    <a:solidFill>
                      <a:srgbClr val="0000FF"/>
                    </a:solidFill>
                    <a:ea typeface="Times New Roman" panose="02020603050405020304" pitchFamily="18" charset="0"/>
                  </a:rPr>
                  <a:t> </a:t>
                </a:r>
                <a:r>
                  <a:rPr lang="en-US" sz="2800" b="1" dirty="0" err="1">
                    <a:solidFill>
                      <a:srgbClr val="0000FF"/>
                    </a:solidFill>
                    <a:ea typeface="Times New Roman" panose="02020603050405020304" pitchFamily="18" charset="0"/>
                  </a:rPr>
                  <a:t>giải</a:t>
                </a:r>
                <a:r>
                  <a:rPr lang="en-US" sz="2800" b="1" dirty="0">
                    <a:solidFill>
                      <a:srgbClr val="1F3763"/>
                    </a:solidFill>
                    <a:ea typeface="Calibri" panose="020F0502020204030204" pitchFamily="34" charset="0"/>
                  </a:rPr>
                  <a:t>	</a:t>
                </a:r>
              </a:p>
              <a:p>
                <a:pPr marL="0" marR="0" indent="0">
                  <a:lnSpc>
                    <a:spcPct val="107000"/>
                  </a:lnSpc>
                  <a:spcBef>
                    <a:spcPts val="200"/>
                  </a:spcBef>
                  <a:spcAft>
                    <a:spcPts val="0"/>
                  </a:spcAft>
                  <a:buNone/>
                </a:pPr>
                <a14:m>
                  <m:oMathPara xmlns:m="http://schemas.openxmlformats.org/officeDocument/2006/math">
                    <m:oMathParaPr>
                      <m:jc m:val="left"/>
                    </m:oMathParaPr>
                    <m:oMath xmlns:m="http://schemas.openxmlformats.org/officeDocument/2006/math">
                      <m:r>
                        <m:rPr>
                          <m:nor/>
                        </m:rPr>
                        <a:rPr lang="en-US" sz="2800">
                          <a:latin typeface="Aarial"/>
                        </a:rPr>
                        <m:t>a</m:t>
                      </m:r>
                      <m:r>
                        <m:rPr>
                          <m:nor/>
                        </m:rPr>
                        <a:rPr lang="en-US" sz="2800">
                          <a:latin typeface="Aarial"/>
                        </a:rPr>
                        <m:t>) </m:t>
                      </m:r>
                      <m:r>
                        <m:rPr>
                          <m:nor/>
                        </m:rPr>
                        <a:rPr lang="en-US" sz="2800">
                          <a:latin typeface="Aarial"/>
                        </a:rPr>
                        <m:t>Ta</m:t>
                      </m:r>
                      <m:r>
                        <m:rPr>
                          <m:nor/>
                        </m:rPr>
                        <a:rPr lang="en-US" sz="2800">
                          <a:latin typeface="Aarial"/>
                        </a:rPr>
                        <m:t> </m:t>
                      </m:r>
                      <m:r>
                        <m:rPr>
                          <m:nor/>
                        </m:rPr>
                        <a:rPr lang="en-US" sz="2800">
                          <a:latin typeface="Aarial"/>
                        </a:rPr>
                        <m:t>c</m:t>
                      </m:r>
                      <m:r>
                        <m:rPr>
                          <m:nor/>
                        </m:rPr>
                        <a:rPr lang="en-US" sz="2800">
                          <a:latin typeface="Aarial"/>
                        </a:rPr>
                        <m:t>ó </m:t>
                      </m:r>
                      <m:r>
                        <m:rPr>
                          <m:sty m:val="p"/>
                        </m:rPr>
                        <a:rPr lang="en-US" sz="2800">
                          <a:latin typeface="Cambria Math" panose="02040503050406030204" pitchFamily="18" charset="0"/>
                        </a:rPr>
                        <m:t>cos</m:t>
                      </m:r>
                      <m:r>
                        <a:rPr lang="en-US" sz="2800">
                          <a:latin typeface="Cambria Math" panose="02040503050406030204" pitchFamily="18" charset="0"/>
                        </a:rPr>
                        <m:t>(5</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m:t>
                      </m:r>
                      <m:r>
                        <a:rPr lang="en-US" sz="2800" i="1">
                          <a:latin typeface="Cambria Math" panose="02040503050406030204" pitchFamily="18" charset="0"/>
                        </a:rPr>
                        <m:t>=</m:t>
                      </m:r>
                      <m:r>
                        <m:rPr>
                          <m:sty m:val="p"/>
                        </m:rPr>
                        <a:rPr lang="en-US" sz="2800">
                          <a:latin typeface="Cambria Math" panose="02040503050406030204" pitchFamily="18" charset="0"/>
                        </a:rPr>
                        <m:t>cos</m:t>
                      </m:r>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a:latin typeface="Cambria Math" panose="02040503050406030204" pitchFamily="18" charset="0"/>
                            </a:rPr>
                            <m:t>2.2</m:t>
                          </m:r>
                          <m:r>
                            <a:rPr lang="en-US" sz="2800" i="1">
                              <a:latin typeface="Cambria Math" panose="02040503050406030204" pitchFamily="18" charset="0"/>
                            </a:rPr>
                            <m:t>𝜋</m:t>
                          </m:r>
                        </m:e>
                      </m:d>
                      <m:r>
                        <a:rPr lang="en-US" sz="2800" i="1">
                          <a:latin typeface="Cambria Math" panose="02040503050406030204" pitchFamily="18" charset="0"/>
                        </a:rPr>
                        <m:t>=</m:t>
                      </m:r>
                      <m:r>
                        <m:rPr>
                          <m:sty m:val="p"/>
                        </m:rPr>
                        <a:rPr lang="en-US" sz="2800">
                          <a:latin typeface="Cambria Math" panose="02040503050406030204" pitchFamily="18" charset="0"/>
                        </a:rPr>
                        <m:t>cos</m:t>
                      </m:r>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cos</m:t>
                      </m:r>
                      <m:r>
                        <a:rPr lang="en-US" sz="2800" i="1">
                          <a:latin typeface="Cambria Math" panose="02040503050406030204" pitchFamily="18" charset="0"/>
                        </a:rPr>
                        <m:t>𝑥</m:t>
                      </m:r>
                    </m:oMath>
                  </m:oMathPara>
                </a14:m>
                <a:endParaRPr lang="en-US" sz="2800" dirty="0">
                  <a:latin typeface="Aarial"/>
                </a:endParaRPr>
              </a:p>
              <a:p>
                <a14:m>
                  <m:oMath xmlns:m="http://schemas.openxmlformats.org/officeDocument/2006/math">
                    <m:r>
                      <m:rPr>
                        <m:sty m:val="p"/>
                      </m:rPr>
                      <a:rPr lang="en-US" sz="2800">
                        <a:latin typeface="Cambria Math" panose="02040503050406030204" pitchFamily="18" charset="0"/>
                      </a:rPr>
                      <m:t>sin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a:latin typeface="Cambria Math" panose="02040503050406030204" pitchFamily="18" charset="0"/>
                              </a:rPr>
                              <m:t>3</m:t>
                            </m:r>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sin</m:t>
                    </m:r>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sin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cos</m:t>
                    </m:r>
                    <m:r>
                      <a:rPr lang="en-US" sz="2800" i="1">
                        <a:latin typeface="Cambria Math" panose="02040503050406030204" pitchFamily="18" charset="0"/>
                      </a:rPr>
                      <m:t>𝑥</m:t>
                    </m:r>
                  </m:oMath>
                </a14:m>
                <a:endParaRPr lang="en-US" sz="2800" dirty="0">
                  <a:latin typeface="Aarial"/>
                </a:endParaRPr>
              </a:p>
              <a:p>
                <a14:m>
                  <m:oMath xmlns:m="http://schemas.openxmlformats.org/officeDocument/2006/math">
                    <m:r>
                      <m:rPr>
                        <m:sty m:val="p"/>
                      </m:rPr>
                      <a:rPr lang="en-US" sz="2800">
                        <a:latin typeface="Cambria Math" panose="02040503050406030204" pitchFamily="18" charset="0"/>
                      </a:rPr>
                      <m:t>tan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a:latin typeface="Cambria Math" panose="02040503050406030204" pitchFamily="18" charset="0"/>
                              </a:rPr>
                              <m:t>3</m:t>
                            </m:r>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tan</m:t>
                    </m:r>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tan</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cot</m:t>
                    </m:r>
                    <m:r>
                      <a:rPr lang="en-US" sz="2800" i="1">
                        <a:latin typeface="Cambria Math" panose="02040503050406030204" pitchFamily="18" charset="0"/>
                      </a:rPr>
                      <m:t>𝑥</m:t>
                    </m:r>
                  </m:oMath>
                </a14:m>
                <a:endParaRPr lang="en-US" sz="2800" dirty="0">
                  <a:latin typeface="Aarial"/>
                </a:endParaRPr>
              </a:p>
              <a:p>
                <a14:m>
                  <m:oMath xmlns:m="http://schemas.openxmlformats.org/officeDocument/2006/math">
                    <m:r>
                      <m:rPr>
                        <m:sty m:val="p"/>
                      </m:rPr>
                      <a:rPr lang="en-US" sz="2800">
                        <a:latin typeface="Cambria Math" panose="02040503050406030204" pitchFamily="18" charset="0"/>
                      </a:rPr>
                      <m:t>cot</m:t>
                    </m:r>
                    <m:r>
                      <a:rPr lang="en-US" sz="2800">
                        <a:latin typeface="Cambria Math" panose="02040503050406030204" pitchFamily="18" charset="0"/>
                      </a:rPr>
                      <m:t>(3</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m:t>
                    </m:r>
                    <m:r>
                      <a:rPr lang="en-US" sz="2800" i="1">
                        <a:latin typeface="Cambria Math" panose="02040503050406030204" pitchFamily="18" charset="0"/>
                      </a:rPr>
                      <m:t>=</m:t>
                    </m:r>
                    <m:r>
                      <m:rPr>
                        <m:sty m:val="p"/>
                      </m:rPr>
                      <a:rPr lang="en-US" sz="2800">
                        <a:latin typeface="Cambria Math" panose="02040503050406030204" pitchFamily="18" charset="0"/>
                      </a:rPr>
                      <m:t>cot</m:t>
                    </m:r>
                    <m:d>
                      <m:dPr>
                        <m:ctrlPr>
                          <a:rPr lang="en-US" sz="2800" i="1">
                            <a:latin typeface="Cambria Math" panose="02040503050406030204" pitchFamily="18" charset="0"/>
                          </a:rPr>
                        </m:ctrlPr>
                      </m:dPr>
                      <m:e>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cot</m:t>
                    </m:r>
                    <m:r>
                      <a:rPr lang="en-US" sz="2800" i="1">
                        <a:latin typeface="Cambria Math" panose="02040503050406030204" pitchFamily="18" charset="0"/>
                      </a:rPr>
                      <m:t>𝑥</m:t>
                    </m:r>
                  </m:oMath>
                </a14:m>
                <a:endParaRPr lang="en-US" sz="2800" dirty="0">
                  <a:latin typeface="Aarial"/>
                </a:endParaRPr>
              </a:p>
              <a:p>
                <a14:m>
                  <m:oMath xmlns:m="http://schemas.openxmlformats.org/officeDocument/2006/math">
                    <m:r>
                      <m:rPr>
                        <m:nor/>
                      </m:rPr>
                      <a:rPr lang="en-US" sz="2800">
                        <a:latin typeface="Aarial"/>
                      </a:rPr>
                      <m:t>Suy</m:t>
                    </m:r>
                    <m:r>
                      <m:rPr>
                        <m:nor/>
                      </m:rPr>
                      <a:rPr lang="en-US" sz="2800">
                        <a:latin typeface="Aarial"/>
                      </a:rPr>
                      <m:t> </m:t>
                    </m:r>
                    <m:r>
                      <m:rPr>
                        <m:nor/>
                      </m:rPr>
                      <a:rPr lang="en-US" sz="2800">
                        <a:latin typeface="Aarial"/>
                      </a:rPr>
                      <m:t>ra</m:t>
                    </m:r>
                    <m:r>
                      <m:rPr>
                        <m:nor/>
                      </m:rPr>
                      <a:rPr lang="en-US" sz="2800">
                        <a:latin typeface="Aarial"/>
                      </a:rPr>
                      <m:t> </m:t>
                    </m:r>
                    <m:r>
                      <a:rPr lang="en-US" sz="2800" i="1">
                        <a:latin typeface="Cambria Math" panose="02040503050406030204" pitchFamily="18" charset="0"/>
                      </a:rPr>
                      <m:t>𝐴</m:t>
                    </m:r>
                    <m:r>
                      <a:rPr lang="en-US" sz="2800" i="1">
                        <a:latin typeface="Cambria Math" panose="02040503050406030204" pitchFamily="18" charset="0"/>
                      </a:rPr>
                      <m:t>=−</m:t>
                    </m:r>
                    <m:r>
                      <m:rPr>
                        <m:sty m:val="p"/>
                      </m:rPr>
                      <a:rPr lang="en-US" sz="2800">
                        <a:latin typeface="Cambria Math" panose="02040503050406030204" pitchFamily="18" charset="0"/>
                      </a:rPr>
                      <m:t>cos</m:t>
                    </m:r>
                    <m:r>
                      <a:rPr lang="en-US" sz="2800" i="1">
                        <a:latin typeface="Cambria Math" panose="02040503050406030204" pitchFamily="18" charset="0"/>
                      </a:rPr>
                      <m:t>𝑥</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m:t>
                        </m:r>
                        <m:r>
                          <m:rPr>
                            <m:sty m:val="p"/>
                          </m:rPr>
                          <a:rPr lang="en-US" sz="2800">
                            <a:latin typeface="Cambria Math" panose="02040503050406030204" pitchFamily="18" charset="0"/>
                          </a:rPr>
                          <m:t>cos</m:t>
                        </m:r>
                        <m:r>
                          <a:rPr lang="en-US" sz="2800" i="1">
                            <a:latin typeface="Cambria Math" panose="02040503050406030204" pitchFamily="18" charset="0"/>
                          </a:rPr>
                          <m:t>𝑥</m:t>
                        </m:r>
                      </m:e>
                    </m:d>
                    <m:r>
                      <a:rPr lang="en-US" sz="2800" i="1">
                        <a:latin typeface="Cambria Math" panose="02040503050406030204" pitchFamily="18" charset="0"/>
                      </a:rPr>
                      <m:t>+</m:t>
                    </m:r>
                    <m:r>
                      <m:rPr>
                        <m:sty m:val="p"/>
                      </m:rPr>
                      <a:rPr lang="en-US" sz="2800">
                        <a:latin typeface="Cambria Math" panose="02040503050406030204" pitchFamily="18" charset="0"/>
                      </a:rPr>
                      <m:t>cot</m:t>
                    </m:r>
                    <m:r>
                      <a:rPr lang="en-US" sz="2800" i="1">
                        <a:latin typeface="Cambria Math" panose="02040503050406030204" pitchFamily="18" charset="0"/>
                      </a:rPr>
                      <m:t>𝑥</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m:t>
                        </m:r>
                        <m:r>
                          <m:rPr>
                            <m:sty m:val="p"/>
                          </m:rPr>
                          <a:rPr lang="en-US" sz="2800">
                            <a:latin typeface="Cambria Math" panose="02040503050406030204" pitchFamily="18" charset="0"/>
                          </a:rPr>
                          <m:t>cot</m:t>
                        </m:r>
                        <m:r>
                          <a:rPr lang="en-US" sz="2800" i="1">
                            <a:latin typeface="Cambria Math" panose="02040503050406030204" pitchFamily="18" charset="0"/>
                          </a:rPr>
                          <m:t>𝑥</m:t>
                        </m:r>
                      </m:e>
                    </m:d>
                    <m:r>
                      <a:rPr lang="en-US" sz="2800" i="1">
                        <a:latin typeface="Cambria Math" panose="02040503050406030204" pitchFamily="18" charset="0"/>
                      </a:rPr>
                      <m:t>=</m:t>
                    </m:r>
                    <m:r>
                      <a:rPr lang="en-US" sz="2800">
                        <a:latin typeface="Cambria Math" panose="02040503050406030204" pitchFamily="18" charset="0"/>
                      </a:rPr>
                      <m:t>0</m:t>
                    </m:r>
                  </m:oMath>
                </a14:m>
                <a:endParaRPr lang="en-US" sz="2800" dirty="0">
                  <a:latin typeface="Aarial"/>
                </a:endParaRPr>
              </a:p>
              <a:p>
                <a:pPr marL="0" lvl="0" indent="0">
                  <a:buNone/>
                </a:pPr>
                <a:endParaRPr lang="en-US" sz="2800" dirty="0"/>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160320"/>
                <a:ext cx="11838471" cy="3443634"/>
              </a:xfrm>
              <a:prstGeom prst="rect">
                <a:avLst/>
              </a:prstGeom>
              <a:blipFill>
                <a:blip r:embed="rId4"/>
                <a:stretch>
                  <a:fillRect t="-1587"/>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38903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up)">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animEffect transition="in" filter="wipe(up)">
                                      <p:cBhvr>
                                        <p:cTn id="5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a:solidFill>
                      <a:srgbClr val="800080"/>
                    </a:solidFill>
                    <a:latin typeface="Aarial"/>
                  </a:rPr>
                  <a:t>a) </a:t>
                </a:r>
                <a:r>
                  <a:rPr lang="en-US" dirty="0" err="1">
                    <a:solidFill>
                      <a:srgbClr val="800080"/>
                    </a:solidFill>
                    <a:latin typeface="Aarial"/>
                  </a:rPr>
                  <a:t>Đổi</a:t>
                </a:r>
                <a:r>
                  <a:rPr lang="en-US" dirty="0">
                    <a:solidFill>
                      <a:srgbClr val="800080"/>
                    </a:solidFill>
                    <a:latin typeface="Aarial"/>
                  </a:rPr>
                  <a:t> </a:t>
                </a:r>
                <a:r>
                  <a:rPr lang="en-US" dirty="0" err="1">
                    <a:solidFill>
                      <a:srgbClr val="800080"/>
                    </a:solidFill>
                    <a:latin typeface="Aarial"/>
                  </a:rPr>
                  <a:t>từ</a:t>
                </a:r>
                <a:r>
                  <a:rPr lang="en-US" dirty="0">
                    <a:solidFill>
                      <a:srgbClr val="800080"/>
                    </a:solidFill>
                    <a:latin typeface="Aarial"/>
                  </a:rPr>
                  <a:t> </a:t>
                </a:r>
                <a:r>
                  <a:rPr lang="en-US" dirty="0" err="1">
                    <a:solidFill>
                      <a:srgbClr val="800080"/>
                    </a:solidFill>
                    <a:latin typeface="Aarial"/>
                  </a:rPr>
                  <a:t>đơn</a:t>
                </a:r>
                <a:r>
                  <a:rPr lang="en-US" dirty="0">
                    <a:solidFill>
                      <a:srgbClr val="800080"/>
                    </a:solidFill>
                    <a:latin typeface="Aarial"/>
                  </a:rPr>
                  <a:t> </a:t>
                </a:r>
                <a:r>
                  <a:rPr lang="en-US" dirty="0" err="1">
                    <a:solidFill>
                      <a:srgbClr val="800080"/>
                    </a:solidFill>
                    <a:latin typeface="Aarial"/>
                  </a:rPr>
                  <a:t>vị</a:t>
                </a:r>
                <a:r>
                  <a:rPr lang="en-US" dirty="0">
                    <a:solidFill>
                      <a:srgbClr val="800080"/>
                    </a:solidFill>
                    <a:latin typeface="Aarial"/>
                  </a:rPr>
                  <a:t> </a:t>
                </a:r>
                <a:r>
                  <a:rPr lang="en-US" dirty="0" err="1">
                    <a:solidFill>
                      <a:srgbClr val="800080"/>
                    </a:solidFill>
                    <a:latin typeface="Aarial"/>
                  </a:rPr>
                  <a:t>rađian</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số</a:t>
                </a:r>
                <a:r>
                  <a:rPr lang="en-US" dirty="0">
                    <a:solidFill>
                      <a:srgbClr val="800080"/>
                    </a:solidFill>
                    <a:latin typeface="Aarial"/>
                  </a:rPr>
                  <a:t> </a:t>
                </a:r>
                <a:r>
                  <a:rPr lang="en-US" dirty="0" err="1">
                    <a:solidFill>
                      <a:srgbClr val="800080"/>
                    </a:solidFill>
                    <a:latin typeface="Aarial"/>
                  </a:rPr>
                  <a:t>đo</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 </a:t>
                </a:r>
                <a14:m>
                  <m:oMath xmlns:m="http://schemas.openxmlformats.org/officeDocument/2006/math">
                    <m:r>
                      <a:rPr lang="en-US" i="1">
                        <a:solidFill>
                          <a:srgbClr val="800080"/>
                        </a:solidFill>
                        <a:latin typeface="Cambria Math" panose="02040503050406030204" pitchFamily="18" charset="0"/>
                      </a:rPr>
                      <m:t>45°,150°</m:t>
                    </m:r>
                  </m:oMath>
                </a14:m>
                <a:r>
                  <a:rPr lang="en-US" dirty="0">
                    <a:solidFill>
                      <a:srgbClr val="800080"/>
                    </a:solidFill>
                    <a:latin typeface="Aarial"/>
                  </a:rPr>
                  <a:t>.</a:t>
                </a:r>
              </a:p>
              <a:p>
                <a:pPr marL="0" indent="0">
                  <a:buNone/>
                </a:pPr>
                <a:r>
                  <a:rPr lang="en-US" dirty="0">
                    <a:solidFill>
                      <a:srgbClr val="800080"/>
                    </a:solidFill>
                    <a:latin typeface="Aarial"/>
                  </a:rPr>
                  <a:t>	b) </a:t>
                </a:r>
                <a:r>
                  <a:rPr lang="en-US" dirty="0" err="1">
                    <a:solidFill>
                      <a:srgbClr val="800080"/>
                    </a:solidFill>
                    <a:latin typeface="Aarial"/>
                  </a:rPr>
                  <a:t>Đổi</a:t>
                </a:r>
                <a:r>
                  <a:rPr lang="en-US" dirty="0">
                    <a:solidFill>
                      <a:srgbClr val="800080"/>
                    </a:solidFill>
                    <a:latin typeface="Aarial"/>
                  </a:rPr>
                  <a:t> </a:t>
                </a:r>
                <a:r>
                  <a:rPr lang="en-US" dirty="0" err="1">
                    <a:solidFill>
                      <a:srgbClr val="800080"/>
                    </a:solidFill>
                    <a:latin typeface="Aarial"/>
                  </a:rPr>
                  <a:t>từ</a:t>
                </a:r>
                <a:r>
                  <a:rPr lang="en-US" dirty="0">
                    <a:solidFill>
                      <a:srgbClr val="800080"/>
                    </a:solidFill>
                    <a:latin typeface="Aarial"/>
                  </a:rPr>
                  <a:t> </a:t>
                </a:r>
                <a:r>
                  <a:rPr lang="en-US" dirty="0" err="1">
                    <a:solidFill>
                      <a:srgbClr val="800080"/>
                    </a:solidFill>
                    <a:latin typeface="Aarial"/>
                  </a:rPr>
                  <a:t>rađian</a:t>
                </a:r>
                <a:r>
                  <a:rPr lang="en-US" dirty="0">
                    <a:solidFill>
                      <a:srgbClr val="800080"/>
                    </a:solidFill>
                    <a:latin typeface="Aarial"/>
                  </a:rPr>
                  <a:t> sang </a:t>
                </a:r>
                <a:r>
                  <a:rPr lang="en-US" dirty="0" err="1">
                    <a:solidFill>
                      <a:srgbClr val="800080"/>
                    </a:solidFill>
                    <a:latin typeface="Aarial"/>
                  </a:rPr>
                  <a:t>độ</a:t>
                </a:r>
                <a:r>
                  <a:rPr lang="en-US" dirty="0">
                    <a:solidFill>
                      <a:srgbClr val="800080"/>
                    </a:solidFill>
                    <a:latin typeface="Aarial"/>
                  </a:rPr>
                  <a:t> </a:t>
                </a:r>
                <a:r>
                  <a:rPr lang="en-US" dirty="0" err="1">
                    <a:solidFill>
                      <a:srgbClr val="800080"/>
                    </a:solidFill>
                    <a:latin typeface="Aarial"/>
                  </a:rPr>
                  <a:t>các</a:t>
                </a:r>
                <a:r>
                  <a:rPr lang="en-US" dirty="0">
                    <a:solidFill>
                      <a:srgbClr val="800080"/>
                    </a:solidFill>
                    <a:latin typeface="Aarial"/>
                  </a:rPr>
                  <a:t> </a:t>
                </a:r>
                <a:r>
                  <a:rPr lang="en-US" dirty="0" err="1">
                    <a:solidFill>
                      <a:srgbClr val="800080"/>
                    </a:solidFill>
                    <a:latin typeface="Aarial"/>
                  </a:rPr>
                  <a:t>số</a:t>
                </a:r>
                <a:r>
                  <a:rPr lang="en-US" dirty="0">
                    <a:solidFill>
                      <a:srgbClr val="800080"/>
                    </a:solidFill>
                    <a:latin typeface="Aarial"/>
                  </a:rPr>
                  <a:t> </a:t>
                </a:r>
                <a:r>
                  <a:rPr lang="en-US" dirty="0" err="1">
                    <a:solidFill>
                      <a:srgbClr val="800080"/>
                    </a:solidFill>
                    <a:latin typeface="Aarial"/>
                  </a:rPr>
                  <a:t>đo</a:t>
                </a:r>
                <a:r>
                  <a:rPr lang="en-US" dirty="0">
                    <a:solidFill>
                      <a:srgbClr val="800080"/>
                    </a:solidFill>
                    <a:latin typeface="Aarial"/>
                  </a:rPr>
                  <a:t> </a:t>
                </a:r>
                <a:r>
                  <a:rPr lang="en-US" dirty="0" err="1">
                    <a:solidFill>
                      <a:srgbClr val="800080"/>
                    </a:solidFill>
                    <a:latin typeface="Aarial"/>
                  </a:rPr>
                  <a:t>sau</a:t>
                </a:r>
                <a:r>
                  <a:rPr lang="en-US" dirty="0">
                    <a:solidFill>
                      <a:srgbClr val="800080"/>
                    </a:solidFill>
                    <a:latin typeface="Aarial"/>
                  </a:rPr>
                  <a:t>: </a:t>
                </a:r>
                <a14:m>
                  <m:oMath xmlns:m="http://schemas.openxmlformats.org/officeDocument/2006/math">
                    <m:f>
                      <m:fPr>
                        <m:ctrlPr>
                          <a:rPr lang="en-US" i="1">
                            <a:solidFill>
                              <a:srgbClr val="800080"/>
                            </a:solidFill>
                            <a:latin typeface="Cambria Math" panose="02040503050406030204" pitchFamily="18" charset="0"/>
                          </a:rPr>
                        </m:ctrlPr>
                      </m:fPr>
                      <m:num>
                        <m:r>
                          <a:rPr lang="en-US" i="1">
                            <a:solidFill>
                              <a:srgbClr val="800080"/>
                            </a:solidFill>
                            <a:latin typeface="Cambria Math" panose="02040503050406030204" pitchFamily="18" charset="0"/>
                          </a:rPr>
                          <m:t>𝜋</m:t>
                        </m:r>
                      </m:num>
                      <m:den>
                        <m:r>
                          <a:rPr lang="en-US" i="1">
                            <a:solidFill>
                              <a:srgbClr val="800080"/>
                            </a:solidFill>
                            <a:latin typeface="Cambria Math" panose="02040503050406030204" pitchFamily="18" charset="0"/>
                          </a:rPr>
                          <m:t>3</m:t>
                        </m:r>
                      </m:den>
                    </m:f>
                    <m:r>
                      <a:rPr lang="en-US" i="1">
                        <a:solidFill>
                          <a:srgbClr val="800080"/>
                        </a:solidFill>
                        <a:latin typeface="Cambria Math" panose="02040503050406030204" pitchFamily="18" charset="0"/>
                      </a:rPr>
                      <m:t>;</m:t>
                    </m:r>
                    <m:f>
                      <m:fPr>
                        <m:ctrlPr>
                          <a:rPr lang="en-US" i="1">
                            <a:solidFill>
                              <a:srgbClr val="800080"/>
                            </a:solidFill>
                            <a:latin typeface="Cambria Math" panose="02040503050406030204" pitchFamily="18" charset="0"/>
                          </a:rPr>
                        </m:ctrlPr>
                      </m:fPr>
                      <m:num>
                        <m:r>
                          <a:rPr lang="en-US" i="1">
                            <a:solidFill>
                              <a:srgbClr val="800080"/>
                            </a:solidFill>
                            <a:latin typeface="Cambria Math" panose="02040503050406030204" pitchFamily="18" charset="0"/>
                          </a:rPr>
                          <m:t>5</m:t>
                        </m:r>
                        <m:r>
                          <a:rPr lang="en-US" i="1">
                            <a:solidFill>
                              <a:srgbClr val="800080"/>
                            </a:solidFill>
                            <a:latin typeface="Cambria Math" panose="02040503050406030204" pitchFamily="18" charset="0"/>
                          </a:rPr>
                          <m:t>𝜋</m:t>
                        </m:r>
                      </m:num>
                      <m:den>
                        <m:r>
                          <a:rPr lang="en-US" i="1">
                            <a:solidFill>
                              <a:srgbClr val="800080"/>
                            </a:solidFill>
                            <a:latin typeface="Cambria Math" panose="02040503050406030204" pitchFamily="18" charset="0"/>
                          </a:rPr>
                          <m:t>4</m:t>
                        </m:r>
                      </m:den>
                    </m:f>
                  </m:oMath>
                </a14:m>
                <a:r>
                  <a:rPr lang="en-US" dirty="0">
                    <a:solidFill>
                      <a:srgbClr val="800080"/>
                    </a:solidFill>
                    <a:latin typeface="Aarial"/>
                  </a:rPr>
                  <a:t>. </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491174"/>
              </a:xfrm>
              <a:prstGeom prst="rect">
                <a:avLst/>
              </a:prstGeom>
              <a:blipFill>
                <a:blip r:embed="rId2"/>
                <a:stretch>
                  <a:fillRect l="-1237" t="-8907"/>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170683"/>
                <a:ext cx="11838471"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fr-FR" dirty="0">
                    <a:latin typeface="Aarial"/>
                  </a:rPr>
                  <a:t>b)Ta </a:t>
                </a:r>
                <a:r>
                  <a:rPr lang="fr-FR" dirty="0" err="1">
                    <a:latin typeface="Aarial"/>
                  </a:rPr>
                  <a:t>có</a:t>
                </a:r>
                <a:r>
                  <a:rPr lang="fr-FR" dirty="0">
                    <a:latin typeface="Aarial"/>
                  </a:rPr>
                  <a:t> :</a:t>
                </a:r>
                <a:endParaRPr lang="en-US" dirty="0">
                  <a:latin typeface="Aarial"/>
                </a:endParaRPr>
              </a:p>
              <a:p>
                <a:pPr marL="0" indent="0">
                  <a:buNone/>
                </a:pPr>
                <a:r>
                  <a:rPr lang="en-US" dirty="0">
                    <a:latin typeface="Aarial"/>
                  </a:rPr>
                  <a:t>           </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𝜋</m:t>
                        </m:r>
                      </m:num>
                      <m:den>
                        <m:r>
                          <a:rPr lang="fr-FR" i="1">
                            <a:latin typeface="Cambria Math" panose="02040503050406030204" pitchFamily="18" charset="0"/>
                          </a:rPr>
                          <m:t>3</m:t>
                        </m:r>
                      </m:den>
                    </m:f>
                    <m:r>
                      <a:rPr lang="fr-FR" i="1">
                        <a:latin typeface="Cambria Math" panose="02040503050406030204" pitchFamily="18" charset="0"/>
                      </a:rPr>
                      <m:t>=</m:t>
                    </m:r>
                    <m:f>
                      <m:fPr>
                        <m:ctrlPr>
                          <a:rPr lang="en-US" i="1">
                            <a:latin typeface="Cambria Math" panose="02040503050406030204" pitchFamily="18" charset="0"/>
                          </a:rPr>
                        </m:ctrlPr>
                      </m:fPr>
                      <m:num>
                        <m:r>
                          <a:rPr lang="fr-FR" i="1">
                            <a:latin typeface="Cambria Math" panose="02040503050406030204" pitchFamily="18" charset="0"/>
                          </a:rPr>
                          <m:t>𝜋</m:t>
                        </m:r>
                      </m:num>
                      <m:den>
                        <m:r>
                          <a:rPr lang="fr-FR" i="1">
                            <a:latin typeface="Cambria Math" panose="02040503050406030204" pitchFamily="18" charset="0"/>
                          </a:rPr>
                          <m:t>3</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fr-FR" i="1">
                                    <a:latin typeface="Cambria Math" panose="02040503050406030204" pitchFamily="18" charset="0"/>
                                  </a:rPr>
                                  <m:t>180</m:t>
                                </m:r>
                              </m:num>
                              <m:den>
                                <m:r>
                                  <a:rPr lang="fr-FR" i="1">
                                    <a:latin typeface="Cambria Math" panose="02040503050406030204" pitchFamily="18" charset="0"/>
                                  </a:rPr>
                                  <m:t>𝜋</m:t>
                                </m:r>
                              </m:den>
                            </m:f>
                          </m:e>
                        </m:d>
                      </m:e>
                      <m:sup>
                        <m:r>
                          <a:rPr lang="fr-FR" i="1">
                            <a:latin typeface="Cambria Math" panose="02040503050406030204" pitchFamily="18" charset="0"/>
                          </a:rPr>
                          <m:t>𝑜</m:t>
                        </m:r>
                      </m:sup>
                    </m:sSup>
                    <m:r>
                      <a:rPr lang="fr-FR" i="1">
                        <a:latin typeface="Cambria Math" panose="02040503050406030204" pitchFamily="18" charset="0"/>
                      </a:rPr>
                      <m:t>=60°</m:t>
                    </m:r>
                  </m:oMath>
                </a14:m>
                <a:r>
                  <a:rPr lang="fr-FR" dirty="0">
                    <a:latin typeface="Aarial"/>
                  </a:rPr>
                  <a:t> </a:t>
                </a:r>
              </a:p>
              <a:p>
                <a:pPr marL="0" indent="0">
                  <a:buNone/>
                </a:pPr>
                <a:endParaRPr lang="en-US" sz="2800" i="1" dirty="0">
                  <a:latin typeface="Aarial"/>
                </a:endParaRPr>
              </a:p>
              <a:p>
                <a:pPr marL="0" indent="0">
                  <a:buNone/>
                </a:pPr>
                <a:r>
                  <a:rPr lang="en-US" sz="2800" dirty="0">
                    <a:latin typeface="Aarial"/>
                  </a:rPr>
                  <a:t>             </a:t>
                </a:r>
                <a14:m>
                  <m:oMath xmlns:m="http://schemas.openxmlformats.org/officeDocument/2006/math">
                    <m:f>
                      <m:fPr>
                        <m:ctrlPr>
                          <a:rPr lang="en-US" i="1" smtClean="0">
                            <a:latin typeface="Cambria Math" panose="02040503050406030204" pitchFamily="18" charset="0"/>
                          </a:rPr>
                        </m:ctrlPr>
                      </m:fPr>
                      <m:num>
                        <m:r>
                          <a:rPr lang="fr-FR" i="1">
                            <a:latin typeface="Cambria Math" panose="02040503050406030204" pitchFamily="18" charset="0"/>
                          </a:rPr>
                          <m:t>5</m:t>
                        </m:r>
                        <m:r>
                          <a:rPr lang="fr-FR" i="1">
                            <a:latin typeface="Cambria Math" panose="02040503050406030204" pitchFamily="18" charset="0"/>
                          </a:rPr>
                          <m:t>𝜋</m:t>
                        </m:r>
                      </m:num>
                      <m:den>
                        <m:r>
                          <a:rPr lang="fr-FR" i="1">
                            <a:latin typeface="Cambria Math" panose="02040503050406030204" pitchFamily="18" charset="0"/>
                          </a:rPr>
                          <m:t>4</m:t>
                        </m:r>
                      </m:den>
                    </m:f>
                    <m:r>
                      <a:rPr lang="fr-FR" i="1">
                        <a:latin typeface="Cambria Math" panose="02040503050406030204" pitchFamily="18" charset="0"/>
                      </a:rPr>
                      <m:t>=</m:t>
                    </m:r>
                    <m:f>
                      <m:fPr>
                        <m:ctrlPr>
                          <a:rPr lang="en-US" i="1">
                            <a:latin typeface="Cambria Math" panose="02040503050406030204" pitchFamily="18" charset="0"/>
                          </a:rPr>
                        </m:ctrlPr>
                      </m:fPr>
                      <m:num>
                        <m:r>
                          <a:rPr lang="fr-FR" i="1">
                            <a:latin typeface="Cambria Math" panose="02040503050406030204" pitchFamily="18" charset="0"/>
                          </a:rPr>
                          <m:t>5</m:t>
                        </m:r>
                        <m:r>
                          <a:rPr lang="fr-FR" i="1">
                            <a:latin typeface="Cambria Math" panose="02040503050406030204" pitchFamily="18" charset="0"/>
                          </a:rPr>
                          <m:t>𝜋</m:t>
                        </m:r>
                      </m:num>
                      <m:den>
                        <m:r>
                          <a:rPr lang="fr-FR" i="1">
                            <a:latin typeface="Cambria Math" panose="02040503050406030204" pitchFamily="18" charset="0"/>
                          </a:rPr>
                          <m:t>4</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fr-FR" i="1">
                                    <a:latin typeface="Cambria Math" panose="02040503050406030204" pitchFamily="18" charset="0"/>
                                  </a:rPr>
                                  <m:t>180</m:t>
                                </m:r>
                              </m:num>
                              <m:den>
                                <m:r>
                                  <a:rPr lang="fr-FR" i="1">
                                    <a:latin typeface="Cambria Math" panose="02040503050406030204" pitchFamily="18" charset="0"/>
                                  </a:rPr>
                                  <m:t>𝜋</m:t>
                                </m:r>
                              </m:den>
                            </m:f>
                          </m:e>
                        </m:d>
                      </m:e>
                      <m:sup>
                        <m:r>
                          <a:rPr lang="fr-FR" i="1">
                            <a:latin typeface="Cambria Math" panose="02040503050406030204" pitchFamily="18" charset="0"/>
                          </a:rPr>
                          <m:t>𝑜</m:t>
                        </m:r>
                      </m:sup>
                    </m:sSup>
                    <m:r>
                      <a:rPr lang="fr-FR" i="1">
                        <a:latin typeface="Cambria Math" panose="02040503050406030204" pitchFamily="18" charset="0"/>
                      </a:rPr>
                      <m:t>=225°</m:t>
                    </m:r>
                  </m:oMath>
                </a14:m>
                <a:endParaRPr lang="en-US"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170683"/>
                <a:ext cx="11838471" cy="3716497"/>
              </a:xfrm>
              <a:prstGeom prst="rect">
                <a:avLst/>
              </a:prstGeom>
              <a:blipFill>
                <a:blip r:embed="rId4"/>
                <a:stretch>
                  <a:fillRect l="-1235" t="-212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233110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up)">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up)">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547261"/>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3000" dirty="0">
                    <a:solidFill>
                      <a:srgbClr val="800080"/>
                    </a:solidFill>
                    <a:latin typeface="Aarial"/>
                    <a:ea typeface="Calibri" panose="020F0502020204030204" pitchFamily="34" charset="0"/>
                  </a:rPr>
                  <a:t>a) </a:t>
                </a:r>
                <a:r>
                  <a:rPr lang="en-US" sz="3000" dirty="0" err="1">
                    <a:solidFill>
                      <a:srgbClr val="800080"/>
                    </a:solidFill>
                    <a:latin typeface="Aarial"/>
                    <a:ea typeface="Calibri" panose="020F0502020204030204" pitchFamily="34" charset="0"/>
                  </a:rPr>
                  <a:t>Đổi</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số</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đo</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của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các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góc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sau</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rađian</a:t>
                </a:r>
                <a:r>
                  <a:rPr lang="en-US" sz="3000" dirty="0">
                    <a:solidFill>
                      <a:srgbClr val="800080"/>
                    </a:solidFill>
                    <a:latin typeface="Aarial"/>
                    <a:ea typeface="Calibri" panose="020F0502020204030204" pitchFamily="34" charset="0"/>
                  </a:rPr>
                  <a:t>: </a:t>
                </a:r>
                <a14:m>
                  <m:oMath xmlns:m="http://schemas.openxmlformats.org/officeDocument/2006/math">
                    <m:r>
                      <a:rPr lang="en-US" sz="3000" i="1">
                        <a:solidFill>
                          <a:srgbClr val="800080"/>
                        </a:solidFill>
                        <a:latin typeface="Cambria Math" panose="02040503050406030204" pitchFamily="18" charset="0"/>
                        <a:ea typeface="Calibri" panose="020F0502020204030204" pitchFamily="34" charset="0"/>
                      </a:rPr>
                      <m:t>7</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2</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,60</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0</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m:t>
                    </m:r>
                    <m:r>
                      <a:rPr lang="en-US" sz="3000" b="0" i="1" smtClean="0">
                        <a:solidFill>
                          <a:srgbClr val="800080"/>
                        </a:solidFill>
                        <a:latin typeface="Cambria Math" panose="02040503050406030204" pitchFamily="18" charset="0"/>
                        <a:ea typeface="Calibri" panose="020F0502020204030204" pitchFamily="34" charset="0"/>
                      </a:rPr>
                      <m:t> </m:t>
                    </m:r>
                    <m:r>
                      <a:rPr lang="en-US" sz="3000" i="1">
                        <a:solidFill>
                          <a:srgbClr val="800080"/>
                        </a:solidFill>
                        <a:latin typeface="Cambria Math" panose="02040503050406030204" pitchFamily="18" charset="0"/>
                        <a:ea typeface="Calibri" panose="020F0502020204030204" pitchFamily="34" charset="0"/>
                      </a:rPr>
                      <m:t>−3</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7</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45′30′′</m:t>
                    </m:r>
                  </m:oMath>
                </a14:m>
                <a:r>
                  <a:rPr lang="en-US" sz="3000" dirty="0">
                    <a:solidFill>
                      <a:srgbClr val="800080"/>
                    </a:solidFill>
                    <a:latin typeface="Aarial"/>
                    <a:ea typeface="Calibri" panose="020F0502020204030204" pitchFamily="34" charset="0"/>
                  </a:rPr>
                  <a:t>.</a:t>
                </a:r>
              </a:p>
              <a:p>
                <a:pPr marL="0" marR="0" indent="0" algn="just">
                  <a:lnSpc>
                    <a:spcPct val="107000"/>
                  </a:lnSpc>
                  <a:spcBef>
                    <a:spcPts val="0"/>
                  </a:spcBef>
                  <a:spcAft>
                    <a:spcPts val="800"/>
                  </a:spcAft>
                  <a:buNone/>
                </a:pPr>
                <a:r>
                  <a:rPr lang="en-US" sz="3000" dirty="0">
                    <a:solidFill>
                      <a:srgbClr val="800080"/>
                    </a:solidFill>
                    <a:latin typeface="Aarial"/>
                    <a:ea typeface="Calibri" panose="020F0502020204030204" pitchFamily="34" charset="0"/>
                  </a:rPr>
                  <a:t>b) </a:t>
                </a:r>
                <a:r>
                  <a:rPr lang="en-US" sz="3000" dirty="0" err="1">
                    <a:solidFill>
                      <a:srgbClr val="800080"/>
                    </a:solidFill>
                    <a:latin typeface="Aarial"/>
                    <a:ea typeface="Calibri" panose="020F0502020204030204" pitchFamily="34" charset="0"/>
                  </a:rPr>
                  <a:t>Đổi</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số</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đo</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của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các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góc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sau</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độ</a:t>
                </a:r>
                <a:r>
                  <a:rPr lang="en-US" sz="3000" dirty="0">
                    <a:solidFill>
                      <a:srgbClr val="800080"/>
                    </a:solidFill>
                    <a:latin typeface="Aarial"/>
                    <a:ea typeface="Calibri" panose="020F0502020204030204" pitchFamily="34" charset="0"/>
                  </a:rPr>
                  <a:t>: </a:t>
                </a:r>
                <a14:m>
                  <m:oMath xmlns:m="http://schemas.openxmlformats.org/officeDocument/2006/math">
                    <m:f>
                      <m:fPr>
                        <m:ctrlPr>
                          <a:rPr lang="en-US" sz="3000" i="1">
                            <a:solidFill>
                              <a:srgbClr val="800080"/>
                            </a:solidFill>
                            <a:latin typeface="Cambria Math" panose="02040503050406030204" pitchFamily="18" charset="0"/>
                            <a:ea typeface="Calibri" panose="020F0502020204030204" pitchFamily="34" charset="0"/>
                          </a:rPr>
                        </m:ctrlPr>
                      </m:fPr>
                      <m:num>
                        <m:r>
                          <a:rPr lang="en-US" sz="3000" i="1">
                            <a:solidFill>
                              <a:srgbClr val="800080"/>
                            </a:solidFill>
                            <a:latin typeface="Cambria Math" panose="02040503050406030204" pitchFamily="18" charset="0"/>
                            <a:ea typeface="Calibri" panose="020F0502020204030204" pitchFamily="34" charset="0"/>
                          </a:rPr>
                          <m:t>5</m:t>
                        </m:r>
                        <m:r>
                          <a:rPr lang="en-US" sz="3000" i="1">
                            <a:solidFill>
                              <a:srgbClr val="800080"/>
                            </a:solidFill>
                            <a:latin typeface="Cambria Math" panose="02040503050406030204" pitchFamily="18" charset="0"/>
                            <a:ea typeface="Calibri" panose="020F0502020204030204" pitchFamily="34" charset="0"/>
                          </a:rPr>
                          <m:t>𝜋</m:t>
                        </m:r>
                      </m:num>
                      <m:den>
                        <m:r>
                          <a:rPr lang="en-US" sz="3000" i="1">
                            <a:solidFill>
                              <a:srgbClr val="800080"/>
                            </a:solidFill>
                            <a:latin typeface="Cambria Math" panose="02040503050406030204" pitchFamily="18" charset="0"/>
                            <a:ea typeface="Calibri" panose="020F0502020204030204" pitchFamily="34" charset="0"/>
                          </a:rPr>
                          <m:t>18</m:t>
                        </m:r>
                      </m:den>
                    </m:f>
                    <m:r>
                      <a:rPr lang="en-US" sz="3000" i="1">
                        <a:solidFill>
                          <a:srgbClr val="800080"/>
                        </a:solidFill>
                        <a:latin typeface="Cambria Math" panose="02040503050406030204" pitchFamily="18" charset="0"/>
                        <a:ea typeface="Calibri" panose="020F0502020204030204" pitchFamily="34" charset="0"/>
                      </a:rPr>
                      <m:t>,</m:t>
                    </m:r>
                    <m:f>
                      <m:fPr>
                        <m:ctrlPr>
                          <a:rPr lang="en-US" sz="3000" i="1">
                            <a:solidFill>
                              <a:srgbClr val="800080"/>
                            </a:solidFill>
                            <a:latin typeface="Cambria Math" panose="02040503050406030204" pitchFamily="18" charset="0"/>
                            <a:ea typeface="Calibri" panose="020F0502020204030204" pitchFamily="34" charset="0"/>
                          </a:rPr>
                        </m:ctrlPr>
                      </m:fPr>
                      <m:num>
                        <m:r>
                          <a:rPr lang="en-US" sz="3000" i="1">
                            <a:solidFill>
                              <a:srgbClr val="800080"/>
                            </a:solidFill>
                            <a:latin typeface="Cambria Math" panose="02040503050406030204" pitchFamily="18" charset="0"/>
                            <a:ea typeface="Calibri" panose="020F0502020204030204" pitchFamily="34" charset="0"/>
                          </a:rPr>
                          <m:t>3</m:t>
                        </m:r>
                        <m:r>
                          <a:rPr lang="en-US" sz="3000" i="1">
                            <a:solidFill>
                              <a:srgbClr val="800080"/>
                            </a:solidFill>
                            <a:latin typeface="Cambria Math" panose="02040503050406030204" pitchFamily="18" charset="0"/>
                            <a:ea typeface="Calibri" panose="020F0502020204030204" pitchFamily="34" charset="0"/>
                          </a:rPr>
                          <m:t>𝜋</m:t>
                        </m:r>
                      </m:num>
                      <m:den>
                        <m:r>
                          <a:rPr lang="en-US" sz="3000" i="1">
                            <a:solidFill>
                              <a:srgbClr val="800080"/>
                            </a:solidFill>
                            <a:latin typeface="Cambria Math" panose="02040503050406030204" pitchFamily="18" charset="0"/>
                            <a:ea typeface="Calibri" panose="020F0502020204030204" pitchFamily="34" charset="0"/>
                          </a:rPr>
                          <m:t>5</m:t>
                        </m:r>
                      </m:den>
                    </m:f>
                    <m:r>
                      <a:rPr lang="en-US" sz="3000" i="1">
                        <a:solidFill>
                          <a:srgbClr val="800080"/>
                        </a:solidFill>
                        <a:latin typeface="Cambria Math" panose="02040503050406030204" pitchFamily="18" charset="0"/>
                        <a:ea typeface="Calibri" panose="020F0502020204030204" pitchFamily="34" charset="0"/>
                      </a:rPr>
                      <m:t>,−4</m:t>
                    </m:r>
                  </m:oMath>
                </a14:m>
                <a:r>
                  <a:rPr lang="en-US" sz="3000" dirty="0">
                    <a:solidFill>
                      <a:srgbClr val="800080"/>
                    </a:solidFill>
                    <a:latin typeface="Aarial"/>
                    <a:ea typeface="Calibri" panose="020F0502020204030204" pitchFamily="34" charset="0"/>
                  </a:rPr>
                  <a:t>.</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547261"/>
              </a:xfrm>
              <a:prstGeom prst="rect">
                <a:avLst/>
              </a:prstGeom>
              <a:blipFill>
                <a:blip r:embed="rId2"/>
                <a:stretch>
                  <a:fillRect l="-1237" t="-507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160237"/>
            <a:ext cx="11838471" cy="4190770"/>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p>
          <a:p>
            <a:pPr marL="0" marR="0" indent="0">
              <a:lnSpc>
                <a:spcPct val="107000"/>
              </a:lnSpc>
              <a:spcBef>
                <a:spcPts val="200"/>
              </a:spcBef>
              <a:spcAft>
                <a:spcPts val="0"/>
              </a:spcAft>
              <a:buNone/>
            </a:pPr>
            <a:endParaRPr lang="en-US" b="1" dirty="0">
              <a:solidFill>
                <a:srgbClr val="1F3763"/>
              </a:solidFill>
              <a:latin typeface="Calibri Light" panose="020F030202020403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180950D3-A80B-B99F-DC3A-B5B9BE36E2E2}"/>
              </a:ext>
            </a:extLst>
          </p:cNvPr>
          <p:cNvPicPr>
            <a:picLocks noChangeAspect="1"/>
          </p:cNvPicPr>
          <p:nvPr/>
        </p:nvPicPr>
        <p:blipFill>
          <a:blip r:embed="rId4"/>
          <a:stretch>
            <a:fillRect/>
          </a:stretch>
        </p:blipFill>
        <p:spPr>
          <a:xfrm>
            <a:off x="2129432" y="3607870"/>
            <a:ext cx="9502664" cy="2996084"/>
          </a:xfrm>
          <a:prstGeom prst="rect">
            <a:avLst/>
          </a:prstGeom>
        </p:spPr>
      </p:pic>
    </p:spTree>
    <p:extLst>
      <p:ext uri="{BB962C8B-B14F-4D97-AF65-F5344CB8AC3E}">
        <p14:creationId xmlns:p14="http://schemas.microsoft.com/office/powerpoint/2010/main" val="198821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1547261"/>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b="1" dirty="0">
                    <a:solidFill>
                      <a:srgbClr val="0000FF"/>
                    </a:solidFill>
                    <a:ea typeface="Calibri" panose="020F0502020204030204" pitchFamily="34" charset="0"/>
                  </a:rPr>
                  <a:t>Ví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3000" dirty="0">
                    <a:solidFill>
                      <a:srgbClr val="800080"/>
                    </a:solidFill>
                    <a:latin typeface="Aarial"/>
                    <a:ea typeface="Calibri" panose="020F0502020204030204" pitchFamily="34" charset="0"/>
                  </a:rPr>
                  <a:t>a) </a:t>
                </a:r>
                <a:r>
                  <a:rPr lang="en-US" sz="3000" dirty="0" err="1">
                    <a:solidFill>
                      <a:srgbClr val="800080"/>
                    </a:solidFill>
                    <a:latin typeface="Aarial"/>
                    <a:ea typeface="Calibri" panose="020F0502020204030204" pitchFamily="34" charset="0"/>
                  </a:rPr>
                  <a:t>Đổi</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số</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đo</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của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các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góc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sau</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rađian</a:t>
                </a:r>
                <a:r>
                  <a:rPr lang="en-US" sz="3000" dirty="0">
                    <a:solidFill>
                      <a:srgbClr val="800080"/>
                    </a:solidFill>
                    <a:latin typeface="Aarial"/>
                    <a:ea typeface="Calibri" panose="020F0502020204030204" pitchFamily="34" charset="0"/>
                  </a:rPr>
                  <a:t>: </a:t>
                </a:r>
                <a14:m>
                  <m:oMath xmlns:m="http://schemas.openxmlformats.org/officeDocument/2006/math">
                    <m:r>
                      <a:rPr lang="en-US" sz="3000" i="1">
                        <a:solidFill>
                          <a:srgbClr val="800080"/>
                        </a:solidFill>
                        <a:latin typeface="Cambria Math" panose="02040503050406030204" pitchFamily="18" charset="0"/>
                        <a:ea typeface="Calibri" panose="020F0502020204030204" pitchFamily="34" charset="0"/>
                      </a:rPr>
                      <m:t>7</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2</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,60</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0</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m:t>
                    </m:r>
                    <m:r>
                      <a:rPr lang="en-US" sz="3000" b="0" i="1" smtClean="0">
                        <a:solidFill>
                          <a:srgbClr val="800080"/>
                        </a:solidFill>
                        <a:latin typeface="Cambria Math" panose="02040503050406030204" pitchFamily="18" charset="0"/>
                        <a:ea typeface="Calibri" panose="020F0502020204030204" pitchFamily="34" charset="0"/>
                      </a:rPr>
                      <m:t> </m:t>
                    </m:r>
                    <m:r>
                      <a:rPr lang="en-US" sz="3000" i="1">
                        <a:solidFill>
                          <a:srgbClr val="800080"/>
                        </a:solidFill>
                        <a:latin typeface="Cambria Math" panose="02040503050406030204" pitchFamily="18" charset="0"/>
                        <a:ea typeface="Calibri" panose="020F0502020204030204" pitchFamily="34" charset="0"/>
                      </a:rPr>
                      <m:t>−3</m:t>
                    </m:r>
                    <m:sSup>
                      <m:sSupPr>
                        <m:ctrlPr>
                          <a:rPr lang="en-US" sz="3000" i="1">
                            <a:solidFill>
                              <a:srgbClr val="800080"/>
                            </a:solidFill>
                            <a:latin typeface="Cambria Math" panose="02040503050406030204" pitchFamily="18" charset="0"/>
                            <a:ea typeface="Calibri" panose="020F0502020204030204" pitchFamily="34" charset="0"/>
                          </a:rPr>
                        </m:ctrlPr>
                      </m:sSupPr>
                      <m:e>
                        <m:r>
                          <a:rPr lang="en-US" sz="3000" i="1">
                            <a:solidFill>
                              <a:srgbClr val="800080"/>
                            </a:solidFill>
                            <a:latin typeface="Cambria Math" panose="02040503050406030204" pitchFamily="18" charset="0"/>
                            <a:ea typeface="Calibri" panose="020F0502020204030204" pitchFamily="34" charset="0"/>
                          </a:rPr>
                          <m:t>7</m:t>
                        </m:r>
                      </m:e>
                      <m:sup>
                        <m:r>
                          <a:rPr lang="en-US" sz="3000" i="1">
                            <a:solidFill>
                              <a:srgbClr val="800080"/>
                            </a:solidFill>
                            <a:latin typeface="Cambria Math" panose="02040503050406030204" pitchFamily="18" charset="0"/>
                            <a:ea typeface="Calibri" panose="020F0502020204030204" pitchFamily="34" charset="0"/>
                          </a:rPr>
                          <m:t>0</m:t>
                        </m:r>
                      </m:sup>
                    </m:sSup>
                    <m:r>
                      <a:rPr lang="en-US" sz="3000" i="1">
                        <a:solidFill>
                          <a:srgbClr val="800080"/>
                        </a:solidFill>
                        <a:latin typeface="Cambria Math" panose="02040503050406030204" pitchFamily="18" charset="0"/>
                        <a:ea typeface="Calibri" panose="020F0502020204030204" pitchFamily="34" charset="0"/>
                      </a:rPr>
                      <m:t>45′30′′</m:t>
                    </m:r>
                  </m:oMath>
                </a14:m>
                <a:r>
                  <a:rPr lang="en-US" sz="3000" dirty="0">
                    <a:solidFill>
                      <a:srgbClr val="800080"/>
                    </a:solidFill>
                    <a:latin typeface="Aarial"/>
                    <a:ea typeface="Calibri" panose="020F0502020204030204" pitchFamily="34" charset="0"/>
                  </a:rPr>
                  <a:t>.</a:t>
                </a:r>
              </a:p>
              <a:p>
                <a:pPr marL="0" marR="0" indent="0" algn="just">
                  <a:lnSpc>
                    <a:spcPct val="107000"/>
                  </a:lnSpc>
                  <a:spcBef>
                    <a:spcPts val="0"/>
                  </a:spcBef>
                  <a:spcAft>
                    <a:spcPts val="800"/>
                  </a:spcAft>
                  <a:buNone/>
                </a:pPr>
                <a:r>
                  <a:rPr lang="en-US" sz="3000" dirty="0">
                    <a:solidFill>
                      <a:srgbClr val="800080"/>
                    </a:solidFill>
                    <a:latin typeface="Aarial"/>
                    <a:ea typeface="Calibri" panose="020F0502020204030204" pitchFamily="34" charset="0"/>
                  </a:rPr>
                  <a:t>b) </a:t>
                </a:r>
                <a:r>
                  <a:rPr lang="en-US" sz="3000" dirty="0" err="1">
                    <a:solidFill>
                      <a:srgbClr val="800080"/>
                    </a:solidFill>
                    <a:latin typeface="Aarial"/>
                    <a:ea typeface="Calibri" panose="020F0502020204030204" pitchFamily="34" charset="0"/>
                  </a:rPr>
                  <a:t>Đổi</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số</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đo</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của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các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góc</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sau</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ra</a:t>
                </a:r>
                <a:r>
                  <a:rPr lang="en-US" sz="3000" dirty="0">
                    <a:solidFill>
                      <a:srgbClr val="800080"/>
                    </a:solidFill>
                    <a:latin typeface="Aarial"/>
                    <a:ea typeface="Calibri" panose="020F0502020204030204" pitchFamily="34" charset="0"/>
                  </a:rPr>
                  <a:t> </a:t>
                </a:r>
                <a:r>
                  <a:rPr lang="en-US" sz="3000" dirty="0" err="1">
                    <a:solidFill>
                      <a:srgbClr val="800080"/>
                    </a:solidFill>
                    <a:latin typeface="Aarial"/>
                    <a:ea typeface="Calibri" panose="020F0502020204030204" pitchFamily="34" charset="0"/>
                  </a:rPr>
                  <a:t>độ</a:t>
                </a:r>
                <a:r>
                  <a:rPr lang="en-US" sz="3000" dirty="0">
                    <a:solidFill>
                      <a:srgbClr val="800080"/>
                    </a:solidFill>
                    <a:latin typeface="Aarial"/>
                    <a:ea typeface="Calibri" panose="020F0502020204030204" pitchFamily="34" charset="0"/>
                  </a:rPr>
                  <a:t>: </a:t>
                </a:r>
                <a14:m>
                  <m:oMath xmlns:m="http://schemas.openxmlformats.org/officeDocument/2006/math">
                    <m:f>
                      <m:fPr>
                        <m:ctrlPr>
                          <a:rPr lang="en-US" sz="3000" i="1">
                            <a:solidFill>
                              <a:srgbClr val="800080"/>
                            </a:solidFill>
                            <a:latin typeface="Cambria Math" panose="02040503050406030204" pitchFamily="18" charset="0"/>
                            <a:ea typeface="Calibri" panose="020F0502020204030204" pitchFamily="34" charset="0"/>
                          </a:rPr>
                        </m:ctrlPr>
                      </m:fPr>
                      <m:num>
                        <m:r>
                          <a:rPr lang="en-US" sz="3000" i="1">
                            <a:solidFill>
                              <a:srgbClr val="800080"/>
                            </a:solidFill>
                            <a:latin typeface="Cambria Math" panose="02040503050406030204" pitchFamily="18" charset="0"/>
                            <a:ea typeface="Calibri" panose="020F0502020204030204" pitchFamily="34" charset="0"/>
                          </a:rPr>
                          <m:t>5</m:t>
                        </m:r>
                        <m:r>
                          <a:rPr lang="en-US" sz="3000" i="1">
                            <a:solidFill>
                              <a:srgbClr val="800080"/>
                            </a:solidFill>
                            <a:latin typeface="Cambria Math" panose="02040503050406030204" pitchFamily="18" charset="0"/>
                            <a:ea typeface="Calibri" panose="020F0502020204030204" pitchFamily="34" charset="0"/>
                          </a:rPr>
                          <m:t>𝜋</m:t>
                        </m:r>
                      </m:num>
                      <m:den>
                        <m:r>
                          <a:rPr lang="en-US" sz="3000" i="1">
                            <a:solidFill>
                              <a:srgbClr val="800080"/>
                            </a:solidFill>
                            <a:latin typeface="Cambria Math" panose="02040503050406030204" pitchFamily="18" charset="0"/>
                            <a:ea typeface="Calibri" panose="020F0502020204030204" pitchFamily="34" charset="0"/>
                          </a:rPr>
                          <m:t>18</m:t>
                        </m:r>
                      </m:den>
                    </m:f>
                    <m:r>
                      <a:rPr lang="en-US" sz="3000" i="1">
                        <a:solidFill>
                          <a:srgbClr val="800080"/>
                        </a:solidFill>
                        <a:latin typeface="Cambria Math" panose="02040503050406030204" pitchFamily="18" charset="0"/>
                        <a:ea typeface="Calibri" panose="020F0502020204030204" pitchFamily="34" charset="0"/>
                      </a:rPr>
                      <m:t>,</m:t>
                    </m:r>
                    <m:f>
                      <m:fPr>
                        <m:ctrlPr>
                          <a:rPr lang="en-US" sz="3000" i="1">
                            <a:solidFill>
                              <a:srgbClr val="800080"/>
                            </a:solidFill>
                            <a:latin typeface="Cambria Math" panose="02040503050406030204" pitchFamily="18" charset="0"/>
                            <a:ea typeface="Calibri" panose="020F0502020204030204" pitchFamily="34" charset="0"/>
                          </a:rPr>
                        </m:ctrlPr>
                      </m:fPr>
                      <m:num>
                        <m:r>
                          <a:rPr lang="en-US" sz="3000" i="1">
                            <a:solidFill>
                              <a:srgbClr val="800080"/>
                            </a:solidFill>
                            <a:latin typeface="Cambria Math" panose="02040503050406030204" pitchFamily="18" charset="0"/>
                            <a:ea typeface="Calibri" panose="020F0502020204030204" pitchFamily="34" charset="0"/>
                          </a:rPr>
                          <m:t>3</m:t>
                        </m:r>
                        <m:r>
                          <a:rPr lang="en-US" sz="3000" i="1">
                            <a:solidFill>
                              <a:srgbClr val="800080"/>
                            </a:solidFill>
                            <a:latin typeface="Cambria Math" panose="02040503050406030204" pitchFamily="18" charset="0"/>
                            <a:ea typeface="Calibri" panose="020F0502020204030204" pitchFamily="34" charset="0"/>
                          </a:rPr>
                          <m:t>𝜋</m:t>
                        </m:r>
                      </m:num>
                      <m:den>
                        <m:r>
                          <a:rPr lang="en-US" sz="3000" i="1">
                            <a:solidFill>
                              <a:srgbClr val="800080"/>
                            </a:solidFill>
                            <a:latin typeface="Cambria Math" panose="02040503050406030204" pitchFamily="18" charset="0"/>
                            <a:ea typeface="Calibri" panose="020F0502020204030204" pitchFamily="34" charset="0"/>
                          </a:rPr>
                          <m:t>5</m:t>
                        </m:r>
                      </m:den>
                    </m:f>
                    <m:r>
                      <a:rPr lang="en-US" sz="3000" i="1">
                        <a:solidFill>
                          <a:srgbClr val="800080"/>
                        </a:solidFill>
                        <a:latin typeface="Cambria Math" panose="02040503050406030204" pitchFamily="18" charset="0"/>
                        <a:ea typeface="Calibri" panose="020F0502020204030204" pitchFamily="34" charset="0"/>
                      </a:rPr>
                      <m:t>,−4</m:t>
                    </m:r>
                  </m:oMath>
                </a14:m>
                <a:r>
                  <a:rPr lang="en-US" sz="3000" dirty="0">
                    <a:solidFill>
                      <a:srgbClr val="800080"/>
                    </a:solidFill>
                    <a:latin typeface="Aarial"/>
                    <a:ea typeface="Calibri" panose="020F0502020204030204" pitchFamily="34" charset="0"/>
                  </a:rPr>
                  <a:t>.</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1547261"/>
              </a:xfrm>
              <a:prstGeom prst="rect">
                <a:avLst/>
              </a:prstGeom>
              <a:blipFill>
                <a:blip r:embed="rId2"/>
                <a:stretch>
                  <a:fillRect l="-1237" t="-507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196268" y="3160237"/>
            <a:ext cx="11838471" cy="4190770"/>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p>
          <a:p>
            <a:pPr marL="0" marR="0" indent="0">
              <a:lnSpc>
                <a:spcPct val="107000"/>
              </a:lnSpc>
              <a:spcBef>
                <a:spcPts val="200"/>
              </a:spcBef>
              <a:spcAft>
                <a:spcPts val="0"/>
              </a:spcAft>
              <a:buNone/>
            </a:pPr>
            <a:endParaRPr lang="en-US" b="1" dirty="0">
              <a:solidFill>
                <a:srgbClr val="1F3763"/>
              </a:solidFill>
              <a:latin typeface="Calibri Light" panose="020F030202020403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9E10C0DB-0626-C892-F7AC-432635496630}"/>
              </a:ext>
            </a:extLst>
          </p:cNvPr>
          <p:cNvPicPr>
            <a:picLocks noChangeAspect="1"/>
          </p:cNvPicPr>
          <p:nvPr/>
        </p:nvPicPr>
        <p:blipFill>
          <a:blip r:embed="rId4"/>
          <a:stretch>
            <a:fillRect/>
          </a:stretch>
        </p:blipFill>
        <p:spPr>
          <a:xfrm>
            <a:off x="2232564" y="3211622"/>
            <a:ext cx="7282498" cy="3361153"/>
          </a:xfrm>
          <a:prstGeom prst="rect">
            <a:avLst/>
          </a:prstGeom>
        </p:spPr>
      </p:pic>
    </p:spTree>
    <p:extLst>
      <p:ext uri="{BB962C8B-B14F-4D97-AF65-F5344CB8AC3E}">
        <p14:creationId xmlns:p14="http://schemas.microsoft.com/office/powerpoint/2010/main" val="2047251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up)">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2</a:t>
            </a:r>
            <a:r>
              <a:rPr lang="vi-VN" sz="3200" b="1" dirty="0">
                <a:solidFill>
                  <a:srgbClr val="000099"/>
                </a:solidFill>
                <a:ea typeface="Calibri" panose="020F0502020204030204" pitchFamily="34" charset="0"/>
                <a:cs typeface="Times New Roman" panose="02020603050405020304" pitchFamily="18" charset="0"/>
              </a:rPr>
              <a:t> : </a:t>
            </a:r>
            <a:r>
              <a:rPr lang="en-US" sz="3200" b="1" dirty="0" err="1">
                <a:solidFill>
                  <a:srgbClr val="000099"/>
                </a:solidFill>
                <a:effectLst/>
                <a:ea typeface="Times New Roman" panose="02020603050405020304" pitchFamily="18" charset="0"/>
                <a:cs typeface="Times New Roman" panose="02020603050405020304" pitchFamily="18" charset="0"/>
              </a:rPr>
              <a:t>Biểu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diễn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cung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trên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đường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tròn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endParaRPr lang="en-US" sz="32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710793" y="1727089"/>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dirty="0" err="1">
                    <a:latin typeface="Aarial"/>
                  </a:rPr>
                  <a:t>Để</a:t>
                </a:r>
                <a:r>
                  <a:rPr lang="en-US" dirty="0">
                    <a:latin typeface="Aarial"/>
                  </a:rPr>
                  <a:t> </a:t>
                </a:r>
                <a:r>
                  <a:rPr lang="en-US" dirty="0" err="1">
                    <a:latin typeface="Aarial"/>
                  </a:rPr>
                  <a:t>biểu</a:t>
                </a:r>
                <a:r>
                  <a:rPr lang="en-US" dirty="0">
                    <a:latin typeface="Aarial"/>
                  </a:rPr>
                  <a:t> </a:t>
                </a:r>
                <a:r>
                  <a:rPr lang="en-US" dirty="0" err="1">
                    <a:latin typeface="Aarial"/>
                  </a:rPr>
                  <a:t>diễn</a:t>
                </a:r>
                <a:r>
                  <a:rPr lang="en-US" dirty="0">
                    <a:latin typeface="Aarial"/>
                  </a:rPr>
                  <a:t> </a:t>
                </a:r>
                <a:r>
                  <a:rPr lang="en-US" dirty="0" err="1">
                    <a:latin typeface="Aarial"/>
                  </a:rPr>
                  <a:t>cung</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ta </a:t>
                </a:r>
                <a:r>
                  <a:rPr lang="en-US" dirty="0" err="1">
                    <a:latin typeface="Aarial"/>
                  </a:rPr>
                  <a:t>thực</a:t>
                </a:r>
                <a:r>
                  <a:rPr lang="en-US" dirty="0">
                    <a:latin typeface="Aarial"/>
                  </a:rPr>
                  <a:t> </a:t>
                </a:r>
                <a:r>
                  <a:rPr lang="en-US" dirty="0" err="1">
                    <a:latin typeface="Aarial"/>
                  </a:rPr>
                  <a:t>hiện</a:t>
                </a:r>
                <a:r>
                  <a:rPr lang="en-US" dirty="0">
                    <a:latin typeface="Aarial"/>
                  </a:rPr>
                  <a:t> </a:t>
                </a:r>
                <a:r>
                  <a:rPr lang="en-US" dirty="0" err="1">
                    <a:latin typeface="Aarial"/>
                  </a:rPr>
                  <a:t>như</a:t>
                </a:r>
                <a:r>
                  <a:rPr lang="en-US" dirty="0">
                    <a:latin typeface="Aarial"/>
                  </a:rPr>
                  <a:t> </a:t>
                </a:r>
                <a:r>
                  <a:rPr lang="en-US" dirty="0" err="1">
                    <a:latin typeface="Aarial"/>
                  </a:rPr>
                  <a:t>sau</a:t>
                </a:r>
                <a:r>
                  <a:rPr lang="en-US" dirty="0">
                    <a:latin typeface="Aarial"/>
                  </a:rPr>
                  <a:t>:</a:t>
                </a:r>
              </a:p>
              <a:p>
                <a:pPr lvl="0"/>
                <a:r>
                  <a:rPr lang="en-US" dirty="0" err="1">
                    <a:latin typeface="Aarial"/>
                  </a:rPr>
                  <a:t>Chọn</a:t>
                </a:r>
                <a:r>
                  <a:rPr lang="en-US" dirty="0">
                    <a:latin typeface="Aarial"/>
                  </a:rPr>
                  <a:t> </a:t>
                </a:r>
                <a:r>
                  <a:rPr lang="en-US" dirty="0" err="1">
                    <a:latin typeface="Aarial"/>
                  </a:rPr>
                  <a:t>điểm</a:t>
                </a:r>
                <a:r>
                  <a:rPr lang="en-US" dirty="0">
                    <a:latin typeface="Aarial"/>
                  </a:rPr>
                  <a:t>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a:latin typeface="Cambria Math" panose="02040503050406030204" pitchFamily="18" charset="0"/>
                          </a:rPr>
                          <m:t>1;0</m:t>
                        </m:r>
                      </m:e>
                    </m:d>
                  </m:oMath>
                </a14:m>
                <a:r>
                  <a:rPr lang="en-US" dirty="0">
                    <a:latin typeface="Aarial"/>
                  </a:rPr>
                  <a:t> </a:t>
                </a:r>
                <a:r>
                  <a:rPr lang="en-US" dirty="0" err="1">
                    <a:latin typeface="Aarial"/>
                  </a:rPr>
                  <a:t>làm</a:t>
                </a:r>
                <a:r>
                  <a:rPr lang="en-US" dirty="0">
                    <a:latin typeface="Aarial"/>
                  </a:rPr>
                  <a:t> </a:t>
                </a:r>
                <a:r>
                  <a:rPr lang="en-US" dirty="0" err="1">
                    <a:latin typeface="Aarial"/>
                  </a:rPr>
                  <a:t>điểm</a:t>
                </a:r>
                <a:r>
                  <a:rPr lang="en-US" dirty="0">
                    <a:latin typeface="Aarial"/>
                  </a:rPr>
                  <a:t> </a:t>
                </a:r>
                <a:r>
                  <a:rPr lang="en-US" dirty="0" err="1">
                    <a:latin typeface="Aarial"/>
                  </a:rPr>
                  <a:t>đầu</a:t>
                </a:r>
                <a:r>
                  <a:rPr lang="en-US" dirty="0">
                    <a:latin typeface="Aarial"/>
                  </a:rPr>
                  <a:t> </a:t>
                </a:r>
                <a:r>
                  <a:rPr lang="en-US" dirty="0" err="1">
                    <a:latin typeface="Aarial"/>
                  </a:rPr>
                  <a:t>của</a:t>
                </a:r>
                <a:r>
                  <a:rPr lang="en-US" dirty="0">
                    <a:latin typeface="Aarial"/>
                  </a:rPr>
                  <a:t> </a:t>
                </a:r>
                <a:r>
                  <a:rPr lang="en-US" dirty="0" err="1">
                    <a:latin typeface="Aarial"/>
                  </a:rPr>
                  <a:t>cung</a:t>
                </a:r>
                <a:r>
                  <a:rPr lang="en-US" dirty="0">
                    <a:latin typeface="Aarial"/>
                  </a:rPr>
                  <a:t>.</a:t>
                </a:r>
              </a:p>
              <a:p>
                <a:pPr lvl="0"/>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điểm</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𝑀</m:t>
                    </m:r>
                  </m:oMath>
                </a14:m>
                <a:r>
                  <a:rPr lang="en-US" dirty="0">
                    <a:latin typeface="Aarial"/>
                  </a:rPr>
                  <a:t> </a:t>
                </a:r>
                <a:r>
                  <a:rPr lang="en-US" dirty="0" err="1">
                    <a:latin typeface="Aarial"/>
                  </a:rPr>
                  <a:t>của</a:t>
                </a:r>
                <a:r>
                  <a:rPr lang="en-US" dirty="0">
                    <a:latin typeface="Aarial"/>
                  </a:rPr>
                  <a:t> </a:t>
                </a:r>
                <a:r>
                  <a:rPr lang="en-US" dirty="0" err="1">
                    <a:latin typeface="Aarial"/>
                  </a:rPr>
                  <a:t>cung</a:t>
                </a:r>
                <a:r>
                  <a:rPr lang="en-US" dirty="0">
                    <a:latin typeface="Aarial"/>
                  </a:rPr>
                  <a:t> </a:t>
                </a:r>
                <a:r>
                  <a:rPr lang="en-US" dirty="0" err="1">
                    <a:latin typeface="Aarial"/>
                  </a:rPr>
                  <a:t>sao</a:t>
                </a:r>
                <a:r>
                  <a:rPr lang="en-US" dirty="0">
                    <a:latin typeface="Aarial"/>
                  </a:rPr>
                  <a:t> </a:t>
                </a:r>
                <a:r>
                  <a:rPr lang="en-US" dirty="0" err="1">
                    <a:latin typeface="Aarial"/>
                  </a:rPr>
                  <a:t>cho</a:t>
                </a:r>
                <a:r>
                  <a:rPr lang="en-US" dirty="0">
                    <a:latin typeface="Aarial"/>
                  </a:rPr>
                  <a:t> </a:t>
                </a:r>
                <a14:m>
                  <m:oMath xmlns:m="http://schemas.openxmlformats.org/officeDocument/2006/math">
                    <m:limUpp>
                      <m:limUppPr>
                        <m:ctrlPr>
                          <a:rPr lang="en-US" i="1">
                            <a:latin typeface="Cambria Math" panose="02040503050406030204" pitchFamily="18" charset="0"/>
                          </a:rPr>
                        </m:ctrlPr>
                      </m:limUppPr>
                      <m:e>
                        <m:r>
                          <a:rPr lang="en-US" i="1">
                            <a:latin typeface="Cambria Math" panose="02040503050406030204" pitchFamily="18" charset="0"/>
                          </a:rPr>
                          <m:t>𝐴𝑀</m:t>
                        </m:r>
                      </m:e>
                      <m:lim>
                        <m:r>
                          <a:rPr lang="en-US">
                            <a:latin typeface="Cambria Math" panose="02040503050406030204" pitchFamily="18" charset="0"/>
                          </a:rPr>
                          <m:t>↷</m:t>
                        </m:r>
                      </m:lim>
                    </m:limUpp>
                    <m:r>
                      <a:rPr lang="en-US" i="1">
                        <a:latin typeface="Cambria Math" panose="02040503050406030204" pitchFamily="18" charset="0"/>
                      </a:rPr>
                      <m:t>=</m:t>
                    </m:r>
                    <m:r>
                      <a:rPr lang="en-US" i="1">
                        <a:latin typeface="Cambria Math" panose="02040503050406030204" pitchFamily="18" charset="0"/>
                      </a:rPr>
                      <m:t>𝛼</m:t>
                    </m:r>
                  </m:oMath>
                </a14:m>
                <a:endParaRPr lang="en-US" dirty="0">
                  <a:latin typeface="Aarial"/>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710793" y="1727089"/>
                <a:ext cx="10770414" cy="3935637"/>
              </a:xfrm>
              <a:prstGeom prst="rect">
                <a:avLst/>
              </a:prstGeom>
              <a:blipFill>
                <a:blip r:embed="rId3"/>
                <a:stretch>
                  <a:fillRect l="-1302" t="-2167"/>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20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2</a:t>
            </a:r>
            <a:r>
              <a:rPr lang="vi-VN" sz="3200" b="1" dirty="0">
                <a:solidFill>
                  <a:srgbClr val="000099"/>
                </a:solidFill>
                <a:ea typeface="Calibri" panose="020F0502020204030204" pitchFamily="34" charset="0"/>
                <a:cs typeface="Times New Roman" panose="02020603050405020304" pitchFamily="18" charset="0"/>
              </a:rPr>
              <a:t> : </a:t>
            </a:r>
            <a:r>
              <a:rPr lang="en-US" sz="3200" b="1" dirty="0" err="1">
                <a:solidFill>
                  <a:srgbClr val="000099"/>
                </a:solidFill>
                <a:effectLst/>
                <a:ea typeface="Times New Roman" panose="02020603050405020304" pitchFamily="18" charset="0"/>
                <a:cs typeface="Times New Roman" panose="02020603050405020304" pitchFamily="18" charset="0"/>
              </a:rPr>
              <a:t>Biểu</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diễn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cung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trên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đường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tròn</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lượng</a:t>
            </a:r>
            <a:r>
              <a:rPr lang="en-US" sz="3200" b="1" dirty="0">
                <a:solidFill>
                  <a:srgbClr val="000099"/>
                </a:solidFill>
                <a:effectLst/>
                <a:ea typeface="Times New Roman" panose="02020603050405020304" pitchFamily="18" charset="0"/>
                <a:cs typeface="Times New Roman" panose="02020603050405020304" pitchFamily="18" charset="0"/>
              </a:rPr>
              <a:t> </a:t>
            </a:r>
            <a:r>
              <a:rPr lang="en-US" sz="3200" b="1" dirty="0" err="1">
                <a:solidFill>
                  <a:srgbClr val="000099"/>
                </a:solidFill>
                <a:effectLst/>
                <a:ea typeface="Times New Roman" panose="02020603050405020304" pitchFamily="18" charset="0"/>
                <a:cs typeface="Times New Roman" panose="02020603050405020304" pitchFamily="18" charset="0"/>
              </a:rPr>
              <a:t>giác</a:t>
            </a:r>
            <a:endParaRPr lang="en-US" sz="32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5221" y="1579006"/>
                <a:ext cx="11486569" cy="5120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Phương </a:t>
                </a:r>
                <a:r>
                  <a:rPr lang="en-US" b="1" dirty="0" err="1">
                    <a:solidFill>
                      <a:srgbClr val="0000FF"/>
                    </a:solidFill>
                    <a:ea typeface="Times New Roman" panose="02020603050405020304" pitchFamily="18" charset="0"/>
                  </a:rPr>
                  <a:t>pháp</a:t>
                </a:r>
                <a:r>
                  <a:rPr lang="en-US" b="1" dirty="0">
                    <a:solidFill>
                      <a:srgbClr val="0000FF"/>
                    </a:solidFill>
                    <a:ea typeface="Times New Roman" panose="02020603050405020304" pitchFamily="18" charset="0"/>
                  </a:rPr>
                  <a:t> </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b="1" dirty="0" err="1">
                    <a:latin typeface="Aarial"/>
                  </a:rPr>
                  <a:t>Lưu</a:t>
                </a:r>
                <a:r>
                  <a:rPr lang="en-US" b="1" dirty="0">
                    <a:latin typeface="Aarial"/>
                  </a:rPr>
                  <a:t> ý: </a:t>
                </a:r>
                <a:endParaRPr lang="en-US" dirty="0">
                  <a:latin typeface="Aarial"/>
                </a:endParaRPr>
              </a:p>
              <a:p>
                <a:pPr lvl="0"/>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cung</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cùng</a:t>
                </a:r>
                <a:r>
                  <a:rPr lang="en-US" dirty="0">
                    <a:latin typeface="Aarial"/>
                  </a:rPr>
                  <a:t> </a:t>
                </a:r>
                <a:r>
                  <a:rPr lang="en-US" dirty="0" err="1">
                    <a:latin typeface="Aarial"/>
                  </a:rPr>
                  <a:t>điểm</a:t>
                </a:r>
                <a:r>
                  <a:rPr lang="en-US" dirty="0">
                    <a:latin typeface="Aarial"/>
                  </a:rPr>
                  <a:t> </a:t>
                </a:r>
                <a:r>
                  <a:rPr lang="en-US" dirty="0" err="1">
                    <a:latin typeface="Aarial"/>
                  </a:rPr>
                  <a:t>đầu</a:t>
                </a:r>
                <a:r>
                  <a:rPr lang="en-US" dirty="0">
                    <a:latin typeface="Aarial"/>
                  </a:rPr>
                  <a:t> </a:t>
                </a:r>
                <a:r>
                  <a:rPr lang="en-US" dirty="0" err="1">
                    <a:latin typeface="Aarial"/>
                  </a:rPr>
                  <a:t>và</a:t>
                </a:r>
                <a:r>
                  <a:rPr lang="en-US" dirty="0">
                    <a:latin typeface="Aarial"/>
                  </a:rPr>
                  <a:t> </a:t>
                </a:r>
                <a:r>
                  <a:rPr lang="en-US" dirty="0" err="1">
                    <a:latin typeface="Aarial"/>
                  </a:rPr>
                  <a:t>điểm</a:t>
                </a:r>
                <a:r>
                  <a:rPr lang="en-US" dirty="0">
                    <a:latin typeface="Aarial"/>
                  </a:rPr>
                  <a:t> </a:t>
                </a:r>
                <a:r>
                  <a:rPr lang="en-US" dirty="0" err="1">
                    <a:latin typeface="Aarial"/>
                  </a:rPr>
                  <a:t>cuối</a:t>
                </a:r>
                <a:r>
                  <a:rPr lang="en-US" dirty="0">
                    <a:latin typeface="Aarial"/>
                  </a:rPr>
                  <a:t> </a:t>
                </a:r>
                <a:r>
                  <a:rPr lang="en-US" dirty="0" err="1">
                    <a:latin typeface="Aarial"/>
                  </a:rPr>
                  <a:t>sai</a:t>
                </a:r>
                <a:r>
                  <a:rPr lang="en-US" dirty="0">
                    <a:latin typeface="Aarial"/>
                  </a:rPr>
                  <a:t> </a:t>
                </a:r>
                <a:r>
                  <a:rPr lang="en-US" dirty="0" err="1">
                    <a:latin typeface="Aarial"/>
                  </a:rPr>
                  <a:t>khác</a:t>
                </a:r>
                <a:r>
                  <a:rPr lang="en-US" dirty="0">
                    <a:latin typeface="Aarial"/>
                  </a:rPr>
                  <a:t> </a:t>
                </a:r>
                <a:r>
                  <a:rPr lang="en-US" dirty="0" err="1">
                    <a:latin typeface="Aarial"/>
                  </a:rPr>
                  <a:t>nhau</a:t>
                </a:r>
                <a:r>
                  <a:rPr lang="en-US" dirty="0">
                    <a:latin typeface="Aarial"/>
                  </a:rPr>
                  <a:t> </a:t>
                </a:r>
                <a:r>
                  <a:rPr lang="en-US" dirty="0" err="1">
                    <a:latin typeface="Aarial"/>
                  </a:rPr>
                  <a:t>một</a:t>
                </a:r>
                <a:r>
                  <a:rPr lang="en-US" dirty="0">
                    <a:latin typeface="Aarial"/>
                  </a:rPr>
                  <a:t> </a:t>
                </a:r>
                <a:r>
                  <a:rPr lang="en-US" dirty="0" err="1">
                    <a:latin typeface="Aarial"/>
                  </a:rPr>
                  <a:t>bội</a:t>
                </a:r>
                <a:r>
                  <a:rPr lang="en-US" dirty="0">
                    <a:latin typeface="Aarial"/>
                  </a:rPr>
                  <a:t> </a:t>
                </a:r>
                <a:r>
                  <a:rPr lang="en-US" dirty="0" err="1">
                    <a:latin typeface="Aarial"/>
                  </a:rPr>
                  <a:t>của</a:t>
                </a:r>
                <a:r>
                  <a:rPr lang="en-US" dirty="0">
                    <a:latin typeface="Aarial"/>
                  </a:rPr>
                  <a:t>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𝜋</m:t>
                    </m:r>
                  </m:oMath>
                </a14:m>
                <a:r>
                  <a:rPr lang="en-US" dirty="0">
                    <a:latin typeface="Aarial"/>
                  </a:rPr>
                  <a:t> </a:t>
                </a:r>
                <a:r>
                  <a:rPr lang="en-US" dirty="0" err="1">
                    <a:latin typeface="Aarial"/>
                  </a:rPr>
                  <a:t>là</a:t>
                </a:r>
                <a:r>
                  <a:rPr lang="en-US" dirty="0">
                    <a:latin typeface="Aarial"/>
                  </a:rPr>
                  <a:t>:</a:t>
                </a:r>
              </a:p>
              <a:p>
                <a14:m>
                  <m:oMath xmlns:m="http://schemas.openxmlformats.org/officeDocument/2006/math">
                    <m:r>
                      <m:rPr>
                        <m:sty m:val="p"/>
                      </m:rPr>
                      <a:rPr lang="en-US">
                        <a:latin typeface="Cambria Math" panose="02040503050406030204" pitchFamily="18" charset="0"/>
                      </a:rPr>
                      <m:t>s</m:t>
                    </m:r>
                    <m:r>
                      <a:rPr lang="en-US" b="0" i="1" smtClean="0">
                        <a:latin typeface="Cambria Math" panose="02040503050406030204" pitchFamily="18" charset="0"/>
                      </a:rPr>
                      <m:t>đ</m:t>
                    </m:r>
                    <m:limUpp>
                      <m:limUppPr>
                        <m:ctrlPr>
                          <a:rPr lang="en-US" i="1">
                            <a:latin typeface="Cambria Math" panose="02040503050406030204" pitchFamily="18" charset="0"/>
                          </a:rPr>
                        </m:ctrlPr>
                      </m:limUppPr>
                      <m:e>
                        <m:r>
                          <a:rPr lang="en-US" i="1">
                            <a:latin typeface="Cambria Math" panose="02040503050406030204" pitchFamily="18" charset="0"/>
                          </a:rPr>
                          <m:t>𝐴𝑀</m:t>
                        </m:r>
                      </m:e>
                      <m:lim>
                        <m:r>
                          <a:rPr lang="en-US">
                            <a:latin typeface="Cambria Math" panose="02040503050406030204" pitchFamily="18" charset="0"/>
                          </a:rPr>
                          <m:t>↷</m:t>
                        </m:r>
                      </m:lim>
                    </m:limUpp>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2</m:t>
                    </m:r>
                    <m:r>
                      <a:rPr lang="en-US" i="1">
                        <a:latin typeface="Cambria Math" panose="02040503050406030204" pitchFamily="18" charset="0"/>
                      </a:rPr>
                      <m:t>𝜋</m:t>
                    </m:r>
                    <m:r>
                      <a:rPr lang="en-US">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endParaRPr lang="en-US" dirty="0">
                  <a:latin typeface="Aarial"/>
                </a:endParaRPr>
              </a:p>
              <a:p>
                <a:r>
                  <a:rPr lang="en-US" dirty="0" err="1">
                    <a:latin typeface="Aarial"/>
                  </a:rPr>
                  <a:t>Ngoài</a:t>
                </a:r>
                <a:r>
                  <a:rPr lang="en-US" dirty="0">
                    <a:latin typeface="Aarial"/>
                  </a:rPr>
                  <a:t> </a:t>
                </a:r>
                <a:r>
                  <a:rPr lang="en-US" dirty="0" err="1">
                    <a:latin typeface="Aarial"/>
                  </a:rPr>
                  <a:t>ra</a:t>
                </a:r>
                <a:r>
                  <a:rPr lang="en-US" dirty="0">
                    <a:latin typeface="Aarial"/>
                  </a:rPr>
                  <a:t>, ta </a:t>
                </a:r>
                <a:r>
                  <a:rPr lang="en-US" dirty="0" err="1">
                    <a:latin typeface="Aarial"/>
                  </a:rPr>
                  <a:t>cũng</a:t>
                </a:r>
                <a:r>
                  <a:rPr lang="en-US" dirty="0">
                    <a:latin typeface="Aarial"/>
                  </a:rPr>
                  <a:t> </a:t>
                </a:r>
                <a:r>
                  <a:rPr lang="en-US" dirty="0" err="1">
                    <a:latin typeface="Aarial"/>
                  </a:rPr>
                  <a:t>có</a:t>
                </a:r>
                <a:r>
                  <a:rPr lang="en-US" dirty="0">
                    <a:latin typeface="Aarial"/>
                  </a:rPr>
                  <a:t> </a:t>
                </a:r>
                <a:r>
                  <a:rPr lang="en-US" dirty="0" err="1">
                    <a:latin typeface="Aarial"/>
                  </a:rPr>
                  <a:t>thể</a:t>
                </a:r>
                <a:r>
                  <a:rPr lang="en-US" dirty="0">
                    <a:latin typeface="Aarial"/>
                  </a:rPr>
                  <a:t> </a:t>
                </a:r>
                <a:r>
                  <a:rPr lang="en-US" dirty="0" err="1">
                    <a:latin typeface="Aarial"/>
                  </a:rPr>
                  <a:t>viết</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a:t>
                </a:r>
              </a:p>
              <a:p>
                <a14:m>
                  <m:oMath xmlns:m="http://schemas.openxmlformats.org/officeDocument/2006/math">
                    <m:r>
                      <m:rPr>
                        <m:sty m:val="p"/>
                      </m:rPr>
                      <a:rPr lang="en-US">
                        <a:latin typeface="Cambria Math" panose="02040503050406030204" pitchFamily="18" charset="0"/>
                      </a:rPr>
                      <m:t>s</m:t>
                    </m:r>
                    <m:r>
                      <a:rPr lang="en-US" b="0" i="1" smtClean="0">
                        <a:latin typeface="Cambria Math" panose="02040503050406030204" pitchFamily="18" charset="0"/>
                      </a:rPr>
                      <m:t>đ</m:t>
                    </m:r>
                    <m:limUpp>
                      <m:limUppPr>
                        <m:ctrlPr>
                          <a:rPr lang="en-US" i="1" smtClean="0">
                            <a:latin typeface="Cambria Math" panose="02040503050406030204" pitchFamily="18" charset="0"/>
                          </a:rPr>
                        </m:ctrlPr>
                      </m:limUppPr>
                      <m:e>
                        <m:r>
                          <a:rPr lang="en-US" i="1">
                            <a:latin typeface="Cambria Math" panose="02040503050406030204" pitchFamily="18" charset="0"/>
                          </a:rPr>
                          <m:t>𝐴𝑀</m:t>
                        </m:r>
                      </m:e>
                      <m:lim>
                        <m:r>
                          <a:rPr lang="en-US">
                            <a:latin typeface="Cambria Math" panose="02040503050406030204" pitchFamily="18" charset="0"/>
                          </a:rPr>
                          <m:t>↷</m:t>
                        </m:r>
                      </m:lim>
                    </m:limUpp>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360</m:t>
                    </m:r>
                    <m: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endParaRPr lang="en-US" dirty="0">
                  <a:latin typeface="Aarial"/>
                </a:endParaRPr>
              </a:p>
              <a:p>
                <a:pPr lvl="0"/>
                <a:r>
                  <a:rPr lang="en-US" dirty="0" err="1">
                    <a:latin typeface="Aarial"/>
                  </a:rPr>
                  <a:t>Nếu</a:t>
                </a:r>
                <a:r>
                  <a:rPr lang="en-US" dirty="0">
                    <a:latin typeface="Aarial"/>
                  </a:rPr>
                  <a:t> ta </a:t>
                </a:r>
                <a:r>
                  <a:rPr lang="en-US" dirty="0" err="1">
                    <a:latin typeface="Aarial"/>
                  </a:rPr>
                  <a:t>có</a:t>
                </a:r>
                <a:r>
                  <a:rPr lang="en-US" dirty="0">
                    <a:latin typeface="Aarial"/>
                  </a:rPr>
                  <a:t> </a:t>
                </a:r>
                <a14:m>
                  <m:oMath xmlns:m="http://schemas.openxmlformats.org/officeDocument/2006/math">
                    <m:limUpp>
                      <m:limUppPr>
                        <m:ctrlPr>
                          <a:rPr lang="en-US" i="1">
                            <a:latin typeface="Cambria Math" panose="02040503050406030204" pitchFamily="18" charset="0"/>
                          </a:rPr>
                        </m:ctrlPr>
                      </m:limUppPr>
                      <m:e>
                        <m:r>
                          <a:rPr lang="en-US" i="1">
                            <a:latin typeface="Cambria Math" panose="02040503050406030204" pitchFamily="18" charset="0"/>
                          </a:rPr>
                          <m:t>𝐴𝑀</m:t>
                        </m:r>
                      </m:e>
                      <m:lim>
                        <m:r>
                          <a:rPr lang="en-US">
                            <a:latin typeface="Cambria Math" panose="02040503050406030204" pitchFamily="18" charset="0"/>
                          </a:rPr>
                          <m:t>↷</m:t>
                        </m:r>
                      </m:lim>
                    </m:limUpp>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𝜋</m:t>
                        </m:r>
                      </m:num>
                      <m:den>
                        <m:r>
                          <a:rPr lang="en-US" i="1">
                            <a:latin typeface="Cambria Math" panose="02040503050406030204" pitchFamily="18" charset="0"/>
                          </a:rPr>
                          <m:t>𝑛</m:t>
                        </m:r>
                      </m:den>
                    </m:f>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ℤ</m:t>
                    </m:r>
                  </m:oMath>
                </a14:m>
                <a:r>
                  <a:rPr lang="en-US" dirty="0">
                    <a:latin typeface="Aarial"/>
                  </a:rPr>
                  <a:t> </a:t>
                </a:r>
                <a:r>
                  <a:rPr lang="en-US" dirty="0" err="1">
                    <a:latin typeface="Aarial"/>
                  </a:rPr>
                  <a:t>thì</a:t>
                </a:r>
                <a:r>
                  <a:rPr lang="en-US" dirty="0">
                    <a:latin typeface="Aarial"/>
                  </a:rPr>
                  <a:t> </a:t>
                </a:r>
                <a:r>
                  <a:rPr lang="en-US" dirty="0" err="1">
                    <a:latin typeface="Aarial"/>
                  </a:rPr>
                  <a:t>sẽ</a:t>
                </a:r>
                <a:r>
                  <a:rPr lang="en-US" dirty="0">
                    <a:latin typeface="Aarial"/>
                  </a:rPr>
                  <a:t> </a:t>
                </a:r>
                <a:r>
                  <a:rPr lang="en-US" dirty="0" err="1">
                    <a:latin typeface="Aarial"/>
                  </a:rPr>
                  <a:t>có</a:t>
                </a:r>
                <a:r>
                  <a:rPr lang="en-US" dirty="0">
                    <a:latin typeface="Aarial"/>
                  </a:rPr>
                  <a:t> </a:t>
                </a:r>
                <a14:m>
                  <m:oMath xmlns:m="http://schemas.openxmlformats.org/officeDocument/2006/math">
                    <m:r>
                      <a:rPr lang="en-US" i="1">
                        <a:latin typeface="Cambria Math" panose="02040503050406030204" pitchFamily="18" charset="0"/>
                      </a:rPr>
                      <m:t>𝑛</m:t>
                    </m:r>
                  </m:oMath>
                </a14:m>
                <a:r>
                  <a:rPr lang="en-US" dirty="0">
                    <a:latin typeface="Aarial"/>
                  </a:rPr>
                  <a:t> </a:t>
                </a:r>
                <a:r>
                  <a:rPr lang="en-US" dirty="0" err="1">
                    <a:latin typeface="Aarial"/>
                  </a:rPr>
                  <a:t>điểm</a:t>
                </a:r>
                <a:r>
                  <a:rPr lang="en-US" dirty="0">
                    <a:latin typeface="Aarial"/>
                  </a:rPr>
                  <a:t> </a:t>
                </a:r>
                <a:r>
                  <a:rPr lang="en-US" dirty="0" err="1">
                    <a:latin typeface="Aarial"/>
                  </a:rPr>
                  <a:t>ngọn</a:t>
                </a:r>
                <a:r>
                  <a:rPr lang="en-US" dirty="0">
                    <a:latin typeface="Aarial"/>
                  </a:rPr>
                  <a:t>.</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55221" y="1579006"/>
                <a:ext cx="11486569" cy="5120315"/>
              </a:xfrm>
              <a:prstGeom prst="rect">
                <a:avLst/>
              </a:prstGeom>
              <a:blipFill>
                <a:blip r:embed="rId3"/>
                <a:stretch>
                  <a:fillRect l="-1221" t="-1667" b="-2381"/>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05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8942737" cy="149117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các</a:t>
                </a:r>
                <a:r>
                  <a:rPr lang="en-US" dirty="0">
                    <a:latin typeface="Aarial"/>
                  </a:rPr>
                  <a:t> </a:t>
                </a:r>
                <a:r>
                  <a:rPr lang="en-US" dirty="0" err="1">
                    <a:latin typeface="Aarial"/>
                  </a:rPr>
                  <a:t>điểm</a:t>
                </a:r>
                <a:r>
                  <a:rPr lang="en-US" dirty="0">
                    <a:latin typeface="Aarial"/>
                  </a:rPr>
                  <a:t> M </a:t>
                </a:r>
                <a:r>
                  <a:rPr lang="en-US" dirty="0" err="1">
                    <a:latin typeface="Aarial"/>
                  </a:rPr>
                  <a:t>và</a:t>
                </a:r>
                <a:r>
                  <a:rPr lang="en-US" dirty="0">
                    <a:latin typeface="Aarial"/>
                  </a:rPr>
                  <a:t> N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lần</a:t>
                </a:r>
                <a:r>
                  <a:rPr lang="en-US" dirty="0">
                    <a:latin typeface="Aarial"/>
                  </a:rPr>
                  <a:t> </a:t>
                </a:r>
                <a:r>
                  <a:rPr lang="en-US" dirty="0" err="1">
                    <a:latin typeface="Aarial"/>
                  </a:rPr>
                  <a:t>lượt</a:t>
                </a:r>
                <a:r>
                  <a:rPr lang="en-US" dirty="0">
                    <a:latin typeface="Aarial"/>
                  </a:rPr>
                  <a:t> </a:t>
                </a:r>
                <a:r>
                  <a:rPr lang="en-US" dirty="0" err="1">
                    <a:latin typeface="Aarial"/>
                  </a:rPr>
                  <a:t>biểu</a:t>
                </a:r>
                <a:r>
                  <a:rPr lang="en-US" dirty="0">
                    <a:latin typeface="Aarial"/>
                  </a:rPr>
                  <a:t> </a:t>
                </a:r>
                <a:r>
                  <a:rPr lang="en-US" dirty="0" err="1">
                    <a:latin typeface="Aarial"/>
                  </a:rPr>
                  <a:t>diển</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13</m:t>
                        </m:r>
                        <m:r>
                          <a:rPr lang="en-US" i="1">
                            <a:latin typeface="Cambria Math" panose="02040503050406030204" pitchFamily="18" charset="0"/>
                          </a:rPr>
                          <m:t>𝜋</m:t>
                        </m:r>
                      </m:num>
                      <m:den>
                        <m:r>
                          <a:rPr lang="en-US" i="1">
                            <a:latin typeface="Cambria Math" panose="02040503050406030204" pitchFamily="18" charset="0"/>
                          </a:rPr>
                          <m:t>4</m:t>
                        </m:r>
                      </m:den>
                    </m:f>
                  </m:oMath>
                </a14:m>
                <a:r>
                  <a:rPr lang="en-US" dirty="0" err="1">
                    <a:latin typeface="Aarial"/>
                  </a:rPr>
                  <a:t>và</a:t>
                </a:r>
                <a:r>
                  <a:rPr lang="en-US" dirty="0">
                    <a:latin typeface="Aarial"/>
                  </a:rPr>
                  <a:t> </a:t>
                </a:r>
                <a14:m>
                  <m:oMath xmlns:m="http://schemas.openxmlformats.org/officeDocument/2006/math">
                    <m:r>
                      <a:rPr lang="en-US" i="1">
                        <a:latin typeface="Cambria Math" panose="02040503050406030204" pitchFamily="18" charset="0"/>
                      </a:rPr>
                      <m:t>−150°</m:t>
                    </m:r>
                  </m:oMath>
                </a14:m>
                <a:r>
                  <a:rPr lang="en-US" dirty="0">
                    <a:latin typeface="Aarial"/>
                  </a:rPr>
                  <a:t>.</a:t>
                </a: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8942737" cy="1491174"/>
              </a:xfrm>
              <a:prstGeom prst="rect">
                <a:avLst/>
              </a:prstGeom>
              <a:blipFill>
                <a:blip r:embed="rId2"/>
                <a:stretch>
                  <a:fillRect l="-1498" t="-8907" b="-14980"/>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170683"/>
                <a:ext cx="9170497"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r>
                  <a:rPr lang="en-US" sz="3100" dirty="0" err="1">
                    <a:latin typeface="Aarial"/>
                  </a:rPr>
                  <a:t>Điểm</a:t>
                </a:r>
                <a:r>
                  <a:rPr lang="en-US" sz="3100" dirty="0">
                    <a:latin typeface="Aarial"/>
                  </a:rPr>
                  <a:t> M </a:t>
                </a:r>
                <a:r>
                  <a:rPr lang="en-US" sz="3100" dirty="0" err="1">
                    <a:latin typeface="Aarial"/>
                  </a:rPr>
                  <a:t>trên</a:t>
                </a:r>
                <a:r>
                  <a:rPr lang="en-US" sz="3100" dirty="0">
                    <a:latin typeface="Aarial"/>
                  </a:rPr>
                  <a:t> </a:t>
                </a:r>
                <a:r>
                  <a:rPr lang="en-US" sz="3100" dirty="0" err="1">
                    <a:latin typeface="Aarial"/>
                  </a:rPr>
                  <a:t>đường</a:t>
                </a:r>
                <a:r>
                  <a:rPr lang="en-US" sz="3100" dirty="0">
                    <a:latin typeface="Aarial"/>
                  </a:rPr>
                  <a:t> </a:t>
                </a:r>
                <a:r>
                  <a:rPr lang="en-US" sz="3100" dirty="0" err="1">
                    <a:latin typeface="Aarial"/>
                  </a:rPr>
                  <a:t>đường</a:t>
                </a:r>
                <a:r>
                  <a:rPr lang="en-US" sz="3100" dirty="0">
                    <a:latin typeface="Aarial"/>
                  </a:rPr>
                  <a:t> </a:t>
                </a:r>
                <a:r>
                  <a:rPr lang="en-US" sz="3100" dirty="0" err="1">
                    <a:latin typeface="Aarial"/>
                  </a:rPr>
                  <a:t>tròn</a:t>
                </a:r>
                <a:r>
                  <a:rPr lang="en-US" sz="3100" dirty="0">
                    <a:latin typeface="Aarial"/>
                  </a:rPr>
                  <a:t> </a:t>
                </a:r>
                <a:r>
                  <a:rPr lang="en-US" sz="3100" dirty="0" err="1">
                    <a:latin typeface="Aarial"/>
                  </a:rPr>
                  <a:t>lượng</a:t>
                </a:r>
                <a:r>
                  <a:rPr lang="en-US" sz="3100" dirty="0">
                    <a:latin typeface="Aarial"/>
                  </a:rPr>
                  <a:t> </a:t>
                </a:r>
                <a:r>
                  <a:rPr lang="en-US" sz="3100" dirty="0" err="1">
                    <a:latin typeface="Aarial"/>
                  </a:rPr>
                  <a:t>giác</a:t>
                </a:r>
                <a:r>
                  <a:rPr lang="en-US" sz="3100" dirty="0">
                    <a:latin typeface="Aarial"/>
                  </a:rPr>
                  <a:t> </a:t>
                </a:r>
                <a:r>
                  <a:rPr lang="en-US" sz="3100" dirty="0" err="1">
                    <a:latin typeface="Aarial"/>
                  </a:rPr>
                  <a:t>biểu</a:t>
                </a:r>
                <a:r>
                  <a:rPr lang="en-US" sz="3100" dirty="0">
                    <a:latin typeface="Aarial"/>
                  </a:rPr>
                  <a:t> </a:t>
                </a:r>
                <a:r>
                  <a:rPr lang="en-US" sz="3100" dirty="0" err="1">
                    <a:latin typeface="Aarial"/>
                  </a:rPr>
                  <a:t>diễn</a:t>
                </a:r>
                <a:r>
                  <a:rPr lang="en-US" sz="3100" dirty="0">
                    <a:latin typeface="Aarial"/>
                  </a:rPr>
                  <a:t> </a:t>
                </a:r>
                <a:r>
                  <a:rPr lang="en-US" sz="3100" dirty="0" err="1">
                    <a:latin typeface="Aarial"/>
                  </a:rPr>
                  <a:t>góc</a:t>
                </a:r>
                <a:r>
                  <a:rPr lang="en-US" sz="3100" dirty="0">
                    <a:latin typeface="Aarial"/>
                  </a:rPr>
                  <a:t> </a:t>
                </a:r>
                <a:r>
                  <a:rPr lang="en-US" sz="3100" dirty="0" err="1">
                    <a:latin typeface="Aarial"/>
                  </a:rPr>
                  <a:t>lượng</a:t>
                </a:r>
                <a:r>
                  <a:rPr lang="en-US" sz="3100" dirty="0">
                    <a:latin typeface="Aarial"/>
                  </a:rPr>
                  <a:t> </a:t>
                </a:r>
                <a:r>
                  <a:rPr lang="en-US" sz="3100" dirty="0" err="1">
                    <a:latin typeface="Aarial"/>
                  </a:rPr>
                  <a:t>giác</a:t>
                </a:r>
                <a:r>
                  <a:rPr lang="en-US" sz="3100" dirty="0">
                    <a:latin typeface="Aarial"/>
                  </a:rPr>
                  <a:t> </a:t>
                </a:r>
                <a:r>
                  <a:rPr lang="en-US" sz="3100" dirty="0" err="1">
                    <a:latin typeface="Aarial"/>
                  </a:rPr>
                  <a:t>có</a:t>
                </a:r>
                <a:r>
                  <a:rPr lang="en-US" sz="3100" dirty="0">
                    <a:latin typeface="Aarial"/>
                  </a:rPr>
                  <a:t> </a:t>
                </a:r>
                <a:r>
                  <a:rPr lang="en-US" sz="3100" dirty="0" err="1">
                    <a:latin typeface="Aarial"/>
                  </a:rPr>
                  <a:t>số</a:t>
                </a:r>
                <a:r>
                  <a:rPr lang="en-US" sz="3100" dirty="0">
                    <a:latin typeface="Aarial"/>
                  </a:rPr>
                  <a:t> </a:t>
                </a:r>
                <a:r>
                  <a:rPr lang="en-US" sz="3100" dirty="0" err="1">
                    <a:latin typeface="Aarial"/>
                  </a:rPr>
                  <a:t>đo</a:t>
                </a:r>
                <a:r>
                  <a:rPr lang="en-US" sz="3100" dirty="0">
                    <a:latin typeface="Aarial"/>
                  </a:rPr>
                  <a:t> </a:t>
                </a:r>
                <a:r>
                  <a:rPr lang="en-US" sz="3100" dirty="0" err="1">
                    <a:latin typeface="Aarial"/>
                  </a:rPr>
                  <a:t>bằng</a:t>
                </a:r>
                <a:r>
                  <a:rPr lang="en-US" sz="3100" dirty="0">
                    <a:latin typeface="Aarial"/>
                  </a:rPr>
                  <a:t> </a:t>
                </a:r>
                <a14:m>
                  <m:oMath xmlns:m="http://schemas.openxmlformats.org/officeDocument/2006/math">
                    <m:f>
                      <m:fPr>
                        <m:ctrlPr>
                          <a:rPr lang="en-US" sz="3100" i="1">
                            <a:latin typeface="Cambria Math" panose="02040503050406030204" pitchFamily="18" charset="0"/>
                          </a:rPr>
                        </m:ctrlPr>
                      </m:fPr>
                      <m:num>
                        <m:r>
                          <a:rPr lang="en-US" sz="3100" i="1">
                            <a:latin typeface="Cambria Math" panose="02040503050406030204" pitchFamily="18" charset="0"/>
                          </a:rPr>
                          <m:t>13</m:t>
                        </m:r>
                        <m:r>
                          <a:rPr lang="en-US" sz="3100" i="1">
                            <a:latin typeface="Cambria Math" panose="02040503050406030204" pitchFamily="18" charset="0"/>
                          </a:rPr>
                          <m:t>𝜋</m:t>
                        </m:r>
                      </m:num>
                      <m:den>
                        <m:r>
                          <a:rPr lang="en-US" sz="3100" i="1">
                            <a:latin typeface="Cambria Math" panose="02040503050406030204" pitchFamily="18" charset="0"/>
                          </a:rPr>
                          <m:t>4</m:t>
                        </m:r>
                      </m:den>
                    </m:f>
                  </m:oMath>
                </a14:m>
                <a:r>
                  <a:rPr lang="en-US" sz="3100" dirty="0" err="1">
                    <a:latin typeface="Aarial"/>
                  </a:rPr>
                  <a:t>được</a:t>
                </a:r>
                <a:r>
                  <a:rPr lang="en-US" sz="3100" dirty="0">
                    <a:latin typeface="Aarial"/>
                  </a:rPr>
                  <a:t> </a:t>
                </a:r>
                <a:r>
                  <a:rPr lang="en-US" sz="3100" dirty="0" err="1">
                    <a:latin typeface="Aarial"/>
                  </a:rPr>
                  <a:t>xác</a:t>
                </a:r>
                <a:r>
                  <a:rPr lang="en-US" sz="3100" dirty="0">
                    <a:latin typeface="Aarial"/>
                  </a:rPr>
                  <a:t> </a:t>
                </a:r>
                <a:r>
                  <a:rPr lang="en-US" sz="3100" dirty="0" err="1">
                    <a:latin typeface="Aarial"/>
                  </a:rPr>
                  <a:t>định</a:t>
                </a:r>
                <a:r>
                  <a:rPr lang="en-US" sz="3100" dirty="0">
                    <a:latin typeface="Aarial"/>
                  </a:rPr>
                  <a:t> </a:t>
                </a:r>
                <a:r>
                  <a:rPr lang="en-US" sz="3100" dirty="0" err="1">
                    <a:latin typeface="Aarial"/>
                  </a:rPr>
                  <a:t>trong</a:t>
                </a:r>
                <a:r>
                  <a:rPr lang="en-US" sz="3100" dirty="0">
                    <a:latin typeface="Aarial"/>
                  </a:rPr>
                  <a:t> </a:t>
                </a:r>
                <a:r>
                  <a:rPr lang="en-US" sz="3100" dirty="0" err="1">
                    <a:latin typeface="Aarial"/>
                  </a:rPr>
                  <a:t>Hình</a:t>
                </a:r>
                <a:r>
                  <a:rPr lang="en-US" sz="3100" dirty="0">
                    <a:latin typeface="Aarial"/>
                  </a:rPr>
                  <a:t> 1.8.</a:t>
                </a:r>
              </a:p>
              <a:p>
                <a:r>
                  <a:rPr lang="en-US" sz="3100" dirty="0" err="1">
                    <a:latin typeface="Aarial"/>
                  </a:rPr>
                  <a:t>Điểm</a:t>
                </a:r>
                <a:r>
                  <a:rPr lang="en-US" sz="3100" dirty="0">
                    <a:latin typeface="Aarial"/>
                  </a:rPr>
                  <a:t> N </a:t>
                </a:r>
                <a:r>
                  <a:rPr lang="en-US" sz="3100" dirty="0" err="1">
                    <a:latin typeface="Aarial"/>
                  </a:rPr>
                  <a:t>trên</a:t>
                </a:r>
                <a:r>
                  <a:rPr lang="en-US" sz="3100" dirty="0">
                    <a:latin typeface="Aarial"/>
                  </a:rPr>
                  <a:t> </a:t>
                </a:r>
                <a:r>
                  <a:rPr lang="en-US" sz="3100" dirty="0" err="1">
                    <a:latin typeface="Aarial"/>
                  </a:rPr>
                  <a:t>đường</a:t>
                </a:r>
                <a:r>
                  <a:rPr lang="en-US" sz="3100" dirty="0">
                    <a:latin typeface="Aarial"/>
                  </a:rPr>
                  <a:t> </a:t>
                </a:r>
                <a:r>
                  <a:rPr lang="en-US" sz="3100" dirty="0" err="1">
                    <a:latin typeface="Aarial"/>
                  </a:rPr>
                  <a:t>đường</a:t>
                </a:r>
                <a:r>
                  <a:rPr lang="en-US" sz="3100" dirty="0">
                    <a:latin typeface="Aarial"/>
                  </a:rPr>
                  <a:t> </a:t>
                </a:r>
                <a:r>
                  <a:rPr lang="en-US" sz="3100" dirty="0" err="1">
                    <a:latin typeface="Aarial"/>
                  </a:rPr>
                  <a:t>tròn</a:t>
                </a:r>
                <a:r>
                  <a:rPr lang="en-US" sz="3100" dirty="0">
                    <a:latin typeface="Aarial"/>
                  </a:rPr>
                  <a:t> </a:t>
                </a:r>
                <a:r>
                  <a:rPr lang="en-US" sz="3100" dirty="0" err="1">
                    <a:latin typeface="Aarial"/>
                  </a:rPr>
                  <a:t>lượng</a:t>
                </a:r>
                <a:r>
                  <a:rPr lang="en-US" sz="3100" dirty="0">
                    <a:latin typeface="Aarial"/>
                  </a:rPr>
                  <a:t> </a:t>
                </a:r>
                <a:r>
                  <a:rPr lang="en-US" sz="3100" dirty="0" err="1">
                    <a:latin typeface="Aarial"/>
                  </a:rPr>
                  <a:t>giác</a:t>
                </a:r>
                <a:r>
                  <a:rPr lang="en-US" sz="3100" dirty="0">
                    <a:latin typeface="Aarial"/>
                  </a:rPr>
                  <a:t> </a:t>
                </a:r>
                <a:r>
                  <a:rPr lang="en-US" sz="3100" dirty="0" err="1">
                    <a:latin typeface="Aarial"/>
                  </a:rPr>
                  <a:t>biểu</a:t>
                </a:r>
                <a:r>
                  <a:rPr lang="en-US" sz="3100" dirty="0">
                    <a:latin typeface="Aarial"/>
                  </a:rPr>
                  <a:t> </a:t>
                </a:r>
                <a:r>
                  <a:rPr lang="en-US" sz="3100" dirty="0" err="1">
                    <a:latin typeface="Aarial"/>
                  </a:rPr>
                  <a:t>diễn</a:t>
                </a:r>
                <a:r>
                  <a:rPr lang="en-US" sz="3100" dirty="0">
                    <a:latin typeface="Aarial"/>
                  </a:rPr>
                  <a:t> </a:t>
                </a:r>
                <a:r>
                  <a:rPr lang="en-US" sz="3100" dirty="0" err="1">
                    <a:latin typeface="Aarial"/>
                  </a:rPr>
                  <a:t>góc</a:t>
                </a:r>
                <a:r>
                  <a:rPr lang="en-US" sz="3100" dirty="0">
                    <a:latin typeface="Aarial"/>
                  </a:rPr>
                  <a:t> </a:t>
                </a:r>
                <a:r>
                  <a:rPr lang="en-US" sz="3100" dirty="0" err="1">
                    <a:latin typeface="Aarial"/>
                  </a:rPr>
                  <a:t>lượng</a:t>
                </a:r>
                <a:r>
                  <a:rPr lang="en-US" sz="3100" dirty="0">
                    <a:latin typeface="Aarial"/>
                  </a:rPr>
                  <a:t> </a:t>
                </a:r>
                <a:r>
                  <a:rPr lang="en-US" sz="3100" dirty="0" err="1">
                    <a:latin typeface="Aarial"/>
                  </a:rPr>
                  <a:t>giác</a:t>
                </a:r>
                <a:r>
                  <a:rPr lang="en-US" sz="3100" dirty="0">
                    <a:latin typeface="Aarial"/>
                  </a:rPr>
                  <a:t> </a:t>
                </a:r>
                <a:r>
                  <a:rPr lang="en-US" sz="3100" dirty="0" err="1">
                    <a:latin typeface="Aarial"/>
                  </a:rPr>
                  <a:t>có</a:t>
                </a:r>
                <a:r>
                  <a:rPr lang="en-US" sz="3100" dirty="0">
                    <a:latin typeface="Aarial"/>
                  </a:rPr>
                  <a:t> </a:t>
                </a:r>
                <a:r>
                  <a:rPr lang="en-US" sz="3100" dirty="0" err="1">
                    <a:latin typeface="Aarial"/>
                  </a:rPr>
                  <a:t>số</a:t>
                </a:r>
                <a:r>
                  <a:rPr lang="en-US" sz="3100" dirty="0">
                    <a:latin typeface="Aarial"/>
                  </a:rPr>
                  <a:t> </a:t>
                </a:r>
                <a:r>
                  <a:rPr lang="en-US" sz="3100" dirty="0" err="1">
                    <a:latin typeface="Aarial"/>
                  </a:rPr>
                  <a:t>đo</a:t>
                </a:r>
                <a:r>
                  <a:rPr lang="en-US" sz="3100" dirty="0">
                    <a:latin typeface="Aarial"/>
                  </a:rPr>
                  <a:t> </a:t>
                </a:r>
                <a:r>
                  <a:rPr lang="en-US" sz="3100" dirty="0" err="1">
                    <a:latin typeface="Aarial"/>
                  </a:rPr>
                  <a:t>bằng</a:t>
                </a:r>
                <a:r>
                  <a:rPr lang="en-US" sz="3100" dirty="0">
                    <a:latin typeface="Aarial"/>
                  </a:rPr>
                  <a:t> </a:t>
                </a:r>
                <a14:m>
                  <m:oMath xmlns:m="http://schemas.openxmlformats.org/officeDocument/2006/math">
                    <m:r>
                      <a:rPr lang="en-US" sz="3100" i="1">
                        <a:latin typeface="Cambria Math" panose="02040503050406030204" pitchFamily="18" charset="0"/>
                      </a:rPr>
                      <m:t>−150°</m:t>
                    </m:r>
                  </m:oMath>
                </a14:m>
                <a:r>
                  <a:rPr lang="en-US" sz="3100" dirty="0" err="1">
                    <a:latin typeface="Aarial"/>
                  </a:rPr>
                  <a:t>được</a:t>
                </a:r>
                <a:r>
                  <a:rPr lang="en-US" sz="3100" dirty="0">
                    <a:latin typeface="Aarial"/>
                  </a:rPr>
                  <a:t> </a:t>
                </a:r>
                <a:r>
                  <a:rPr lang="en-US" sz="3100" dirty="0" err="1">
                    <a:latin typeface="Aarial"/>
                  </a:rPr>
                  <a:t>xác</a:t>
                </a:r>
                <a:r>
                  <a:rPr lang="en-US" sz="3100" dirty="0">
                    <a:latin typeface="Aarial"/>
                  </a:rPr>
                  <a:t> </a:t>
                </a:r>
                <a:r>
                  <a:rPr lang="en-US" sz="3100" dirty="0" err="1">
                    <a:latin typeface="Aarial"/>
                  </a:rPr>
                  <a:t>định</a:t>
                </a:r>
                <a:r>
                  <a:rPr lang="en-US" sz="3100" dirty="0">
                    <a:latin typeface="Aarial"/>
                  </a:rPr>
                  <a:t> </a:t>
                </a:r>
                <a:r>
                  <a:rPr lang="en-US" sz="3100" dirty="0" err="1">
                    <a:latin typeface="Aarial"/>
                  </a:rPr>
                  <a:t>trong</a:t>
                </a:r>
                <a:r>
                  <a:rPr lang="en-US" sz="3100" dirty="0">
                    <a:latin typeface="Aarial"/>
                  </a:rPr>
                  <a:t> </a:t>
                </a:r>
                <a:r>
                  <a:rPr lang="en-US" sz="3100" dirty="0" err="1">
                    <a:latin typeface="Aarial"/>
                  </a:rPr>
                  <a:t>Hình</a:t>
                </a:r>
                <a:r>
                  <a:rPr lang="en-US" sz="3100" dirty="0">
                    <a:latin typeface="Aarial"/>
                  </a:rPr>
                  <a:t> 1.8.</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170683"/>
                <a:ext cx="9170497" cy="3716497"/>
              </a:xfrm>
              <a:prstGeom prst="rect">
                <a:avLst/>
              </a:prstGeom>
              <a:blipFill>
                <a:blip r:embed="rId4"/>
                <a:stretch>
                  <a:fillRect l="-1393" t="-2124" b="-1961"/>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2363AC01-94A6-3988-9C8C-00203044E3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44619" y="967206"/>
            <a:ext cx="2054087" cy="2337551"/>
          </a:xfrm>
          <a:prstGeom prst="rect">
            <a:avLst/>
          </a:prstGeom>
          <a:noFill/>
          <a:ln>
            <a:noFill/>
          </a:ln>
        </p:spPr>
      </p:pic>
      <p:pic>
        <p:nvPicPr>
          <p:cNvPr id="8" name="Picture 7">
            <a:extLst>
              <a:ext uri="{FF2B5EF4-FFF2-40B4-BE49-F238E27FC236}">
                <a16:creationId xmlns:a16="http://schemas.microsoft.com/office/drawing/2014/main" id="{6F0F5175-945B-6FFD-C97C-B0A334B061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82755" y="4176622"/>
            <a:ext cx="2577816" cy="2337551"/>
          </a:xfrm>
          <a:prstGeom prst="rect">
            <a:avLst/>
          </a:prstGeom>
          <a:noFill/>
          <a:ln>
            <a:noFill/>
          </a:ln>
        </p:spPr>
      </p:pic>
    </p:spTree>
    <p:extLst>
      <p:ext uri="{BB962C8B-B14F-4D97-AF65-F5344CB8AC3E}">
        <p14:creationId xmlns:p14="http://schemas.microsoft.com/office/powerpoint/2010/main" val="265111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102544"/>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3000" dirty="0">
                    <a:latin typeface="Aarial"/>
                  </a:rPr>
                  <a:t>Cho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có</a:t>
                </a:r>
                <a:r>
                  <a:rPr lang="en-US" sz="3000" dirty="0">
                    <a:latin typeface="Aarial"/>
                  </a:rPr>
                  <a:t> </a:t>
                </a:r>
                <a:r>
                  <a:rPr lang="en-US" sz="3000" dirty="0" err="1">
                    <a:latin typeface="Aarial"/>
                  </a:rPr>
                  <a:t>số</a:t>
                </a:r>
                <a:r>
                  <a:rPr lang="en-US" sz="3000" dirty="0">
                    <a:latin typeface="Aarial"/>
                  </a:rPr>
                  <a:t> </a:t>
                </a:r>
                <a:r>
                  <a:rPr lang="en-US" sz="3000" dirty="0" err="1">
                    <a:latin typeface="Aarial"/>
                  </a:rPr>
                  <a:t>đo</a:t>
                </a:r>
                <a:r>
                  <a:rPr lang="en-US" sz="3000" dirty="0">
                    <a:latin typeface="Aarial"/>
                  </a:rPr>
                  <a:t> </a:t>
                </a:r>
                <a:r>
                  <a:rPr lang="en-US" sz="3000" dirty="0" err="1">
                    <a:latin typeface="Aarial"/>
                  </a:rPr>
                  <a:t>bằng</a:t>
                </a:r>
                <a:r>
                  <a:rPr lang="en-US" sz="3000" dirty="0">
                    <a:latin typeface="Aarial"/>
                  </a:rPr>
                  <a:t> </a:t>
                </a:r>
                <a14:m>
                  <m:oMath xmlns:m="http://schemas.openxmlformats.org/officeDocument/2006/math">
                    <m:f>
                      <m:fPr>
                        <m:ctrlPr>
                          <a:rPr lang="en-US" sz="3000" i="1">
                            <a:latin typeface="Cambria Math" panose="02040503050406030204" pitchFamily="18" charset="0"/>
                          </a:rPr>
                        </m:ctrlPr>
                      </m:fPr>
                      <m:num>
                        <m:r>
                          <a:rPr lang="en-US" sz="3000" i="1">
                            <a:latin typeface="Cambria Math" panose="02040503050406030204" pitchFamily="18" charset="0"/>
                          </a:rPr>
                          <m:t>−</m:t>
                        </m:r>
                        <m:r>
                          <a:rPr lang="en-US" sz="3000" i="1">
                            <a:latin typeface="Cambria Math" panose="02040503050406030204" pitchFamily="18" charset="0"/>
                          </a:rPr>
                          <m:t>𝜋</m:t>
                        </m:r>
                      </m:num>
                      <m:den>
                        <m:r>
                          <a:rPr lang="en-US" sz="3000" i="1">
                            <a:latin typeface="Cambria Math" panose="02040503050406030204" pitchFamily="18" charset="0"/>
                          </a:rPr>
                          <m:t>3</m:t>
                        </m:r>
                      </m:den>
                    </m:f>
                  </m:oMath>
                </a14:m>
                <a:r>
                  <a:rPr lang="en-US" sz="3000" dirty="0">
                    <a:latin typeface="Aarial"/>
                  </a:rPr>
                  <a:t>. </a:t>
                </a:r>
              </a:p>
              <a:p>
                <a:pPr marL="0" indent="0">
                  <a:buNone/>
                </a:pPr>
                <a:r>
                  <a:rPr lang="en-US" sz="3000" dirty="0">
                    <a:latin typeface="Aarial"/>
                  </a:rPr>
                  <a:t>a) </a:t>
                </a:r>
                <a:r>
                  <a:rPr lang="en-US" sz="3000" dirty="0" err="1">
                    <a:latin typeface="Aarial"/>
                  </a:rPr>
                  <a:t>Xác</a:t>
                </a:r>
                <a:r>
                  <a:rPr lang="en-US" sz="3000" dirty="0">
                    <a:latin typeface="Aarial"/>
                  </a:rPr>
                  <a:t> </a:t>
                </a:r>
                <a:r>
                  <a:rPr lang="en-US" sz="3000" dirty="0" err="1">
                    <a:latin typeface="Aarial"/>
                  </a:rPr>
                  <a:t>định</a:t>
                </a:r>
                <a:r>
                  <a:rPr lang="en-US" sz="3000" dirty="0">
                    <a:latin typeface="Aarial"/>
                  </a:rPr>
                  <a:t> </a:t>
                </a:r>
                <a:r>
                  <a:rPr lang="en-US" sz="3000" dirty="0" err="1">
                    <a:latin typeface="Aarial"/>
                  </a:rPr>
                  <a:t>điểm</a:t>
                </a:r>
                <a:r>
                  <a:rPr lang="en-US" sz="3000" dirty="0">
                    <a:latin typeface="Aarial"/>
                  </a:rPr>
                  <a:t> M </a:t>
                </a:r>
                <a:r>
                  <a:rPr lang="en-US" sz="3000" dirty="0" err="1">
                    <a:latin typeface="Aarial"/>
                  </a:rPr>
                  <a:t>trên</a:t>
                </a:r>
                <a:r>
                  <a:rPr lang="en-US" sz="3000" dirty="0">
                    <a:latin typeface="Aarial"/>
                  </a:rPr>
                  <a:t> </a:t>
                </a:r>
                <a:r>
                  <a:rPr lang="en-US" sz="3000" dirty="0" err="1">
                    <a:latin typeface="Aarial"/>
                  </a:rPr>
                  <a:t>đường</a:t>
                </a:r>
                <a:r>
                  <a:rPr lang="en-US" sz="3000" dirty="0">
                    <a:latin typeface="Aarial"/>
                  </a:rPr>
                  <a:t> </a:t>
                </a:r>
                <a:r>
                  <a:rPr lang="en-US" sz="3000" dirty="0" err="1">
                    <a:latin typeface="Aarial"/>
                  </a:rPr>
                  <a:t>tròn</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biểu</a:t>
                </a:r>
                <a:r>
                  <a:rPr lang="en-US" sz="3000" dirty="0">
                    <a:latin typeface="Aarial"/>
                  </a:rPr>
                  <a:t> </a:t>
                </a:r>
                <a:r>
                  <a:rPr lang="en-US" sz="3000" dirty="0" err="1">
                    <a:latin typeface="Aarial"/>
                  </a:rPr>
                  <a:t>diễn</a:t>
                </a:r>
                <a:r>
                  <a:rPr lang="en-US" sz="3000" dirty="0">
                    <a:latin typeface="Aarial"/>
                  </a:rPr>
                  <a:t>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đã</a:t>
                </a:r>
                <a:r>
                  <a:rPr lang="en-US" sz="3000" dirty="0">
                    <a:latin typeface="Aarial"/>
                  </a:rPr>
                  <a:t> </a:t>
                </a:r>
                <a:r>
                  <a:rPr lang="en-US" sz="3000" dirty="0" err="1">
                    <a:latin typeface="Aarial"/>
                  </a:rPr>
                  <a:t>cho</a:t>
                </a:r>
                <a:r>
                  <a:rPr lang="en-US" sz="3000" dirty="0">
                    <a:latin typeface="Aarial"/>
                  </a:rPr>
                  <a:t>.</a:t>
                </a:r>
              </a:p>
              <a:p>
                <a:pPr marL="0" indent="0">
                  <a:buNone/>
                </a:pPr>
                <a:r>
                  <a:rPr lang="en-US" sz="3000" dirty="0">
                    <a:latin typeface="Aarial"/>
                  </a:rPr>
                  <a:t>b) </a:t>
                </a:r>
                <a:r>
                  <a:rPr lang="en-US" sz="3000" dirty="0" err="1">
                    <a:latin typeface="Aarial"/>
                  </a:rPr>
                  <a:t>Tính</a:t>
                </a:r>
                <a:r>
                  <a:rPr lang="en-US" sz="3000" dirty="0">
                    <a:latin typeface="Aarial"/>
                  </a:rPr>
                  <a:t> </a:t>
                </a:r>
                <a:r>
                  <a:rPr lang="en-US" sz="3000" dirty="0" err="1">
                    <a:latin typeface="Aarial"/>
                  </a:rPr>
                  <a:t>các</a:t>
                </a:r>
                <a:r>
                  <a:rPr lang="en-US" sz="3000" dirty="0">
                    <a:latin typeface="Aarial"/>
                  </a:rPr>
                  <a:t> </a:t>
                </a:r>
                <a:r>
                  <a:rPr lang="en-US" sz="3000" dirty="0" err="1">
                    <a:latin typeface="Aarial"/>
                  </a:rPr>
                  <a:t>giá</a:t>
                </a:r>
                <a:r>
                  <a:rPr lang="en-US" sz="3000" dirty="0">
                    <a:latin typeface="Aarial"/>
                  </a:rPr>
                  <a:t> </a:t>
                </a:r>
                <a:r>
                  <a:rPr lang="en-US" sz="3000" dirty="0" err="1">
                    <a:latin typeface="Aarial"/>
                  </a:rPr>
                  <a:t>trị</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của</a:t>
                </a:r>
                <a:r>
                  <a:rPr lang="en-US" sz="3000" dirty="0">
                    <a:latin typeface="Aarial"/>
                  </a:rPr>
                  <a:t> </a:t>
                </a:r>
                <a:r>
                  <a:rPr lang="en-US" sz="3000" dirty="0" err="1">
                    <a:latin typeface="Aarial"/>
                  </a:rPr>
                  <a:t>góc</a:t>
                </a:r>
                <a:r>
                  <a:rPr lang="en-US" sz="3000" dirty="0">
                    <a:latin typeface="Aarial"/>
                  </a:rPr>
                  <a:t> </a:t>
                </a:r>
                <a:r>
                  <a:rPr lang="en-US" sz="3000" dirty="0" err="1">
                    <a:latin typeface="Aarial"/>
                  </a:rPr>
                  <a:t>lượng</a:t>
                </a:r>
                <a:r>
                  <a:rPr lang="en-US" sz="3000" dirty="0">
                    <a:latin typeface="Aarial"/>
                  </a:rPr>
                  <a:t> </a:t>
                </a:r>
                <a:r>
                  <a:rPr lang="en-US" sz="3000" dirty="0" err="1">
                    <a:latin typeface="Aarial"/>
                  </a:rPr>
                  <a:t>giác</a:t>
                </a:r>
                <a:r>
                  <a:rPr lang="en-US" sz="3000" dirty="0">
                    <a:latin typeface="Aarial"/>
                  </a:rPr>
                  <a:t> </a:t>
                </a:r>
                <a:r>
                  <a:rPr lang="en-US" sz="3000" dirty="0" err="1">
                    <a:latin typeface="Aarial"/>
                  </a:rPr>
                  <a:t>đã</a:t>
                </a:r>
                <a:r>
                  <a:rPr lang="en-US" sz="3000" dirty="0">
                    <a:latin typeface="Aarial"/>
                  </a:rPr>
                  <a:t> </a:t>
                </a:r>
                <a:r>
                  <a:rPr lang="en-US" sz="3000" dirty="0" err="1">
                    <a:latin typeface="Aarial"/>
                  </a:rPr>
                  <a:t>cho</a:t>
                </a:r>
                <a:endParaRPr lang="en-US" sz="3000" dirty="0">
                  <a:latin typeface="Aarial"/>
                </a:endParaRPr>
              </a:p>
              <a:p>
                <a:pPr marL="0" marR="0" indent="0" algn="just">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102544"/>
              </a:xfrm>
              <a:prstGeom prst="rect">
                <a:avLst/>
              </a:prstGeom>
              <a:blipFill>
                <a:blip r:embed="rId2"/>
                <a:stretch>
                  <a:fillRect l="-1134" t="-4899" r="-1082" b="-9798"/>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3715519"/>
                <a:ext cx="11838471" cy="2888435"/>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3"/>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indent="0">
                  <a:buNone/>
                </a:pPr>
                <a:r>
                  <a:rPr lang="en-US" dirty="0">
                    <a:latin typeface="Aarial"/>
                  </a:rPr>
                  <a:t>a) </a:t>
                </a:r>
                <a:r>
                  <a:rPr lang="en-US" dirty="0" err="1">
                    <a:latin typeface="Aarial"/>
                  </a:rPr>
                  <a:t>Điểm</a:t>
                </a:r>
                <a:r>
                  <a:rPr lang="en-US" dirty="0">
                    <a:latin typeface="Aarial"/>
                  </a:rPr>
                  <a:t> M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biểu</a:t>
                </a:r>
                <a:r>
                  <a:rPr lang="en-US" dirty="0">
                    <a:latin typeface="Aarial"/>
                  </a:rPr>
                  <a:t> </a:t>
                </a:r>
                <a:r>
                  <a:rPr lang="en-US" dirty="0" err="1">
                    <a:latin typeface="Aarial"/>
                  </a:rPr>
                  <a:t>diễn</a:t>
                </a:r>
                <a:r>
                  <a:rPr lang="en-US" dirty="0">
                    <a:latin typeface="Aarial"/>
                  </a:rPr>
                  <a:t> </a:t>
                </a:r>
                <a:r>
                  <a:rPr lang="en-US" dirty="0" err="1">
                    <a:latin typeface="Aarial"/>
                  </a:rPr>
                  <a:t>góc</a:t>
                </a:r>
                <a:r>
                  <a:rPr lang="en-US" dirty="0">
                    <a:latin typeface="Aarial"/>
                  </a:rPr>
                  <a:t> </a:t>
                </a:r>
              </a:p>
              <a:p>
                <a:pPr marL="0" indent="0">
                  <a:buNone/>
                </a:pP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là</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𝜋</m:t>
                        </m:r>
                      </m:num>
                      <m:den>
                        <m:r>
                          <a:rPr lang="en-US" i="1">
                            <a:latin typeface="Cambria Math" panose="02040503050406030204" pitchFamily="18" charset="0"/>
                          </a:rPr>
                          <m:t>3</m:t>
                        </m:r>
                      </m:den>
                    </m:f>
                  </m:oMath>
                </a14:m>
                <a:r>
                  <a:rPr lang="en-US" dirty="0">
                    <a:latin typeface="Aarial"/>
                  </a:rPr>
                  <a:t> </a:t>
                </a:r>
                <a:r>
                  <a:rPr lang="en-US" dirty="0" err="1">
                    <a:latin typeface="Aarial"/>
                  </a:rPr>
                  <a:t>được</a:t>
                </a:r>
                <a:r>
                  <a:rPr lang="en-US" dirty="0">
                    <a:latin typeface="Aarial"/>
                  </a:rPr>
                  <a:t> </a:t>
                </a:r>
                <a:r>
                  <a:rPr lang="en-US" dirty="0" err="1">
                    <a:latin typeface="Aarial"/>
                  </a:rPr>
                  <a:t>xác</a:t>
                </a:r>
                <a:r>
                  <a:rPr lang="en-US" dirty="0">
                    <a:latin typeface="Aarial"/>
                  </a:rPr>
                  <a:t> </a:t>
                </a:r>
                <a:r>
                  <a:rPr lang="en-US" dirty="0" err="1">
                    <a:latin typeface="Aarial"/>
                  </a:rPr>
                  <a:t>định</a:t>
                </a:r>
                <a:r>
                  <a:rPr lang="en-US" dirty="0">
                    <a:latin typeface="Aarial"/>
                  </a:rPr>
                  <a:t> </a:t>
                </a:r>
                <a:r>
                  <a:rPr lang="en-US" dirty="0" err="1">
                    <a:latin typeface="Aarial"/>
                  </a:rPr>
                  <a:t>trong</a:t>
                </a:r>
                <a:r>
                  <a:rPr lang="en-US" dirty="0">
                    <a:latin typeface="Aarial"/>
                  </a:rPr>
                  <a:t> </a:t>
                </a:r>
                <a:r>
                  <a:rPr lang="en-US" dirty="0" err="1">
                    <a:latin typeface="Aarial"/>
                  </a:rPr>
                  <a:t>hình</a:t>
                </a:r>
                <a:r>
                  <a:rPr lang="en-US" dirty="0">
                    <a:latin typeface="Aarial"/>
                  </a:rPr>
                  <a:t> 1.11 .</a:t>
                </a:r>
              </a:p>
            </p:txBody>
          </p:sp>
        </mc:Choice>
        <mc:Fallback xmlns="">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3715519"/>
                <a:ext cx="11838471" cy="2888435"/>
              </a:xfrm>
              <a:prstGeom prst="rect">
                <a:avLst/>
              </a:prstGeom>
              <a:blipFill>
                <a:blip r:embed="rId4"/>
                <a:stretch>
                  <a:fillRect l="-1235" t="-2737"/>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25F50197-7A5C-BEE2-44AB-5BFE022EE90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
                    </a14:imgEffect>
                    <a14:imgEffect>
                      <a14:brightnessContrast bright="9000" contrast="8000"/>
                    </a14:imgEffect>
                  </a14:imgLayer>
                </a14:imgProps>
              </a:ext>
              <a:ext uri="{28A0092B-C50C-407E-A947-70E740481C1C}">
                <a14:useLocalDpi xmlns:a14="http://schemas.microsoft.com/office/drawing/2010/main" val="0"/>
              </a:ext>
            </a:extLst>
          </a:blip>
          <a:srcRect/>
          <a:stretch>
            <a:fillRect/>
          </a:stretch>
        </p:blipFill>
        <p:spPr bwMode="auto">
          <a:xfrm>
            <a:off x="9925784" y="4130307"/>
            <a:ext cx="2104838" cy="2297789"/>
          </a:xfrm>
          <a:prstGeom prst="rect">
            <a:avLst/>
          </a:prstGeom>
          <a:noFill/>
          <a:ln>
            <a:noFill/>
          </a:ln>
        </p:spPr>
      </p:pic>
    </p:spTree>
    <p:extLst>
      <p:ext uri="{BB962C8B-B14F-4D97-AF65-F5344CB8AC3E}">
        <p14:creationId xmlns:p14="http://schemas.microsoft.com/office/powerpoint/2010/main" val="13696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up)">
                                      <p:cBhvr>
                                        <p:cTn id="42" dur="500"/>
                                        <p:tgtEl>
                                          <p:spTgt spid="10">
                                            <p:txEl>
                                              <p:pRg st="1" end="1"/>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wipe(up)">
                                      <p:cBhvr>
                                        <p:cTn id="4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2381</Words>
  <PresentationFormat>Widescreen</PresentationFormat>
  <Paragraphs>204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Yu Gothic</vt:lpstr>
      <vt:lpstr>Aarial</vt:lpstr>
      <vt:lpstr>Arial</vt:lpstr>
      <vt:lpstr>Calibri</vt:lpstr>
      <vt:lpstr>Calibri Light</vt:lpstr>
      <vt:lpstr>Cambria Math</vt:lpstr>
      <vt:lpstr>Georgia Pro Cond Black</vt:lpstr>
      <vt:lpstr>Segoe UI 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2023-06-28T01:50:37Z</dcterms:modified>
</cp:coreProperties>
</file>