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Bookman Old Style" panose="02050604050505020204"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y73TEHUm82tfEv1F73YUd5M6A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0"/>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91" name="Google Shape;191;p10"/>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92" name="Google Shape;192;p10"/>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93" name="Google Shape;193;p10"/>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194" name="Google Shape;194;p10"/>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195" name="Google Shape;195;p10"/>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cxnSp>
        <p:nvCxnSpPr>
          <p:cNvPr id="196" name="Google Shape;196;p10"/>
          <p:cNvCxnSpPr>
            <a:stCxn id="192" idx="3"/>
            <a:endCxn id="193"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sp>
        <p:nvSpPr>
          <p:cNvPr id="197" name="Google Shape;197;p10"/>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98" name="Google Shape;198;p10"/>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TED</a:t>
            </a:r>
            <a:endParaRPr/>
          </a:p>
        </p:txBody>
      </p:sp>
      <p:sp>
        <p:nvSpPr>
          <p:cNvPr id="199" name="Google Shape;199;p10"/>
          <p:cNvSpPr/>
          <p:nvPr/>
        </p:nvSpPr>
        <p:spPr>
          <a:xfrm>
            <a:off x="5580309" y="366077"/>
            <a:ext cx="3464400" cy="500400"/>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0"/>
          <p:cNvSpPr/>
          <p:nvPr/>
        </p:nvSpPr>
        <p:spPr>
          <a:xfrm>
            <a:off x="6623898" y="361500"/>
            <a:ext cx="1785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p:nvPr/>
        </p:nvSpPr>
        <p:spPr>
          <a:xfrm>
            <a:off x="1466118" y="1136411"/>
            <a:ext cx="102018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Draw a diagram.</a:t>
            </a:r>
            <a:endParaRPr sz="2400" b="1">
              <a:solidFill>
                <a:schemeClr val="dk1"/>
              </a:solidFill>
              <a:latin typeface="Arial"/>
              <a:ea typeface="Arial"/>
              <a:cs typeface="Arial"/>
              <a:sym typeface="Arial"/>
            </a:endParaRPr>
          </a:p>
        </p:txBody>
      </p:sp>
      <p:pic>
        <p:nvPicPr>
          <p:cNvPr id="207" name="Google Shape;207;p11"/>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08" name="Google Shape;208;p11"/>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a:p>
        </p:txBody>
      </p:sp>
      <p:sp>
        <p:nvSpPr>
          <p:cNvPr id="209" name="Google Shape;209;p11"/>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10" name="Google Shape;210;p11"/>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11" name="Google Shape;211;p11"/>
          <p:cNvSpPr/>
          <p:nvPr/>
        </p:nvSpPr>
        <p:spPr>
          <a:xfrm>
            <a:off x="846281" y="2410182"/>
            <a:ext cx="5871042" cy="37856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Choose an invention from the unit,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keep it secret.</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Draw a diagram in a notebook or on a piece of paper, listing some benefits or uses of the invention.</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Work in groups, swap the diagrams with others.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Take turns reading the diagrams and guessing the inventions.</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p:txBody>
      </p:sp>
      <p:sp>
        <p:nvSpPr>
          <p:cNvPr id="212" name="Google Shape;212;p11"/>
          <p:cNvSpPr/>
          <p:nvPr/>
        </p:nvSpPr>
        <p:spPr>
          <a:xfrm>
            <a:off x="4724665" y="288135"/>
            <a:ext cx="28901084"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13" name="Google Shape;213;p11"/>
          <p:cNvGraphicFramePr/>
          <p:nvPr/>
        </p:nvGraphicFramePr>
        <p:xfrm>
          <a:off x="6979528" y="1265364"/>
          <a:ext cx="4714818" cy="5059423"/>
        </p:xfrm>
        <a:graphic>
          <a:graphicData uri="http://schemas.openxmlformats.org/presentationml/2006/ole">
            <mc:AlternateContent xmlns:mc="http://schemas.openxmlformats.org/markup-compatibility/2006">
              <mc:Choice xmlns:v="urn:schemas-microsoft-com:vml" Requires="v">
                <p:oleObj r:id="rId4" imgW="4714818" imgH="5059423" progId="Paint.Picture">
                  <p:embed/>
                </p:oleObj>
              </mc:Choice>
              <mc:Fallback>
                <p:oleObj r:id="rId4" imgW="4714818" imgH="5059423" progId="Paint.Picture">
                  <p:embed/>
                  <p:pic>
                    <p:nvPicPr>
                      <p:cNvPr id="213" name="Google Shape;213;p11"/>
                      <p:cNvPicPr preferRelativeResize="0"/>
                      <p:nvPr/>
                    </p:nvPicPr>
                    <p:blipFill rotWithShape="1">
                      <a:blip r:embed="rId5">
                        <a:alphaModFix/>
                      </a:blip>
                      <a:srcRect/>
                      <a:stretch/>
                    </p:blipFill>
                    <p:spPr>
                      <a:xfrm>
                        <a:off x="6979528" y="1265364"/>
                        <a:ext cx="4714818" cy="5059423"/>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2"/>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20" name="Google Shape;220;p12"/>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a:p>
        </p:txBody>
      </p:sp>
      <p:sp>
        <p:nvSpPr>
          <p:cNvPr id="221" name="Google Shape;221;p12"/>
          <p:cNvSpPr/>
          <p:nvPr/>
        </p:nvSpPr>
        <p:spPr>
          <a:xfrm>
            <a:off x="4724665" y="288135"/>
            <a:ext cx="28901084"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2"/>
          <p:cNvSpPr/>
          <p:nvPr/>
        </p:nvSpPr>
        <p:spPr>
          <a:xfrm>
            <a:off x="1739589" y="2062974"/>
            <a:ext cx="36741203"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23" name="Google Shape;223;p12"/>
          <p:cNvGraphicFramePr/>
          <p:nvPr/>
        </p:nvGraphicFramePr>
        <p:xfrm>
          <a:off x="3032747" y="1699559"/>
          <a:ext cx="6200078" cy="4477834"/>
        </p:xfrm>
        <a:graphic>
          <a:graphicData uri="http://schemas.openxmlformats.org/presentationml/2006/ole">
            <mc:AlternateContent xmlns:mc="http://schemas.openxmlformats.org/markup-compatibility/2006">
              <mc:Choice xmlns:v="urn:schemas-microsoft-com:vml" Requires="v">
                <p:oleObj r:id="rId4" imgW="6200078" imgH="4477834" progId="Paint.Picture">
                  <p:embed/>
                </p:oleObj>
              </mc:Choice>
              <mc:Fallback>
                <p:oleObj r:id="rId4" imgW="6200078" imgH="4477834" progId="Paint.Picture">
                  <p:embed/>
                  <p:pic>
                    <p:nvPicPr>
                      <p:cNvPr id="223" name="Google Shape;223;p12"/>
                      <p:cNvPicPr preferRelativeResize="0"/>
                      <p:nvPr/>
                    </p:nvPicPr>
                    <p:blipFill rotWithShape="1">
                      <a:blip r:embed="rId5">
                        <a:alphaModFix/>
                      </a:blip>
                      <a:srcRect/>
                      <a:stretch/>
                    </p:blipFill>
                    <p:spPr>
                      <a:xfrm>
                        <a:off x="3032747" y="1699559"/>
                        <a:ext cx="6200078" cy="4477834"/>
                      </a:xfrm>
                      <a:prstGeom prst="rect">
                        <a:avLst/>
                      </a:prstGeom>
                      <a:noFill/>
                      <a:ln>
                        <a:noFill/>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txBox="1"/>
          <p:nvPr/>
        </p:nvSpPr>
        <p:spPr>
          <a:xfrm>
            <a:off x="1581925" y="1167063"/>
            <a:ext cx="102018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Rewrite the sentences.</a:t>
            </a:r>
            <a:endParaRPr sz="2400" b="1">
              <a:solidFill>
                <a:schemeClr val="dk1"/>
              </a:solidFill>
              <a:latin typeface="Arial"/>
              <a:ea typeface="Arial"/>
              <a:cs typeface="Arial"/>
              <a:sym typeface="Arial"/>
            </a:endParaRPr>
          </a:p>
        </p:txBody>
      </p:sp>
      <p:pic>
        <p:nvPicPr>
          <p:cNvPr id="230" name="Google Shape;230;p13"/>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31" name="Google Shape;231;p13"/>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a:p>
        </p:txBody>
      </p:sp>
      <p:sp>
        <p:nvSpPr>
          <p:cNvPr id="232" name="Google Shape;232;p13"/>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33" name="Google Shape;233;p13"/>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234" name="Google Shape;234;p13"/>
          <p:cNvSpPr/>
          <p:nvPr/>
        </p:nvSpPr>
        <p:spPr>
          <a:xfrm>
            <a:off x="4724665" y="288135"/>
            <a:ext cx="28901084"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3"/>
          <p:cNvSpPr/>
          <p:nvPr/>
        </p:nvSpPr>
        <p:spPr>
          <a:xfrm>
            <a:off x="1739589" y="2062974"/>
            <a:ext cx="36741203"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3"/>
          <p:cNvSpPr/>
          <p:nvPr/>
        </p:nvSpPr>
        <p:spPr>
          <a:xfrm>
            <a:off x="746747" y="1835904"/>
            <a:ext cx="10846641"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1. AI helps drivers to find the best routes in transport.</a:t>
            </a:r>
            <a:endParaRPr/>
          </a:p>
          <a:p>
            <a:pPr marL="0" marR="0" lvl="0" indent="0" algn="l" rtl="0">
              <a:spcBef>
                <a:spcPts val="0"/>
              </a:spcBef>
              <a:spcAft>
                <a:spcPts val="0"/>
              </a:spcAft>
              <a:buNone/>
            </a:pPr>
            <a:r>
              <a:rPr lang="en-US" sz="2800" i="1">
                <a:solidFill>
                  <a:srgbClr val="00B050"/>
                </a:solidFill>
                <a:latin typeface="Calibri"/>
                <a:ea typeface="Calibri"/>
                <a:cs typeface="Calibri"/>
                <a:sym typeface="Calibri"/>
              </a:rPr>
              <a:t>→ Helping drivers to find the best routes is one of the benefits of AI in transport.</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2. Vacuum cleaners allow us to clean the house quickly.</a:t>
            </a:r>
            <a:endParaRPr/>
          </a:p>
          <a:p>
            <a:pPr marL="0" marR="0" lvl="0" indent="0" algn="l" rtl="0">
              <a:spcBef>
                <a:spcPts val="0"/>
              </a:spcBef>
              <a:spcAft>
                <a:spcPts val="0"/>
              </a:spcAft>
              <a:buNone/>
            </a:pPr>
            <a:r>
              <a:rPr lang="en-US" sz="2800" i="1">
                <a:solidFill>
                  <a:srgbClr val="00B050"/>
                </a:solidFill>
                <a:latin typeface="Calibri"/>
                <a:ea typeface="Calibri"/>
                <a:cs typeface="Calibri"/>
                <a:sym typeface="Calibri"/>
              </a:rPr>
              <a:t>→ Vacuum cleaners are useful for cleaning / in cleaning the house quickly.</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3. Smartphones are used for learning languages.</a:t>
            </a:r>
            <a:endParaRPr/>
          </a:p>
          <a:p>
            <a:pPr marL="0" marR="0" lvl="0" indent="0" algn="l" rtl="0">
              <a:spcBef>
                <a:spcPts val="0"/>
              </a:spcBef>
              <a:spcAft>
                <a:spcPts val="0"/>
              </a:spcAft>
              <a:buNone/>
            </a:pPr>
            <a:r>
              <a:rPr lang="en-US" sz="2800" i="1">
                <a:solidFill>
                  <a:srgbClr val="00B050"/>
                </a:solidFill>
                <a:latin typeface="Calibri"/>
                <a:ea typeface="Calibri"/>
                <a:cs typeface="Calibri"/>
                <a:sym typeface="Calibri"/>
              </a:rPr>
              <a:t>→ Smartphones help us to learn languages.</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4. Telephones are useful in communicating over long distances.</a:t>
            </a:r>
            <a:endParaRPr/>
          </a:p>
          <a:p>
            <a:pPr marL="0" marR="0" lvl="0" indent="0" algn="l" rtl="0">
              <a:spcBef>
                <a:spcPts val="0"/>
              </a:spcBef>
              <a:spcAft>
                <a:spcPts val="0"/>
              </a:spcAft>
              <a:buNone/>
            </a:pPr>
            <a:r>
              <a:rPr lang="en-US" sz="2800" i="1">
                <a:solidFill>
                  <a:srgbClr val="00B050"/>
                </a:solidFill>
                <a:latin typeface="Calibri"/>
                <a:ea typeface="Calibri"/>
                <a:cs typeface="Calibri"/>
                <a:sym typeface="Calibri"/>
              </a:rPr>
              <a:t>→ Telephones are used to communicate / for communication / for communicating over long distances.</a:t>
            </a:r>
            <a:endParaRPr sz="2800" i="1">
              <a:solidFill>
                <a:srgbClr val="00B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4"/>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244" name="Google Shape;244;p14"/>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45" name="Google Shape;245;p14"/>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246" name="Google Shape;246;p14"/>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247" name="Google Shape;247;p14"/>
          <p:cNvSpPr/>
          <p:nvPr/>
        </p:nvSpPr>
        <p:spPr>
          <a:xfrm>
            <a:off x="945467" y="362775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248" name="Google Shape;248;p14"/>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249" name="Google Shape;249;p14"/>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sp>
        <p:nvSpPr>
          <p:cNvPr id="250" name="Google Shape;250;p14"/>
          <p:cNvSpPr/>
          <p:nvPr/>
        </p:nvSpPr>
        <p:spPr>
          <a:xfrm>
            <a:off x="5159428" y="3561242"/>
            <a:ext cx="6287903" cy="82077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3: Write a paragraph to describe benefits of the invention.</a:t>
            </a:r>
            <a:endParaRPr sz="1800">
              <a:solidFill>
                <a:srgbClr val="006673"/>
              </a:solidFill>
              <a:latin typeface="Calibri"/>
              <a:ea typeface="Calibri"/>
              <a:cs typeface="Calibri"/>
              <a:sym typeface="Calibri"/>
            </a:endParaRPr>
          </a:p>
        </p:txBody>
      </p:sp>
      <p:cxnSp>
        <p:nvCxnSpPr>
          <p:cNvPr id="251" name="Google Shape;251;p14"/>
          <p:cNvCxnSpPr>
            <a:stCxn id="245" idx="3"/>
            <a:endCxn id="246"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cxnSp>
        <p:nvCxnSpPr>
          <p:cNvPr id="252" name="Google Shape;252;p14"/>
          <p:cNvCxnSpPr>
            <a:stCxn id="246" idx="1"/>
            <a:endCxn id="247" idx="0"/>
          </p:cNvCxnSpPr>
          <p:nvPr/>
        </p:nvCxnSpPr>
        <p:spPr>
          <a:xfrm flipH="1">
            <a:off x="1920770" y="2850821"/>
            <a:ext cx="846000" cy="777000"/>
          </a:xfrm>
          <a:prstGeom prst="curvedConnector2">
            <a:avLst/>
          </a:prstGeom>
          <a:noFill/>
          <a:ln w="57150" cap="flat" cmpd="sng">
            <a:solidFill>
              <a:srgbClr val="006673"/>
            </a:solidFill>
            <a:prstDash val="solid"/>
            <a:miter lim="800000"/>
            <a:headEnd type="none" w="sm" len="sm"/>
            <a:tailEnd type="triangle" w="med" len="med"/>
          </a:ln>
        </p:spPr>
      </p:cxnSp>
      <p:sp>
        <p:nvSpPr>
          <p:cNvPr id="253" name="Google Shape;253;p1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254" name="Google Shape;254;p14"/>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a:t>
            </a:r>
            <a:endParaRPr/>
          </a:p>
        </p:txBody>
      </p:sp>
      <p:sp>
        <p:nvSpPr>
          <p:cNvPr id="255" name="Google Shape;255;p1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4"/>
          <p:cNvSpPr/>
          <p:nvPr/>
        </p:nvSpPr>
        <p:spPr>
          <a:xfrm>
            <a:off x="6623898" y="361500"/>
            <a:ext cx="1657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5"/>
          <p:cNvSpPr txBox="1"/>
          <p:nvPr/>
        </p:nvSpPr>
        <p:spPr>
          <a:xfrm>
            <a:off x="1559168" y="1025465"/>
            <a:ext cx="888274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Write a paragraph (120 - 150 words) to describe benefits of the invention.</a:t>
            </a:r>
            <a:endParaRPr sz="2400" b="1">
              <a:solidFill>
                <a:schemeClr val="dk1"/>
              </a:solidFill>
              <a:latin typeface="Arial"/>
              <a:ea typeface="Arial"/>
              <a:cs typeface="Arial"/>
              <a:sym typeface="Arial"/>
            </a:endParaRPr>
          </a:p>
        </p:txBody>
      </p:sp>
      <p:pic>
        <p:nvPicPr>
          <p:cNvPr id="263" name="Google Shape;263;p15"/>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64" name="Google Shape;264;p15"/>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a:p>
        </p:txBody>
      </p:sp>
      <p:sp>
        <p:nvSpPr>
          <p:cNvPr id="265" name="Google Shape;265;p15"/>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66" name="Google Shape;266;p15"/>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pic>
        <p:nvPicPr>
          <p:cNvPr id="267" name="Google Shape;267;p15"/>
          <p:cNvPicPr preferRelativeResize="0"/>
          <p:nvPr/>
        </p:nvPicPr>
        <p:blipFill rotWithShape="1">
          <a:blip r:embed="rId4">
            <a:alphaModFix/>
          </a:blip>
          <a:srcRect/>
          <a:stretch/>
        </p:blipFill>
        <p:spPr>
          <a:xfrm>
            <a:off x="3310617" y="2005729"/>
            <a:ext cx="5570766" cy="43665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6"/>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74" name="Google Shape;274;p16"/>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a:p>
        </p:txBody>
      </p:sp>
      <p:sp>
        <p:nvSpPr>
          <p:cNvPr id="275" name="Google Shape;275;p16"/>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76" name="Google Shape;276;p16"/>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277" name="Google Shape;277;p16"/>
          <p:cNvSpPr txBox="1"/>
          <p:nvPr/>
        </p:nvSpPr>
        <p:spPr>
          <a:xfrm>
            <a:off x="1129601" y="2435499"/>
            <a:ext cx="10183167"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1">
                <a:solidFill>
                  <a:schemeClr val="dk1"/>
                </a:solidFill>
                <a:latin typeface="Calibri"/>
                <a:ea typeface="Calibri"/>
                <a:cs typeface="Calibri"/>
                <a:sym typeface="Calibri"/>
              </a:rPr>
              <a:t>Sample:</a:t>
            </a:r>
            <a:endParaRPr/>
          </a:p>
          <a:p>
            <a:pPr marL="0" marR="0" lvl="0" indent="0" algn="just" rtl="0">
              <a:spcBef>
                <a:spcPts val="0"/>
              </a:spcBef>
              <a:spcAft>
                <a:spcPts val="0"/>
              </a:spcAft>
              <a:buNone/>
            </a:pPr>
            <a:r>
              <a:rPr lang="en-US" sz="2200" i="1">
                <a:solidFill>
                  <a:schemeClr val="dk1"/>
                </a:solidFill>
                <a:latin typeface="Calibri"/>
                <a:ea typeface="Calibri"/>
                <a:cs typeface="Calibri"/>
                <a:sym typeface="Calibri"/>
              </a:rPr>
              <a:t>Electricity is one of the great inventions of the past, because it has brought many benefits for people. First, electricity can be used to light our houses and streets. Without it, the world will be dark and dangerous. Second, electricity is also useful in heating. For example, in cold areas, electric heaters can keep us warm and healthy in long winters. Finally, the most important use of electricity is to run machines. Without electricity, factories, schools and hospitals cannot run normally. Everyone and everything will stop working. Other inventions, such as TVs, computers and robots will become useless without electricity. In conclusion, electricity plays a very important part in our life today and we cannot live without it.</a:t>
            </a:r>
            <a:endParaRPr/>
          </a:p>
        </p:txBody>
      </p:sp>
      <p:sp>
        <p:nvSpPr>
          <p:cNvPr id="278" name="Google Shape;278;p16"/>
          <p:cNvSpPr txBox="1"/>
          <p:nvPr/>
        </p:nvSpPr>
        <p:spPr>
          <a:xfrm>
            <a:off x="1559168" y="1025465"/>
            <a:ext cx="888274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Write a paragraph (120 - 150 words) to describe benefits of the invention.</a:t>
            </a:r>
            <a:endParaRPr sz="24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p:tgtEl>
                                          <p:spTgt spid="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7"/>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17"/>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286" name="Google Shape;286;p17"/>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87" name="Google Shape;287;p17"/>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288" name="Google Shape;288;p17"/>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289" name="Google Shape;289;p17"/>
          <p:cNvSpPr/>
          <p:nvPr/>
        </p:nvSpPr>
        <p:spPr>
          <a:xfrm>
            <a:off x="945467" y="362775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290" name="Google Shape;290;p17"/>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291" name="Google Shape;291;p17"/>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sp>
        <p:nvSpPr>
          <p:cNvPr id="292" name="Google Shape;292;p17"/>
          <p:cNvSpPr/>
          <p:nvPr/>
        </p:nvSpPr>
        <p:spPr>
          <a:xfrm>
            <a:off x="5159428" y="3561242"/>
            <a:ext cx="6287903" cy="82077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3: Write a paragraph to describe benefits of the invention.</a:t>
            </a:r>
            <a:endParaRPr sz="1800">
              <a:solidFill>
                <a:srgbClr val="006673"/>
              </a:solidFill>
              <a:latin typeface="Calibri"/>
              <a:ea typeface="Calibri"/>
              <a:cs typeface="Calibri"/>
              <a:sym typeface="Calibri"/>
            </a:endParaRPr>
          </a:p>
        </p:txBody>
      </p:sp>
      <p:cxnSp>
        <p:nvCxnSpPr>
          <p:cNvPr id="293" name="Google Shape;293;p17"/>
          <p:cNvCxnSpPr>
            <a:stCxn id="287" idx="3"/>
            <a:endCxn id="288"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cxnSp>
        <p:nvCxnSpPr>
          <p:cNvPr id="294" name="Google Shape;294;p17"/>
          <p:cNvCxnSpPr>
            <a:stCxn id="288" idx="1"/>
            <a:endCxn id="289" idx="0"/>
          </p:cNvCxnSpPr>
          <p:nvPr/>
        </p:nvCxnSpPr>
        <p:spPr>
          <a:xfrm flipH="1">
            <a:off x="1920770" y="2850821"/>
            <a:ext cx="846000" cy="777000"/>
          </a:xfrm>
          <a:prstGeom prst="curvedConnector2">
            <a:avLst/>
          </a:prstGeom>
          <a:noFill/>
          <a:ln w="57150" cap="flat" cmpd="sng">
            <a:solidFill>
              <a:srgbClr val="006673"/>
            </a:solidFill>
            <a:prstDash val="solid"/>
            <a:miter lim="800000"/>
            <a:headEnd type="none" w="sm" len="sm"/>
            <a:tailEnd type="triangle" w="med" len="med"/>
          </a:ln>
        </p:spPr>
      </p:cxnSp>
      <p:sp>
        <p:nvSpPr>
          <p:cNvPr id="295" name="Google Shape;295;p17"/>
          <p:cNvSpPr/>
          <p:nvPr/>
        </p:nvSpPr>
        <p:spPr>
          <a:xfrm>
            <a:off x="2499478" y="4787185"/>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
        <p:nvSpPr>
          <p:cNvPr id="296" name="Google Shape;296;p17"/>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297" name="Google Shape;297;p17"/>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298" name="Google Shape;298;p17"/>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7"/>
          <p:cNvSpPr/>
          <p:nvPr/>
        </p:nvSpPr>
        <p:spPr>
          <a:xfrm>
            <a:off x="6623898" y="361500"/>
            <a:ext cx="1828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
        <p:nvSpPr>
          <p:cNvPr id="300" name="Google Shape;300;p17"/>
          <p:cNvSpPr/>
          <p:nvPr/>
        </p:nvSpPr>
        <p:spPr>
          <a:xfrm>
            <a:off x="5159428" y="4749780"/>
            <a:ext cx="6287903"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Feedback</a:t>
            </a:r>
            <a:endParaRPr sz="1800">
              <a:solidFill>
                <a:srgbClr val="006673"/>
              </a:solidFill>
              <a:latin typeface="Calibri"/>
              <a:ea typeface="Calibri"/>
              <a:cs typeface="Calibri"/>
              <a:sym typeface="Calibri"/>
            </a:endParaRPr>
          </a:p>
        </p:txBody>
      </p:sp>
      <p:cxnSp>
        <p:nvCxnSpPr>
          <p:cNvPr id="301" name="Google Shape;301;p17"/>
          <p:cNvCxnSpPr>
            <a:stCxn id="289" idx="3"/>
            <a:endCxn id="295" idx="0"/>
          </p:cNvCxnSpPr>
          <p:nvPr/>
        </p:nvCxnSpPr>
        <p:spPr>
          <a:xfrm>
            <a:off x="2896200" y="3982854"/>
            <a:ext cx="694800" cy="804300"/>
          </a:xfrm>
          <a:prstGeom prst="curvedConnector2">
            <a:avLst/>
          </a:prstGeom>
          <a:noFill/>
          <a:ln w="57150" cap="flat" cmpd="sng">
            <a:solidFill>
              <a:srgbClr val="006673"/>
            </a:solidFill>
            <a:prstDash val="solid"/>
            <a:miter lim="800000"/>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8"/>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07" name="Google Shape;307;p18"/>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POST-WRITING</a:t>
            </a:r>
            <a:endParaRPr/>
          </a:p>
        </p:txBody>
      </p:sp>
      <p:sp>
        <p:nvSpPr>
          <p:cNvPr id="308" name="Google Shape;308;p18"/>
          <p:cNvSpPr/>
          <p:nvPr/>
        </p:nvSpPr>
        <p:spPr>
          <a:xfrm>
            <a:off x="1691435" y="3867098"/>
            <a:ext cx="5132489" cy="181588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Peer review</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Teacher’s feedback</a:t>
            </a:r>
            <a:endParaRPr/>
          </a:p>
          <a:p>
            <a:pPr marL="0" marR="0" lvl="0" indent="0" algn="l" rtl="0">
              <a:spcBef>
                <a:spcPts val="0"/>
              </a:spcBef>
              <a:spcAft>
                <a:spcPts val="0"/>
              </a:spcAft>
              <a:buNone/>
            </a:pPr>
            <a:endParaRPr sz="2800">
              <a:solidFill>
                <a:srgbClr val="006673"/>
              </a:solidFill>
              <a:latin typeface="Calibri"/>
              <a:ea typeface="Calibri"/>
              <a:cs typeface="Calibri"/>
              <a:sym typeface="Calibri"/>
            </a:endParaRPr>
          </a:p>
        </p:txBody>
      </p:sp>
      <p:pic>
        <p:nvPicPr>
          <p:cNvPr id="309" name="Google Shape;309;p18" descr="A picture containing text, cup, spectacles, goggles&#10;&#10;Description automatically generated"/>
          <p:cNvPicPr preferRelativeResize="0"/>
          <p:nvPr/>
        </p:nvPicPr>
        <p:blipFill rotWithShape="1">
          <a:blip r:embed="rId4">
            <a:alphaModFix/>
          </a:blip>
          <a:srcRect/>
          <a:stretch/>
        </p:blipFill>
        <p:spPr>
          <a:xfrm>
            <a:off x="901620" y="965767"/>
            <a:ext cx="4417127" cy="2484634"/>
          </a:xfrm>
          <a:prstGeom prst="rect">
            <a:avLst/>
          </a:prstGeom>
          <a:noFill/>
          <a:ln>
            <a:noFill/>
          </a:ln>
        </p:spPr>
      </p:pic>
      <p:pic>
        <p:nvPicPr>
          <p:cNvPr id="310" name="Google Shape;310;p18" descr="Logo&#10;&#10;Description automatically generated"/>
          <p:cNvPicPr preferRelativeResize="0"/>
          <p:nvPr/>
        </p:nvPicPr>
        <p:blipFill rotWithShape="1">
          <a:blip r:embed="rId5">
            <a:alphaModFix/>
          </a:blip>
          <a:srcRect/>
          <a:stretch/>
        </p:blipFill>
        <p:spPr>
          <a:xfrm>
            <a:off x="6643804" y="2228011"/>
            <a:ext cx="4417126" cy="331802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9"/>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19"/>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318" name="Google Shape;318;p19"/>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19" name="Google Shape;319;p19"/>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20" name="Google Shape;320;p19"/>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321" name="Google Shape;321;p19"/>
          <p:cNvSpPr/>
          <p:nvPr/>
        </p:nvSpPr>
        <p:spPr>
          <a:xfrm>
            <a:off x="945467" y="362775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322" name="Google Shape;322;p19"/>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323" name="Google Shape;323;p19"/>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sp>
        <p:nvSpPr>
          <p:cNvPr id="324" name="Google Shape;324;p19"/>
          <p:cNvSpPr/>
          <p:nvPr/>
        </p:nvSpPr>
        <p:spPr>
          <a:xfrm>
            <a:off x="5159428" y="3561242"/>
            <a:ext cx="6287903" cy="82077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3: Write a paragraph to describe benefits of the invention.</a:t>
            </a:r>
            <a:endParaRPr sz="1800">
              <a:solidFill>
                <a:srgbClr val="006673"/>
              </a:solidFill>
              <a:latin typeface="Calibri"/>
              <a:ea typeface="Calibri"/>
              <a:cs typeface="Calibri"/>
              <a:sym typeface="Calibri"/>
            </a:endParaRPr>
          </a:p>
        </p:txBody>
      </p:sp>
      <p:cxnSp>
        <p:nvCxnSpPr>
          <p:cNvPr id="325" name="Google Shape;325;p19"/>
          <p:cNvCxnSpPr>
            <a:stCxn id="319" idx="3"/>
            <a:endCxn id="320"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cxnSp>
        <p:nvCxnSpPr>
          <p:cNvPr id="326" name="Google Shape;326;p19"/>
          <p:cNvCxnSpPr>
            <a:stCxn id="320" idx="1"/>
            <a:endCxn id="321" idx="0"/>
          </p:cNvCxnSpPr>
          <p:nvPr/>
        </p:nvCxnSpPr>
        <p:spPr>
          <a:xfrm flipH="1">
            <a:off x="1920770" y="2850821"/>
            <a:ext cx="846000" cy="777000"/>
          </a:xfrm>
          <a:prstGeom prst="curvedConnector2">
            <a:avLst/>
          </a:prstGeom>
          <a:noFill/>
          <a:ln w="57150" cap="flat" cmpd="sng">
            <a:solidFill>
              <a:srgbClr val="006673"/>
            </a:solidFill>
            <a:prstDash val="solid"/>
            <a:miter lim="800000"/>
            <a:headEnd type="none" w="sm" len="sm"/>
            <a:tailEnd type="triangle" w="med" len="med"/>
          </a:ln>
        </p:spPr>
      </p:cxnSp>
      <p:sp>
        <p:nvSpPr>
          <p:cNvPr id="327" name="Google Shape;327;p19"/>
          <p:cNvSpPr/>
          <p:nvPr/>
        </p:nvSpPr>
        <p:spPr>
          <a:xfrm>
            <a:off x="2499478" y="4787185"/>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
        <p:nvSpPr>
          <p:cNvPr id="328" name="Google Shape;328;p19"/>
          <p:cNvSpPr/>
          <p:nvPr/>
        </p:nvSpPr>
        <p:spPr>
          <a:xfrm>
            <a:off x="5159428" y="5902562"/>
            <a:ext cx="6287903"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Homework</a:t>
            </a:r>
            <a:endParaRPr sz="1800">
              <a:solidFill>
                <a:srgbClr val="006673"/>
              </a:solidFill>
              <a:latin typeface="Calibri"/>
              <a:ea typeface="Calibri"/>
              <a:cs typeface="Calibri"/>
              <a:sym typeface="Calibri"/>
            </a:endParaRPr>
          </a:p>
        </p:txBody>
      </p:sp>
      <p:sp>
        <p:nvSpPr>
          <p:cNvPr id="329" name="Google Shape;329;p19"/>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330" name="Google Shape;330;p19"/>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331" name="Google Shape;331;p19"/>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19"/>
          <p:cNvSpPr/>
          <p:nvPr/>
        </p:nvSpPr>
        <p:spPr>
          <a:xfrm>
            <a:off x="6623899" y="361500"/>
            <a:ext cx="1635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
        <p:nvSpPr>
          <p:cNvPr id="333" name="Google Shape;333;p19"/>
          <p:cNvSpPr/>
          <p:nvPr/>
        </p:nvSpPr>
        <p:spPr>
          <a:xfrm>
            <a:off x="737363" y="590256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cxnSp>
        <p:nvCxnSpPr>
          <p:cNvPr id="334" name="Google Shape;334;p19"/>
          <p:cNvCxnSpPr>
            <a:stCxn id="327" idx="1"/>
            <a:endCxn id="333" idx="0"/>
          </p:cNvCxnSpPr>
          <p:nvPr/>
        </p:nvCxnSpPr>
        <p:spPr>
          <a:xfrm flipH="1">
            <a:off x="1712878" y="5120260"/>
            <a:ext cx="786600" cy="782400"/>
          </a:xfrm>
          <a:prstGeom prst="curvedConnector2">
            <a:avLst/>
          </a:prstGeom>
          <a:noFill/>
          <a:ln w="57150" cap="flat" cmpd="sng">
            <a:solidFill>
              <a:srgbClr val="006673"/>
            </a:solidFill>
            <a:prstDash val="solid"/>
            <a:miter lim="800000"/>
            <a:headEnd type="none" w="sm" len="sm"/>
            <a:tailEnd type="triangle" w="med" len="med"/>
          </a:ln>
        </p:spPr>
      </p:cxnSp>
      <p:sp>
        <p:nvSpPr>
          <p:cNvPr id="335" name="Google Shape;335;p19"/>
          <p:cNvSpPr/>
          <p:nvPr/>
        </p:nvSpPr>
        <p:spPr>
          <a:xfrm>
            <a:off x="5159428" y="4749780"/>
            <a:ext cx="6287903"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Feedback</a:t>
            </a:r>
            <a:endParaRPr sz="1800">
              <a:solidFill>
                <a:srgbClr val="006673"/>
              </a:solidFill>
              <a:latin typeface="Calibri"/>
              <a:ea typeface="Calibri"/>
              <a:cs typeface="Calibri"/>
              <a:sym typeface="Calibri"/>
            </a:endParaRPr>
          </a:p>
        </p:txBody>
      </p:sp>
      <p:cxnSp>
        <p:nvCxnSpPr>
          <p:cNvPr id="336" name="Google Shape;336;p19"/>
          <p:cNvCxnSpPr>
            <a:stCxn id="321" idx="3"/>
            <a:endCxn id="327" idx="0"/>
          </p:cNvCxnSpPr>
          <p:nvPr/>
        </p:nvCxnSpPr>
        <p:spPr>
          <a:xfrm>
            <a:off x="2896200" y="3982854"/>
            <a:ext cx="694800" cy="804300"/>
          </a:xfrm>
          <a:prstGeom prst="curvedConnector2">
            <a:avLst/>
          </a:prstGeom>
          <a:noFill/>
          <a:ln w="57150" cap="flat" cmpd="sng">
            <a:solidFill>
              <a:srgbClr val="006673"/>
            </a:solidFill>
            <a:prstDash val="solid"/>
            <a:miter lim="800000"/>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97" name="Google Shape;97;p2"/>
          <p:cNvSpPr txBox="1"/>
          <p:nvPr/>
        </p:nvSpPr>
        <p:spPr>
          <a:xfrm>
            <a:off x="1839687" y="3781323"/>
            <a:ext cx="942089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48DA4"/>
                </a:solidFill>
                <a:latin typeface="Calibri"/>
                <a:ea typeface="Calibri"/>
                <a:cs typeface="Calibri"/>
                <a:sym typeface="Calibri"/>
              </a:rPr>
              <a:t>Writing about the benefits of an invention</a:t>
            </a:r>
            <a:endParaRPr sz="3600">
              <a:solidFill>
                <a:srgbClr val="048DA4"/>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5</a:t>
            </a:r>
            <a:endParaRPr/>
          </a:p>
        </p:txBody>
      </p:sp>
      <p:sp>
        <p:nvSpPr>
          <p:cNvPr id="100" name="Google Shape;100;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INVENTIONS</a:t>
            </a:r>
            <a:endParaRPr/>
          </a:p>
        </p:txBody>
      </p:sp>
      <p:sp>
        <p:nvSpPr>
          <p:cNvPr id="101" name="Google Shape;101;p2"/>
          <p:cNvSpPr txBox="1"/>
          <p:nvPr/>
        </p:nvSpPr>
        <p:spPr>
          <a:xfrm>
            <a:off x="6519377" y="2826680"/>
            <a:ext cx="41039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WRITING</a:t>
            </a:r>
            <a:endParaRPr/>
          </a:p>
        </p:txBody>
      </p:sp>
      <p:sp>
        <p:nvSpPr>
          <p:cNvPr id="102" name="Google Shape;102;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2027861" y="2823227"/>
            <a:ext cx="32082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48DA4"/>
                </a:solidFill>
                <a:latin typeface="Bookman Old Style"/>
                <a:ea typeface="Bookman Old Style"/>
                <a:cs typeface="Bookman Old Style"/>
                <a:sym typeface="Bookman Old Style"/>
              </a:rPr>
              <a:t>LESSON 6</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20"/>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42" name="Google Shape;342;p20"/>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43" name="Google Shape;343;p20"/>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344" name="Google Shape;344;p20"/>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45" name="Google Shape;345;p20"/>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346" name="Google Shape;346;p20"/>
          <p:cNvSpPr txBox="1"/>
          <p:nvPr/>
        </p:nvSpPr>
        <p:spPr>
          <a:xfrm>
            <a:off x="1803959" y="2721114"/>
            <a:ext cx="8584082" cy="5847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Courier New"/>
              <a:buChar char="o"/>
            </a:pPr>
            <a:r>
              <a:rPr lang="en-US" sz="3200">
                <a:solidFill>
                  <a:schemeClr val="dk1"/>
                </a:solidFill>
                <a:latin typeface="Calibri"/>
                <a:ea typeface="Calibri"/>
                <a:cs typeface="Calibri"/>
                <a:sym typeface="Calibri"/>
              </a:rPr>
              <a:t>Write about the benefits of an invention.</a:t>
            </a:r>
            <a:endParaRPr sz="5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1"/>
          <p:cNvSpPr txBox="1"/>
          <p:nvPr/>
        </p:nvSpPr>
        <p:spPr>
          <a:xfrm>
            <a:off x="1223864" y="2314404"/>
            <a:ext cx="10469545" cy="30469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200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 Prepare for the next lesson: Unit 5 – Communication and culture/ CLIL.</a:t>
            </a:r>
            <a:endParaRPr/>
          </a:p>
          <a:p>
            <a:pPr marL="0" marR="0" lvl="0" indent="0" algn="l" rtl="0">
              <a:lnSpc>
                <a:spcPct val="200000"/>
              </a:lnSpc>
              <a:spcBef>
                <a:spcPts val="0"/>
              </a:spcBef>
              <a:spcAft>
                <a:spcPts val="0"/>
              </a:spcAft>
              <a:buNone/>
            </a:pPr>
            <a:r>
              <a:rPr lang="en-US" sz="3200">
                <a:solidFill>
                  <a:schemeClr val="dk1"/>
                </a:solidFill>
                <a:latin typeface="Calibri"/>
                <a:ea typeface="Calibri"/>
                <a:cs typeface="Calibri"/>
                <a:sym typeface="Calibri"/>
              </a:rPr>
              <a:t>2. Do exercises in the workbook</a:t>
            </a:r>
            <a:endParaRPr/>
          </a:p>
        </p:txBody>
      </p:sp>
      <p:sp>
        <p:nvSpPr>
          <p:cNvPr id="352" name="Google Shape;352;p21"/>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53" name="Google Shape;353;p21"/>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354" name="Google Shape;354;p21"/>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355" name="Google Shape;355;p21"/>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56" name="Google Shape;356;p21"/>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62" name="Google Shape;362;p2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Rectangle 1">
            <a:extLst>
              <a:ext uri="{FF2B5EF4-FFF2-40B4-BE49-F238E27FC236}">
                <a16:creationId xmlns:a16="http://schemas.microsoft.com/office/drawing/2014/main" id="{C6AA3B96-BE03-203C-46E7-FEB86EBF4F6C}"/>
              </a:ext>
            </a:extLst>
          </p:cNvPr>
          <p:cNvSpPr/>
          <p:nvPr/>
        </p:nvSpPr>
        <p:spPr>
          <a:xfrm>
            <a:off x="3157182" y="6027594"/>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facebook.com/www.tienganhglobalsuccess.vn</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p:nvPr/>
        </p:nvSpPr>
        <p:spPr>
          <a:xfrm>
            <a:off x="1575540" y="2226027"/>
            <a:ext cx="9403898" cy="52322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Write about the benefits of an invention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4"/>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25" name="Google Shape;125;p4"/>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26" name="Google Shape;126;p4"/>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27" name="Google Shape;127;p4"/>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128" name="Google Shape;128;p4"/>
          <p:cNvSpPr/>
          <p:nvPr/>
        </p:nvSpPr>
        <p:spPr>
          <a:xfrm>
            <a:off x="945467" y="362775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129" name="Google Shape;129;p4"/>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130" name="Google Shape;130;p4"/>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sp>
        <p:nvSpPr>
          <p:cNvPr id="131" name="Google Shape;131;p4"/>
          <p:cNvSpPr/>
          <p:nvPr/>
        </p:nvSpPr>
        <p:spPr>
          <a:xfrm>
            <a:off x="5159428" y="3561242"/>
            <a:ext cx="6287903" cy="82077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3: Write a paragraph to describe benefits of the invention.</a:t>
            </a:r>
            <a:endParaRPr sz="1800">
              <a:solidFill>
                <a:srgbClr val="006673"/>
              </a:solidFill>
              <a:latin typeface="Calibri"/>
              <a:ea typeface="Calibri"/>
              <a:cs typeface="Calibri"/>
              <a:sym typeface="Calibri"/>
            </a:endParaRPr>
          </a:p>
        </p:txBody>
      </p:sp>
      <p:cxnSp>
        <p:nvCxnSpPr>
          <p:cNvPr id="132" name="Google Shape;132;p4"/>
          <p:cNvCxnSpPr>
            <a:stCxn id="126" idx="3"/>
            <a:endCxn id="127"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cxnSp>
        <p:nvCxnSpPr>
          <p:cNvPr id="133" name="Google Shape;133;p4"/>
          <p:cNvCxnSpPr>
            <a:stCxn id="127" idx="1"/>
            <a:endCxn id="128" idx="0"/>
          </p:cNvCxnSpPr>
          <p:nvPr/>
        </p:nvCxnSpPr>
        <p:spPr>
          <a:xfrm flipH="1">
            <a:off x="1920770" y="2850821"/>
            <a:ext cx="846000" cy="777000"/>
          </a:xfrm>
          <a:prstGeom prst="curvedConnector2">
            <a:avLst/>
          </a:prstGeom>
          <a:noFill/>
          <a:ln w="57150" cap="flat" cmpd="sng">
            <a:solidFill>
              <a:srgbClr val="006673"/>
            </a:solidFill>
            <a:prstDash val="solid"/>
            <a:miter lim="800000"/>
            <a:headEnd type="none" w="sm" len="sm"/>
            <a:tailEnd type="triangle" w="med" len="med"/>
          </a:ln>
        </p:spPr>
      </p:cxnSp>
      <p:sp>
        <p:nvSpPr>
          <p:cNvPr id="134" name="Google Shape;134;p4"/>
          <p:cNvSpPr/>
          <p:nvPr/>
        </p:nvSpPr>
        <p:spPr>
          <a:xfrm>
            <a:off x="2499478" y="4787185"/>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
        <p:nvSpPr>
          <p:cNvPr id="135" name="Google Shape;135;p4"/>
          <p:cNvSpPr/>
          <p:nvPr/>
        </p:nvSpPr>
        <p:spPr>
          <a:xfrm>
            <a:off x="5159428" y="5902562"/>
            <a:ext cx="6287903"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Homework</a:t>
            </a:r>
            <a:endParaRPr sz="1800">
              <a:solidFill>
                <a:srgbClr val="006673"/>
              </a:solidFill>
              <a:latin typeface="Calibri"/>
              <a:ea typeface="Calibri"/>
              <a:cs typeface="Calibri"/>
              <a:sym typeface="Calibri"/>
            </a:endParaRPr>
          </a:p>
        </p:txBody>
      </p:sp>
      <p:sp>
        <p:nvSpPr>
          <p:cNvPr id="136" name="Google Shape;136;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37" name="Google Shape;137;p4"/>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GD</a:t>
            </a:r>
            <a:endParaRPr/>
          </a:p>
        </p:txBody>
      </p:sp>
      <p:sp>
        <p:nvSpPr>
          <p:cNvPr id="138" name="Google Shape;138;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4"/>
          <p:cNvSpPr/>
          <p:nvPr/>
        </p:nvSpPr>
        <p:spPr>
          <a:xfrm>
            <a:off x="6623898" y="361500"/>
            <a:ext cx="1657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
        <p:nvSpPr>
          <p:cNvPr id="140" name="Google Shape;140;p4"/>
          <p:cNvSpPr/>
          <p:nvPr/>
        </p:nvSpPr>
        <p:spPr>
          <a:xfrm>
            <a:off x="737363" y="590256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cxnSp>
        <p:nvCxnSpPr>
          <p:cNvPr id="141" name="Google Shape;141;p4"/>
          <p:cNvCxnSpPr>
            <a:stCxn id="134" idx="1"/>
            <a:endCxn id="140" idx="0"/>
          </p:cNvCxnSpPr>
          <p:nvPr/>
        </p:nvCxnSpPr>
        <p:spPr>
          <a:xfrm flipH="1">
            <a:off x="1712878" y="5120260"/>
            <a:ext cx="786600" cy="782400"/>
          </a:xfrm>
          <a:prstGeom prst="curvedConnector2">
            <a:avLst/>
          </a:prstGeom>
          <a:noFill/>
          <a:ln w="57150" cap="flat" cmpd="sng">
            <a:solidFill>
              <a:srgbClr val="006673"/>
            </a:solidFill>
            <a:prstDash val="solid"/>
            <a:miter lim="800000"/>
            <a:headEnd type="none" w="sm" len="sm"/>
            <a:tailEnd type="triangle" w="med" len="med"/>
          </a:ln>
        </p:spPr>
      </p:cxnSp>
      <p:sp>
        <p:nvSpPr>
          <p:cNvPr id="142" name="Google Shape;142;p4"/>
          <p:cNvSpPr/>
          <p:nvPr/>
        </p:nvSpPr>
        <p:spPr>
          <a:xfrm>
            <a:off x="5159428" y="4749780"/>
            <a:ext cx="6287903"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Feedback</a:t>
            </a:r>
            <a:endParaRPr sz="1800">
              <a:solidFill>
                <a:srgbClr val="006673"/>
              </a:solidFill>
              <a:latin typeface="Calibri"/>
              <a:ea typeface="Calibri"/>
              <a:cs typeface="Calibri"/>
              <a:sym typeface="Calibri"/>
            </a:endParaRPr>
          </a:p>
        </p:txBody>
      </p:sp>
      <p:cxnSp>
        <p:nvCxnSpPr>
          <p:cNvPr id="143" name="Google Shape;143;p4"/>
          <p:cNvCxnSpPr>
            <a:stCxn id="128" idx="3"/>
            <a:endCxn id="134" idx="0"/>
          </p:cNvCxnSpPr>
          <p:nvPr/>
        </p:nvCxnSpPr>
        <p:spPr>
          <a:xfrm>
            <a:off x="2896200" y="3982854"/>
            <a:ext cx="694800" cy="804300"/>
          </a:xfrm>
          <a:prstGeom prst="curvedConnector2">
            <a:avLst/>
          </a:prstGeom>
          <a:noFill/>
          <a:ln w="57150" cap="flat" cmpd="sng">
            <a:solidFill>
              <a:srgbClr val="006673"/>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5"/>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51" name="Google Shape;151;p5"/>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52" name="Google Shape;152;p5"/>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53" name="Google Shape;153;p5"/>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154" name="Google Shape;154;p5"/>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55" name="Google Shape;155;p5"/>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156" name="Google Shape;156;p5"/>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5"/>
          <p:cNvSpPr/>
          <p:nvPr/>
        </p:nvSpPr>
        <p:spPr>
          <a:xfrm>
            <a:off x="6623898" y="361500"/>
            <a:ext cx="1733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3" name="Google Shape;163;p6"/>
          <p:cNvSpPr/>
          <p:nvPr/>
        </p:nvSpPr>
        <p:spPr>
          <a:xfrm>
            <a:off x="801036" y="1950045"/>
            <a:ext cx="5937852" cy="3231654"/>
          </a:xfrm>
          <a:prstGeom prst="rect">
            <a:avLst/>
          </a:prstGeom>
          <a:noFill/>
          <a:ln>
            <a:noFill/>
          </a:ln>
        </p:spPr>
        <p:txBody>
          <a:bodyPr spcFirstLastPara="1" wrap="square" lIns="91425" tIns="45700" rIns="91425" bIns="45700" anchor="t" anchorCtr="0">
            <a:spAutoFit/>
          </a:bodyPr>
          <a:lstStyle/>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Work in groups.</a:t>
            </a:r>
            <a:endParaRPr sz="2400" b="1">
              <a:solidFill>
                <a:schemeClr val="dk1"/>
              </a:solidFill>
              <a:latin typeface="Calibri"/>
              <a:ea typeface="Calibri"/>
              <a:cs typeface="Calibri"/>
              <a:sym typeface="Calibri"/>
            </a:endParaRPr>
          </a:p>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 representative of each group sits on a chair, facing the class.</a:t>
            </a:r>
            <a:endParaRPr/>
          </a:p>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Others from each group look at the picture shown on the slide and give hints about it.</a:t>
            </a:r>
            <a:endParaRPr/>
          </a:p>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The representative of each group says out loud the word.</a:t>
            </a:r>
            <a:endParaRPr/>
          </a:p>
          <a:p>
            <a:pPr marL="0" marR="0" lvl="0" indent="0" algn="just" rtl="0">
              <a:lnSpc>
                <a:spcPct val="150000"/>
              </a:lnSpc>
              <a:spcBef>
                <a:spcPts val="0"/>
              </a:spcBef>
              <a:spcAft>
                <a:spcPts val="0"/>
              </a:spcAft>
              <a:buNone/>
            </a:pPr>
            <a:endParaRPr sz="2400" b="0" i="0" u="none" strike="noStrike">
              <a:solidFill>
                <a:schemeClr val="dk1"/>
              </a:solidFill>
              <a:latin typeface="Calibri"/>
              <a:ea typeface="Calibri"/>
              <a:cs typeface="Calibri"/>
              <a:sym typeface="Calibri"/>
            </a:endParaRPr>
          </a:p>
        </p:txBody>
      </p:sp>
      <p:pic>
        <p:nvPicPr>
          <p:cNvPr id="164" name="Google Shape;164;p6" descr="Diagram&#10;&#10;Description automatically generated"/>
          <p:cNvPicPr preferRelativeResize="0"/>
          <p:nvPr/>
        </p:nvPicPr>
        <p:blipFill rotWithShape="1">
          <a:blip r:embed="rId3">
            <a:alphaModFix/>
          </a:blip>
          <a:srcRect/>
          <a:stretch/>
        </p:blipFill>
        <p:spPr>
          <a:xfrm>
            <a:off x="6849078" y="1939412"/>
            <a:ext cx="4951037" cy="2710041"/>
          </a:xfrm>
          <a:prstGeom prst="rect">
            <a:avLst/>
          </a:prstGeom>
          <a:noFill/>
          <a:ln>
            <a:noFill/>
          </a:ln>
        </p:spPr>
      </p:pic>
      <p:sp>
        <p:nvSpPr>
          <p:cNvPr id="165" name="Google Shape;165;p6"/>
          <p:cNvSpPr txBox="1"/>
          <p:nvPr/>
        </p:nvSpPr>
        <p:spPr>
          <a:xfrm>
            <a:off x="4380696" y="661925"/>
            <a:ext cx="63720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accent1"/>
                </a:solidFill>
                <a:latin typeface="Arial"/>
                <a:ea typeface="Arial"/>
                <a:cs typeface="Arial"/>
                <a:sym typeface="Arial"/>
              </a:rPr>
              <a:t>GAME: HOT SEAT</a:t>
            </a:r>
            <a:endParaRPr sz="4400" b="1">
              <a:solidFill>
                <a:schemeClr val="accen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p:nvPr>
        </p:nvSpPr>
        <p:spPr>
          <a:xfrm>
            <a:off x="1975756" y="348344"/>
            <a:ext cx="9378043"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Electric light</a:t>
            </a:r>
            <a:endParaRPr/>
          </a:p>
        </p:txBody>
      </p:sp>
      <p:pic>
        <p:nvPicPr>
          <p:cNvPr id="171" name="Google Shape;171;p7" descr="A picture containing light&#10;&#10;Description automatically generated"/>
          <p:cNvPicPr preferRelativeResize="0">
            <a:picLocks noGrp="1"/>
          </p:cNvPicPr>
          <p:nvPr>
            <p:ph type="body" idx="1"/>
          </p:nvPr>
        </p:nvPicPr>
        <p:blipFill rotWithShape="1">
          <a:blip r:embed="rId3">
            <a:alphaModFix/>
          </a:blip>
          <a:srcRect/>
          <a:stretch/>
        </p:blipFill>
        <p:spPr>
          <a:xfrm>
            <a:off x="1975757" y="1460351"/>
            <a:ext cx="7832272" cy="52245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1981200" y="394382"/>
            <a:ext cx="9372599" cy="7268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Airplane</a:t>
            </a:r>
            <a:endParaRPr/>
          </a:p>
        </p:txBody>
      </p:sp>
      <p:pic>
        <p:nvPicPr>
          <p:cNvPr id="177" name="Google Shape;177;p8" descr="A plane flying in the sky&#10;&#10;Description automatically generated with medium confidence"/>
          <p:cNvPicPr preferRelativeResize="0">
            <a:picLocks noGrp="1"/>
          </p:cNvPicPr>
          <p:nvPr>
            <p:ph type="body" idx="1"/>
          </p:nvPr>
        </p:nvPicPr>
        <p:blipFill rotWithShape="1">
          <a:blip r:embed="rId3">
            <a:alphaModFix/>
          </a:blip>
          <a:srcRect/>
          <a:stretch/>
        </p:blipFill>
        <p:spPr>
          <a:xfrm>
            <a:off x="2068285" y="1334633"/>
            <a:ext cx="8392886" cy="51289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2191430" y="1"/>
            <a:ext cx="916237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Automobile</a:t>
            </a:r>
            <a:endParaRPr/>
          </a:p>
        </p:txBody>
      </p:sp>
      <p:pic>
        <p:nvPicPr>
          <p:cNvPr id="183" name="Google Shape;183;p9" descr="A black sports car&#10;&#10;Description automatically generated with low confidence"/>
          <p:cNvPicPr preferRelativeResize="0">
            <a:picLocks noGrp="1"/>
          </p:cNvPicPr>
          <p:nvPr>
            <p:ph type="body" idx="1"/>
          </p:nvPr>
        </p:nvPicPr>
        <p:blipFill rotWithShape="1">
          <a:blip r:embed="rId3">
            <a:alphaModFix/>
          </a:blip>
          <a:srcRect/>
          <a:stretch/>
        </p:blipFill>
        <p:spPr>
          <a:xfrm>
            <a:off x="2267630" y="1143001"/>
            <a:ext cx="8170068" cy="511571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707</Words>
  <PresentationFormat>Widescreen</PresentationFormat>
  <Paragraphs>147</Paragraphs>
  <Slides>22</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Bookman Old Style</vt:lpstr>
      <vt:lpstr>Courier New</vt:lpstr>
      <vt:lpstr>Open Sans</vt:lpstr>
      <vt:lpstr>Calibri</vt:lpstr>
      <vt:lpstr>Arial</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Electric light</vt:lpstr>
      <vt:lpstr>Airplane</vt:lpstr>
      <vt:lpstr>Automobile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2023-07-17T08:24:13Z</dcterms:modified>
</cp:coreProperties>
</file>