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427" r:id="rId2"/>
    <p:sldId id="430" r:id="rId3"/>
    <p:sldId id="432" r:id="rId4"/>
    <p:sldId id="433" r:id="rId5"/>
    <p:sldId id="434" r:id="rId6"/>
    <p:sldId id="435" r:id="rId7"/>
    <p:sldId id="436" r:id="rId8"/>
    <p:sldId id="431" r:id="rId9"/>
  </p:sldIdLst>
  <p:sldSz cx="16276638" cy="9144000"/>
  <p:notesSz cx="6858000" cy="91440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60E91E-98EA-47FC-8C09-9A36AC4C5FCD}" v="1" dt="2022-08-26T23:40:17.9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9274" autoAdjust="0"/>
  </p:normalViewPr>
  <p:slideViewPr>
    <p:cSldViewPr>
      <p:cViewPr varScale="1">
        <p:scale>
          <a:sx n="56" d="100"/>
          <a:sy n="56" d="100"/>
        </p:scale>
        <p:origin x="213" y="54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 H" userId="270efafb50020bd6" providerId="LiveId" clId="{8760E91E-98EA-47FC-8C09-9A36AC4C5FCD}"/>
    <pc:docChg chg="modSld">
      <pc:chgData name="T H" userId="270efafb50020bd6" providerId="LiveId" clId="{8760E91E-98EA-47FC-8C09-9A36AC4C5FCD}" dt="2022-08-26T23:58:39.562" v="4" actId="1076"/>
      <pc:docMkLst>
        <pc:docMk/>
      </pc:docMkLst>
      <pc:sldChg chg="modSp mod">
        <pc:chgData name="T H" userId="270efafb50020bd6" providerId="LiveId" clId="{8760E91E-98EA-47FC-8C09-9A36AC4C5FCD}" dt="2022-08-26T23:58:39.562" v="4" actId="1076"/>
        <pc:sldMkLst>
          <pc:docMk/>
          <pc:sldMk cId="3133606272" sldId="435"/>
        </pc:sldMkLst>
        <pc:spChg chg="mod">
          <ac:chgData name="T H" userId="270efafb50020bd6" providerId="LiveId" clId="{8760E91E-98EA-47FC-8C09-9A36AC4C5FCD}" dt="2022-08-26T23:54:51.098" v="3" actId="1076"/>
          <ac:spMkLst>
            <pc:docMk/>
            <pc:sldMk cId="3133606272" sldId="435"/>
            <ac:spMk id="2" creationId="{00000000-0000-0000-0000-000000000000}"/>
          </ac:spMkLst>
        </pc:spChg>
        <pc:spChg chg="mod">
          <ac:chgData name="T H" userId="270efafb50020bd6" providerId="LiveId" clId="{8760E91E-98EA-47FC-8C09-9A36AC4C5FCD}" dt="2022-08-26T23:58:39.562" v="4" actId="1076"/>
          <ac:spMkLst>
            <pc:docMk/>
            <pc:sldMk cId="3133606272" sldId="435"/>
            <ac:spMk id="10" creationId="{00000000-0000-0000-0000-000000000000}"/>
          </ac:spMkLst>
        </pc:spChg>
        <pc:spChg chg="mod">
          <ac:chgData name="T H" userId="270efafb50020bd6" providerId="LiveId" clId="{8760E91E-98EA-47FC-8C09-9A36AC4C5FCD}" dt="2022-08-26T23:40:23.004" v="1" actId="1076"/>
          <ac:spMkLst>
            <pc:docMk/>
            <pc:sldMk cId="3133606272" sldId="435"/>
            <ac:spMk id="11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Khoi%20dong/Cau%201.pptx" TargetMode="External"/><Relationship Id="rId3" Type="http://schemas.openxmlformats.org/officeDocument/2006/relationships/image" Target="../media/image7.jpg"/><Relationship Id="rId7" Type="http://schemas.openxmlformats.org/officeDocument/2006/relationships/hyperlink" Target="Khoi%20dong/Cau%202.pptx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hyperlink" Target="Khoi%20dong/Cau%203.pptx" TargetMode="External"/><Relationship Id="rId5" Type="http://schemas.openxmlformats.org/officeDocument/2006/relationships/image" Target="../media/image9.tiff"/><Relationship Id="rId4" Type="http://schemas.openxmlformats.org/officeDocument/2006/relationships/image" Target="../media/image8.tiff"/><Relationship Id="rId9" Type="http://schemas.openxmlformats.org/officeDocument/2006/relationships/hyperlink" Target="Khoi%20dong/Cau%204.ppt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197197" y="2667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746919" y="3962400"/>
            <a:ext cx="13868400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Tự nhiên và Xã hội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1: HỌ HÀNG NỘI, NGOẠI (T2)</a:t>
            </a:r>
            <a:endParaRPr lang="en-US" sz="5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84093" y="8107680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Giáo viên:……………………………………</a:t>
            </a:r>
          </a:p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233" y="647938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C41BFA32-9992-4F4B-A6AA-F90447B248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1" y="0"/>
            <a:ext cx="16276638" cy="9144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7E119E7-3740-4F4B-94FC-F4E46AA98BC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021" t="2522" r="4267" b="4368"/>
          <a:stretch>
            <a:fillRect/>
          </a:stretch>
        </p:blipFill>
        <p:spPr>
          <a:xfrm>
            <a:off x="5122247" y="1434940"/>
            <a:ext cx="5940810" cy="5933277"/>
          </a:xfrm>
          <a:custGeom>
            <a:avLst/>
            <a:gdLst>
              <a:gd name="connsiteX0" fmla="*/ 2736000 w 5472000"/>
              <a:gd name="connsiteY0" fmla="*/ 0 h 5472000"/>
              <a:gd name="connsiteX1" fmla="*/ 5472000 w 5472000"/>
              <a:gd name="connsiteY1" fmla="*/ 2736000 h 5472000"/>
              <a:gd name="connsiteX2" fmla="*/ 2736000 w 5472000"/>
              <a:gd name="connsiteY2" fmla="*/ 5472000 h 5472000"/>
              <a:gd name="connsiteX3" fmla="*/ 0 w 5472000"/>
              <a:gd name="connsiteY3" fmla="*/ 2736000 h 5472000"/>
              <a:gd name="connsiteX4" fmla="*/ 2736000 w 5472000"/>
              <a:gd name="connsiteY4" fmla="*/ 0 h 54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2000" h="5472000">
                <a:moveTo>
                  <a:pt x="2736000" y="0"/>
                </a:moveTo>
                <a:cubicBezTo>
                  <a:pt x="4247051" y="0"/>
                  <a:pt x="5472000" y="1224949"/>
                  <a:pt x="5472000" y="2736000"/>
                </a:cubicBezTo>
                <a:cubicBezTo>
                  <a:pt x="5472000" y="4247051"/>
                  <a:pt x="4247051" y="5472000"/>
                  <a:pt x="2736000" y="5472000"/>
                </a:cubicBezTo>
                <a:cubicBezTo>
                  <a:pt x="1224949" y="5472000"/>
                  <a:pt x="0" y="4247051"/>
                  <a:pt x="0" y="2736000"/>
                </a:cubicBezTo>
                <a:cubicBezTo>
                  <a:pt x="0" y="1224949"/>
                  <a:pt x="1224949" y="0"/>
                  <a:pt x="2736000" y="0"/>
                </a:cubicBezTo>
                <a:close/>
              </a:path>
            </a:pathLst>
          </a:custGeom>
          <a:ln w="47625">
            <a:solidFill>
              <a:srgbClr val="66C4E8"/>
            </a:solidFill>
          </a:ln>
        </p:spPr>
      </p:pic>
      <p:sp>
        <p:nvSpPr>
          <p:cNvPr id="23" name="Star: 32 Points 3">
            <a:extLst>
              <a:ext uri="{FF2B5EF4-FFF2-40B4-BE49-F238E27FC236}">
                <a16:creationId xmlns:a16="http://schemas.microsoft.com/office/drawing/2014/main" id="{6CDA40C8-F676-4BD6-B35D-92037163B130}"/>
              </a:ext>
            </a:extLst>
          </p:cNvPr>
          <p:cNvSpPr>
            <a:spLocks noChangeAspect="1"/>
          </p:cNvSpPr>
          <p:nvPr/>
        </p:nvSpPr>
        <p:spPr>
          <a:xfrm>
            <a:off x="5935105" y="2192618"/>
            <a:ext cx="4432873" cy="4427252"/>
          </a:xfrm>
          <a:prstGeom prst="star32">
            <a:avLst>
              <a:gd name="adj" fmla="val 11198"/>
            </a:avLst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en-US"/>
          </a:p>
        </p:txBody>
      </p:sp>
      <p:sp>
        <p:nvSpPr>
          <p:cNvPr id="24" name="Star: 32 Points 42">
            <a:extLst>
              <a:ext uri="{FF2B5EF4-FFF2-40B4-BE49-F238E27FC236}">
                <a16:creationId xmlns:a16="http://schemas.microsoft.com/office/drawing/2014/main" id="{71E0B8DA-8869-4F7A-A553-35EB2AF3448F}"/>
              </a:ext>
            </a:extLst>
          </p:cNvPr>
          <p:cNvSpPr>
            <a:spLocks noChangeAspect="1"/>
          </p:cNvSpPr>
          <p:nvPr/>
        </p:nvSpPr>
        <p:spPr>
          <a:xfrm>
            <a:off x="6003202" y="2192618"/>
            <a:ext cx="4157027" cy="4151756"/>
          </a:xfrm>
          <a:prstGeom prst="star32">
            <a:avLst>
              <a:gd name="adj" fmla="val 11198"/>
            </a:avLst>
          </a:prstGeom>
          <a:noFill/>
          <a:ln>
            <a:solidFill>
              <a:srgbClr val="51C7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DE0DC2E-1378-9E4A-95DA-214D973183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558" y="264189"/>
            <a:ext cx="1578734" cy="1038700"/>
          </a:xfrm>
          <a:prstGeom prst="rect">
            <a:avLst/>
          </a:prstGeom>
        </p:spPr>
      </p:pic>
      <p:sp>
        <p:nvSpPr>
          <p:cNvPr id="26" name="Plaque 25">
            <a:hlinkClick r:id="rId6" action="ppaction://hlinkpres?slideindex=1&amp;slidetitle="/>
          </p:cNvPr>
          <p:cNvSpPr/>
          <p:nvPr/>
        </p:nvSpPr>
        <p:spPr>
          <a:xfrm>
            <a:off x="12253119" y="3505200"/>
            <a:ext cx="3276600" cy="9144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Câu hỏi số 3</a:t>
            </a:r>
          </a:p>
        </p:txBody>
      </p:sp>
      <p:sp>
        <p:nvSpPr>
          <p:cNvPr id="27" name="Plaque 26">
            <a:hlinkClick r:id="rId7" action="ppaction://hlinkpres?slideindex=1&amp;slidetitle="/>
          </p:cNvPr>
          <p:cNvSpPr/>
          <p:nvPr/>
        </p:nvSpPr>
        <p:spPr>
          <a:xfrm>
            <a:off x="12253119" y="4724400"/>
            <a:ext cx="3276600" cy="9144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Câu hỏi số 2</a:t>
            </a:r>
          </a:p>
        </p:txBody>
      </p:sp>
      <p:sp>
        <p:nvSpPr>
          <p:cNvPr id="28" name="Plaque 27">
            <a:hlinkClick r:id="rId8" action="ppaction://hlinkpres?slideindex=1&amp;slidetitle="/>
          </p:cNvPr>
          <p:cNvSpPr/>
          <p:nvPr/>
        </p:nvSpPr>
        <p:spPr>
          <a:xfrm>
            <a:off x="12253119" y="5867400"/>
            <a:ext cx="3276600" cy="9144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Câu hỏi số 1</a:t>
            </a:r>
          </a:p>
        </p:txBody>
      </p:sp>
      <p:sp>
        <p:nvSpPr>
          <p:cNvPr id="29" name="Plaque 28">
            <a:hlinkClick r:id="rId9" action="ppaction://hlinkpres?slideindex=1&amp;slidetitle="/>
          </p:cNvPr>
          <p:cNvSpPr/>
          <p:nvPr/>
        </p:nvSpPr>
        <p:spPr>
          <a:xfrm>
            <a:off x="12253119" y="2362200"/>
            <a:ext cx="3276600" cy="9144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Câu hỏi số 4</a:t>
            </a:r>
          </a:p>
        </p:txBody>
      </p:sp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6" dur="7867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21600000">
                                      <p:cBhvr>
                                        <p:cTn id="8" dur="24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573149" y="1782783"/>
            <a:ext cx="13194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nl-NL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 cảm, sự gắn bó của em với họ hàng nội, ngoại.</a:t>
            </a:r>
            <a:endParaRPr lang="en-US" sz="36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32719" y="2429114"/>
            <a:ext cx="1432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Hãy nói về những việc làm thể hiện tình cảm, sự gắn bó của bạn Hà và bạn An với họ hàng nội ngoại.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4785519" y="1097280"/>
            <a:ext cx="6629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1: HỌ HÀNG NỘI NGOẠI (T2)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0" t="41659" r="27140" b="7368"/>
          <a:stretch/>
        </p:blipFill>
        <p:spPr bwMode="auto">
          <a:xfrm>
            <a:off x="7513638" y="3029278"/>
            <a:ext cx="8763000" cy="5361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823119" y="3725882"/>
            <a:ext cx="704056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1: </a:t>
            </a:r>
            <a:r>
              <a:rPr lang="nl-NL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 Hà gọi điện hỏi thăm ông bà.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l-NL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2:</a:t>
            </a:r>
            <a:r>
              <a:rPr lang="nl-NL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Bạn An thăm dì bị ốm.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l-NL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3:</a:t>
            </a:r>
            <a:r>
              <a:rPr lang="nl-NL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Bạn Hà nhường phòng cho các em họ đến chơi nhà.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l-NL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4: </a:t>
            </a:r>
            <a:r>
              <a:rPr lang="nl-NL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 An cùng người thân mua quà biếu ông bà.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51719" y="8302856"/>
            <a:ext cx="1455420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600" b="1" i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* Các bạn rất quan tâm và quy quý họ hàng nội, ngoại.</a:t>
            </a:r>
          </a:p>
        </p:txBody>
      </p:sp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4785519" y="1097280"/>
            <a:ext cx="6629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1: HỌ HÀNG NỘI NGOẠI (T2)</a:t>
            </a:r>
          </a:p>
        </p:txBody>
      </p:sp>
      <p:sp>
        <p:nvSpPr>
          <p:cNvPr id="2" name="Cloud 1"/>
          <p:cNvSpPr/>
          <p:nvPr/>
        </p:nvSpPr>
        <p:spPr>
          <a:xfrm>
            <a:off x="3663426" y="3810000"/>
            <a:ext cx="8763000" cy="41910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Hãy cùng chia sẻ trước lớp những việc em đã là để bày tỏ tình cảm sự gắn bó của những người họ hàng nội, ngoại</a:t>
            </a:r>
          </a:p>
        </p:txBody>
      </p:sp>
      <p:pic>
        <p:nvPicPr>
          <p:cNvPr id="4098" name="Picture 2" descr="Dôi bạn cùng tiế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898" y="5877426"/>
            <a:ext cx="3286621" cy="246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ha mẹ, con cái: nhiều khi không hiểu nhau - Tuổi Trẻ Onl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228" y="2590800"/>
            <a:ext cx="3167063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hụ huynh cần biết - Trường mầm non Kim Thàn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5319" y="5827126"/>
            <a:ext cx="3699417" cy="246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573149" y="1782783"/>
            <a:ext cx="13880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nl-NL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Chia sẻ những việc em đã làm để bày tỏ tình cảm với họ hàng nội, ngoại.</a:t>
            </a:r>
            <a:endParaRPr lang="en-US" sz="36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95824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573149" y="1782783"/>
            <a:ext cx="13194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nl-NL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Xử lí tình huống.</a:t>
            </a:r>
            <a:endParaRPr lang="en-US" sz="36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4785519" y="1097280"/>
            <a:ext cx="6629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1: HỌ HÀNG NỘI NGOẠI (T2)</a:t>
            </a: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97" t="37534" r="34614" b="35437"/>
          <a:stretch/>
        </p:blipFill>
        <p:spPr bwMode="auto">
          <a:xfrm>
            <a:off x="6841729" y="3200400"/>
            <a:ext cx="9146380" cy="560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432719" y="2429114"/>
            <a:ext cx="1432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Em sẽ ứng xử thế nào nếu là các bạn trong mỗi tình huống dưới đây? Vì sao?</a:t>
            </a:r>
          </a:p>
        </p:txBody>
      </p:sp>
      <p:sp>
        <p:nvSpPr>
          <p:cNvPr id="3" name="Rectangle 2"/>
          <p:cNvSpPr/>
          <p:nvPr/>
        </p:nvSpPr>
        <p:spPr>
          <a:xfrm>
            <a:off x="823120" y="4248834"/>
            <a:ext cx="5791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Em sẽ chạy ra khoanh tay chào hỏi bác Long, cất mũ, túi cho bác ấy và vào rót nước mời bác Long uống và cùng trò chuyện với bố.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08950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007634" y="1789521"/>
            <a:ext cx="13194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nl-NL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Xử lí tình huống.</a:t>
            </a:r>
            <a:endParaRPr lang="en-US" sz="36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4785519" y="1097280"/>
            <a:ext cx="6629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1: HỌ HÀNG NỘI NGOẠI (T2)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07634" y="2465406"/>
            <a:ext cx="1432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Em hãy trao đổi trong nhóm và cùng các bạn đóng vai xử lí tình huống.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7" t="64444" r="35912" b="5555"/>
          <a:stretch/>
        </p:blipFill>
        <p:spPr bwMode="auto">
          <a:xfrm>
            <a:off x="5852319" y="3352800"/>
            <a:ext cx="10135481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899319" y="3910042"/>
            <a:ext cx="5257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Em sẽ không xử lý như bạn trong tranh mà em sẽ đồng ý về quê đón giao thừa cùng ông bà. Vì giây phút giao thừa là rất quan trọng nên cả nhà cần phải đoàn viên bên nhau.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60627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4785519" y="1097280"/>
            <a:ext cx="6629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1: HỌ HÀNG NỘI NGOẠI (T2)</a:t>
            </a:r>
          </a:p>
        </p:txBody>
      </p:sp>
      <p:sp>
        <p:nvSpPr>
          <p:cNvPr id="4" name="Plaque 3"/>
          <p:cNvSpPr/>
          <p:nvPr/>
        </p:nvSpPr>
        <p:spPr>
          <a:xfrm>
            <a:off x="1623219" y="2895600"/>
            <a:ext cx="13030200" cy="42672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6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 yêu quý, quan tâm và giúp đỡ những người họ hàng, nội ngoại của mình các bạn nhé!</a:t>
            </a:r>
            <a:endParaRPr lang="en-US" sz="6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004540"/>
      </p:ext>
    </p:extLst>
  </p:cSld>
  <p:clrMapOvr>
    <a:masterClrMapping/>
  </p:clrMapOvr>
  <p:transition spd="slow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10094</TotalTime>
  <Words>494</Words>
  <Application>Microsoft Office PowerPoint</Application>
  <PresentationFormat>Custom</PresentationFormat>
  <Paragraphs>44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T H</cp:lastModifiedBy>
  <cp:revision>1164</cp:revision>
  <dcterms:created xsi:type="dcterms:W3CDTF">2008-09-09T22:52:10Z</dcterms:created>
  <dcterms:modified xsi:type="dcterms:W3CDTF">2022-08-26T23:58:50Z</dcterms:modified>
</cp:coreProperties>
</file>