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1453" r:id="rId2"/>
    <p:sldId id="1400" r:id="rId3"/>
    <p:sldId id="1401" r:id="rId4"/>
    <p:sldId id="1403" r:id="rId5"/>
    <p:sldId id="1444" r:id="rId6"/>
    <p:sldId id="1460" r:id="rId7"/>
    <p:sldId id="1461" r:id="rId8"/>
    <p:sldId id="1462" r:id="rId9"/>
    <p:sldId id="1463" r:id="rId10"/>
    <p:sldId id="14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FFFF00"/>
    <a:srgbClr val="34624D"/>
    <a:srgbClr val="005DA2"/>
    <a:srgbClr val="009900"/>
    <a:srgbClr val="FF0066"/>
    <a:srgbClr val="FF6600"/>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1850" autoAdjust="0"/>
  </p:normalViewPr>
  <p:slideViewPr>
    <p:cSldViewPr>
      <p:cViewPr>
        <p:scale>
          <a:sx n="62" d="100"/>
          <a:sy n="62" d="100"/>
        </p:scale>
        <p:origin x="-89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3</a:t>
            </a:fld>
            <a:endParaRPr lang="en-US"/>
          </a:p>
        </p:txBody>
      </p:sp>
    </p:spTree>
    <p:extLst>
      <p:ext uri="{BB962C8B-B14F-4D97-AF65-F5344CB8AC3E}">
        <p14:creationId xmlns:p14="http://schemas.microsoft.com/office/powerpoint/2010/main" val="332898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4</a:t>
            </a:fld>
            <a:endParaRPr lang="en-US"/>
          </a:p>
        </p:txBody>
      </p:sp>
    </p:spTree>
    <p:extLst>
      <p:ext uri="{BB962C8B-B14F-4D97-AF65-F5344CB8AC3E}">
        <p14:creationId xmlns:p14="http://schemas.microsoft.com/office/powerpoint/2010/main" val="305612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5</a:t>
            </a:fld>
            <a:endParaRPr lang="en-US"/>
          </a:p>
        </p:txBody>
      </p:sp>
    </p:spTree>
    <p:extLst>
      <p:ext uri="{BB962C8B-B14F-4D97-AF65-F5344CB8AC3E}">
        <p14:creationId xmlns:p14="http://schemas.microsoft.com/office/powerpoint/2010/main" val="144967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6</a:t>
            </a:fld>
            <a:endParaRPr lang="en-US"/>
          </a:p>
        </p:txBody>
      </p:sp>
    </p:spTree>
    <p:extLst>
      <p:ext uri="{BB962C8B-B14F-4D97-AF65-F5344CB8AC3E}">
        <p14:creationId xmlns:p14="http://schemas.microsoft.com/office/powerpoint/2010/main" val="144967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7</a:t>
            </a:fld>
            <a:endParaRPr lang="en-US"/>
          </a:p>
        </p:txBody>
      </p:sp>
    </p:spTree>
    <p:extLst>
      <p:ext uri="{BB962C8B-B14F-4D97-AF65-F5344CB8AC3E}">
        <p14:creationId xmlns:p14="http://schemas.microsoft.com/office/powerpoint/2010/main" val="144967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8</a:t>
            </a:fld>
            <a:endParaRPr lang="en-US"/>
          </a:p>
        </p:txBody>
      </p:sp>
    </p:spTree>
    <p:extLst>
      <p:ext uri="{BB962C8B-B14F-4D97-AF65-F5344CB8AC3E}">
        <p14:creationId xmlns:p14="http://schemas.microsoft.com/office/powerpoint/2010/main" val="144967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144967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10</a:t>
            </a:fld>
            <a:endParaRPr lang="en-US"/>
          </a:p>
        </p:txBody>
      </p:sp>
    </p:spTree>
    <p:extLst>
      <p:ext uri="{BB962C8B-B14F-4D97-AF65-F5344CB8AC3E}">
        <p14:creationId xmlns:p14="http://schemas.microsoft.com/office/powerpoint/2010/main" val="144967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bom.so/Nq8vj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p:cNvGrpSpPr/>
          <p:nvPr/>
        </p:nvGrpSpPr>
        <p:grpSpPr>
          <a:xfrm>
            <a:off x="914400" y="199335"/>
            <a:ext cx="11125200" cy="2315265"/>
            <a:chOff x="0" y="1"/>
            <a:chExt cx="6573304" cy="1267014"/>
          </a:xfrm>
        </p:grpSpPr>
        <p:pic>
          <p:nvPicPr>
            <p:cNvPr id="12" name="Picture 11" descr="image22"/>
            <p:cNvPicPr>
              <a:picLocks noChangeAspect="1"/>
            </p:cNvPicPr>
            <p:nvPr/>
          </p:nvPicPr>
          <p:blipFill rotWithShape="1">
            <a:blip r:embed="rId2" cstate="print">
              <a:extLst>
                <a:ext uri="{28A0092B-C50C-407E-A947-70E740481C1C}">
                  <a14:useLocalDpi xmlns:a14="http://schemas.microsoft.com/office/drawing/2010/main" val="0"/>
                </a:ext>
              </a:extLst>
            </a:blip>
            <a:srcRect b="86129"/>
            <a:stretch/>
          </p:blipFill>
          <p:spPr bwMode="auto">
            <a:xfrm>
              <a:off x="0" y="1"/>
              <a:ext cx="6538823" cy="1267014"/>
            </a:xfrm>
            <a:prstGeom prst="rect">
              <a:avLst/>
            </a:prstGeom>
            <a:noFill/>
            <a:ln>
              <a:noFill/>
            </a:ln>
            <a:extLst>
              <a:ext uri="{53640926-AAD7-44D8-BBD7-CCE9431645EC}">
                <a14:shadowObscured xmlns:a14="http://schemas.microsoft.com/office/drawing/2010/main"/>
              </a:ext>
            </a:extLst>
          </p:spPr>
        </p:pic>
        <p:sp>
          <p:nvSpPr>
            <p:cNvPr id="13" name="Text Box 23"/>
            <p:cNvSpPr txBox="1"/>
            <p:nvPr/>
          </p:nvSpPr>
          <p:spPr>
            <a:xfrm>
              <a:off x="1794294" y="379562"/>
              <a:ext cx="4779010" cy="81851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vi-VN" sz="3200" b="1">
                  <a:ln w="445" cap="flat" cmpd="sng" algn="ctr">
                    <a:solidFill>
                      <a:srgbClr val="1D7DEE">
                        <a:alpha val="55000"/>
                      </a:srgbClr>
                    </a:solidFill>
                    <a:prstDash val="solid"/>
                    <a:round/>
                  </a:ln>
                  <a:solidFill>
                    <a:srgbClr val="FCFCFF"/>
                  </a:solidFill>
                  <a:effectLst>
                    <a:outerShdw blurRad="101600" dist="76200" dir="5400000" sx="0" sy="0">
                      <a:schemeClr val="accent1">
                        <a:satMod val="190000"/>
                        <a:tint val="100000"/>
                        <a:alpha val="74000"/>
                      </a:schemeClr>
                    </a:outerShdw>
                  </a:effectLst>
                  <a:latin typeface="Arial"/>
                  <a:ea typeface="Cambria"/>
                  <a:cs typeface="Cambria"/>
                </a:rPr>
                <a:t>THỰC HÀNH:</a:t>
              </a:r>
              <a:endParaRPr lang="vi-VN" sz="3200">
                <a:effectLst/>
                <a:latin typeface="Cambria"/>
                <a:ea typeface="Cambria"/>
                <a:cs typeface="Cambria"/>
              </a:endParaRPr>
            </a:p>
            <a:p>
              <a:pPr>
                <a:spcAft>
                  <a:spcPts val="0"/>
                </a:spcAft>
              </a:pPr>
              <a:r>
                <a:rPr lang="vi-VN" sz="3200" b="1">
                  <a:ln w="445" cap="flat" cmpd="sng" algn="ctr">
                    <a:solidFill>
                      <a:srgbClr val="1D7DEE">
                        <a:alpha val="55000"/>
                      </a:srgbClr>
                    </a:solidFill>
                    <a:prstDash val="solid"/>
                    <a:round/>
                  </a:ln>
                  <a:solidFill>
                    <a:srgbClr val="FCFCFF"/>
                  </a:solidFill>
                  <a:effectLst>
                    <a:outerShdw blurRad="101600" dist="76200" dir="5400000" sx="0" sy="0">
                      <a:schemeClr val="accent1">
                        <a:satMod val="190000"/>
                        <a:tint val="100000"/>
                        <a:alpha val="74000"/>
                      </a:schemeClr>
                    </a:outerShdw>
                  </a:effectLst>
                  <a:latin typeface="Arial"/>
                  <a:ea typeface="Cambria"/>
                  <a:cs typeface="Cambria"/>
                </a:rPr>
                <a:t>ĐO TỐC ĐỘ TRUYỀN ÂM</a:t>
              </a:r>
              <a:endParaRPr lang="vi-VN" sz="3200">
                <a:effectLst/>
                <a:latin typeface="Cambria"/>
                <a:ea typeface="Cambria"/>
                <a:cs typeface="Cambria"/>
              </a:endParaRPr>
            </a:p>
          </p:txBody>
        </p:sp>
      </p:grpSp>
      <p:pic>
        <p:nvPicPr>
          <p:cNvPr id="14" name="Picture 13" descr="image22"/>
          <p:cNvPicPr/>
          <p:nvPr/>
        </p:nvPicPr>
        <p:blipFill rotWithShape="1">
          <a:blip r:embed="rId3" cstate="print">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l="62987" t="24717" r="9153" b="51643"/>
          <a:stretch/>
        </p:blipFill>
        <p:spPr bwMode="auto">
          <a:xfrm>
            <a:off x="4551081" y="2535382"/>
            <a:ext cx="3352800" cy="37791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26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27" y="1096995"/>
            <a:ext cx="10912475" cy="545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29">
            <a:extLst>
              <a:ext uri="{FF2B5EF4-FFF2-40B4-BE49-F238E27FC236}">
                <a16:creationId xmlns="" xmlns:a16="http://schemas.microsoft.com/office/drawing/2014/main" id="{830AAE48-A1FC-ACEB-B1AB-A800269ED99F}"/>
              </a:ext>
            </a:extLst>
          </p:cNvPr>
          <p:cNvSpPr txBox="1">
            <a:spLocks noChangeArrowheads="1"/>
          </p:cNvSpPr>
          <p:nvPr/>
        </p:nvSpPr>
        <p:spPr bwMode="auto">
          <a:xfrm>
            <a:off x="914400" y="1676400"/>
            <a:ext cx="10673674" cy="1569660"/>
          </a:xfrm>
          <a:prstGeom prst="rect">
            <a:avLst/>
          </a:prstGeom>
          <a:noFill/>
          <a:ln>
            <a:noFill/>
          </a:ln>
          <a:effectLst/>
        </p:spPr>
        <p:txBody>
          <a:bodyPr wrap="square">
            <a:spAutoFit/>
          </a:bodyPr>
          <a:lstStyle/>
          <a:p>
            <a:pPr algn="ctr"/>
            <a:r>
              <a:rPr lang="vi-VN" sz="3200" b="1">
                <a:solidFill>
                  <a:srgbClr val="FFFF00"/>
                </a:solidFill>
              </a:rPr>
              <a:t> </a:t>
            </a:r>
            <a:r>
              <a:rPr lang="vi-VN" sz="3200" b="1" smtClean="0">
                <a:solidFill>
                  <a:srgbClr val="FFFF00"/>
                </a:solidFill>
              </a:rPr>
              <a:t>Link tải Mẫu Báo cáo thực hành</a:t>
            </a:r>
          </a:p>
          <a:p>
            <a:pPr algn="ctr"/>
            <a:r>
              <a:rPr lang="vi-VN" sz="3200">
                <a:solidFill>
                  <a:srgbClr val="FF0000"/>
                </a:solidFill>
                <a:hlinkClick r:id="rId4"/>
              </a:rPr>
              <a:t>https</a:t>
            </a:r>
            <a:r>
              <a:rPr lang="vi-VN" sz="3200">
                <a:solidFill>
                  <a:srgbClr val="FF0000"/>
                </a:solidFill>
                <a:hlinkClick r:id="rId4"/>
              </a:rPr>
              <a:t>://</a:t>
            </a:r>
            <a:r>
              <a:rPr lang="vi-VN" sz="3200" smtClean="0">
                <a:solidFill>
                  <a:srgbClr val="FF0000"/>
                </a:solidFill>
                <a:hlinkClick r:id="rId4"/>
              </a:rPr>
              <a:t>bom.so/Nq8vjT</a:t>
            </a:r>
            <a:endParaRPr lang="vi-VN" sz="3200" smtClean="0">
              <a:solidFill>
                <a:srgbClr val="FF0000"/>
              </a:solidFill>
            </a:endParaRPr>
          </a:p>
          <a:p>
            <a:pPr algn="ctr"/>
            <a:endParaRPr lang="vi-VN" sz="3200">
              <a:solidFill>
                <a:schemeClr val="bg1"/>
              </a:solidFill>
            </a:endParaRPr>
          </a:p>
        </p:txBody>
      </p:sp>
      <p:grpSp>
        <p:nvGrpSpPr>
          <p:cNvPr id="13" name="Group 12">
            <a:extLst>
              <a:ext uri="{FF2B5EF4-FFF2-40B4-BE49-F238E27FC236}">
                <a16:creationId xmlns="" xmlns:a16="http://schemas.microsoft.com/office/drawing/2014/main" id="{AE09EC08-23DE-4920-8ED5-9CE1232C1446}"/>
              </a:ext>
            </a:extLst>
          </p:cNvPr>
          <p:cNvGrpSpPr/>
          <p:nvPr/>
        </p:nvGrpSpPr>
        <p:grpSpPr>
          <a:xfrm>
            <a:off x="156193" y="83130"/>
            <a:ext cx="8225807" cy="541687"/>
            <a:chOff x="258574" y="2255789"/>
            <a:chExt cx="8174840" cy="756153"/>
          </a:xfrm>
        </p:grpSpPr>
        <p:grpSp>
          <p:nvGrpSpPr>
            <p:cNvPr id="14"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6205915" cy="708275"/>
              <a:chOff x="550568" y="3403331"/>
              <a:chExt cx="3195757" cy="1364238"/>
            </a:xfrm>
          </p:grpSpPr>
          <p:pic>
            <p:nvPicPr>
              <p:cNvPr id="17"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68" y="3403331"/>
                <a:ext cx="319575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5" y="2255789"/>
              <a:ext cx="7299939"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a:solidFill>
                    <a:srgbClr val="005DA2"/>
                  </a:solidFill>
                  <a:cs typeface="Arial" panose="020B0604020202020204" pitchFamily="34" charset="0"/>
                </a:rPr>
                <a:t>I</a:t>
              </a:r>
              <a:r>
                <a:rPr lang="en-US" sz="2800" b="1" smtClean="0">
                  <a:solidFill>
                    <a:srgbClr val="005DA2"/>
                  </a:solidFill>
                  <a:cs typeface="Arial" panose="020B0604020202020204" pitchFamily="34" charset="0"/>
                </a:rPr>
                <a:t>II. KẾT QUẢ THÍ NGHIỆM</a:t>
              </a:r>
              <a:endParaRPr lang="en-US" sz="2800" b="1" dirty="0">
                <a:solidFill>
                  <a:srgbClr val="005DA2"/>
                </a:solidFill>
                <a:cs typeface="Arial" panose="020B0604020202020204" pitchFamily="34" charset="0"/>
              </a:endParaRPr>
            </a:p>
          </p:txBody>
        </p:sp>
      </p:grpSp>
      <p:grpSp>
        <p:nvGrpSpPr>
          <p:cNvPr id="12" name="Group 11"/>
          <p:cNvGrpSpPr/>
          <p:nvPr/>
        </p:nvGrpSpPr>
        <p:grpSpPr>
          <a:xfrm>
            <a:off x="584657" y="990600"/>
            <a:ext cx="659485" cy="579120"/>
            <a:chOff x="613742" y="4648200"/>
            <a:chExt cx="681658" cy="609600"/>
          </a:xfrm>
        </p:grpSpPr>
        <p:sp>
          <p:nvSpPr>
            <p:cNvPr id="21" name="Flowchart: Sequential Access Storage 20"/>
            <p:cNvSpPr/>
            <p:nvPr/>
          </p:nvSpPr>
          <p:spPr>
            <a:xfrm>
              <a:off x="613742" y="4648200"/>
              <a:ext cx="681658" cy="609600"/>
            </a:xfrm>
            <a:prstGeom prst="flowChartMagnetic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529" y="4715731"/>
              <a:ext cx="255795" cy="51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066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2"/>
            <a:ext cx="11275469" cy="9594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937215" y="874993"/>
            <a:ext cx="10979976" cy="923330"/>
          </a:xfrm>
          <a:prstGeom prst="rect">
            <a:avLst/>
          </a:prstGeom>
          <a:noFill/>
          <a:ln>
            <a:noFill/>
          </a:ln>
          <a:effectLst/>
        </p:spPr>
        <p:txBody>
          <a:bodyPr wrap="square">
            <a:spAutoFit/>
          </a:bodyPr>
          <a:lstStyle/>
          <a:p>
            <a:pPr marL="0" marR="0" algn="ctr">
              <a:spcBef>
                <a:spcPts val="0"/>
              </a:spcBef>
              <a:spcAft>
                <a:spcPts val="0"/>
              </a:spcAft>
            </a:pPr>
            <a:r>
              <a:rPr lang="en-US" sz="2700" i="1" smtClean="0">
                <a:solidFill>
                  <a:srgbClr val="000000"/>
                </a:solidFill>
                <a:latin typeface="Arial" panose="020B0604020202020204" pitchFamily="34" charset="0"/>
                <a:ea typeface="Times New Roman" panose="02020603050405020304" pitchFamily="18" charset="0"/>
              </a:rPr>
              <a:t>Âm thah truyền trong một moi trường có tốc độ xác định,làm </a:t>
            </a:r>
            <a:r>
              <a:rPr lang="en-US" sz="2700" i="1" smtClean="0">
                <a:solidFill>
                  <a:srgbClr val="000000"/>
                </a:solidFill>
                <a:effectLst/>
                <a:latin typeface="Arial" panose="020B0604020202020204" pitchFamily="34" charset="0"/>
                <a:ea typeface="Times New Roman" panose="02020603050405020304" pitchFamily="18" charset="0"/>
              </a:rPr>
              <a:t> </a:t>
            </a:r>
            <a:r>
              <a:rPr lang="en-US" sz="2700" i="1">
                <a:solidFill>
                  <a:srgbClr val="000000"/>
                </a:solidFill>
                <a:effectLst/>
                <a:latin typeface="Arial" panose="020B0604020202020204" pitchFamily="34" charset="0"/>
                <a:ea typeface="Times New Roman" panose="02020603050405020304" pitchFamily="18" charset="0"/>
              </a:rPr>
              <a:t>thế nào đo được tốc độ </a:t>
            </a:r>
            <a:r>
              <a:rPr lang="en-US" sz="2700" i="1" smtClean="0">
                <a:solidFill>
                  <a:srgbClr val="000000"/>
                </a:solidFill>
                <a:effectLst/>
                <a:latin typeface="Arial" panose="020B0604020202020204" pitchFamily="34" charset="0"/>
                <a:ea typeface="Times New Roman" panose="02020603050405020304" pitchFamily="18" charset="0"/>
              </a:rPr>
              <a:t>truyền âm trong không khí </a:t>
            </a:r>
            <a:r>
              <a:rPr lang="en-US" sz="2700" i="1">
                <a:solidFill>
                  <a:srgbClr val="000000"/>
                </a:solidFill>
                <a:effectLst/>
                <a:latin typeface="Arial" panose="020B0604020202020204" pitchFamily="34" charset="0"/>
                <a:ea typeface="Times New Roman" panose="02020603050405020304" pitchFamily="18" charset="0"/>
              </a:rPr>
              <a:t>bằng dụng cụ thí </a:t>
            </a:r>
            <a:r>
              <a:rPr lang="en-US" sz="2700" i="1" smtClean="0">
                <a:solidFill>
                  <a:srgbClr val="000000"/>
                </a:solidFill>
                <a:effectLst/>
                <a:latin typeface="Arial" panose="020B0604020202020204" pitchFamily="34" charset="0"/>
                <a:ea typeface="Times New Roman" panose="02020603050405020304" pitchFamily="18" charset="0"/>
              </a:rPr>
              <a:t>nghiệm?</a:t>
            </a:r>
            <a:endParaRPr lang="en-US" sz="27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 xmlns:a16="http://schemas.microsoft.com/office/drawing/2014/main" id="{464C6B4A-4DBC-92A0-49AF-A24BAE27A4B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 xmlns:a16="http://schemas.microsoft.com/office/drawing/2014/main" id="{7C1437E1-7205-62BE-22E1-981A831C60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sp>
        <p:nvSpPr>
          <p:cNvPr id="18" name="TextBox 17">
            <a:extLst>
              <a:ext uri="{FF2B5EF4-FFF2-40B4-BE49-F238E27FC236}">
                <a16:creationId xmlns="" xmlns:a16="http://schemas.microsoft.com/office/drawing/2014/main" id="{388017B7-B871-0932-E59E-4B22348B0569}"/>
              </a:ext>
            </a:extLst>
          </p:cNvPr>
          <p:cNvSpPr txBox="1"/>
          <p:nvPr/>
        </p:nvSpPr>
        <p:spPr>
          <a:xfrm>
            <a:off x="7493795" y="5486400"/>
            <a:ext cx="3671455" cy="477054"/>
          </a:xfrm>
          <a:prstGeom prst="rect">
            <a:avLst/>
          </a:prstGeom>
          <a:noFill/>
        </p:spPr>
        <p:txBody>
          <a:bodyPr wrap="square">
            <a:spAutoFit/>
          </a:bodyPr>
          <a:lstStyle/>
          <a:p>
            <a:pPr algn="ctr"/>
            <a:r>
              <a:rPr lang="en-US" sz="2500" i="1" smtClean="0">
                <a:solidFill>
                  <a:srgbClr val="0070C0"/>
                </a:solidFill>
                <a:latin typeface="Arial" panose="020B0604020202020204" pitchFamily="34" charset="0"/>
              </a:rPr>
              <a:t>Máy phát tần số</a:t>
            </a:r>
            <a:endParaRPr lang="en-US" sz="2500">
              <a:solidFill>
                <a:srgbClr val="0070C0"/>
              </a:solidFill>
            </a:endParaRPr>
          </a:p>
        </p:txBody>
      </p:sp>
      <p:sp>
        <p:nvSpPr>
          <p:cNvPr id="19" name="TextBox 18">
            <a:extLst>
              <a:ext uri="{FF2B5EF4-FFF2-40B4-BE49-F238E27FC236}">
                <a16:creationId xmlns="" xmlns:a16="http://schemas.microsoft.com/office/drawing/2014/main" id="{CBE0BB30-FAD9-47A4-0FE9-2CAFBFC7737E}"/>
              </a:ext>
            </a:extLst>
          </p:cNvPr>
          <p:cNvSpPr txBox="1"/>
          <p:nvPr/>
        </p:nvSpPr>
        <p:spPr>
          <a:xfrm>
            <a:off x="882013" y="6076146"/>
            <a:ext cx="5200131" cy="477054"/>
          </a:xfrm>
          <a:prstGeom prst="rect">
            <a:avLst/>
          </a:prstGeom>
          <a:noFill/>
        </p:spPr>
        <p:txBody>
          <a:bodyPr wrap="square">
            <a:spAutoFit/>
          </a:bodyPr>
          <a:lstStyle/>
          <a:p>
            <a:pPr algn="ctr"/>
            <a:r>
              <a:rPr lang="en-US" sz="2500" i="1" smtClean="0">
                <a:solidFill>
                  <a:srgbClr val="0070C0"/>
                </a:solidFill>
                <a:latin typeface="Arial" panose="020B0604020202020204" pitchFamily="34" charset="0"/>
              </a:rPr>
              <a:t>Bộ thí nghiệm đo tốc độ truyền âm</a:t>
            </a:r>
            <a:endParaRPr lang="en-US" sz="2500">
              <a:solidFill>
                <a:srgbClr val="0070C0"/>
              </a:solidFill>
            </a:endParaRPr>
          </a:p>
        </p:txBody>
      </p:sp>
      <p:pic>
        <p:nvPicPr>
          <p:cNvPr id="23" name="Picture 22" descr="image22"/>
          <p:cNvPicPr/>
          <p:nvPr/>
        </p:nvPicPr>
        <p:blipFill rotWithShape="1">
          <a:blip r:embed="rId6" cstate="print">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rcRect l="62987" t="24717" r="9153" b="51643"/>
          <a:stretch/>
        </p:blipFill>
        <p:spPr bwMode="auto">
          <a:xfrm>
            <a:off x="1752600" y="1905000"/>
            <a:ext cx="3352800" cy="4171145"/>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8673" b="17193"/>
          <a:stretch/>
        </p:blipFill>
        <p:spPr bwMode="auto">
          <a:xfrm>
            <a:off x="7060727" y="2771372"/>
            <a:ext cx="4537593"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1000"/>
                                        <p:tgtEl>
                                          <p:spTgt spid="1026"/>
                                        </p:tgtEl>
                                      </p:cBhvr>
                                    </p:animEffect>
                                    <p:anim calcmode="lin" valueType="num">
                                      <p:cBhvr>
                                        <p:cTn id="44" dur="1000" fill="hold"/>
                                        <p:tgtEl>
                                          <p:spTgt spid="1026"/>
                                        </p:tgtEl>
                                        <p:attrNameLst>
                                          <p:attrName>ppt_x</p:attrName>
                                        </p:attrNameLst>
                                      </p:cBhvr>
                                      <p:tavLst>
                                        <p:tav tm="0">
                                          <p:val>
                                            <p:strVal val="#ppt_x"/>
                                          </p:val>
                                        </p:tav>
                                        <p:tav tm="100000">
                                          <p:val>
                                            <p:strVal val="#ppt_x"/>
                                          </p:val>
                                        </p:tav>
                                      </p:tavLst>
                                    </p:anim>
                                    <p:anim calcmode="lin" valueType="num">
                                      <p:cBhvr>
                                        <p:cTn id="4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AE09EC08-23DE-4920-8ED5-9CE1232C1446}"/>
              </a:ext>
            </a:extLst>
          </p:cNvPr>
          <p:cNvGrpSpPr/>
          <p:nvPr/>
        </p:nvGrpSpPr>
        <p:grpSpPr>
          <a:xfrm>
            <a:off x="156193" y="83131"/>
            <a:ext cx="11121407" cy="541686"/>
            <a:chOff x="258574" y="2255789"/>
            <a:chExt cx="11052499" cy="756151"/>
          </a:xfrm>
        </p:grpSpPr>
        <p:grpSp>
          <p:nvGrpSpPr>
            <p:cNvPr id="35"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5937551" cy="708275"/>
              <a:chOff x="550568" y="3403331"/>
              <a:chExt cx="3057562" cy="1364238"/>
            </a:xfrm>
          </p:grpSpPr>
          <p:pic>
            <p:nvPicPr>
              <p:cNvPr id="38"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68" y="3403331"/>
                <a:ext cx="305756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6" y="2255789"/>
              <a:ext cx="10177597" cy="756151"/>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smtClean="0">
                  <a:solidFill>
                    <a:srgbClr val="005DA2"/>
                  </a:solidFill>
                  <a:cs typeface="Arial" panose="020B0604020202020204" pitchFamily="34" charset="0"/>
                </a:rPr>
                <a:t>I. DỤNG CỤ THÍ NGHIỆM</a:t>
              </a:r>
              <a:endParaRPr lang="en-US" sz="2800" b="1" dirty="0">
                <a:solidFill>
                  <a:srgbClr val="005DA2"/>
                </a:solidFill>
                <a:cs typeface="Arial" panose="020B0604020202020204" pitchFamily="34" charset="0"/>
              </a:endParaRPr>
            </a:p>
          </p:txBody>
        </p:sp>
      </p:grpSp>
      <p:sp>
        <p:nvSpPr>
          <p:cNvPr id="21" name="Rectangle: Rounded Corners 20">
            <a:extLst>
              <a:ext uri="{FF2B5EF4-FFF2-40B4-BE49-F238E27FC236}">
                <a16:creationId xmlns="" xmlns:a16="http://schemas.microsoft.com/office/drawing/2014/main" id="{CE929ED8-29C8-403F-B2DB-4DE8F97A0957}"/>
              </a:ext>
            </a:extLst>
          </p:cNvPr>
          <p:cNvSpPr/>
          <p:nvPr/>
        </p:nvSpPr>
        <p:spPr>
          <a:xfrm>
            <a:off x="679124" y="914400"/>
            <a:ext cx="10903276" cy="5562600"/>
          </a:xfrm>
          <a:prstGeom prst="roundRect">
            <a:avLst>
              <a:gd name="adj" fmla="val 8564"/>
            </a:avLst>
          </a:prstGeom>
          <a:solidFill>
            <a:srgbClr val="34624D"/>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7030A0"/>
              </a:solidFill>
            </a:endParaRPr>
          </a:p>
        </p:txBody>
      </p:sp>
      <mc:AlternateContent xmlns:mc="http://schemas.openxmlformats.org/markup-compatibility/2006">
        <mc:Choice xmlns:a14="http://schemas.microsoft.com/office/drawing/2010/main" Requires="a14">
          <p:sp>
            <p:nvSpPr>
              <p:cNvPr id="16" name="Text Box 29">
                <a:extLst>
                  <a:ext uri="{FF2B5EF4-FFF2-40B4-BE49-F238E27FC236}">
                    <a16:creationId xmlns="" xmlns:a16="http://schemas.microsoft.com/office/drawing/2014/main" id="{830AAE48-A1FC-ACEB-B1AB-A800269ED99F}"/>
                  </a:ext>
                </a:extLst>
              </p:cNvPr>
              <p:cNvSpPr txBox="1">
                <a:spLocks noChangeArrowheads="1"/>
              </p:cNvSpPr>
              <p:nvPr/>
            </p:nvSpPr>
            <p:spPr bwMode="auto">
              <a:xfrm>
                <a:off x="756326" y="1230154"/>
                <a:ext cx="6939873" cy="5170646"/>
              </a:xfrm>
              <a:prstGeom prst="rect">
                <a:avLst/>
              </a:prstGeom>
              <a:noFill/>
              <a:ln>
                <a:noFill/>
              </a:ln>
              <a:effectLst/>
            </p:spPr>
            <p:txBody>
              <a:bodyPr wrap="square">
                <a:spAutoFit/>
              </a:bodyPr>
              <a:lstStyle/>
              <a:p>
                <a:pPr lvl="0" algn="just"/>
                <a:r>
                  <a:rPr lang="vi-VN" sz="3000" smtClean="0">
                    <a:solidFill>
                      <a:srgbClr val="FFFFFF"/>
                    </a:solidFill>
                  </a:rPr>
                  <a:t>- Ống </a:t>
                </a:r>
                <a:r>
                  <a:rPr lang="vi-VN" sz="3000">
                    <a:solidFill>
                      <a:srgbClr val="FFFFFF"/>
                    </a:solidFill>
                  </a:rPr>
                  <a:t>trụ làm bằng thuỷ tinh hữu cơ trong suốt, có đường </a:t>
                </a:r>
                <a:r>
                  <a:rPr lang="vi-VN" sz="3000" smtClean="0">
                    <a:solidFill>
                      <a:srgbClr val="FFFFFF"/>
                    </a:solidFill>
                  </a:rPr>
                  <a:t>kính </a:t>
                </a:r>
                <a:r>
                  <a:rPr lang="vi-VN" sz="3000">
                    <a:solidFill>
                      <a:srgbClr val="FFFFFF"/>
                    </a:solidFill>
                  </a:rPr>
                  <a:t>trong 40 mm, dài 670 mm, có chia độ 0 </a:t>
                </a:r>
                <a14:m>
                  <m:oMath xmlns:m="http://schemas.openxmlformats.org/officeDocument/2006/math">
                    <m:r>
                      <a:rPr lang="vi-VN" sz="3000" i="1">
                        <a:solidFill>
                          <a:srgbClr val="FFFFFF"/>
                        </a:solidFill>
                        <a:latin typeface="Cambria Math"/>
                      </a:rPr>
                      <m:t>÷</m:t>
                    </m:r>
                  </m:oMath>
                </a14:m>
                <a:r>
                  <a:rPr lang="vi-VN" sz="3000">
                    <a:solidFill>
                      <a:srgbClr val="FFFFFF"/>
                    </a:solidFill>
                  </a:rPr>
                  <a:t> 660 mm </a:t>
                </a:r>
                <a:r>
                  <a:rPr lang="vi-VN" sz="3000">
                    <a:solidFill>
                      <a:srgbClr val="FFFF00"/>
                    </a:solidFill>
                  </a:rPr>
                  <a:t>(1)</a:t>
                </a:r>
              </a:p>
              <a:p>
                <a:pPr lvl="0" algn="just"/>
                <a:r>
                  <a:rPr lang="vi-VN" sz="3000" smtClean="0">
                    <a:solidFill>
                      <a:srgbClr val="FFFFFF"/>
                    </a:solidFill>
                  </a:rPr>
                  <a:t>- Pít-tông </a:t>
                </a:r>
                <a:r>
                  <a:rPr lang="vi-VN" sz="3000">
                    <a:solidFill>
                      <a:srgbClr val="FFFFFF"/>
                    </a:solidFill>
                  </a:rPr>
                  <a:t>làm bằng thép bọc nhựa, có vạch dấu, nối với dây kéo và ròng rọc, có thể di chuyển dễ dàng trong ống </a:t>
                </a:r>
                <a:r>
                  <a:rPr lang="vi-VN" sz="3000">
                    <a:solidFill>
                      <a:srgbClr val="FFFF00"/>
                    </a:solidFill>
                  </a:rPr>
                  <a:t>(2)</a:t>
                </a:r>
                <a:r>
                  <a:rPr lang="vi-VN" sz="3000">
                    <a:solidFill>
                      <a:srgbClr val="FFFFFF"/>
                    </a:solidFill>
                  </a:rPr>
                  <a:t>.</a:t>
                </a:r>
              </a:p>
              <a:p>
                <a:pPr lvl="0" algn="just"/>
                <a:r>
                  <a:rPr lang="vi-VN" sz="3000" smtClean="0">
                    <a:solidFill>
                      <a:srgbClr val="FFFFFF"/>
                    </a:solidFill>
                  </a:rPr>
                  <a:t>- Máy </a:t>
                </a:r>
                <a:r>
                  <a:rPr lang="vi-VN" sz="3000">
                    <a:solidFill>
                      <a:srgbClr val="FFFFFF"/>
                    </a:solidFill>
                  </a:rPr>
                  <a:t>phát </a:t>
                </a:r>
                <a:r>
                  <a:rPr lang="vi-VN" sz="3000" smtClean="0">
                    <a:solidFill>
                      <a:srgbClr val="FFFFFF"/>
                    </a:solidFill>
                  </a:rPr>
                  <a:t>tần </a:t>
                </a:r>
                <a:r>
                  <a:rPr lang="vi-VN" sz="3000">
                    <a:solidFill>
                      <a:srgbClr val="FFFFFF"/>
                    </a:solidFill>
                  </a:rPr>
                  <a:t>số phát ra tín hiệu có dạng sin </a:t>
                </a:r>
                <a:r>
                  <a:rPr lang="vi-VN" sz="3000" smtClean="0">
                    <a:solidFill>
                      <a:srgbClr val="FFFFFF"/>
                    </a:solidFill>
                  </a:rPr>
                  <a:t>                           </a:t>
                </a:r>
                <a:r>
                  <a:rPr lang="vi-VN" sz="3000" smtClean="0">
                    <a:solidFill>
                      <a:srgbClr val="FFFF00"/>
                    </a:solidFill>
                  </a:rPr>
                  <a:t> (</a:t>
                </a:r>
                <a:r>
                  <a:rPr lang="vi-VN" sz="3000">
                    <a:solidFill>
                      <a:srgbClr val="FFFF00"/>
                    </a:solidFill>
                  </a:rPr>
                  <a:t>3).</a:t>
                </a:r>
              </a:p>
              <a:p>
                <a:pPr lvl="0" algn="just"/>
                <a:r>
                  <a:rPr lang="vi-VN" sz="3000" smtClean="0">
                    <a:solidFill>
                      <a:srgbClr val="FFFFFF"/>
                    </a:solidFill>
                  </a:rPr>
                  <a:t>- Một </a:t>
                </a:r>
                <a:r>
                  <a:rPr lang="vi-VN" sz="3000">
                    <a:solidFill>
                      <a:srgbClr val="FFFFFF"/>
                    </a:solidFill>
                  </a:rPr>
                  <a:t>loa </a:t>
                </a:r>
                <a:r>
                  <a:rPr lang="vi-VN" sz="3000" smtClean="0">
                    <a:solidFill>
                      <a:srgbClr val="FFFFFF"/>
                    </a:solidFill>
                  </a:rPr>
                  <a:t>nhỏ                      </a:t>
                </a:r>
                <a:r>
                  <a:rPr lang="vi-VN" sz="3000" smtClean="0">
                    <a:solidFill>
                      <a:srgbClr val="FFFF00"/>
                    </a:solidFill>
                  </a:rPr>
                  <a:t>(</a:t>
                </a:r>
                <a:r>
                  <a:rPr lang="vi-VN" sz="3000">
                    <a:solidFill>
                      <a:srgbClr val="FFFF00"/>
                    </a:solidFill>
                  </a:rPr>
                  <a:t>4)</a:t>
                </a:r>
                <a:r>
                  <a:rPr lang="vi-VN" sz="3000">
                    <a:solidFill>
                      <a:srgbClr val="FFFFFF"/>
                    </a:solidFill>
                  </a:rPr>
                  <a:t>.</a:t>
                </a:r>
              </a:p>
              <a:p>
                <a:pPr lvl="0" algn="just"/>
                <a:r>
                  <a:rPr lang="vi-VN" sz="3000" smtClean="0">
                    <a:solidFill>
                      <a:srgbClr val="FFFFFF"/>
                    </a:solidFill>
                  </a:rPr>
                  <a:t>- Giá </a:t>
                </a:r>
                <a:r>
                  <a:rPr lang="vi-VN" sz="3000">
                    <a:solidFill>
                      <a:srgbClr val="FFFFFF"/>
                    </a:solidFill>
                  </a:rPr>
                  <a:t>đỡ ống </a:t>
                </a:r>
                <a:r>
                  <a:rPr lang="vi-VN" sz="3000" smtClean="0">
                    <a:solidFill>
                      <a:srgbClr val="FFFFFF"/>
                    </a:solidFill>
                  </a:rPr>
                  <a:t>trụ                  </a:t>
                </a:r>
                <a:r>
                  <a:rPr lang="vi-VN" sz="3000" smtClean="0">
                    <a:solidFill>
                      <a:srgbClr val="FFFF00"/>
                    </a:solidFill>
                  </a:rPr>
                  <a:t>(</a:t>
                </a:r>
                <a:r>
                  <a:rPr lang="vi-VN" sz="3000">
                    <a:solidFill>
                      <a:srgbClr val="FFFF00"/>
                    </a:solidFill>
                  </a:rPr>
                  <a:t>5)</a:t>
                </a:r>
                <a:r>
                  <a:rPr lang="vi-VN" sz="3000">
                    <a:solidFill>
                      <a:srgbClr val="FFFFFF"/>
                    </a:solidFill>
                  </a:rPr>
                  <a:t>.</a:t>
                </a:r>
              </a:p>
              <a:p>
                <a:pPr marL="346075" marR="0" indent="-346075" algn="just">
                  <a:spcBef>
                    <a:spcPts val="0"/>
                  </a:spcBef>
                  <a:spcAft>
                    <a:spcPts val="0"/>
                  </a:spcAft>
                </a:pPr>
                <a:r>
                  <a:rPr lang="en-US" sz="3000">
                    <a:solidFill>
                      <a:srgbClr val="FFFFFF"/>
                    </a:solidFill>
                    <a:effectLst/>
                    <a:ea typeface="Times New Roman" panose="02020603050405020304" pitchFamily="18" charset="0"/>
                  </a:rPr>
                  <a:t> </a:t>
                </a:r>
              </a:p>
            </p:txBody>
          </p:sp>
        </mc:Choice>
        <mc:Fallback>
          <p:sp>
            <p:nvSpPr>
              <p:cNvPr id="16" name="Text Box 29">
                <a:extLst>
                  <a:ext uri="{FF2B5EF4-FFF2-40B4-BE49-F238E27FC236}">
                    <a16:creationId xmlns="" xmlns:a16="http://schemas.microsoft.com/office/drawing/2014/main" xmlns:a14="http://schemas.microsoft.com/office/drawing/2010/main" id="{830AAE48-A1FC-ACEB-B1AB-A800269ED99F}"/>
                  </a:ext>
                </a:extLst>
              </p:cNvPr>
              <p:cNvSpPr txBox="1">
                <a:spLocks noRot="1" noChangeAspect="1" noMove="1" noResize="1" noEditPoints="1" noAdjustHandles="1" noChangeArrowheads="1" noChangeShapeType="1" noTextEdit="1"/>
              </p:cNvSpPr>
              <p:nvPr/>
            </p:nvSpPr>
            <p:spPr bwMode="auto">
              <a:xfrm>
                <a:off x="756326" y="1230154"/>
                <a:ext cx="6939873" cy="5170646"/>
              </a:xfrm>
              <a:prstGeom prst="rect">
                <a:avLst/>
              </a:prstGeom>
              <a:blipFill rotWithShape="1">
                <a:blip r:embed="rId5"/>
                <a:stretch>
                  <a:fillRect l="-2021" t="-1533" r="-2109"/>
                </a:stretch>
              </a:blipFill>
              <a:ln>
                <a:noFill/>
              </a:ln>
              <a:effectLst/>
            </p:spPr>
            <p:txBody>
              <a:bodyPr/>
              <a:lstStyle/>
              <a:p>
                <a:r>
                  <a:rPr lang="vi-VN">
                    <a:noFill/>
                  </a:rPr>
                  <a:t> </a:t>
                </a:r>
              </a:p>
            </p:txBody>
          </p:sp>
        </mc:Fallback>
      </mc:AlternateContent>
      <p:sp>
        <p:nvSpPr>
          <p:cNvPr id="3" name="Rectangle 1"/>
          <p:cNvSpPr>
            <a:spLocks noChangeArrowheads="1"/>
          </p:cNvSpPr>
          <p:nvPr/>
        </p:nvSpPr>
        <p:spPr bwMode="auto">
          <a:xfrm>
            <a:off x="3190875" y="2516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vi-VN" sz="1800" b="0" i="0" u="none" strike="noStrike" cap="none" normalizeH="0" baseline="0" smtClean="0">
                <a:ln>
                  <a:noFill/>
                </a:ln>
                <a:solidFill>
                  <a:schemeClr val="tx1"/>
                </a:solidFill>
                <a:effectLst/>
                <a:latin typeface="Arial" pitchFamily="34" charset="0"/>
                <a:cs typeface="Arial" pitchFamily="34" charset="0"/>
              </a:rPr>
              <a:t/>
            </a:r>
            <a:br>
              <a:rPr kumimoji="0" lang="vi-VN" altLang="vi-VN" sz="1800" b="0" i="0" u="none" strike="noStrike" cap="none" normalizeH="0" baseline="0" smtClean="0">
                <a:ln>
                  <a:noFill/>
                </a:ln>
                <a:solidFill>
                  <a:schemeClr val="tx1"/>
                </a:solidFill>
                <a:effectLst/>
                <a:latin typeface="Arial" pitchFamily="34" charset="0"/>
                <a:cs typeface="Arial" pitchFamily="34" charset="0"/>
              </a:rPr>
            </a:br>
            <a:endParaRPr kumimoji="0" lang="vi-VN" altLang="vi-VN"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19" descr="image22"/>
          <p:cNvPicPr/>
          <p:nvPr/>
        </p:nvPicPr>
        <p:blipFill rotWithShape="1">
          <a:blip r:embed="rId6" cstate="print">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rcRect l="62987" t="24717" r="9153" b="51643"/>
          <a:stretch/>
        </p:blipFill>
        <p:spPr bwMode="auto">
          <a:xfrm>
            <a:off x="7696199" y="1447801"/>
            <a:ext cx="3596641" cy="48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13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 calcmode="lin" valueType="num">
                                      <p:cBhvr additive="base">
                                        <p:cTn id="20"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 calcmode="lin" valueType="num">
                                      <p:cBhvr additive="base">
                                        <p:cTn id="26"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 calcmode="lin" valueType="num">
                                      <p:cBhvr additive="base">
                                        <p:cTn id="32"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 calcmode="lin" valueType="num">
                                      <p:cBhvr additive="base">
                                        <p:cTn id="38"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20">
            <a:extLst>
              <a:ext uri="{FF2B5EF4-FFF2-40B4-BE49-F238E27FC236}">
                <a16:creationId xmlns="" xmlns:a16="http://schemas.microsoft.com/office/drawing/2014/main" id="{CE929ED8-29C8-403F-B2DB-4DE8F97A0957}"/>
              </a:ext>
            </a:extLst>
          </p:cNvPr>
          <p:cNvSpPr/>
          <p:nvPr/>
        </p:nvSpPr>
        <p:spPr>
          <a:xfrm>
            <a:off x="533400" y="1843339"/>
            <a:ext cx="10903276" cy="4786061"/>
          </a:xfrm>
          <a:prstGeom prst="roundRect">
            <a:avLst>
              <a:gd name="adj" fmla="val 8564"/>
            </a:avLst>
          </a:prstGeom>
          <a:solidFill>
            <a:srgbClr val="34624D"/>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7030A0"/>
              </a:solidFill>
            </a:endParaRPr>
          </a:p>
        </p:txBody>
      </p:sp>
      <p:pic>
        <p:nvPicPr>
          <p:cNvPr id="17" name="Picture 4" descr="empty-blue-rectangle">
            <a:extLst>
              <a:ext uri="{FF2B5EF4-FFF2-40B4-BE49-F238E27FC236}">
                <a16:creationId xmlns="" xmlns:a16="http://schemas.microsoft.com/office/drawing/2014/main" id="{272B11C8-AD02-44AD-B865-6A8FCD5CD1AC}"/>
              </a:ext>
            </a:extLst>
          </p:cNvPr>
          <p:cNvPicPr>
            <a:picLocks noChangeAspect="1" noChangeArrowheads="1"/>
          </p:cNvPicPr>
          <p:nvPr/>
        </p:nvPicPr>
        <p:blipFill>
          <a:blip r:embed="rId3"/>
          <a:srcRect/>
          <a:stretch>
            <a:fillRect/>
          </a:stretch>
        </p:blipFill>
        <p:spPr bwMode="auto">
          <a:xfrm>
            <a:off x="209302" y="609600"/>
            <a:ext cx="11471777" cy="1081339"/>
          </a:xfrm>
          <a:prstGeom prst="rect">
            <a:avLst/>
          </a:prstGeom>
          <a:noFill/>
          <a:ln w="9525">
            <a:noFill/>
            <a:miter lim="800000"/>
            <a:headEnd/>
            <a:tailEnd/>
          </a:ln>
        </p:spPr>
      </p:pic>
      <p:sp>
        <p:nvSpPr>
          <p:cNvPr id="19" name="TextBox 18">
            <a:extLst>
              <a:ext uri="{FF2B5EF4-FFF2-40B4-BE49-F238E27FC236}">
                <a16:creationId xmlns="" xmlns:a16="http://schemas.microsoft.com/office/drawing/2014/main" id="{98CDA5ED-0774-4A45-AB70-57331A0C8F26}"/>
              </a:ext>
            </a:extLst>
          </p:cNvPr>
          <p:cNvSpPr txBox="1"/>
          <p:nvPr/>
        </p:nvSpPr>
        <p:spPr>
          <a:xfrm>
            <a:off x="891928" y="685800"/>
            <a:ext cx="10007926" cy="954107"/>
          </a:xfrm>
          <a:prstGeom prst="rect">
            <a:avLst/>
          </a:prstGeom>
          <a:noFill/>
        </p:spPr>
        <p:txBody>
          <a:bodyPr wrap="square">
            <a:spAutoFit/>
          </a:bodyPr>
          <a:lstStyle/>
          <a:p>
            <a:pPr algn="just"/>
            <a:r>
              <a:rPr lang="vi-VN" sz="2800">
                <a:solidFill>
                  <a:srgbClr val="006600"/>
                </a:solidFill>
              </a:rPr>
              <a:t>Lắp ống trụ đã được lồng pít-tông ở trong ống lên giá đỡ, ghép loa sát đầu dưới của ống trụ (Hình 15.1</a:t>
            </a:r>
            <a:r>
              <a:rPr lang="vi-VN" sz="2800" smtClean="0">
                <a:solidFill>
                  <a:srgbClr val="006600"/>
                </a:solidFill>
              </a:rPr>
              <a:t>).</a:t>
            </a:r>
            <a:endParaRPr lang="vi-VN" sz="2800">
              <a:solidFill>
                <a:srgbClr val="006600"/>
              </a:solidFill>
            </a:endParaRPr>
          </a:p>
        </p:txBody>
      </p:sp>
      <p:grpSp>
        <p:nvGrpSpPr>
          <p:cNvPr id="15" name="Group 14">
            <a:extLst>
              <a:ext uri="{FF2B5EF4-FFF2-40B4-BE49-F238E27FC236}">
                <a16:creationId xmlns="" xmlns:a16="http://schemas.microsoft.com/office/drawing/2014/main" id="{AE09EC08-23DE-4920-8ED5-9CE1232C1446}"/>
              </a:ext>
            </a:extLst>
          </p:cNvPr>
          <p:cNvGrpSpPr/>
          <p:nvPr/>
        </p:nvGrpSpPr>
        <p:grpSpPr>
          <a:xfrm>
            <a:off x="156193" y="83130"/>
            <a:ext cx="8225808" cy="541687"/>
            <a:chOff x="258574" y="2255789"/>
            <a:chExt cx="8174841" cy="756153"/>
          </a:xfrm>
        </p:grpSpPr>
        <p:grpSp>
          <p:nvGrpSpPr>
            <p:cNvPr id="18"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8174841" cy="708275"/>
              <a:chOff x="550568" y="3403331"/>
              <a:chExt cx="4209662" cy="1364238"/>
            </a:xfrm>
          </p:grpSpPr>
          <p:pic>
            <p:nvPicPr>
              <p:cNvPr id="21"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68" y="3403331"/>
                <a:ext cx="420966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5" y="2255789"/>
              <a:ext cx="7299939"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smtClean="0">
                  <a:solidFill>
                    <a:srgbClr val="005DA2"/>
                  </a:solidFill>
                  <a:cs typeface="Arial" panose="020B0604020202020204" pitchFamily="34" charset="0"/>
                </a:rPr>
                <a:t>II. THIẾT KẾ PHƯƠNG ÁN THÍ NGHIỆM</a:t>
              </a:r>
              <a:endParaRPr lang="en-US" sz="2800" b="1" dirty="0">
                <a:solidFill>
                  <a:srgbClr val="005DA2"/>
                </a:solidFill>
                <a:cs typeface="Arial" panose="020B0604020202020204" pitchFamily="34" charset="0"/>
              </a:endParaRPr>
            </a:p>
          </p:txBody>
        </p:sp>
      </p:grpSp>
      <p:sp>
        <p:nvSpPr>
          <p:cNvPr id="25" name="TextBox 24">
            <a:extLst>
              <a:ext uri="{FF2B5EF4-FFF2-40B4-BE49-F238E27FC236}">
                <a16:creationId xmlns="" xmlns:a16="http://schemas.microsoft.com/office/drawing/2014/main" id="{388017B7-B871-0932-E59E-4B22348B0569}"/>
              </a:ext>
            </a:extLst>
          </p:cNvPr>
          <p:cNvSpPr txBox="1"/>
          <p:nvPr/>
        </p:nvSpPr>
        <p:spPr>
          <a:xfrm>
            <a:off x="6629400" y="4419600"/>
            <a:ext cx="3671455" cy="477054"/>
          </a:xfrm>
          <a:prstGeom prst="rect">
            <a:avLst/>
          </a:prstGeom>
          <a:noFill/>
        </p:spPr>
        <p:txBody>
          <a:bodyPr wrap="square">
            <a:spAutoFit/>
          </a:bodyPr>
          <a:lstStyle/>
          <a:p>
            <a:pPr algn="ctr"/>
            <a:r>
              <a:rPr lang="en-US" sz="2500" i="1" smtClean="0">
                <a:solidFill>
                  <a:srgbClr val="FFFFFF"/>
                </a:solidFill>
                <a:latin typeface="Arial" panose="020B0604020202020204" pitchFamily="34" charset="0"/>
              </a:rPr>
              <a:t>Máy phát tần số</a:t>
            </a:r>
            <a:endParaRPr lang="en-US" sz="2500">
              <a:solidFill>
                <a:srgbClr val="FFFFFF"/>
              </a:solidFill>
            </a:endParaRPr>
          </a:p>
        </p:txBody>
      </p:sp>
      <p:sp>
        <p:nvSpPr>
          <p:cNvPr id="27" name="TextBox 26">
            <a:extLst>
              <a:ext uri="{FF2B5EF4-FFF2-40B4-BE49-F238E27FC236}">
                <a16:creationId xmlns="" xmlns:a16="http://schemas.microsoft.com/office/drawing/2014/main" id="{CBE0BB30-FAD9-47A4-0FE9-2CAFBFC7737E}"/>
              </a:ext>
            </a:extLst>
          </p:cNvPr>
          <p:cNvSpPr txBox="1"/>
          <p:nvPr/>
        </p:nvSpPr>
        <p:spPr>
          <a:xfrm>
            <a:off x="882013" y="6076146"/>
            <a:ext cx="5200131" cy="477054"/>
          </a:xfrm>
          <a:prstGeom prst="rect">
            <a:avLst/>
          </a:prstGeom>
          <a:noFill/>
        </p:spPr>
        <p:txBody>
          <a:bodyPr wrap="square">
            <a:spAutoFit/>
          </a:bodyPr>
          <a:lstStyle/>
          <a:p>
            <a:pPr algn="ctr"/>
            <a:r>
              <a:rPr lang="en-US" sz="2500" i="1" smtClean="0">
                <a:solidFill>
                  <a:srgbClr val="FFFFFF"/>
                </a:solidFill>
                <a:latin typeface="Arial" panose="020B0604020202020204" pitchFamily="34" charset="0"/>
              </a:rPr>
              <a:t>Bộ thí nghiệm đo tốc độ truyền âm</a:t>
            </a:r>
            <a:endParaRPr lang="en-US" sz="2500">
              <a:solidFill>
                <a:srgbClr val="FFFFFF"/>
              </a:solidFill>
            </a:endParaRPr>
          </a:p>
        </p:txBody>
      </p:sp>
      <p:pic>
        <p:nvPicPr>
          <p:cNvPr id="28" name="Picture 27" descr="image22"/>
          <p:cNvPicPr/>
          <p:nvPr/>
        </p:nvPicPr>
        <p:blipFill rotWithShape="1">
          <a:blip r:embed="rId6" cstate="print">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rcRect l="62987" t="24717" r="9153" b="51643"/>
          <a:stretch/>
        </p:blipFill>
        <p:spPr bwMode="auto">
          <a:xfrm>
            <a:off x="1752600" y="1935480"/>
            <a:ext cx="3352800" cy="4171145"/>
          </a:xfrm>
          <a:prstGeom prst="rect">
            <a:avLst/>
          </a:prstGeom>
          <a:noFill/>
          <a:ln>
            <a:noFill/>
          </a:ln>
          <a:extLst>
            <a:ext uri="{53640926-AAD7-44D8-BBD7-CCE9431645EC}">
              <a14:shadowObscured xmlns:a14="http://schemas.microsoft.com/office/drawing/2010/main"/>
            </a:ext>
          </a:extLst>
        </p:spPr>
      </p:pic>
      <p:pic>
        <p:nvPicPr>
          <p:cNvPr id="3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39" r="7053" b="17193"/>
          <a:stretch/>
        </p:blipFill>
        <p:spPr bwMode="auto">
          <a:xfrm>
            <a:off x="6221847" y="2090189"/>
            <a:ext cx="4217553" cy="23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6096001" y="4796135"/>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400" smtClean="0">
                <a:solidFill>
                  <a:srgbClr val="FFFFFF"/>
                </a:solidFill>
                <a:effectLst/>
                <a:latin typeface="Arial" panose="020B0604020202020204" pitchFamily="34" charset="0"/>
                <a:ea typeface="Times New Roman" panose="02020603050405020304" pitchFamily="18" charset="0"/>
              </a:rPr>
              <a:t>Có thể sử dụng âm thoa thay cho loa</a:t>
            </a:r>
            <a:endParaRPr lang="en-US" sz="2400">
              <a:solidFill>
                <a:srgbClr val="FFFFFF"/>
              </a:solidFill>
              <a:effectLst/>
              <a:latin typeface="Times New Roman" panose="02020603050405020304" pitchFamily="18" charset="0"/>
              <a:ea typeface="Times New Roman" panose="02020603050405020304" pitchFamily="18" charset="0"/>
            </a:endParaRPr>
          </a:p>
        </p:txBody>
      </p:sp>
      <p:grpSp>
        <p:nvGrpSpPr>
          <p:cNvPr id="5" name="Group 4"/>
          <p:cNvGrpSpPr/>
          <p:nvPr/>
        </p:nvGrpSpPr>
        <p:grpSpPr>
          <a:xfrm>
            <a:off x="5486400" y="4572000"/>
            <a:ext cx="659485" cy="579120"/>
            <a:chOff x="613742" y="4648200"/>
            <a:chExt cx="681658" cy="609600"/>
          </a:xfrm>
        </p:grpSpPr>
        <p:sp>
          <p:nvSpPr>
            <p:cNvPr id="4" name="Flowchart: Sequential Access Storage 3"/>
            <p:cNvSpPr/>
            <p:nvPr/>
          </p:nvSpPr>
          <p:spPr>
            <a:xfrm>
              <a:off x="613742" y="4648200"/>
              <a:ext cx="681658" cy="609600"/>
            </a:xfrm>
            <a:prstGeom prst="flowChartMagnetic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529" y="4715731"/>
              <a:ext cx="255795" cy="51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descr="C:\Users\ADMIN\Desktop\VAT-LI-11-MOI\GA-VL11\âm tho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44000" y="4953000"/>
            <a:ext cx="2133600" cy="150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8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0-#ppt_w/2"/>
                                          </p:val>
                                        </p:tav>
                                        <p:tav tm="100000">
                                          <p:val>
                                            <p:strVal val="#ppt_x"/>
                                          </p:val>
                                        </p:tav>
                                      </p:tavLst>
                                    </p:anim>
                                    <p:anim calcmode="lin" valueType="num">
                                      <p:cBhvr additive="base">
                                        <p:cTn id="46" dur="50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75"/>
                                        </p:tgtEl>
                                        <p:attrNameLst>
                                          <p:attrName>style.visibility</p:attrName>
                                        </p:attrNameLst>
                                      </p:cBhvr>
                                      <p:to>
                                        <p:strVal val="visible"/>
                                      </p:to>
                                    </p:set>
                                    <p:animEffect transition="in" filter="fade">
                                      <p:cBhvr>
                                        <p:cTn id="55" dur="1000"/>
                                        <p:tgtEl>
                                          <p:spTgt spid="3075"/>
                                        </p:tgtEl>
                                      </p:cBhvr>
                                    </p:animEffect>
                                    <p:anim calcmode="lin" valueType="num">
                                      <p:cBhvr>
                                        <p:cTn id="56" dur="1000" fill="hold"/>
                                        <p:tgtEl>
                                          <p:spTgt spid="3075"/>
                                        </p:tgtEl>
                                        <p:attrNameLst>
                                          <p:attrName>ppt_x</p:attrName>
                                        </p:attrNameLst>
                                      </p:cBhvr>
                                      <p:tavLst>
                                        <p:tav tm="0">
                                          <p:val>
                                            <p:strVal val="#ppt_x"/>
                                          </p:val>
                                        </p:tav>
                                        <p:tav tm="100000">
                                          <p:val>
                                            <p:strVal val="#ppt_x"/>
                                          </p:val>
                                        </p:tav>
                                      </p:tavLst>
                                    </p:anim>
                                    <p:anim calcmode="lin" valueType="num">
                                      <p:cBhvr>
                                        <p:cTn id="5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27" y="1096995"/>
            <a:ext cx="10912475" cy="545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 xmlns:a16="http://schemas.microsoft.com/office/drawing/2014/main" id="{2A6C3612-213C-EB78-5C3D-3FA7F2E65C75}"/>
              </a:ext>
            </a:extLst>
          </p:cNvPr>
          <p:cNvGrpSpPr/>
          <p:nvPr/>
        </p:nvGrpSpPr>
        <p:grpSpPr>
          <a:xfrm>
            <a:off x="411480" y="685800"/>
            <a:ext cx="883920" cy="808268"/>
            <a:chOff x="499279" y="507464"/>
            <a:chExt cx="520842" cy="492626"/>
          </a:xfrm>
        </p:grpSpPr>
        <p:sp>
          <p:nvSpPr>
            <p:cNvPr id="18" name="Oval 17">
              <a:extLst>
                <a:ext uri="{FF2B5EF4-FFF2-40B4-BE49-F238E27FC236}">
                  <a16:creationId xmlns="" xmlns:a16="http://schemas.microsoft.com/office/drawing/2014/main" id="{D2313A59-1DA0-9A7B-27F7-4A55A6B8D139}"/>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6A0DD21B-B20F-8EF2-F0E2-3568F5FB300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99279" y="524303"/>
              <a:ext cx="480281" cy="442625"/>
            </a:xfrm>
            <a:prstGeom prst="rect">
              <a:avLst/>
            </a:prstGeom>
          </p:spPr>
        </p:pic>
      </p:grpSp>
      <p:grpSp>
        <p:nvGrpSpPr>
          <p:cNvPr id="21" name="Group 20">
            <a:extLst>
              <a:ext uri="{FF2B5EF4-FFF2-40B4-BE49-F238E27FC236}">
                <a16:creationId xmlns="" xmlns:a16="http://schemas.microsoft.com/office/drawing/2014/main" id="{AE09EC08-23DE-4920-8ED5-9CE1232C1446}"/>
              </a:ext>
            </a:extLst>
          </p:cNvPr>
          <p:cNvGrpSpPr/>
          <p:nvPr/>
        </p:nvGrpSpPr>
        <p:grpSpPr>
          <a:xfrm>
            <a:off x="156193" y="83130"/>
            <a:ext cx="8225808" cy="541687"/>
            <a:chOff x="258574" y="2255789"/>
            <a:chExt cx="8174841" cy="756153"/>
          </a:xfrm>
        </p:grpSpPr>
        <p:grpSp>
          <p:nvGrpSpPr>
            <p:cNvPr id="22"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8174841" cy="708275"/>
              <a:chOff x="550568" y="3403331"/>
              <a:chExt cx="4209662" cy="1364238"/>
            </a:xfrm>
          </p:grpSpPr>
          <p:pic>
            <p:nvPicPr>
              <p:cNvPr id="24"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568" y="3403331"/>
                <a:ext cx="420966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5" y="2255789"/>
              <a:ext cx="7299939"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smtClean="0">
                  <a:solidFill>
                    <a:srgbClr val="005DA2"/>
                  </a:solidFill>
                  <a:cs typeface="Arial" panose="020B0604020202020204" pitchFamily="34" charset="0"/>
                </a:rPr>
                <a:t>II. THIẾT KẾ PHƯƠNG ÁN THÍ NGHIỆM</a:t>
              </a:r>
              <a:endParaRPr lang="en-US" sz="2800" b="1" dirty="0">
                <a:solidFill>
                  <a:srgbClr val="005DA2"/>
                </a:solidFill>
                <a:cs typeface="Arial" panose="020B0604020202020204" pitchFamily="34" charset="0"/>
              </a:endParaRPr>
            </a:p>
          </p:txBody>
        </p:sp>
      </p:grpSp>
      <p:sp>
        <p:nvSpPr>
          <p:cNvPr id="26" name="Text Box 29">
            <a:extLst>
              <a:ext uri="{FF2B5EF4-FFF2-40B4-BE49-F238E27FC236}">
                <a16:creationId xmlns="" xmlns:a16="http://schemas.microsoft.com/office/drawing/2014/main" id="{830AAE48-A1FC-ACEB-B1AB-A800269ED99F}"/>
              </a:ext>
            </a:extLst>
          </p:cNvPr>
          <p:cNvSpPr txBox="1">
            <a:spLocks noChangeArrowheads="1"/>
          </p:cNvSpPr>
          <p:nvPr/>
        </p:nvSpPr>
        <p:spPr bwMode="auto">
          <a:xfrm>
            <a:off x="756326" y="1458754"/>
            <a:ext cx="10912476" cy="5170646"/>
          </a:xfrm>
          <a:prstGeom prst="rect">
            <a:avLst/>
          </a:prstGeom>
          <a:noFill/>
          <a:ln>
            <a:noFill/>
          </a:ln>
          <a:effectLst/>
        </p:spPr>
        <p:txBody>
          <a:bodyPr wrap="square">
            <a:spAutoFit/>
          </a:bodyPr>
          <a:lstStyle/>
          <a:p>
            <a:pPr algn="just"/>
            <a:r>
              <a:rPr lang="vi-VN" sz="3000" smtClean="0">
                <a:solidFill>
                  <a:srgbClr val="FFFFFF"/>
                </a:solidFill>
              </a:rPr>
              <a:t>Nối </a:t>
            </a:r>
            <a:r>
              <a:rPr lang="vi-VN" sz="3000">
                <a:solidFill>
                  <a:srgbClr val="FFFFFF"/>
                </a:solidFill>
              </a:rPr>
              <a:t>máy phát tần số với loa, bật công tắc nguồn của máy phát tần số, điều chỉnh biên độ và tần số để nghe rõ âm (hoặc dùng búa cao su gõ vào một nhánh của âm thoa), đồng thời dịch chuyển dần pít-tông ra xa loa. Trả lời câu hỏi sau:</a:t>
            </a:r>
          </a:p>
          <a:p>
            <a:pPr lvl="0" algn="just"/>
            <a:r>
              <a:rPr lang="vi-VN" sz="3000" smtClean="0">
                <a:solidFill>
                  <a:srgbClr val="FFFF00"/>
                </a:solidFill>
              </a:rPr>
              <a:t>a) </a:t>
            </a:r>
            <a:r>
              <a:rPr lang="vi-VN" sz="3000" smtClean="0">
                <a:solidFill>
                  <a:srgbClr val="FFFFFF"/>
                </a:solidFill>
              </a:rPr>
              <a:t>Khi </a:t>
            </a:r>
            <a:r>
              <a:rPr lang="vi-VN" sz="3000">
                <a:solidFill>
                  <a:srgbClr val="FFFFFF"/>
                </a:solidFill>
              </a:rPr>
              <a:t>pít-tông di chuyển, độ to của âm thanh nghe được thay đổi như thế nào?</a:t>
            </a:r>
          </a:p>
          <a:p>
            <a:pPr lvl="0" algn="just"/>
            <a:r>
              <a:rPr lang="vi-VN" sz="3000" smtClean="0">
                <a:solidFill>
                  <a:srgbClr val="FFFF00"/>
                </a:solidFill>
              </a:rPr>
              <a:t>b) </a:t>
            </a:r>
            <a:r>
              <a:rPr lang="vi-VN" sz="3000" smtClean="0">
                <a:solidFill>
                  <a:srgbClr val="FFFFFF"/>
                </a:solidFill>
              </a:rPr>
              <a:t>Khoảng </a:t>
            </a:r>
            <a:r>
              <a:rPr lang="vi-VN" sz="3000">
                <a:solidFill>
                  <a:srgbClr val="FFFFFF"/>
                </a:solidFill>
              </a:rPr>
              <a:t>cách giữa hai vị trí liên tiếp của pít-tông mà âm thanh nghe được to nhất cho phép xác định đại lượng nào của sóng âm?</a:t>
            </a:r>
          </a:p>
          <a:p>
            <a:pPr lvl="0" algn="just"/>
            <a:r>
              <a:rPr lang="vi-VN" sz="3000" smtClean="0">
                <a:solidFill>
                  <a:srgbClr val="FFFF00"/>
                </a:solidFill>
              </a:rPr>
              <a:t>c) </a:t>
            </a:r>
            <a:r>
              <a:rPr lang="vi-VN" sz="3000" smtClean="0">
                <a:solidFill>
                  <a:srgbClr val="FFFFFF"/>
                </a:solidFill>
              </a:rPr>
              <a:t>Cần </a:t>
            </a:r>
            <a:r>
              <a:rPr lang="vi-VN" sz="3000">
                <a:solidFill>
                  <a:srgbClr val="FFFFFF"/>
                </a:solidFill>
              </a:rPr>
              <a:t>đo đại lượng nào để tính được tốc độ truyền âm?</a:t>
            </a:r>
          </a:p>
          <a:p>
            <a:pPr lvl="0" algn="just"/>
            <a:r>
              <a:rPr lang="vi-VN" sz="3000" smtClean="0">
                <a:solidFill>
                  <a:srgbClr val="FFFFFF"/>
                </a:solidFill>
              </a:rPr>
              <a:t> </a:t>
            </a:r>
            <a:endParaRPr lang="en-US" sz="3000">
              <a:solidFill>
                <a:srgbClr val="FFFFFF"/>
              </a:solidFill>
              <a:effectLst/>
              <a:ea typeface="Times New Roman" panose="02020603050405020304" pitchFamily="18" charset="0"/>
            </a:endParaRPr>
          </a:p>
        </p:txBody>
      </p:sp>
      <p:sp>
        <p:nvSpPr>
          <p:cNvPr id="3" name="Rectangle 3"/>
          <p:cNvSpPr>
            <a:spLocks noChangeArrowheads="1"/>
          </p:cNvSpPr>
          <p:nvPr/>
        </p:nvSpPr>
        <p:spPr bwMode="auto">
          <a:xfrm>
            <a:off x="3190875" y="297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vi-VN" sz="1800" b="0" i="0" u="none" strike="noStrike" cap="none" normalizeH="0" baseline="0" smtClean="0">
                <a:ln>
                  <a:noFill/>
                </a:ln>
                <a:solidFill>
                  <a:schemeClr val="tx1"/>
                </a:solidFill>
                <a:effectLst/>
                <a:latin typeface="Arial" pitchFamily="34" charset="0"/>
                <a:cs typeface="Arial" pitchFamily="34" charset="0"/>
              </a:rPr>
              <a:t/>
            </a:r>
            <a:br>
              <a:rPr kumimoji="0" lang="vi-VN" altLang="vi-VN" sz="1800" b="0" i="0" u="none" strike="noStrike" cap="none" normalizeH="0" baseline="0" smtClean="0">
                <a:ln>
                  <a:noFill/>
                </a:ln>
                <a:solidFill>
                  <a:schemeClr val="tx1"/>
                </a:solidFill>
                <a:effectLst/>
                <a:latin typeface="Arial" pitchFamily="34" charset="0"/>
                <a:cs typeface="Arial" pitchFamily="34" charset="0"/>
              </a:rPr>
            </a:br>
            <a:endParaRPr kumimoji="0" lang="vi-VN" alt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22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fade">
                                      <p:cBhvr>
                                        <p:cTn id="13" dur="1000"/>
                                        <p:tgtEl>
                                          <p:spTgt spid="26">
                                            <p:txEl>
                                              <p:pRg st="1" end="1"/>
                                            </p:txEl>
                                          </p:spTgt>
                                        </p:tgtEl>
                                      </p:cBhvr>
                                    </p:animEffect>
                                    <p:anim calcmode="lin" valueType="num">
                                      <p:cBhvr>
                                        <p:cTn id="14"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 calcmode="lin" valueType="num">
                                      <p:cBhvr additive="base">
                                        <p:cTn id="20"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1000"/>
                                        <p:tgtEl>
                                          <p:spTgt spid="26">
                                            <p:txEl>
                                              <p:pRg st="3" end="3"/>
                                            </p:txEl>
                                          </p:spTgt>
                                        </p:tgtEl>
                                      </p:cBhvr>
                                    </p:animEffect>
                                    <p:anim calcmode="lin" valueType="num">
                                      <p:cBhvr>
                                        <p:cTn id="27"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27" y="868395"/>
            <a:ext cx="10912475" cy="560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 xmlns:a16="http://schemas.microsoft.com/office/drawing/2014/main" id="{AE09EC08-23DE-4920-8ED5-9CE1232C1446}"/>
              </a:ext>
            </a:extLst>
          </p:cNvPr>
          <p:cNvGrpSpPr/>
          <p:nvPr/>
        </p:nvGrpSpPr>
        <p:grpSpPr>
          <a:xfrm>
            <a:off x="156193" y="83130"/>
            <a:ext cx="8225807" cy="541687"/>
            <a:chOff x="258574" y="2255789"/>
            <a:chExt cx="8174840" cy="756153"/>
          </a:xfrm>
        </p:grpSpPr>
        <p:grpSp>
          <p:nvGrpSpPr>
            <p:cNvPr id="22"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6205915" cy="708275"/>
              <a:chOff x="550568" y="3403331"/>
              <a:chExt cx="3195757" cy="1364238"/>
            </a:xfrm>
          </p:grpSpPr>
          <p:pic>
            <p:nvPicPr>
              <p:cNvPr id="24"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68" y="3403331"/>
                <a:ext cx="319575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5" y="2255789"/>
              <a:ext cx="7299939"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a:solidFill>
                    <a:srgbClr val="005DA2"/>
                  </a:solidFill>
                  <a:cs typeface="Arial" panose="020B0604020202020204" pitchFamily="34" charset="0"/>
                </a:rPr>
                <a:t>I</a:t>
              </a:r>
              <a:r>
                <a:rPr lang="en-US" sz="2800" b="1" smtClean="0">
                  <a:solidFill>
                    <a:srgbClr val="005DA2"/>
                  </a:solidFill>
                  <a:cs typeface="Arial" panose="020B0604020202020204" pitchFamily="34" charset="0"/>
                </a:rPr>
                <a:t>II. TIẾN HÀNH THÍ NGHIỆM</a:t>
              </a:r>
              <a:endParaRPr lang="en-US" sz="2800" b="1" dirty="0">
                <a:solidFill>
                  <a:srgbClr val="005DA2"/>
                </a:solidFill>
                <a:cs typeface="Arial" panose="020B0604020202020204" pitchFamily="34" charset="0"/>
              </a:endParaRPr>
            </a:p>
          </p:txBody>
        </p:sp>
      </p:grpSp>
      <p:sp>
        <p:nvSpPr>
          <p:cNvPr id="26" name="Text Box 29">
            <a:extLst>
              <a:ext uri="{FF2B5EF4-FFF2-40B4-BE49-F238E27FC236}">
                <a16:creationId xmlns="" xmlns:a16="http://schemas.microsoft.com/office/drawing/2014/main" id="{830AAE48-A1FC-ACEB-B1AB-A800269ED99F}"/>
              </a:ext>
            </a:extLst>
          </p:cNvPr>
          <p:cNvSpPr txBox="1">
            <a:spLocks noChangeArrowheads="1"/>
          </p:cNvSpPr>
          <p:nvPr/>
        </p:nvSpPr>
        <p:spPr bwMode="auto">
          <a:xfrm>
            <a:off x="832526" y="1066800"/>
            <a:ext cx="10673674" cy="5170646"/>
          </a:xfrm>
          <a:prstGeom prst="rect">
            <a:avLst/>
          </a:prstGeom>
          <a:noFill/>
          <a:ln>
            <a:noFill/>
          </a:ln>
          <a:effectLst/>
        </p:spPr>
        <p:txBody>
          <a:bodyPr wrap="square">
            <a:spAutoFit/>
          </a:bodyPr>
          <a:lstStyle/>
          <a:p>
            <a:pPr lvl="0" algn="just"/>
            <a:r>
              <a:rPr lang="vi-VN" sz="3000" smtClean="0">
                <a:solidFill>
                  <a:srgbClr val="FFFF00"/>
                </a:solidFill>
              </a:rPr>
              <a:t>1. </a:t>
            </a:r>
            <a:r>
              <a:rPr lang="vi-VN" sz="3000" smtClean="0">
                <a:solidFill>
                  <a:srgbClr val="FFFFFF"/>
                </a:solidFill>
              </a:rPr>
              <a:t>Điều </a:t>
            </a:r>
            <a:r>
              <a:rPr lang="vi-VN" sz="3000">
                <a:solidFill>
                  <a:srgbClr val="FFFFFF"/>
                </a:solidFill>
              </a:rPr>
              <a:t>chỉnh máy phát tần số đến giá trị 500 </a:t>
            </a:r>
            <a:r>
              <a:rPr lang="vi-VN" sz="3000" smtClean="0">
                <a:solidFill>
                  <a:srgbClr val="FFFFFF"/>
                </a:solidFill>
              </a:rPr>
              <a:t>Hz.</a:t>
            </a:r>
            <a:endParaRPr lang="vi-VN" sz="3000">
              <a:solidFill>
                <a:srgbClr val="FFFFFF"/>
              </a:solidFill>
            </a:endParaRPr>
          </a:p>
          <a:p>
            <a:pPr lvl="0" algn="just"/>
            <a:r>
              <a:rPr lang="vi-VN" sz="3000" smtClean="0">
                <a:solidFill>
                  <a:srgbClr val="FFFF00"/>
                </a:solidFill>
              </a:rPr>
              <a:t>2. </a:t>
            </a:r>
            <a:r>
              <a:rPr lang="vi-VN" sz="3000" smtClean="0">
                <a:solidFill>
                  <a:srgbClr val="FFFFFF"/>
                </a:solidFill>
              </a:rPr>
              <a:t>Dùng </a:t>
            </a:r>
            <a:r>
              <a:rPr lang="vi-VN" sz="3000">
                <a:solidFill>
                  <a:srgbClr val="FFFFFF"/>
                </a:solidFill>
              </a:rPr>
              <a:t>dây kéo pít-tông di chuyển trong ống thuỷ tinh, cho đến lúc âm thanh nghe được to nhất. Xác định vị trí âm thanh nghe được là lớn nhất lần 1. </a:t>
            </a:r>
            <a:r>
              <a:rPr lang="vi-VN" sz="3000" smtClean="0">
                <a:solidFill>
                  <a:srgbClr val="FFFFFF"/>
                </a:solidFill>
              </a:rPr>
              <a:t>Đo </a:t>
            </a:r>
            <a:r>
              <a:rPr lang="vi-VN" sz="3000">
                <a:solidFill>
                  <a:srgbClr val="FFFFFF"/>
                </a:solidFill>
              </a:rPr>
              <a:t>chiều dài cột khí  </a:t>
            </a:r>
            <a:r>
              <a:rPr lang="vi-VN" sz="3000" i="1">
                <a:solidFill>
                  <a:srgbClr val="FFFFFF"/>
                </a:solidFill>
              </a:rPr>
              <a:t>l</a:t>
            </a:r>
            <a:r>
              <a:rPr lang="vi-VN" sz="3000" baseline="-25000">
                <a:solidFill>
                  <a:srgbClr val="FFFFFF"/>
                </a:solidFill>
              </a:rPr>
              <a:t>1</a:t>
            </a:r>
            <a:r>
              <a:rPr lang="vi-VN" sz="3000">
                <a:solidFill>
                  <a:srgbClr val="FFFFFF"/>
                </a:solidFill>
              </a:rPr>
              <a:t> Ghi số liệu vào Bảng 15.1.</a:t>
            </a:r>
          </a:p>
          <a:p>
            <a:pPr algn="just"/>
            <a:r>
              <a:rPr lang="vi-VN" sz="3000">
                <a:solidFill>
                  <a:srgbClr val="FFFF00"/>
                </a:solidFill>
              </a:rPr>
              <a:t>Thực hiện thao tác thêm hai lần nữa</a:t>
            </a:r>
            <a:r>
              <a:rPr lang="vi-VN" sz="3000" smtClean="0">
                <a:solidFill>
                  <a:srgbClr val="FFFF00"/>
                </a:solidFill>
              </a:rPr>
              <a:t>.</a:t>
            </a:r>
          </a:p>
          <a:p>
            <a:r>
              <a:rPr lang="vi-VN" sz="3000" smtClean="0">
                <a:solidFill>
                  <a:srgbClr val="FFFF00"/>
                </a:solidFill>
              </a:rPr>
              <a:t>3. </a:t>
            </a:r>
            <a:r>
              <a:rPr lang="vi-VN" sz="3000">
                <a:solidFill>
                  <a:srgbClr val="FFFFFF"/>
                </a:solidFill>
              </a:rPr>
              <a:t>Tiếp tục kéo pít-tông di chuyển trong ổng thuỷ tinh,cho đến lúc lại nghe được âm thanh to nhất. Xác định vị trí của pít-tông mà âm thanh nghe được là to nhất lần 2. Đo chiều dài cột khí </a:t>
            </a:r>
            <a:r>
              <a:rPr lang="vi-VN" sz="3000" i="1">
                <a:solidFill>
                  <a:srgbClr val="FFFFFF"/>
                </a:solidFill>
              </a:rPr>
              <a:t>l</a:t>
            </a:r>
            <a:r>
              <a:rPr lang="vi-VN" sz="3000" baseline="-25000">
                <a:solidFill>
                  <a:srgbClr val="FFFFFF"/>
                </a:solidFill>
              </a:rPr>
              <a:t>2</a:t>
            </a:r>
            <a:r>
              <a:rPr lang="vi-VN" sz="3000">
                <a:solidFill>
                  <a:srgbClr val="FFFFFF"/>
                </a:solidFill>
              </a:rPr>
              <a:t>. Ghi số liệu vào mẫu Bảng 15.1</a:t>
            </a:r>
          </a:p>
          <a:p>
            <a:r>
              <a:rPr lang="vi-VN" sz="3000">
                <a:solidFill>
                  <a:srgbClr val="FFFF00"/>
                </a:solidFill>
              </a:rPr>
              <a:t>Thực hiện thao tác thêm hai lần nữa</a:t>
            </a:r>
            <a:r>
              <a:rPr lang="vi-VN" sz="3000" smtClean="0">
                <a:solidFill>
                  <a:srgbClr val="FFFF00"/>
                </a:solidFill>
              </a:rPr>
              <a:t>.</a:t>
            </a:r>
            <a:endParaRPr lang="vi-VN" sz="3000">
              <a:solidFill>
                <a:srgbClr val="FFFF00"/>
              </a:solidFill>
            </a:endParaRPr>
          </a:p>
        </p:txBody>
      </p:sp>
    </p:spTree>
    <p:extLst>
      <p:ext uri="{BB962C8B-B14F-4D97-AF65-F5344CB8AC3E}">
        <p14:creationId xmlns:p14="http://schemas.microsoft.com/office/powerpoint/2010/main" val="3501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27" y="1096995"/>
            <a:ext cx="10912475" cy="545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1049185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 xmlns:a16="http://schemas.microsoft.com/office/drawing/2014/main" id="{AE09EC08-23DE-4920-8ED5-9CE1232C1446}"/>
              </a:ext>
            </a:extLst>
          </p:cNvPr>
          <p:cNvGrpSpPr/>
          <p:nvPr/>
        </p:nvGrpSpPr>
        <p:grpSpPr>
          <a:xfrm>
            <a:off x="156193" y="83130"/>
            <a:ext cx="8225807" cy="541687"/>
            <a:chOff x="258574" y="2255789"/>
            <a:chExt cx="8174840" cy="756153"/>
          </a:xfrm>
        </p:grpSpPr>
        <p:grpSp>
          <p:nvGrpSpPr>
            <p:cNvPr id="14"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6205915" cy="708275"/>
              <a:chOff x="550568" y="3403331"/>
              <a:chExt cx="3195757" cy="1364238"/>
            </a:xfrm>
          </p:grpSpPr>
          <p:pic>
            <p:nvPicPr>
              <p:cNvPr id="17"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68" y="3403331"/>
                <a:ext cx="319575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5" y="2255789"/>
              <a:ext cx="7299939"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a:solidFill>
                    <a:srgbClr val="005DA2"/>
                  </a:solidFill>
                  <a:cs typeface="Arial" panose="020B0604020202020204" pitchFamily="34" charset="0"/>
                </a:rPr>
                <a:t>I</a:t>
              </a:r>
              <a:r>
                <a:rPr lang="en-US" sz="2800" b="1" smtClean="0">
                  <a:solidFill>
                    <a:srgbClr val="005DA2"/>
                  </a:solidFill>
                  <a:cs typeface="Arial" panose="020B0604020202020204" pitchFamily="34" charset="0"/>
                </a:rPr>
                <a:t>II. TIẾN HÀNH THÍ NGHIỆM</a:t>
              </a:r>
              <a:endParaRPr lang="en-US" sz="2800" b="1" dirty="0">
                <a:solidFill>
                  <a:srgbClr val="005DA2"/>
                </a:solidFill>
                <a:cs typeface="Arial" panose="020B0604020202020204" pitchFamily="34" charset="0"/>
              </a:endParaRPr>
            </a:p>
          </p:txBody>
        </p:sp>
      </p:grpSp>
    </p:spTree>
    <p:extLst>
      <p:ext uri="{BB962C8B-B14F-4D97-AF65-F5344CB8AC3E}">
        <p14:creationId xmlns:p14="http://schemas.microsoft.com/office/powerpoint/2010/main" val="30955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0-#ppt_w/2"/>
                                          </p:val>
                                        </p:tav>
                                        <p:tav tm="100000">
                                          <p:val>
                                            <p:strVal val="#ppt_x"/>
                                          </p:val>
                                        </p:tav>
                                      </p:tavLst>
                                    </p:anim>
                                    <p:anim calcmode="lin" valueType="num">
                                      <p:cBhvr additive="base">
                                        <p:cTn id="8" dur="500" fill="hold"/>
                                        <p:tgtEl>
                                          <p:spTgt spid="5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27" y="1096995"/>
            <a:ext cx="10912475" cy="545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 xmlns:a16="http://schemas.microsoft.com/office/drawing/2014/main" id="{AE09EC08-23DE-4920-8ED5-9CE1232C1446}"/>
              </a:ext>
            </a:extLst>
          </p:cNvPr>
          <p:cNvGrpSpPr/>
          <p:nvPr/>
        </p:nvGrpSpPr>
        <p:grpSpPr>
          <a:xfrm>
            <a:off x="156193" y="83130"/>
            <a:ext cx="8225807" cy="541687"/>
            <a:chOff x="258574" y="2255789"/>
            <a:chExt cx="8174840" cy="756153"/>
          </a:xfrm>
        </p:grpSpPr>
        <p:grpSp>
          <p:nvGrpSpPr>
            <p:cNvPr id="14"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6205915" cy="708275"/>
              <a:chOff x="550568" y="3403331"/>
              <a:chExt cx="3195757" cy="1364238"/>
            </a:xfrm>
          </p:grpSpPr>
          <p:pic>
            <p:nvPicPr>
              <p:cNvPr id="17"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68" y="3403331"/>
                <a:ext cx="319575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5" y="2255789"/>
              <a:ext cx="7299939"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smtClean="0">
                  <a:solidFill>
                    <a:srgbClr val="005DA2"/>
                  </a:solidFill>
                  <a:cs typeface="Arial" panose="020B0604020202020204" pitchFamily="34" charset="0"/>
                </a:rPr>
                <a:t>IV. KẾT QUẢ THÍ NGHIỆM</a:t>
              </a:r>
              <a:endParaRPr lang="en-US" sz="2800" b="1" dirty="0">
                <a:solidFill>
                  <a:srgbClr val="005DA2"/>
                </a:solidFill>
                <a:cs typeface="Arial" panose="020B0604020202020204" pitchFamily="34" charset="0"/>
              </a:endParaRPr>
            </a:p>
          </p:txBody>
        </p:sp>
      </p:grpSp>
      <p:pic>
        <p:nvPicPr>
          <p:cNvPr id="2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905000"/>
            <a:ext cx="1049185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4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27" y="1096995"/>
            <a:ext cx="10912475" cy="545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 xmlns:a16="http://schemas.microsoft.com/office/drawing/2014/main" id="{2A6C3612-213C-EB78-5C3D-3FA7F2E65C75}"/>
              </a:ext>
            </a:extLst>
          </p:cNvPr>
          <p:cNvGrpSpPr/>
          <p:nvPr/>
        </p:nvGrpSpPr>
        <p:grpSpPr>
          <a:xfrm>
            <a:off x="411480" y="685800"/>
            <a:ext cx="883920" cy="808268"/>
            <a:chOff x="499279" y="507464"/>
            <a:chExt cx="520842" cy="492626"/>
          </a:xfrm>
        </p:grpSpPr>
        <p:sp>
          <p:nvSpPr>
            <p:cNvPr id="18" name="Oval 17">
              <a:extLst>
                <a:ext uri="{FF2B5EF4-FFF2-40B4-BE49-F238E27FC236}">
                  <a16:creationId xmlns="" xmlns:a16="http://schemas.microsoft.com/office/drawing/2014/main" id="{D2313A59-1DA0-9A7B-27F7-4A55A6B8D139}"/>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6A0DD21B-B20F-8EF2-F0E2-3568F5FB300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99279" y="524303"/>
              <a:ext cx="480281" cy="442625"/>
            </a:xfrm>
            <a:prstGeom prst="rect">
              <a:avLst/>
            </a:prstGeom>
          </p:spPr>
        </p:pic>
      </p:grpSp>
      <mc:AlternateContent xmlns:mc="http://schemas.openxmlformats.org/markup-compatibility/2006">
        <mc:Choice xmlns:a14="http://schemas.microsoft.com/office/drawing/2010/main" Requires="a14">
          <p:sp>
            <p:nvSpPr>
              <p:cNvPr id="26" name="Text Box 29">
                <a:extLst>
                  <a:ext uri="{FF2B5EF4-FFF2-40B4-BE49-F238E27FC236}">
                    <a16:creationId xmlns="" xmlns:a16="http://schemas.microsoft.com/office/drawing/2014/main" id="{830AAE48-A1FC-ACEB-B1AB-A800269ED99F}"/>
                  </a:ext>
                </a:extLst>
              </p:cNvPr>
              <p:cNvSpPr txBox="1">
                <a:spLocks noChangeArrowheads="1"/>
              </p:cNvSpPr>
              <p:nvPr/>
            </p:nvSpPr>
            <p:spPr bwMode="auto">
              <a:xfrm>
                <a:off x="914400" y="1676400"/>
                <a:ext cx="10673674" cy="4031873"/>
              </a:xfrm>
              <a:prstGeom prst="rect">
                <a:avLst/>
              </a:prstGeom>
              <a:noFill/>
              <a:ln>
                <a:noFill/>
              </a:ln>
              <a:effectLst/>
            </p:spPr>
            <p:txBody>
              <a:bodyPr wrap="square">
                <a:spAutoFit/>
              </a:bodyPr>
              <a:lstStyle/>
              <a:p>
                <a:pPr algn="ctr"/>
                <a:r>
                  <a:rPr lang="vi-VN" sz="3200" b="1" smtClean="0">
                    <a:solidFill>
                      <a:srgbClr val="FFFF00"/>
                    </a:solidFill>
                  </a:rPr>
                  <a:t>Xử </a:t>
                </a:r>
                <a:r>
                  <a:rPr lang="vi-VN" sz="3200" b="1">
                    <a:solidFill>
                      <a:srgbClr val="FFFF00"/>
                    </a:solidFill>
                  </a:rPr>
                  <a:t>lí kết quả thí nghiệm</a:t>
                </a:r>
              </a:p>
              <a:p>
                <a:pPr algn="just"/>
                <a:r>
                  <a:rPr lang="vi-VN" sz="3200" smtClean="0">
                    <a:solidFill>
                      <a:schemeClr val="bg1"/>
                    </a:solidFill>
                  </a:rPr>
                  <a:t>a)</a:t>
                </a:r>
                <a:r>
                  <a:rPr lang="vi-VN" sz="3200">
                    <a:solidFill>
                      <a:schemeClr val="bg1"/>
                    </a:solidFill>
                  </a:rPr>
                  <a:t> </a:t>
                </a:r>
                <a:r>
                  <a:rPr lang="vi-VN" sz="3200" smtClean="0">
                    <a:solidFill>
                      <a:schemeClr val="bg1"/>
                    </a:solidFill>
                  </a:rPr>
                  <a:t>Tính </a:t>
                </a:r>
                <a:r>
                  <a:rPr lang="vi-VN" sz="3200">
                    <a:solidFill>
                      <a:schemeClr val="bg1"/>
                    </a:solidFill>
                  </a:rPr>
                  <a:t>chiều dài cột không khí giữa hai vị trí của pít-tông khi âm to nhất d </a:t>
                </a:r>
                <a:r>
                  <a:rPr lang="vi-VN" sz="3200" i="1">
                    <a:solidFill>
                      <a:schemeClr val="bg1"/>
                    </a:solidFill>
                  </a:rPr>
                  <a:t>= l</a:t>
                </a:r>
                <a:r>
                  <a:rPr lang="vi-VN" sz="3200" i="1" baseline="-25000">
                    <a:solidFill>
                      <a:schemeClr val="bg1"/>
                    </a:solidFill>
                  </a:rPr>
                  <a:t>2</a:t>
                </a:r>
                <a:r>
                  <a:rPr lang="vi-VN" sz="3200" i="1">
                    <a:solidFill>
                      <a:schemeClr val="bg1"/>
                    </a:solidFill>
                  </a:rPr>
                  <a:t> - l</a:t>
                </a:r>
                <a:r>
                  <a:rPr lang="vi-VN" sz="3200" i="1" baseline="-25000">
                    <a:solidFill>
                      <a:schemeClr val="bg1"/>
                    </a:solidFill>
                  </a:rPr>
                  <a:t>1</a:t>
                </a:r>
                <a:r>
                  <a:rPr lang="vi-VN" sz="3200">
                    <a:solidFill>
                      <a:schemeClr val="bg1"/>
                    </a:solidFill>
                  </a:rPr>
                  <a:t> = ?</a:t>
                </a:r>
              </a:p>
              <a:p>
                <a:pPr algn="just"/>
                <a:r>
                  <a:rPr lang="vi-VN" sz="3200" smtClean="0">
                    <a:solidFill>
                      <a:schemeClr val="bg1"/>
                    </a:solidFill>
                  </a:rPr>
                  <a:t>b) Tính </a:t>
                </a:r>
                <a:r>
                  <a:rPr lang="vi-VN" sz="3200">
                    <a:solidFill>
                      <a:schemeClr val="bg1"/>
                    </a:solidFill>
                  </a:rPr>
                  <a:t>tốc độ truyền âm </a:t>
                </a:r>
                <a14:m>
                  <m:oMath xmlns:m="http://schemas.openxmlformats.org/officeDocument/2006/math">
                    <m:r>
                      <m:rPr>
                        <m:sty m:val="p"/>
                      </m:rPr>
                      <a:rPr lang="vi-VN" sz="3200" b="0" i="0" smtClean="0">
                        <a:solidFill>
                          <a:schemeClr val="bg1"/>
                        </a:solidFill>
                        <a:latin typeface="Cambria Math"/>
                      </a:rPr>
                      <m:t>v</m:t>
                    </m:r>
                    <m:r>
                      <a:rPr lang="vi-VN" sz="3200" b="0" i="0" smtClean="0">
                        <a:solidFill>
                          <a:schemeClr val="bg1"/>
                        </a:solidFill>
                        <a:latin typeface="Cambria Math"/>
                      </a:rPr>
                      <m:t>= </m:t>
                    </m:r>
                    <m:r>
                      <a:rPr lang="vi-VN" sz="3200" i="1" smtClean="0">
                        <a:solidFill>
                          <a:schemeClr val="bg1"/>
                        </a:solidFill>
                        <a:latin typeface="Cambria Math"/>
                      </a:rPr>
                      <m:t>𝜆</m:t>
                    </m:r>
                    <m:r>
                      <a:rPr lang="vi-VN" sz="3200" smtClean="0">
                        <a:solidFill>
                          <a:schemeClr val="bg1"/>
                        </a:solidFill>
                        <a:latin typeface="Cambria Math"/>
                      </a:rPr>
                      <m:t>∙</m:t>
                    </m:r>
                    <m:r>
                      <a:rPr lang="vi-VN" sz="3200" b="0" i="1" smtClean="0">
                        <a:solidFill>
                          <a:schemeClr val="bg1"/>
                        </a:solidFill>
                        <a:latin typeface="Cambria Math"/>
                      </a:rPr>
                      <m:t>𝑓</m:t>
                    </m:r>
                    <m:r>
                      <a:rPr lang="vi-VN" sz="3200" b="0" i="0" smtClean="0">
                        <a:solidFill>
                          <a:schemeClr val="bg1"/>
                        </a:solidFill>
                        <a:latin typeface="Cambria Math"/>
                      </a:rPr>
                      <m:t>=2</m:t>
                    </m:r>
                    <m:r>
                      <a:rPr lang="vi-VN" sz="3200">
                        <a:solidFill>
                          <a:schemeClr val="bg1"/>
                        </a:solidFill>
                        <a:latin typeface="Cambria Math"/>
                      </a:rPr>
                      <m:t>∙</m:t>
                    </m:r>
                  </m:oMath>
                </a14:m>
                <a:r>
                  <a:rPr lang="vi-VN" sz="3200">
                    <a:solidFill>
                      <a:schemeClr val="bg1"/>
                    </a:solidFill>
                  </a:rPr>
                  <a:t> </a:t>
                </a:r>
                <a:r>
                  <a:rPr lang="vi-VN" sz="3200" smtClean="0">
                    <a:solidFill>
                      <a:schemeClr val="bg1"/>
                    </a:solidFill>
                  </a:rPr>
                  <a:t>d</a:t>
                </a:r>
                <a14:m>
                  <m:oMath xmlns:m="http://schemas.openxmlformats.org/officeDocument/2006/math">
                    <m:r>
                      <a:rPr lang="vi-VN" sz="3200" b="0" i="0" smtClean="0">
                        <a:solidFill>
                          <a:schemeClr val="bg1"/>
                        </a:solidFill>
                        <a:latin typeface="Cambria Math"/>
                      </a:rPr>
                      <m:t> </m:t>
                    </m:r>
                    <m:r>
                      <a:rPr lang="vi-VN" sz="3200">
                        <a:solidFill>
                          <a:schemeClr val="bg1"/>
                        </a:solidFill>
                        <a:latin typeface="Cambria Math"/>
                      </a:rPr>
                      <m:t>∙</m:t>
                    </m:r>
                    <m:r>
                      <a:rPr lang="vi-VN" sz="3200" i="1">
                        <a:solidFill>
                          <a:schemeClr val="bg1"/>
                        </a:solidFill>
                        <a:latin typeface="Cambria Math"/>
                      </a:rPr>
                      <m:t>𝑓</m:t>
                    </m:r>
                  </m:oMath>
                </a14:m>
                <a:r>
                  <a:rPr lang="vi-VN" sz="3200" smtClean="0">
                    <a:solidFill>
                      <a:schemeClr val="bg1"/>
                    </a:solidFill>
                  </a:rPr>
                  <a:t> = ?</a:t>
                </a:r>
                <a:endParaRPr lang="vi-VN" sz="3200">
                  <a:solidFill>
                    <a:schemeClr val="bg1"/>
                  </a:solidFill>
                </a:endParaRPr>
              </a:p>
              <a:p>
                <a:pPr algn="just"/>
                <a:r>
                  <a:rPr lang="en-US" sz="3200" smtClean="0">
                    <a:solidFill>
                      <a:schemeClr val="bg1"/>
                    </a:solidFill>
                  </a:rPr>
                  <a:t>c)</a:t>
                </a:r>
                <a:r>
                  <a:rPr lang="vi-VN" sz="3200" smtClean="0">
                    <a:solidFill>
                      <a:schemeClr val="bg1"/>
                    </a:solidFill>
                  </a:rPr>
                  <a:t> Tính </a:t>
                </a:r>
                <a:r>
                  <a:rPr lang="vi-VN" sz="3200">
                    <a:solidFill>
                      <a:schemeClr val="bg1"/>
                    </a:solidFill>
                  </a:rPr>
                  <a:t>sai số: </a:t>
                </a:r>
                <a14:m>
                  <m:oMath xmlns:m="http://schemas.openxmlformats.org/officeDocument/2006/math">
                    <m:r>
                      <m:rPr>
                        <m:sty m:val="p"/>
                      </m:rPr>
                      <a:rPr lang="vi-VN" sz="3200">
                        <a:solidFill>
                          <a:schemeClr val="bg1"/>
                        </a:solidFill>
                        <a:latin typeface="Cambria Math"/>
                      </a:rPr>
                      <m:t>δ</m:t>
                    </m:r>
                  </m:oMath>
                </a14:m>
                <a:r>
                  <a:rPr lang="vi-VN" sz="3200">
                    <a:solidFill>
                      <a:schemeClr val="bg1"/>
                    </a:solidFill>
                  </a:rPr>
                  <a:t>v = </a:t>
                </a:r>
                <a14:m>
                  <m:oMath xmlns:m="http://schemas.openxmlformats.org/officeDocument/2006/math">
                    <m:r>
                      <m:rPr>
                        <m:sty m:val="p"/>
                      </m:rPr>
                      <a:rPr lang="vi-VN" sz="3200">
                        <a:solidFill>
                          <a:schemeClr val="bg1"/>
                        </a:solidFill>
                        <a:latin typeface="Cambria Math"/>
                      </a:rPr>
                      <m:t>δ</m:t>
                    </m:r>
                  </m:oMath>
                </a14:m>
                <a:r>
                  <a:rPr lang="vi-VN" sz="3200">
                    <a:solidFill>
                      <a:schemeClr val="bg1"/>
                    </a:solidFill>
                  </a:rPr>
                  <a:t>d + </a:t>
                </a:r>
                <a14:m>
                  <m:oMath xmlns:m="http://schemas.openxmlformats.org/officeDocument/2006/math">
                    <m:r>
                      <m:rPr>
                        <m:sty m:val="p"/>
                      </m:rPr>
                      <a:rPr lang="vi-VN" sz="3200">
                        <a:solidFill>
                          <a:schemeClr val="bg1"/>
                        </a:solidFill>
                        <a:latin typeface="Cambria Math"/>
                      </a:rPr>
                      <m:t>δ</m:t>
                    </m:r>
                  </m:oMath>
                </a14:m>
                <a:r>
                  <a:rPr lang="vi-VN" sz="3200" i="1">
                    <a:solidFill>
                      <a:schemeClr val="bg1"/>
                    </a:solidFill>
                  </a:rPr>
                  <a:t>f</a:t>
                </a:r>
                <a:r>
                  <a:rPr lang="vi-VN" sz="3200">
                    <a:solidFill>
                      <a:schemeClr val="bg1"/>
                    </a:solidFill>
                  </a:rPr>
                  <a:t> = ?</a:t>
                </a:r>
              </a:p>
              <a:p>
                <a:pPr algn="just"/>
                <a:r>
                  <a:rPr lang="vi-VN" sz="3200" smtClean="0">
                    <a:solidFill>
                      <a:schemeClr val="bg1"/>
                    </a:solidFill>
                  </a:rPr>
                  <a:t>                       </a:t>
                </a:r>
                <a14:m>
                  <m:oMath xmlns:m="http://schemas.openxmlformats.org/officeDocument/2006/math">
                    <m:r>
                      <a:rPr lang="vi-VN" sz="3200">
                        <a:solidFill>
                          <a:schemeClr val="bg1"/>
                        </a:solidFill>
                        <a:latin typeface="Cambria Math"/>
                      </a:rPr>
                      <m:t>∆</m:t>
                    </m:r>
                  </m:oMath>
                </a14:m>
                <a:r>
                  <a:rPr lang="vi-VN" sz="3200">
                    <a:solidFill>
                      <a:schemeClr val="bg1"/>
                    </a:solidFill>
                  </a:rPr>
                  <a:t>v = ?</a:t>
                </a:r>
              </a:p>
              <a:p>
                <a:pPr algn="just"/>
                <a:r>
                  <a:rPr lang="vi-VN" sz="3200" smtClean="0">
                    <a:solidFill>
                      <a:schemeClr val="bg1"/>
                    </a:solidFill>
                  </a:rPr>
                  <a:t>d) Giải </a:t>
                </a:r>
                <a:r>
                  <a:rPr lang="vi-VN" sz="3200">
                    <a:solidFill>
                      <a:schemeClr val="bg1"/>
                    </a:solidFill>
                  </a:rPr>
                  <a:t>thích tại sao không xác định tốc độ truyền âm qua </a:t>
                </a:r>
                <a:r>
                  <a:rPr lang="vi-VN" sz="3200" i="1" smtClean="0">
                    <a:solidFill>
                      <a:schemeClr val="bg1"/>
                    </a:solidFill>
                  </a:rPr>
                  <a:t>l</a:t>
                </a:r>
                <a:r>
                  <a:rPr lang="vi-VN" sz="3200" i="1" baseline="-25000" smtClean="0">
                    <a:solidFill>
                      <a:schemeClr val="bg1"/>
                    </a:solidFill>
                  </a:rPr>
                  <a:t>1</a:t>
                </a:r>
                <a:r>
                  <a:rPr lang="vi-VN" sz="3200" i="1" smtClean="0">
                    <a:solidFill>
                      <a:schemeClr val="bg1"/>
                    </a:solidFill>
                  </a:rPr>
                  <a:t>, l</a:t>
                </a:r>
                <a:r>
                  <a:rPr lang="vi-VN" sz="3200" i="1" baseline="-25000" smtClean="0">
                    <a:solidFill>
                      <a:schemeClr val="bg1"/>
                    </a:solidFill>
                  </a:rPr>
                  <a:t>2</a:t>
                </a:r>
                <a:r>
                  <a:rPr lang="vi-VN" sz="3200" smtClean="0">
                    <a:solidFill>
                      <a:schemeClr val="bg1"/>
                    </a:solidFill>
                  </a:rPr>
                  <a:t>  mà cần </a:t>
                </a:r>
                <a:r>
                  <a:rPr lang="vi-VN" sz="3200">
                    <a:solidFill>
                      <a:schemeClr val="bg1"/>
                    </a:solidFill>
                  </a:rPr>
                  <a:t>xác định qua</a:t>
                </a:r>
                <a:r>
                  <a:rPr lang="vi-VN" sz="3200" i="1">
                    <a:solidFill>
                      <a:schemeClr val="bg1"/>
                    </a:solidFill>
                  </a:rPr>
                  <a:t> l</a:t>
                </a:r>
                <a:r>
                  <a:rPr lang="vi-VN" sz="3200" i="1" baseline="-25000">
                    <a:solidFill>
                      <a:schemeClr val="bg1"/>
                    </a:solidFill>
                  </a:rPr>
                  <a:t>2</a:t>
                </a:r>
                <a:r>
                  <a:rPr lang="vi-VN" sz="3200" i="1">
                    <a:solidFill>
                      <a:schemeClr val="bg1"/>
                    </a:solidFill>
                  </a:rPr>
                  <a:t> - </a:t>
                </a:r>
                <a:r>
                  <a:rPr lang="vi-VN" sz="3200" i="1" smtClean="0">
                    <a:solidFill>
                      <a:schemeClr val="bg1"/>
                    </a:solidFill>
                  </a:rPr>
                  <a:t>l</a:t>
                </a:r>
                <a:r>
                  <a:rPr lang="vi-VN" sz="3200" i="1" baseline="-25000" smtClean="0">
                    <a:solidFill>
                      <a:schemeClr val="bg1"/>
                    </a:solidFill>
                  </a:rPr>
                  <a:t>1</a:t>
                </a:r>
                <a:r>
                  <a:rPr lang="vi-VN" sz="3200" i="1" smtClean="0">
                    <a:solidFill>
                      <a:schemeClr val="bg1"/>
                    </a:solidFill>
                  </a:rPr>
                  <a:t>.</a:t>
                </a:r>
                <a:endParaRPr lang="vi-VN" sz="3200">
                  <a:solidFill>
                    <a:schemeClr val="bg1"/>
                  </a:solidFill>
                </a:endParaRPr>
              </a:p>
            </p:txBody>
          </p:sp>
        </mc:Choice>
        <mc:Fallback>
          <p:sp>
            <p:nvSpPr>
              <p:cNvPr id="26" name="Text Box 29">
                <a:extLst>
                  <a:ext uri="{FF2B5EF4-FFF2-40B4-BE49-F238E27FC236}">
                    <a16:creationId xmlns="" xmlns:a16="http://schemas.microsoft.com/office/drawing/2014/main" xmlns:a14="http://schemas.microsoft.com/office/drawing/2010/main" id="{830AAE48-A1FC-ACEB-B1AB-A800269ED99F}"/>
                  </a:ext>
                </a:extLst>
              </p:cNvPr>
              <p:cNvSpPr txBox="1">
                <a:spLocks noRot="1" noChangeAspect="1" noMove="1" noResize="1" noEditPoints="1" noAdjustHandles="1" noChangeArrowheads="1" noChangeShapeType="1" noTextEdit="1"/>
              </p:cNvSpPr>
              <p:nvPr/>
            </p:nvSpPr>
            <p:spPr bwMode="auto">
              <a:xfrm>
                <a:off x="914400" y="1676400"/>
                <a:ext cx="10673674" cy="4031873"/>
              </a:xfrm>
              <a:prstGeom prst="rect">
                <a:avLst/>
              </a:prstGeom>
              <a:blipFill rotWithShape="1">
                <a:blip r:embed="rId6"/>
                <a:stretch>
                  <a:fillRect l="-1428" t="-1967" r="-1428" b="-4085"/>
                </a:stretch>
              </a:blipFill>
              <a:ln>
                <a:noFill/>
              </a:ln>
              <a:effectLst/>
            </p:spPr>
            <p:txBody>
              <a:bodyPr/>
              <a:lstStyle/>
              <a:p>
                <a:r>
                  <a:rPr lang="vi-VN">
                    <a:noFill/>
                  </a:rPr>
                  <a:t> </a:t>
                </a:r>
              </a:p>
            </p:txBody>
          </p:sp>
        </mc:Fallback>
      </mc:AlternateContent>
      <p:grpSp>
        <p:nvGrpSpPr>
          <p:cNvPr id="13" name="Group 12">
            <a:extLst>
              <a:ext uri="{FF2B5EF4-FFF2-40B4-BE49-F238E27FC236}">
                <a16:creationId xmlns="" xmlns:a16="http://schemas.microsoft.com/office/drawing/2014/main" id="{AE09EC08-23DE-4920-8ED5-9CE1232C1446}"/>
              </a:ext>
            </a:extLst>
          </p:cNvPr>
          <p:cNvGrpSpPr/>
          <p:nvPr/>
        </p:nvGrpSpPr>
        <p:grpSpPr>
          <a:xfrm>
            <a:off x="156193" y="83130"/>
            <a:ext cx="8225807" cy="541687"/>
            <a:chOff x="258574" y="2255789"/>
            <a:chExt cx="8174840" cy="756153"/>
          </a:xfrm>
        </p:grpSpPr>
        <p:grpSp>
          <p:nvGrpSpPr>
            <p:cNvPr id="14" name="Group 70">
              <a:extLst>
                <a:ext uri="{FF2B5EF4-FFF2-40B4-BE49-F238E27FC236}">
                  <a16:creationId xmlns="" xmlns:a16="http://schemas.microsoft.com/office/drawing/2014/main" id="{D2F660D3-B2E8-4676-8D5D-CE77035DBD31}"/>
                </a:ext>
              </a:extLst>
            </p:cNvPr>
            <p:cNvGrpSpPr>
              <a:grpSpLocks/>
            </p:cNvGrpSpPr>
            <p:nvPr/>
          </p:nvGrpSpPr>
          <p:grpSpPr bwMode="auto">
            <a:xfrm>
              <a:off x="258574" y="2280389"/>
              <a:ext cx="6205915" cy="708275"/>
              <a:chOff x="550568" y="3403331"/>
              <a:chExt cx="3195757" cy="1364238"/>
            </a:xfrm>
          </p:grpSpPr>
          <p:pic>
            <p:nvPicPr>
              <p:cNvPr id="17" name="Picture 8" descr="empty-green-rectangle">
                <a:extLst>
                  <a:ext uri="{FF2B5EF4-FFF2-40B4-BE49-F238E27FC236}">
                    <a16:creationId xmlns="" xmlns:a16="http://schemas.microsoft.com/office/drawing/2014/main" id="{79B4C849-655F-4FAC-B58A-7914A2DC8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568" y="3403331"/>
                <a:ext cx="319575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green-top-faded">
                <a:extLst>
                  <a:ext uri="{FF2B5EF4-FFF2-40B4-BE49-F238E27FC236}">
                    <a16:creationId xmlns="" xmlns:a16="http://schemas.microsoft.com/office/drawing/2014/main" id="{81B9CF62-BB9F-4FB4-AEAC-51620436EC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026060">
              <a:extLst>
                <a:ext uri="{FF2B5EF4-FFF2-40B4-BE49-F238E27FC236}">
                  <a16:creationId xmlns="" xmlns:a16="http://schemas.microsoft.com/office/drawing/2014/main" id="{659FB3B3-524A-4AE9-9426-6DBE05D13AEC}"/>
                </a:ext>
              </a:extLst>
            </p:cNvPr>
            <p:cNvSpPr>
              <a:spLocks noChangeArrowheads="1"/>
            </p:cNvSpPr>
            <p:nvPr/>
          </p:nvSpPr>
          <p:spPr bwMode="auto">
            <a:xfrm>
              <a:off x="1133475" y="2255789"/>
              <a:ext cx="7299939"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smtClean="0">
                  <a:solidFill>
                    <a:srgbClr val="005DA2"/>
                  </a:solidFill>
                  <a:cs typeface="Arial" panose="020B0604020202020204" pitchFamily="34" charset="0"/>
                </a:rPr>
                <a:t>IV. </a:t>
              </a:r>
              <a:r>
                <a:rPr lang="en-US" sz="2800" b="1" smtClean="0">
                  <a:solidFill>
                    <a:srgbClr val="005DA2"/>
                  </a:solidFill>
                  <a:cs typeface="Arial" panose="020B0604020202020204" pitchFamily="34" charset="0"/>
                </a:rPr>
                <a:t>KẾT QUẢ THÍ NGHIỆM</a:t>
              </a:r>
              <a:endParaRPr lang="en-US" sz="2800" b="1" dirty="0">
                <a:solidFill>
                  <a:srgbClr val="005DA2"/>
                </a:solidFill>
                <a:cs typeface="Arial" panose="020B0604020202020204" pitchFamily="34" charset="0"/>
              </a:endParaRPr>
            </a:p>
          </p:txBody>
        </p:sp>
      </p:grpSp>
    </p:spTree>
    <p:extLst>
      <p:ext uri="{BB962C8B-B14F-4D97-AF65-F5344CB8AC3E}">
        <p14:creationId xmlns:p14="http://schemas.microsoft.com/office/powerpoint/2010/main" val="126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animEffect transition="in" filter="fade">
                                      <p:cBhvr>
                                        <p:cTn id="33" dur="1000"/>
                                        <p:tgtEl>
                                          <p:spTgt spid="26">
                                            <p:txEl>
                                              <p:pRg st="4" end="4"/>
                                            </p:txEl>
                                          </p:spTgt>
                                        </p:tgtEl>
                                      </p:cBhvr>
                                    </p:animEffect>
                                    <p:anim calcmode="lin" valueType="num">
                                      <p:cBhvr>
                                        <p:cTn id="34"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6">
                                            <p:txEl>
                                              <p:pRg st="5" end="5"/>
                                            </p:txEl>
                                          </p:spTgt>
                                        </p:tgtEl>
                                        <p:attrNameLst>
                                          <p:attrName>style.visibility</p:attrName>
                                        </p:attrNameLst>
                                      </p:cBhvr>
                                      <p:to>
                                        <p:strVal val="visible"/>
                                      </p:to>
                                    </p:set>
                                    <p:animEffect transition="in" filter="fade">
                                      <p:cBhvr>
                                        <p:cTn id="40" dur="1000"/>
                                        <p:tgtEl>
                                          <p:spTgt spid="26">
                                            <p:txEl>
                                              <p:pRg st="5" end="5"/>
                                            </p:txEl>
                                          </p:spTgt>
                                        </p:tgtEl>
                                      </p:cBhvr>
                                    </p:animEffect>
                                    <p:anim calcmode="lin" valueType="num">
                                      <p:cBhvr>
                                        <p:cTn id="41"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5349</TotalTime>
  <Words>619</Words>
  <PresentationFormat>Custom</PresentationFormat>
  <Paragraphs>52</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2007-10-27T08:09:53Z</dcterms:created>
  <dcterms:modified xsi:type="dcterms:W3CDTF">2023-06-12T12:26:33Z</dcterms:modified>
</cp:coreProperties>
</file>