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1"/>
  </p:sldMasterIdLst>
  <p:notesMasterIdLst>
    <p:notesMasterId r:id="rId31"/>
  </p:notesMasterIdLst>
  <p:sldIdLst>
    <p:sldId id="256" r:id="rId2"/>
    <p:sldId id="263" r:id="rId3"/>
    <p:sldId id="257" r:id="rId4"/>
    <p:sldId id="281" r:id="rId5"/>
    <p:sldId id="282" r:id="rId6"/>
    <p:sldId id="272" r:id="rId7"/>
    <p:sldId id="283" r:id="rId8"/>
    <p:sldId id="280" r:id="rId9"/>
    <p:sldId id="284" r:id="rId10"/>
    <p:sldId id="286" r:id="rId11"/>
    <p:sldId id="287" r:id="rId12"/>
    <p:sldId id="261" r:id="rId13"/>
    <p:sldId id="259" r:id="rId14"/>
    <p:sldId id="266" r:id="rId15"/>
    <p:sldId id="267" r:id="rId16"/>
    <p:sldId id="265" r:id="rId17"/>
    <p:sldId id="268" r:id="rId18"/>
    <p:sldId id="270" r:id="rId19"/>
    <p:sldId id="273" r:id="rId20"/>
    <p:sldId id="274" r:id="rId21"/>
    <p:sldId id="288" r:id="rId22"/>
    <p:sldId id="277" r:id="rId23"/>
    <p:sldId id="289" r:id="rId24"/>
    <p:sldId id="290" r:id="rId25"/>
    <p:sldId id="291" r:id="rId26"/>
    <p:sldId id="292" r:id="rId27"/>
    <p:sldId id="293" r:id="rId28"/>
    <p:sldId id="278" r:id="rId29"/>
    <p:sldId id="294" r:id="rId30"/>
  </p:sldIdLst>
  <p:sldSz cx="9144000" cy="5143500" type="screen16x9"/>
  <p:notesSz cx="9144000" cy="6858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1.Mở đầu về môn học" id="{D4C3C38D-FB2B-4610-A530-0454CEA3590F}">
          <p14:sldIdLst>
            <p14:sldId id="256"/>
            <p14:sldId id="263"/>
          </p14:sldIdLst>
        </p14:section>
        <p14:section name="2.Nội dung bài" id="{1F940C69-B15A-42F6-92E2-9112FC980585}">
          <p14:sldIdLst>
            <p14:sldId id="257"/>
            <p14:sldId id="281"/>
            <p14:sldId id="282"/>
            <p14:sldId id="272"/>
            <p14:sldId id="283"/>
            <p14:sldId id="280"/>
            <p14:sldId id="284"/>
            <p14:sldId id="286"/>
            <p14:sldId id="287"/>
            <p14:sldId id="261"/>
            <p14:sldId id="259"/>
            <p14:sldId id="266"/>
            <p14:sldId id="267"/>
            <p14:sldId id="265"/>
            <p14:sldId id="268"/>
            <p14:sldId id="270"/>
            <p14:sldId id="273"/>
            <p14:sldId id="274"/>
            <p14:sldId id="288"/>
            <p14:sldId id="277"/>
            <p14:sldId id="289"/>
            <p14:sldId id="290"/>
            <p14:sldId id="291"/>
            <p14:sldId id="292"/>
            <p14:sldId id="293"/>
            <p14:sldId id="278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4C"/>
    <a:srgbClr val="1D3A00"/>
    <a:srgbClr val="007033"/>
    <a:srgbClr val="FE9202"/>
    <a:srgbClr val="E7FF01"/>
    <a:srgbClr val="E39A39"/>
    <a:srgbClr val="5EEC3C"/>
    <a:srgbClr val="990099"/>
    <a:srgbClr val="CC0099"/>
    <a:srgbClr val="6C1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762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61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76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18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09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70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73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00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60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6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82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64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21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93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59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73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99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16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29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2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29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52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78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41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76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88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0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754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681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931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452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92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21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78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175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8492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5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16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36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64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0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98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18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3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47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16436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703" r:id="rId3"/>
    <p:sldLayoutId id="2147483702" r:id="rId4"/>
    <p:sldLayoutId id="2147483701" r:id="rId5"/>
    <p:sldLayoutId id="2147483700" r:id="rId6"/>
    <p:sldLayoutId id="2147483699" r:id="rId7"/>
    <p:sldLayoutId id="2147483698" r:id="rId8"/>
    <p:sldLayoutId id="2147483697" r:id="rId9"/>
    <p:sldLayoutId id="2147483696" r:id="rId10"/>
    <p:sldLayoutId id="2147483695" r:id="rId11"/>
    <p:sldLayoutId id="2147483694" r:id="rId12"/>
    <p:sldLayoutId id="2147483693" r:id="rId13"/>
    <p:sldLayoutId id="2147483692" r:id="rId14"/>
    <p:sldLayoutId id="2147483691" r:id="rId15"/>
    <p:sldLayoutId id="2147483690" r:id="rId16"/>
    <p:sldLayoutId id="2147483689" r:id="rId17"/>
    <p:sldLayoutId id="2147483688" r:id="rId18"/>
    <p:sldLayoutId id="2147483687" r:id="rId19"/>
    <p:sldLayoutId id="2147483686" r:id="rId20"/>
    <p:sldLayoutId id="2147483685" r:id="rId21"/>
    <p:sldLayoutId id="2147483684" r:id="rId22"/>
    <p:sldLayoutId id="2147483683" r:id="rId23"/>
    <p:sldLayoutId id="2147483682" r:id="rId24"/>
    <p:sldLayoutId id="2147483681" r:id="rId25"/>
    <p:sldLayoutId id="2147483680" r:id="rId26"/>
    <p:sldLayoutId id="2147483679" r:id="rId27"/>
    <p:sldLayoutId id="2147483678" r:id="rId28"/>
    <p:sldLayoutId id="2147483677" r:id="rId29"/>
    <p:sldLayoutId id="2147483676" r:id="rId30"/>
    <p:sldLayoutId id="2147483675" r:id="rId31"/>
    <p:sldLayoutId id="2147483674" r:id="rId32"/>
    <p:sldLayoutId id="2147483673" r:id="rId33"/>
    <p:sldLayoutId id="2147483664" r:id="rId34"/>
    <p:sldLayoutId id="2147483665" r:id="rId35"/>
    <p:sldLayoutId id="2147483666" r:id="rId36"/>
    <p:sldLayoutId id="2147483667" r:id="rId37"/>
    <p:sldLayoutId id="2147483668" r:id="rId38"/>
    <p:sldLayoutId id="2147483669" r:id="rId39"/>
    <p:sldLayoutId id="2147483670" r:id="rId40"/>
    <p:sldLayoutId id="2147483671" r:id="rId41"/>
    <p:sldLayoutId id="2147483672" r:id="rId4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081" y="1350110"/>
            <a:ext cx="7787955" cy="1679754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KHOA HỌC TỰ NHIÊN 6</a:t>
            </a:r>
            <a:r>
              <a:rPr lang="en-US" sz="5400" dirty="0" smtClean="0">
                <a:solidFill>
                  <a:schemeClr val="bg1"/>
                </a:solidFill>
              </a:rPr>
              <a:t/>
            </a:r>
            <a:br>
              <a:rPr lang="en-US" sz="5400" dirty="0" smtClean="0">
                <a:solidFill>
                  <a:schemeClr val="bg1"/>
                </a:solidFill>
              </a:rPr>
            </a:br>
            <a:r>
              <a:rPr lang="en-US" sz="5400" dirty="0" smtClean="0">
                <a:solidFill>
                  <a:schemeClr val="bg1"/>
                </a:solidFill>
              </a:rPr>
              <a:t>CTST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HOẠT ĐỘNG NC KHTN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mtClean="0">
                <a:solidFill>
                  <a:schemeClr val="bg1"/>
                </a:solidFill>
              </a:rPr>
              <a:t>Lấy ví dụ về hoạt động NCKH nêu rõ đối tượng NC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mtClean="0">
                <a:solidFill>
                  <a:schemeClr val="bg1"/>
                </a:solidFill>
              </a:rPr>
              <a:t>VD: </a:t>
            </a:r>
          </a:p>
          <a:p>
            <a:pPr lvl="1"/>
            <a:r>
              <a:rPr lang="vi-VN" smtClean="0">
                <a:solidFill>
                  <a:schemeClr val="bg1"/>
                </a:solidFill>
              </a:rPr>
              <a:t>Nghiên </a:t>
            </a:r>
            <a:r>
              <a:rPr lang="vi-VN">
                <a:solidFill>
                  <a:schemeClr val="bg1"/>
                </a:solidFill>
              </a:rPr>
              <a:t>cứu sự ảnh hưởng của nước lên sự sinh trưởng của cây</a:t>
            </a:r>
          </a:p>
          <a:p>
            <a:pPr lvl="1"/>
            <a:r>
              <a:rPr lang="vi-VN" smtClean="0">
                <a:solidFill>
                  <a:schemeClr val="bg1"/>
                </a:solidFill>
              </a:rPr>
              <a:t>Nghiên </a:t>
            </a:r>
            <a:r>
              <a:rPr lang="vi-VN">
                <a:solidFill>
                  <a:schemeClr val="bg1"/>
                </a:solidFill>
              </a:rPr>
              <a:t>cứu quy luật rơi tự do của một vật bất kì</a:t>
            </a:r>
          </a:p>
          <a:p>
            <a:pPr lvl="1"/>
            <a:r>
              <a:rPr lang="vi-VN" smtClean="0">
                <a:solidFill>
                  <a:schemeClr val="bg1"/>
                </a:solidFill>
              </a:rPr>
              <a:t>Nghiên </a:t>
            </a:r>
            <a:r>
              <a:rPr lang="vi-VN">
                <a:solidFill>
                  <a:schemeClr val="bg1"/>
                </a:solidFill>
              </a:rPr>
              <a:t>cứu phương pháp dạy học tích cực</a:t>
            </a:r>
          </a:p>
          <a:p>
            <a:pPr lvl="1"/>
            <a:r>
              <a:rPr lang="vi-VN" smtClean="0">
                <a:solidFill>
                  <a:schemeClr val="bg1"/>
                </a:solidFill>
              </a:rPr>
              <a:t>Nghiên </a:t>
            </a:r>
            <a:r>
              <a:rPr lang="vi-VN">
                <a:solidFill>
                  <a:schemeClr val="bg1"/>
                </a:solidFill>
              </a:rPr>
              <a:t>cứu về ý thức, thái độ của người dân trong việc phòng chống dịch Covid 19</a:t>
            </a:r>
            <a:r>
              <a:rPr lang="vi-VN" smtClean="0">
                <a:solidFill>
                  <a:schemeClr val="bg1"/>
                </a:solidFill>
              </a:rPr>
              <a:t>.</a:t>
            </a:r>
            <a:endParaRPr lang="vi-VN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bg1"/>
                </a:solidFill>
              </a:rPr>
              <a:t>KHOA HỌC TỰ NHIÊN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mtClean="0">
                <a:solidFill>
                  <a:schemeClr val="bg1"/>
                </a:solidFill>
                <a:latin typeface="Calibri (Body)"/>
              </a:rPr>
              <a:t>KHTN </a:t>
            </a:r>
            <a:r>
              <a:rPr lang="vi-VN" smtClean="0">
                <a:solidFill>
                  <a:schemeClr val="bg1"/>
                </a:solidFill>
                <a:latin typeface="Calibri (Body)"/>
              </a:rPr>
              <a:t>là </a:t>
            </a:r>
            <a:r>
              <a:rPr lang="vi-VN">
                <a:solidFill>
                  <a:schemeClr val="bg1"/>
                </a:solidFill>
                <a:latin typeface="Calibri (Body)"/>
              </a:rPr>
              <a:t>ngành khoa học nghiên cứu về các sự vật, hiện tượng, quy luật của tự nhiên và ảnh hưởng của chúng đến đời sống con người</a:t>
            </a:r>
            <a:r>
              <a:rPr lang="vi-VN" smtClean="0">
                <a:solidFill>
                  <a:schemeClr val="bg1"/>
                </a:solidFill>
                <a:latin typeface="Calibri (Body)"/>
              </a:rPr>
              <a:t>.</a:t>
            </a:r>
            <a:endParaRPr lang="en-US">
              <a:solidFill>
                <a:schemeClr val="bg1"/>
              </a:solidFill>
              <a:latin typeface="Calibri (Body)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mtClean="0">
                <a:solidFill>
                  <a:schemeClr val="bg1"/>
                </a:solidFill>
                <a:latin typeface="Calibri (Body)"/>
              </a:rPr>
              <a:t>KHXH</a:t>
            </a:r>
            <a:endParaRPr lang="en-US">
              <a:solidFill>
                <a:schemeClr val="bg1"/>
              </a:solidFill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165627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490" y="0"/>
            <a:ext cx="6719021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2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1670" y="281176"/>
            <a:ext cx="7787955" cy="72534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TẠI SAO NƯỚC RƠI TỪ TRÊN TRỜI XUỐNG?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Các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hiện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tượng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tương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tự</a:t>
            </a:r>
            <a:r>
              <a:rPr lang="en-US" sz="3200" dirty="0" smtClean="0">
                <a:solidFill>
                  <a:schemeClr val="bg1"/>
                </a:solidFill>
              </a:rPr>
              <a:t>: </a:t>
            </a:r>
            <a:r>
              <a:rPr lang="en-US" sz="3200" dirty="0" err="1" smtClean="0">
                <a:solidFill>
                  <a:schemeClr val="bg1"/>
                </a:solidFill>
              </a:rPr>
              <a:t>dội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nước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lên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người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</a:rPr>
              <a:t>nước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chảy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từ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thác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xuống</a:t>
            </a:r>
            <a:r>
              <a:rPr lang="en-US" sz="3200" dirty="0" smtClean="0">
                <a:solidFill>
                  <a:schemeClr val="bg1"/>
                </a:solidFill>
              </a:rPr>
              <a:t>,…</a:t>
            </a:r>
          </a:p>
          <a:p>
            <a:r>
              <a:rPr lang="en-US" sz="3200" dirty="0" err="1" smtClean="0">
                <a:solidFill>
                  <a:schemeClr val="bg1"/>
                </a:solidFill>
              </a:rPr>
              <a:t>Có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sự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tương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tự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gì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trong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các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hiện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tượng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vừa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nêu</a:t>
            </a:r>
            <a:r>
              <a:rPr lang="en-US" sz="3200" dirty="0" smtClean="0">
                <a:solidFill>
                  <a:schemeClr val="bg1"/>
                </a:solidFill>
              </a:rPr>
              <a:t>?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1670" y="281176"/>
            <a:ext cx="7787955" cy="72534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TẠI SAO NƯỚC RƠI TỪ TRÊN TRỜI XUỐNG?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Có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sự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chênh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lệch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độ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cao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của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mực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nước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Làm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cách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nào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để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kiểm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tra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giả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thuyết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trên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là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đúng</a:t>
            </a:r>
            <a:r>
              <a:rPr lang="en-US" sz="3200" dirty="0" smtClean="0">
                <a:solidFill>
                  <a:schemeClr val="bg1"/>
                </a:solidFill>
              </a:rPr>
              <a:t> hay </a:t>
            </a:r>
            <a:r>
              <a:rPr lang="en-US" sz="3200" dirty="0" err="1" smtClean="0">
                <a:solidFill>
                  <a:schemeClr val="bg1"/>
                </a:solidFill>
              </a:rPr>
              <a:t>sai</a:t>
            </a:r>
            <a:r>
              <a:rPr lang="en-US" sz="3200" dirty="0" smtClean="0">
                <a:solidFill>
                  <a:schemeClr val="bg1"/>
                </a:solidFill>
              </a:rPr>
              <a:t>?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26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1670" y="281176"/>
            <a:ext cx="7787955" cy="72534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TẠI SAO NƯỚC RƠI TỪ TRÊN TRỜI XUỐNG?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Xây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dựng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phương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án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thí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nghiệm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336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KIỂM TRA GIẢ THUYẾT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cdn.vungoi.vn/vungoi/1534132013396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490" y="1655520"/>
            <a:ext cx="5955495" cy="192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08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KẾT LUẬN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Như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vậy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nước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err="1" smtClean="0">
                <a:solidFill>
                  <a:schemeClr val="bg1"/>
                </a:solidFill>
              </a:rPr>
              <a:t>sẽ</a:t>
            </a:r>
            <a:r>
              <a:rPr lang="en-US" sz="3200" smtClean="0">
                <a:solidFill>
                  <a:schemeClr val="bg1"/>
                </a:solidFill>
              </a:rPr>
              <a:t> tự chảy khi </a:t>
            </a:r>
            <a:r>
              <a:rPr lang="en-US" sz="3200" dirty="0" err="1" smtClean="0">
                <a:solidFill>
                  <a:schemeClr val="bg1"/>
                </a:solidFill>
              </a:rPr>
              <a:t>có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sự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chênh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lệch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mực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nước</a:t>
            </a:r>
            <a:r>
              <a:rPr lang="en-US" sz="3200" dirty="0" smtClean="0">
                <a:solidFill>
                  <a:schemeClr val="bg1"/>
                </a:solidFill>
              </a:rPr>
              <a:t> (</a:t>
            </a:r>
            <a:r>
              <a:rPr lang="en-US" sz="3200" dirty="0" err="1" smtClean="0">
                <a:solidFill>
                  <a:schemeClr val="bg1"/>
                </a:solidFill>
              </a:rPr>
              <a:t>độ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cao</a:t>
            </a:r>
            <a:r>
              <a:rPr lang="en-US" sz="3200" dirty="0" smtClean="0">
                <a:solidFill>
                  <a:schemeClr val="bg1"/>
                </a:solidFill>
              </a:rPr>
              <a:t> so </a:t>
            </a:r>
            <a:r>
              <a:rPr lang="en-US" sz="3200" dirty="0" err="1" smtClean="0">
                <a:solidFill>
                  <a:schemeClr val="bg1"/>
                </a:solidFill>
              </a:rPr>
              <a:t>với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mặt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đất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  <a:r>
              <a:rPr lang="en-US" sz="3200" dirty="0" err="1" smtClean="0">
                <a:solidFill>
                  <a:schemeClr val="bg1"/>
                </a:solidFill>
              </a:rPr>
              <a:t>trong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khối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nước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1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ỨNG DỤNG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218894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Đập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err="1" smtClean="0">
                <a:solidFill>
                  <a:schemeClr val="bg1"/>
                </a:solidFill>
              </a:rPr>
              <a:t>thủy</a:t>
            </a:r>
            <a:r>
              <a:rPr lang="en-US" sz="3200" smtClean="0">
                <a:solidFill>
                  <a:schemeClr val="bg1"/>
                </a:solidFill>
              </a:rPr>
              <a:t> điện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 descr="Thuỷ điện hoà bình: Công trình chiến lược đa quốc gia | baotintuc.v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59"/>
          <a:stretch/>
        </p:blipFill>
        <p:spPr bwMode="auto">
          <a:xfrm>
            <a:off x="3961180" y="891996"/>
            <a:ext cx="4428445" cy="183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ũ ống, lũ quét gây nhiều thiệt hại tại Sa Pa | baotintuc.v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3"/>
          <a:stretch/>
        </p:blipFill>
        <p:spPr bwMode="auto">
          <a:xfrm>
            <a:off x="3961180" y="2738936"/>
            <a:ext cx="4428445" cy="219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765774"/>
            <a:ext cx="3045865" cy="1218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Phòng tránh lũ </a:t>
            </a:r>
            <a:r>
              <a:rPr lang="en-US">
                <a:solidFill>
                  <a:schemeClr val="bg1"/>
                </a:solidFill>
              </a:rPr>
              <a:t>quét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1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VAI TRÒ CỦA KHTN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30" y="1350110"/>
            <a:ext cx="8847740" cy="3664920"/>
          </a:xfrm>
        </p:spPr>
      </p:pic>
    </p:spTree>
    <p:extLst>
      <p:ext uri="{BB962C8B-B14F-4D97-AF65-F5344CB8AC3E}">
        <p14:creationId xmlns:p14="http://schemas.microsoft.com/office/powerpoint/2010/main" val="125515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KHOA HỌC TỰ NHIÊN 6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Tìm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hiểu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kiến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thức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khoa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học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tự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nhiên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Gồm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nhiều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lĩnh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vực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err="1" smtClean="0">
                <a:solidFill>
                  <a:schemeClr val="bg1"/>
                </a:solidFill>
              </a:rPr>
              <a:t>chuyên</a:t>
            </a:r>
            <a:r>
              <a:rPr lang="en-US" sz="3200" smtClean="0">
                <a:solidFill>
                  <a:schemeClr val="bg1"/>
                </a:solidFill>
              </a:rPr>
              <a:t> ngành</a:t>
            </a:r>
            <a:endParaRPr lang="en-US">
              <a:solidFill>
                <a:schemeClr val="bg1"/>
              </a:solidFill>
            </a:endParaRPr>
          </a:p>
          <a:p>
            <a:r>
              <a:rPr lang="en-US" sz="3200" smtClean="0">
                <a:solidFill>
                  <a:schemeClr val="bg1"/>
                </a:solidFill>
              </a:rPr>
              <a:t>Các ứng dụng của nó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56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VAI TRÒ CỦA KHTN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Nâng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cao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nhận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thức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của</a:t>
            </a:r>
            <a:r>
              <a:rPr lang="en-US" dirty="0" smtClean="0">
                <a:solidFill>
                  <a:schemeClr val="bg1"/>
                </a:solidFill>
              </a:rPr>
              <a:t> con </a:t>
            </a:r>
            <a:r>
              <a:rPr lang="en-US" dirty="0" err="1" smtClean="0">
                <a:solidFill>
                  <a:schemeClr val="bg1"/>
                </a:solidFill>
              </a:rPr>
              <a:t>người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về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thế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giới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nhiên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Ứng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dụng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vào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mọi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mặt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của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đời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sống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sản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xuất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kinh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doanh</a:t>
            </a:r>
            <a:r>
              <a:rPr lang="en-US" dirty="0" smtClean="0">
                <a:solidFill>
                  <a:schemeClr val="bg1"/>
                </a:solidFill>
              </a:rPr>
              <a:t>; </a:t>
            </a:r>
            <a:r>
              <a:rPr lang="en-US" dirty="0" err="1" smtClean="0">
                <a:solidFill>
                  <a:schemeClr val="bg1"/>
                </a:solidFill>
              </a:rPr>
              <a:t>xây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dựng</a:t>
            </a:r>
            <a:r>
              <a:rPr lang="en-US" dirty="0">
                <a:solidFill>
                  <a:schemeClr val="bg1"/>
                </a:solidFill>
              </a:rPr>
              <a:t>;</a:t>
            </a:r>
            <a:r>
              <a:rPr lang="en-US" dirty="0" smtClean="0">
                <a:solidFill>
                  <a:schemeClr val="bg1"/>
                </a:solidFill>
              </a:rPr>
              <a:t> y </a:t>
            </a:r>
            <a:r>
              <a:rPr lang="en-US" dirty="0" err="1" smtClean="0">
                <a:solidFill>
                  <a:schemeClr val="bg1"/>
                </a:solidFill>
              </a:rPr>
              <a:t>tế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chăm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sóc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sức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khỏe</a:t>
            </a:r>
            <a:r>
              <a:rPr lang="en-US" dirty="0" smtClean="0">
                <a:solidFill>
                  <a:schemeClr val="bg1"/>
                </a:solidFill>
              </a:rPr>
              <a:t>; </a:t>
            </a:r>
            <a:r>
              <a:rPr lang="en-US" dirty="0" err="1" smtClean="0">
                <a:solidFill>
                  <a:schemeClr val="bg1"/>
                </a:solidFill>
              </a:rPr>
              <a:t>môi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trường</a:t>
            </a:r>
            <a:r>
              <a:rPr lang="en-US" dirty="0" smtClean="0">
                <a:solidFill>
                  <a:schemeClr val="bg1"/>
                </a:solidFill>
              </a:rPr>
              <a:t>…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52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6260" y="281175"/>
            <a:ext cx="8704183" cy="4581150"/>
            <a:chOff x="73335" y="677511"/>
            <a:chExt cx="9898952" cy="5478036"/>
          </a:xfrm>
        </p:grpSpPr>
        <p:grpSp>
          <p:nvGrpSpPr>
            <p:cNvPr id="5" name="Group 4"/>
            <p:cNvGrpSpPr/>
            <p:nvPr/>
          </p:nvGrpSpPr>
          <p:grpSpPr>
            <a:xfrm>
              <a:off x="285750" y="677511"/>
              <a:ext cx="8663937" cy="5478036"/>
              <a:chOff x="285750" y="677511"/>
              <a:chExt cx="8663937" cy="5478036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285750" y="2133600"/>
                <a:ext cx="1724025" cy="2816307"/>
                <a:chOff x="285750" y="2133600"/>
                <a:chExt cx="1724025" cy="2816307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>
                  <a:off x="285750" y="2133600"/>
                  <a:ext cx="1656312" cy="0"/>
                </a:xfrm>
                <a:prstGeom prst="line">
                  <a:avLst/>
                </a:prstGeom>
                <a:ln w="76200" cmpd="thickThin">
                  <a:solidFill>
                    <a:srgbClr val="FABB0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285750" y="3072369"/>
                  <a:ext cx="1285352" cy="0"/>
                </a:xfrm>
                <a:prstGeom prst="line">
                  <a:avLst/>
                </a:prstGeom>
                <a:ln w="76200" cmpd="thickThin">
                  <a:solidFill>
                    <a:srgbClr val="FABB0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285750" y="4011138"/>
                  <a:ext cx="1285352" cy="0"/>
                </a:xfrm>
                <a:prstGeom prst="line">
                  <a:avLst/>
                </a:prstGeom>
                <a:ln w="76200" cmpd="thickThin">
                  <a:solidFill>
                    <a:srgbClr val="FABB0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285750" y="4949907"/>
                  <a:ext cx="1724025" cy="0"/>
                </a:xfrm>
                <a:prstGeom prst="line">
                  <a:avLst/>
                </a:prstGeom>
                <a:ln w="76200" cmpd="thickThin">
                  <a:solidFill>
                    <a:srgbClr val="FABB0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/>
              <p:cNvGrpSpPr/>
              <p:nvPr/>
            </p:nvGrpSpPr>
            <p:grpSpPr>
              <a:xfrm flipH="1">
                <a:off x="7225662" y="2133600"/>
                <a:ext cx="1724025" cy="2816307"/>
                <a:chOff x="285750" y="2133600"/>
                <a:chExt cx="1724025" cy="2816307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85750" y="2133600"/>
                  <a:ext cx="1656312" cy="0"/>
                </a:xfrm>
                <a:prstGeom prst="line">
                  <a:avLst/>
                </a:prstGeom>
                <a:ln w="76200" cmpd="thickThin">
                  <a:solidFill>
                    <a:srgbClr val="FABB0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85750" y="3072369"/>
                  <a:ext cx="1285352" cy="0"/>
                </a:xfrm>
                <a:prstGeom prst="line">
                  <a:avLst/>
                </a:prstGeom>
                <a:ln w="76200" cmpd="thickThin">
                  <a:solidFill>
                    <a:srgbClr val="FABB0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285750" y="4011138"/>
                  <a:ext cx="1285352" cy="0"/>
                </a:xfrm>
                <a:prstGeom prst="line">
                  <a:avLst/>
                </a:prstGeom>
                <a:ln w="76200" cmpd="thickThin">
                  <a:solidFill>
                    <a:srgbClr val="FABB0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285750" y="4949907"/>
                  <a:ext cx="1724025" cy="0"/>
                </a:xfrm>
                <a:prstGeom prst="line">
                  <a:avLst/>
                </a:prstGeom>
                <a:ln w="76200" cmpd="thickThin">
                  <a:solidFill>
                    <a:srgbClr val="FABB0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/>
              <p:cNvGrpSpPr/>
              <p:nvPr/>
            </p:nvGrpSpPr>
            <p:grpSpPr>
              <a:xfrm>
                <a:off x="1429788" y="677511"/>
                <a:ext cx="6517175" cy="5478036"/>
                <a:chOff x="1429788" y="677511"/>
                <a:chExt cx="6517175" cy="5478036"/>
              </a:xfrm>
            </p:grpSpPr>
            <p:sp>
              <p:nvSpPr>
                <p:cNvPr id="17" name="Pie 16"/>
                <p:cNvSpPr/>
                <p:nvPr/>
              </p:nvSpPr>
              <p:spPr>
                <a:xfrm flipH="1">
                  <a:off x="1429788" y="677511"/>
                  <a:ext cx="6375861" cy="5478036"/>
                </a:xfrm>
                <a:prstGeom prst="pie">
                  <a:avLst>
                    <a:gd name="adj1" fmla="val 8603100"/>
                    <a:gd name="adj2" fmla="val 12751808"/>
                  </a:avLst>
                </a:prstGeom>
                <a:solidFill>
                  <a:srgbClr val="E94235"/>
                </a:solidFill>
                <a:ln>
                  <a:solidFill>
                    <a:srgbClr val="E94235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8" name="Group 17"/>
                <p:cNvGrpSpPr/>
                <p:nvPr/>
              </p:nvGrpSpPr>
              <p:grpSpPr>
                <a:xfrm>
                  <a:off x="1429788" y="677511"/>
                  <a:ext cx="6517175" cy="5478036"/>
                  <a:chOff x="1429788" y="677511"/>
                  <a:chExt cx="6517175" cy="5478036"/>
                </a:xfrm>
              </p:grpSpPr>
              <p:sp>
                <p:nvSpPr>
                  <p:cNvPr id="19" name="Pie 18"/>
                  <p:cNvSpPr/>
                  <p:nvPr/>
                </p:nvSpPr>
                <p:spPr>
                  <a:xfrm>
                    <a:off x="1429788" y="677511"/>
                    <a:ext cx="6375861" cy="5478036"/>
                  </a:xfrm>
                  <a:prstGeom prst="pie">
                    <a:avLst>
                      <a:gd name="adj1" fmla="val 8603100"/>
                      <a:gd name="adj2" fmla="val 12751808"/>
                    </a:avLst>
                  </a:prstGeom>
                  <a:solidFill>
                    <a:srgbClr val="34A853"/>
                  </a:solidFill>
                  <a:ln>
                    <a:solidFill>
                      <a:srgbClr val="34A853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1571102" y="3154919"/>
                    <a:ext cx="1812175" cy="5520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smtClean="0">
                        <a:solidFill>
                          <a:schemeClr val="bg1"/>
                        </a:solidFill>
                      </a:rPr>
                      <a:t>TRI THỨC</a:t>
                    </a:r>
                    <a:endParaRPr lang="en-US" sz="2400" b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>
                    <a:off x="3283525" y="2011679"/>
                    <a:ext cx="2809701" cy="2809701"/>
                  </a:xfrm>
                  <a:prstGeom prst="ellipse">
                    <a:avLst/>
                  </a:prstGeom>
                  <a:solidFill>
                    <a:srgbClr val="4285F4"/>
                  </a:solidFill>
                  <a:ln w="57150">
                    <a:solidFill>
                      <a:srgbClr val="4285F4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4800" b="1" smtClean="0">
                        <a:solidFill>
                          <a:schemeClr val="bg1"/>
                        </a:solidFill>
                      </a:rPr>
                      <a:t>KHTN</a:t>
                    </a:r>
                    <a:endParaRPr lang="en-US" sz="4800" b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5984290" y="3154919"/>
                    <a:ext cx="1962673" cy="5520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smtClean="0">
                        <a:solidFill>
                          <a:schemeClr val="bg1"/>
                        </a:solidFill>
                      </a:rPr>
                      <a:t>ỨNG DỤNG</a:t>
                    </a:r>
                    <a:endParaRPr lang="en-US" sz="2400" b="1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</p:grpSp>
        <p:sp>
          <p:nvSpPr>
            <p:cNvPr id="6" name="TextBox 5"/>
            <p:cNvSpPr txBox="1"/>
            <p:nvPr/>
          </p:nvSpPr>
          <p:spPr>
            <a:xfrm>
              <a:off x="276225" y="1704974"/>
              <a:ext cx="1153563" cy="552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err="1" smtClean="0">
                  <a:solidFill>
                    <a:schemeClr val="bg1"/>
                  </a:solidFill>
                </a:rPr>
                <a:t>Vật</a:t>
              </a:r>
              <a:r>
                <a:rPr lang="en-US" sz="2400" b="1" smtClean="0">
                  <a:solidFill>
                    <a:schemeClr val="bg1"/>
                  </a:solidFill>
                </a:rPr>
                <a:t> </a:t>
              </a:r>
              <a:r>
                <a:rPr lang="en-US" sz="2400" b="1" err="1" smtClean="0">
                  <a:solidFill>
                    <a:schemeClr val="bg1"/>
                  </a:solidFill>
                </a:rPr>
                <a:t>lí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2521" y="2646273"/>
              <a:ext cx="1533525" cy="552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err="1" smtClean="0">
                  <a:solidFill>
                    <a:schemeClr val="bg1"/>
                  </a:solidFill>
                </a:rPr>
                <a:t>Hóa</a:t>
              </a:r>
              <a:r>
                <a:rPr lang="en-US" sz="2400" b="1" smtClean="0">
                  <a:solidFill>
                    <a:schemeClr val="bg1"/>
                  </a:solidFill>
                </a:rPr>
                <a:t> </a:t>
              </a:r>
              <a:r>
                <a:rPr lang="en-US" sz="2400" b="1" err="1" smtClean="0">
                  <a:solidFill>
                    <a:schemeClr val="bg1"/>
                  </a:solidFill>
                </a:rPr>
                <a:t>học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6243" y="3589690"/>
              <a:ext cx="1533525" cy="552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err="1" smtClean="0">
                  <a:solidFill>
                    <a:schemeClr val="bg1"/>
                  </a:solidFill>
                </a:rPr>
                <a:t>Sinh</a:t>
              </a:r>
              <a:r>
                <a:rPr lang="en-US" sz="2400" b="1" smtClean="0">
                  <a:solidFill>
                    <a:schemeClr val="bg1"/>
                  </a:solidFill>
                </a:rPr>
                <a:t> </a:t>
              </a:r>
              <a:r>
                <a:rPr lang="en-US" sz="2400" b="1" err="1" smtClean="0">
                  <a:solidFill>
                    <a:schemeClr val="bg1"/>
                  </a:solidFill>
                </a:rPr>
                <a:t>học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335" y="4472803"/>
              <a:ext cx="1887254" cy="552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chemeClr val="bg1"/>
                  </a:solidFill>
                </a:rPr>
                <a:t>Trái Đất,…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461238" y="2646274"/>
              <a:ext cx="1845773" cy="552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err="1" smtClean="0">
                  <a:solidFill>
                    <a:schemeClr val="bg1"/>
                  </a:solidFill>
                </a:rPr>
                <a:t>Sản</a:t>
              </a:r>
              <a:r>
                <a:rPr lang="en-US" sz="2400" b="1" smtClean="0">
                  <a:solidFill>
                    <a:schemeClr val="bg1"/>
                  </a:solidFill>
                </a:rPr>
                <a:t> </a:t>
              </a:r>
              <a:r>
                <a:rPr lang="en-US" sz="2400" b="1" err="1" smtClean="0">
                  <a:solidFill>
                    <a:schemeClr val="bg1"/>
                  </a:solidFill>
                </a:rPr>
                <a:t>xuất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97240" y="4471065"/>
              <a:ext cx="2575047" cy="552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err="1" smtClean="0">
                  <a:solidFill>
                    <a:schemeClr val="bg1"/>
                  </a:solidFill>
                </a:rPr>
                <a:t>Môi</a:t>
              </a:r>
              <a:r>
                <a:rPr lang="en-US" sz="2400" b="1" smtClean="0">
                  <a:solidFill>
                    <a:schemeClr val="bg1"/>
                  </a:solidFill>
                </a:rPr>
                <a:t> trường,…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878103" y="3502493"/>
              <a:ext cx="1356453" cy="552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chemeClr val="bg1"/>
                  </a:solidFill>
                </a:rPr>
                <a:t>Y </a:t>
              </a:r>
              <a:r>
                <a:rPr lang="en-US" sz="2400" b="1" err="1" smtClean="0">
                  <a:solidFill>
                    <a:schemeClr val="bg1"/>
                  </a:solidFill>
                </a:rPr>
                <a:t>tế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11973" y="1704974"/>
              <a:ext cx="2056833" cy="552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err="1">
                  <a:solidFill>
                    <a:schemeClr val="bg1"/>
                  </a:solidFill>
                </a:rPr>
                <a:t>K</a:t>
              </a:r>
              <a:r>
                <a:rPr lang="en-US" sz="2400" b="1" err="1" smtClean="0">
                  <a:solidFill>
                    <a:schemeClr val="bg1"/>
                  </a:solidFill>
                </a:rPr>
                <a:t>inh</a:t>
              </a:r>
              <a:r>
                <a:rPr lang="en-US" sz="2400" b="1" smtClean="0">
                  <a:solidFill>
                    <a:schemeClr val="bg1"/>
                  </a:solidFill>
                </a:rPr>
                <a:t> </a:t>
              </a:r>
              <a:r>
                <a:rPr lang="en-US" sz="2400" b="1" err="1" smtClean="0">
                  <a:solidFill>
                    <a:schemeClr val="bg1"/>
                  </a:solidFill>
                </a:rPr>
                <a:t>doanh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415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MẶT TRÁI CỦA KHCN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1502816"/>
            <a:ext cx="8398775" cy="3512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4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ảnh hoang tàn của Hiroshima và Nagasaki sau thảm họa bom nguyên tử khi  nhìn từ trên cao - VnReview - Tin nó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21"/>
          <a:stretch/>
        </p:blipFill>
        <p:spPr bwMode="auto">
          <a:xfrm>
            <a:off x="3655769" y="281175"/>
            <a:ext cx="5191971" cy="455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vcdn-vnexpress.vnecdn.net/2020/08/04/116248092-3343003112426399-178-1131-3380-159652686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5" r="19874"/>
          <a:stretch/>
        </p:blipFill>
        <p:spPr bwMode="auto">
          <a:xfrm>
            <a:off x="296260" y="281175"/>
            <a:ext cx="3970330" cy="455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61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bg1"/>
                </a:solidFill>
                <a:latin typeface="+mn-lt"/>
              </a:rPr>
              <a:t>LUYỆN TẬP</a:t>
            </a:r>
            <a:endParaRPr lang="en-US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vi-VN">
                <a:solidFill>
                  <a:schemeClr val="bg1"/>
                </a:solidFill>
              </a:rPr>
              <a:t>1. Hoạt động nào dưới đây là hoạt động nghiên cứu khoa học?</a:t>
            </a:r>
          </a:p>
          <a:p>
            <a:pPr marL="0" indent="0">
              <a:buNone/>
              <a:tabLst>
                <a:tab pos="517525" algn="l"/>
              </a:tabLst>
            </a:pPr>
            <a:r>
              <a:rPr lang="vi-VN">
                <a:solidFill>
                  <a:schemeClr val="bg1"/>
                </a:solidFill>
              </a:rPr>
              <a:t>A.	Trồng hoa với quy mô lớn trong nhà kính.</a:t>
            </a:r>
          </a:p>
          <a:p>
            <a:pPr marL="0" indent="0">
              <a:buNone/>
              <a:tabLst>
                <a:tab pos="517525" algn="l"/>
              </a:tabLst>
            </a:pPr>
            <a:r>
              <a:rPr lang="vi-VN">
                <a:solidFill>
                  <a:schemeClr val="bg1"/>
                </a:solidFill>
              </a:rPr>
              <a:t>B.	Nghiên cứu vắc xin phòng chống virus corona trong phòng thí nghiệm.</a:t>
            </a:r>
          </a:p>
          <a:p>
            <a:pPr marL="0" indent="0">
              <a:buNone/>
              <a:tabLst>
                <a:tab pos="517525" algn="l"/>
              </a:tabLst>
            </a:pPr>
            <a:r>
              <a:rPr lang="vi-VN">
                <a:solidFill>
                  <a:schemeClr val="bg1"/>
                </a:solidFill>
              </a:rPr>
              <a:t>C.	Sản xuất muối ăn từ nước biển bằng phương pháp phơi cát.</a:t>
            </a:r>
          </a:p>
          <a:p>
            <a:pPr marL="0" indent="0">
              <a:buNone/>
              <a:tabLst>
                <a:tab pos="517525" algn="l"/>
              </a:tabLst>
            </a:pPr>
            <a:r>
              <a:rPr lang="vi-VN">
                <a:solidFill>
                  <a:schemeClr val="bg1"/>
                </a:solidFill>
              </a:rPr>
              <a:t>D.	Vận hành nhà má thủy điện để sản xuất </a:t>
            </a:r>
            <a:r>
              <a:rPr lang="vi-VN" smtClean="0">
                <a:solidFill>
                  <a:schemeClr val="bg1"/>
                </a:solidFill>
              </a:rPr>
              <a:t>điện</a:t>
            </a:r>
            <a:endParaRPr lang="vi-VN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03550" y="2436987"/>
            <a:ext cx="518465" cy="518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2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bg1"/>
                </a:solidFill>
                <a:latin typeface="+mn-lt"/>
              </a:rPr>
              <a:t>LUYỆN TẬP</a:t>
            </a:r>
            <a:endParaRPr lang="en-US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vi-VN">
                <a:solidFill>
                  <a:schemeClr val="bg1"/>
                </a:solidFill>
              </a:rPr>
              <a:t>2. Hoạt động nào sau đây không phải là hoạt động nghiên cứu khoa học:</a:t>
            </a:r>
          </a:p>
          <a:p>
            <a:pPr marL="514350" indent="-514350">
              <a:buFont typeface="+mj-lt"/>
              <a:buAutoNum type="alphaUcPeriod"/>
            </a:pPr>
            <a:r>
              <a:rPr lang="vi-VN" smtClean="0">
                <a:solidFill>
                  <a:schemeClr val="bg1"/>
                </a:solidFill>
              </a:rPr>
              <a:t>Theo </a:t>
            </a:r>
            <a:r>
              <a:rPr lang="vi-VN">
                <a:solidFill>
                  <a:schemeClr val="bg1"/>
                </a:solidFill>
              </a:rPr>
              <a:t>dõi nuôi cấy mô cây trồng trong phòng thí nghiệm.</a:t>
            </a:r>
          </a:p>
          <a:p>
            <a:pPr marL="514350" indent="-514350">
              <a:buFont typeface="+mj-lt"/>
              <a:buAutoNum type="alphaUcPeriod"/>
            </a:pPr>
            <a:r>
              <a:rPr lang="vi-VN" smtClean="0">
                <a:solidFill>
                  <a:schemeClr val="bg1"/>
                </a:solidFill>
              </a:rPr>
              <a:t>Làm </a:t>
            </a:r>
            <a:r>
              <a:rPr lang="vi-VN">
                <a:solidFill>
                  <a:schemeClr val="bg1"/>
                </a:solidFill>
              </a:rPr>
              <a:t>thí nghiệm điều chế chất mới.</a:t>
            </a:r>
          </a:p>
          <a:p>
            <a:pPr marL="514350" indent="-514350">
              <a:buFont typeface="+mj-lt"/>
              <a:buAutoNum type="alphaUcPeriod"/>
            </a:pPr>
            <a:r>
              <a:rPr lang="vi-VN" smtClean="0">
                <a:solidFill>
                  <a:schemeClr val="bg1"/>
                </a:solidFill>
              </a:rPr>
              <a:t>Lấy </a:t>
            </a:r>
            <a:r>
              <a:rPr lang="vi-VN">
                <a:solidFill>
                  <a:schemeClr val="bg1"/>
                </a:solidFill>
              </a:rPr>
              <a:t>mẫu đất để phân loại đất trồng.</a:t>
            </a:r>
          </a:p>
          <a:p>
            <a:pPr marL="514350" indent="-514350">
              <a:buFont typeface="+mj-lt"/>
              <a:buAutoNum type="alphaUcPeriod"/>
            </a:pPr>
            <a:r>
              <a:rPr lang="vi-VN" smtClean="0">
                <a:solidFill>
                  <a:schemeClr val="bg1"/>
                </a:solidFill>
              </a:rPr>
              <a:t>Sản </a:t>
            </a:r>
            <a:r>
              <a:rPr lang="vi-VN">
                <a:solidFill>
                  <a:schemeClr val="bg1"/>
                </a:solidFill>
              </a:rPr>
              <a:t>xuất phân bón hóa học</a:t>
            </a:r>
            <a:r>
              <a:rPr lang="vi-VN" smtClean="0">
                <a:solidFill>
                  <a:schemeClr val="bg1"/>
                </a:solidFill>
              </a:rPr>
              <a:t>.</a:t>
            </a:r>
            <a:endParaRPr lang="vi-VN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34335" y="4034858"/>
            <a:ext cx="518465" cy="518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3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LUYỆN TẬP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12188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3. Kể tên một số hoạt động thực tế có đóng góp của KHTN và phân loại chúng theo vai trò</a:t>
            </a:r>
            <a:r>
              <a:rPr lang="en-US" smtClean="0">
                <a:solidFill>
                  <a:schemeClr val="bg1"/>
                </a:solidFill>
              </a:rPr>
              <a:t>.</a:t>
            </a:r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414805"/>
              </p:ext>
            </p:extLst>
          </p:nvPr>
        </p:nvGraphicFramePr>
        <p:xfrm>
          <a:off x="907080" y="2422314"/>
          <a:ext cx="7177136" cy="23935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88568">
                  <a:extLst>
                    <a:ext uri="{9D8B030D-6E8A-4147-A177-3AD203B41FA5}">
                      <a16:colId xmlns:a16="http://schemas.microsoft.com/office/drawing/2014/main" val="1897827226"/>
                    </a:ext>
                  </a:extLst>
                </a:gridCol>
                <a:gridCol w="3588568">
                  <a:extLst>
                    <a:ext uri="{9D8B030D-6E8A-4147-A177-3AD203B41FA5}">
                      <a16:colId xmlns:a16="http://schemas.microsoft.com/office/drawing/2014/main" val="2638471365"/>
                    </a:ext>
                  </a:extLst>
                </a:gridCol>
              </a:tblGrid>
              <a:tr h="398921">
                <a:tc rowSpan="3">
                  <a:txBody>
                    <a:bodyPr/>
                    <a:lstStyle/>
                    <a:p>
                      <a:r>
                        <a:rPr lang="en-US" sz="2800" smtClean="0">
                          <a:solidFill>
                            <a:schemeClr val="bg1"/>
                          </a:solidFill>
                        </a:rPr>
                        <a:t>Khám phá tri thức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07421"/>
                  </a:ext>
                </a:extLst>
              </a:tr>
              <a:tr h="3989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711896"/>
                  </a:ext>
                </a:extLst>
              </a:tr>
              <a:tr h="3989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957189"/>
                  </a:ext>
                </a:extLst>
              </a:tr>
              <a:tr h="398921">
                <a:tc rowSpan="3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800" smtClean="0">
                          <a:solidFill>
                            <a:schemeClr val="bg1"/>
                          </a:solidFill>
                        </a:rPr>
                        <a:t>Ứng dụng vào đời sống</a:t>
                      </a:r>
                      <a:endParaRPr lang="en-US" sz="28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013599"/>
                  </a:ext>
                </a:extLst>
              </a:tr>
              <a:tr h="3989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716510"/>
                  </a:ext>
                </a:extLst>
              </a:tr>
              <a:tr h="3989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24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02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ợi ích của hệ thống tưới tự động trong đời sống và sản xu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0" y="43388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Khảo sát và lắp đặt hệ thống tưới tự động như thế nào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80" y="0"/>
            <a:ext cx="7482545" cy="515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72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KHOA HỌC TỰ NHIÊN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Khoa học tự nhiên là gì?</a:t>
            </a:r>
          </a:p>
          <a:p>
            <a:r>
              <a:rPr lang="en-US" sz="3200" smtClean="0">
                <a:solidFill>
                  <a:schemeClr val="bg1"/>
                </a:solidFill>
              </a:rPr>
              <a:t>Phương </a:t>
            </a:r>
            <a:r>
              <a:rPr lang="en-US" sz="3200" dirty="0" err="1" smtClean="0">
                <a:solidFill>
                  <a:schemeClr val="bg1"/>
                </a:solidFill>
              </a:rPr>
              <a:t>pháp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nghiên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cứu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khoa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học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smtClean="0">
                <a:solidFill>
                  <a:schemeClr val="bg1"/>
                </a:solidFill>
              </a:rPr>
              <a:t>Vai </a:t>
            </a:r>
            <a:r>
              <a:rPr lang="en-US" sz="3200" dirty="0" err="1" smtClean="0">
                <a:solidFill>
                  <a:schemeClr val="bg1"/>
                </a:solidFill>
              </a:rPr>
              <a:t>trò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của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khoa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học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tự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nhiên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02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bg1"/>
                </a:solidFill>
              </a:rPr>
              <a:t>BÀI 1: MỞ ĐẦU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>
                <a:solidFill>
                  <a:schemeClr val="bg1"/>
                </a:solidFill>
                <a:latin typeface="Calibri (Body)"/>
              </a:rPr>
              <a:t>Về nhà: đọc trước và chuẩn bị bài 2</a:t>
            </a:r>
          </a:p>
          <a:p>
            <a:r>
              <a:rPr lang="en-US" smtClean="0">
                <a:solidFill>
                  <a:schemeClr val="bg1"/>
                </a:solidFill>
                <a:latin typeface="Calibri (Body)"/>
              </a:rPr>
              <a:t>Làm phiếu học tập 3 theo nhóm: </a:t>
            </a:r>
            <a:r>
              <a:rPr lang="vi-VN">
                <a:solidFill>
                  <a:schemeClr val="bg1"/>
                </a:solidFill>
                <a:latin typeface="Calibri (Body)"/>
              </a:rPr>
              <a:t>Lập kế hoạch cho một dự án NCKH theo các bước nghiên cứu KHTN</a:t>
            </a:r>
            <a:endParaRPr lang="en-US" dirty="0">
              <a:solidFill>
                <a:schemeClr val="bg1"/>
              </a:solidFill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350273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BÀI 1: MỞ ĐẦU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smtClean="0">
                <a:solidFill>
                  <a:schemeClr val="bg1"/>
                </a:solidFill>
              </a:rPr>
              <a:t>Khoa </a:t>
            </a:r>
            <a:r>
              <a:rPr lang="en-US" sz="3200" dirty="0" err="1" smtClean="0">
                <a:solidFill>
                  <a:schemeClr val="bg1"/>
                </a:solidFill>
              </a:rPr>
              <a:t>học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err="1" smtClean="0">
                <a:solidFill>
                  <a:schemeClr val="bg1"/>
                </a:solidFill>
              </a:rPr>
              <a:t>tự</a:t>
            </a:r>
            <a:r>
              <a:rPr lang="en-US" sz="3200" smtClean="0">
                <a:solidFill>
                  <a:schemeClr val="bg1"/>
                </a:solidFill>
              </a:rPr>
              <a:t> nhiên</a:t>
            </a:r>
          </a:p>
          <a:p>
            <a:r>
              <a:rPr lang="en-US">
                <a:solidFill>
                  <a:schemeClr val="bg1"/>
                </a:solidFill>
              </a:rPr>
              <a:t>Phương pháp nghiên cứu khoa học</a:t>
            </a:r>
          </a:p>
          <a:p>
            <a:r>
              <a:rPr lang="en-US" sz="3200" smtClean="0">
                <a:solidFill>
                  <a:schemeClr val="bg1"/>
                </a:solidFill>
              </a:rPr>
              <a:t>Vai </a:t>
            </a:r>
            <a:r>
              <a:rPr lang="en-US" sz="3200" dirty="0" err="1" smtClean="0">
                <a:solidFill>
                  <a:schemeClr val="bg1"/>
                </a:solidFill>
              </a:rPr>
              <a:t>trò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của</a:t>
            </a:r>
            <a:r>
              <a:rPr lang="en-US" sz="3200" dirty="0" smtClean="0">
                <a:solidFill>
                  <a:schemeClr val="bg1"/>
                </a:solidFill>
              </a:rPr>
              <a:t> KHTN </a:t>
            </a:r>
            <a:r>
              <a:rPr lang="en-US" sz="3200" dirty="0" err="1" smtClean="0">
                <a:solidFill>
                  <a:schemeClr val="bg1"/>
                </a:solidFill>
              </a:rPr>
              <a:t>trong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đời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sống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BÀI 1: MỞ ĐẦU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>
                <a:solidFill>
                  <a:schemeClr val="bg1"/>
                </a:solidFill>
                <a:latin typeface="Calibri (Body)"/>
              </a:rPr>
              <a:t>Kể tên các phát minh khoa học và công nghệ được ứng dụng vào các đồ dùng hàng ngày tại gia đình </a:t>
            </a:r>
            <a:r>
              <a:rPr lang="vi-VN" smtClean="0">
                <a:solidFill>
                  <a:schemeClr val="bg1"/>
                </a:solidFill>
                <a:latin typeface="Calibri (Body)"/>
              </a:rPr>
              <a:t>em</a:t>
            </a:r>
            <a:endParaRPr lang="en-US" smtClean="0">
              <a:solidFill>
                <a:schemeClr val="bg1"/>
              </a:solidFill>
              <a:latin typeface="Calibri (Body)"/>
            </a:endParaRPr>
          </a:p>
          <a:p>
            <a:pPr marL="0" indent="0">
              <a:buNone/>
            </a:pPr>
            <a:endParaRPr lang="en-US">
              <a:solidFill>
                <a:schemeClr val="bg1"/>
              </a:solidFill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294870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 loại đèn chiếu sáng trong nội thấ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1" r="25765"/>
          <a:stretch/>
        </p:blipFill>
        <p:spPr bwMode="auto">
          <a:xfrm>
            <a:off x="0" y="-1"/>
            <a:ext cx="335951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smart Live 4 4GB/64GB | Giảm ngay 800.000đ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9" r="28803"/>
          <a:stretch/>
        </p:blipFill>
        <p:spPr bwMode="auto">
          <a:xfrm>
            <a:off x="3295869" y="-24235"/>
            <a:ext cx="310859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Điểm mạnh của điều hòa Daikin so với điều hòa Toshiba - Bắc Việt Compan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4" b="9927"/>
          <a:stretch/>
        </p:blipFill>
        <p:spPr bwMode="auto">
          <a:xfrm rot="5400000">
            <a:off x="5247581" y="1132643"/>
            <a:ext cx="5053295" cy="273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22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HOẠT ĐỘNG NC KHTN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1" y="1502815"/>
            <a:ext cx="4275740" cy="351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8233" y="1808226"/>
            <a:ext cx="29013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chemeClr val="bg1"/>
                </a:solidFill>
              </a:rPr>
              <a:t>Hoạt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động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nào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là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hoạt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động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nghiên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cứu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khoa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học</a:t>
            </a:r>
            <a:r>
              <a:rPr lang="en-US" sz="2800" dirty="0" smtClean="0">
                <a:solidFill>
                  <a:schemeClr val="bg1"/>
                </a:solidFill>
              </a:rPr>
              <a:t>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35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470"/>
            <a:ext cx="8229600" cy="85725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HOẠT ĐỘNG NC KHTN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1808225"/>
            <a:ext cx="29013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chemeClr val="bg1"/>
                </a:solidFill>
              </a:rPr>
              <a:t>Hoạt </a:t>
            </a:r>
            <a:r>
              <a:rPr lang="en-US" sz="2800" dirty="0" err="1" smtClean="0">
                <a:solidFill>
                  <a:schemeClr val="bg1"/>
                </a:solidFill>
              </a:rPr>
              <a:t>động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nghiên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cứu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err="1" smtClean="0">
                <a:solidFill>
                  <a:schemeClr val="bg1"/>
                </a:solidFill>
              </a:rPr>
              <a:t>khoa</a:t>
            </a:r>
            <a:r>
              <a:rPr lang="en-US" sz="2800" smtClean="0">
                <a:solidFill>
                  <a:schemeClr val="bg1"/>
                </a:solidFill>
              </a:rPr>
              <a:t> học</a:t>
            </a:r>
            <a:r>
              <a:rPr lang="en-US" sz="2800">
                <a:solidFill>
                  <a:schemeClr val="bg1"/>
                </a:solidFill>
              </a:rPr>
              <a:t> </a:t>
            </a:r>
            <a:r>
              <a:rPr lang="en-US" sz="2800" smtClean="0">
                <a:solidFill>
                  <a:schemeClr val="bg1"/>
                </a:solidFill>
              </a:rPr>
              <a:t>có đặc điểm gì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60" y="891995"/>
            <a:ext cx="3359510" cy="2133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60" y="3029866"/>
            <a:ext cx="3359510" cy="198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0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HOẠT ĐỘNG NC KHTN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>
                <a:solidFill>
                  <a:schemeClr val="bg1"/>
                </a:solidFill>
                <a:latin typeface="Calibri (Body)"/>
              </a:rPr>
              <a:t>Những hoạt động con người chủ động tìm tòi, khám phá ra tri thức khoa học là hoạt động nghiên cứu khoa học</a:t>
            </a:r>
            <a:r>
              <a:rPr lang="vi-VN" smtClean="0">
                <a:solidFill>
                  <a:schemeClr val="bg1"/>
                </a:solidFill>
                <a:latin typeface="Calibri (Body)"/>
              </a:rPr>
              <a:t>.</a:t>
            </a:r>
            <a:endParaRPr lang="en-US" smtClean="0">
              <a:solidFill>
                <a:schemeClr val="bg1"/>
              </a:solidFill>
              <a:latin typeface="Calibri (Body)"/>
            </a:endParaRPr>
          </a:p>
          <a:p>
            <a:r>
              <a:rPr lang="vi-VN">
                <a:solidFill>
                  <a:schemeClr val="bg1"/>
                </a:solidFill>
                <a:latin typeface="Calibri (Body)"/>
              </a:rPr>
              <a:t>Những người làm hoạt động NCKH gọi là nhà khoa học</a:t>
            </a:r>
            <a:endParaRPr lang="en-US">
              <a:solidFill>
                <a:schemeClr val="bg1"/>
              </a:solidFill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173632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ny | Dẫn Team Ra Đồng Thả Diều - Fly A Kite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52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91823921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626</Words>
  <Application>Microsoft Office PowerPoint</Application>
  <PresentationFormat>On-screen Show (16:9)</PresentationFormat>
  <Paragraphs>81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(Body)</vt:lpstr>
      <vt:lpstr>Wingdings</vt:lpstr>
      <vt:lpstr>Office Theme</vt:lpstr>
      <vt:lpstr>KHOA HỌC TỰ NHIÊN 6 CTST</vt:lpstr>
      <vt:lpstr>KHOA HỌC TỰ NHIÊN 6</vt:lpstr>
      <vt:lpstr>BÀI 1: MỞ ĐẦU</vt:lpstr>
      <vt:lpstr>BÀI 1: MỞ ĐẦU</vt:lpstr>
      <vt:lpstr>PowerPoint Presentation</vt:lpstr>
      <vt:lpstr>HOẠT ĐỘNG NC KHTN</vt:lpstr>
      <vt:lpstr>HOẠT ĐỘNG NC KHTN</vt:lpstr>
      <vt:lpstr>HOẠT ĐỘNG NC KHTN</vt:lpstr>
      <vt:lpstr>PowerPoint Presentation</vt:lpstr>
      <vt:lpstr>HOẠT ĐỘNG NC KHTN</vt:lpstr>
      <vt:lpstr>KHOA HỌC TỰ NHIÊN</vt:lpstr>
      <vt:lpstr>PowerPoint Presentation</vt:lpstr>
      <vt:lpstr>TẠI SAO NƯỚC RƠI TỪ TRÊN TRỜI XUỐNG?</vt:lpstr>
      <vt:lpstr>TẠI SAO NƯỚC RƠI TỪ TRÊN TRỜI XUỐNG?</vt:lpstr>
      <vt:lpstr>TẠI SAO NƯỚC RƠI TỪ TRÊN TRỜI XUỐNG?</vt:lpstr>
      <vt:lpstr>KIỂM TRA GIẢ THUYẾT</vt:lpstr>
      <vt:lpstr>KẾT LUẬN</vt:lpstr>
      <vt:lpstr>ỨNG DỤNG</vt:lpstr>
      <vt:lpstr>VAI TRÒ CỦA KHTN</vt:lpstr>
      <vt:lpstr>VAI TRÒ CỦA KHTN</vt:lpstr>
      <vt:lpstr>PowerPoint Presentation</vt:lpstr>
      <vt:lpstr>MẶT TRÁI CỦA KHCN</vt:lpstr>
      <vt:lpstr>PowerPoint Presentation</vt:lpstr>
      <vt:lpstr>LUYỆN TẬP</vt:lpstr>
      <vt:lpstr>LUYỆN TẬP</vt:lpstr>
      <vt:lpstr>LUYỆN TẬP</vt:lpstr>
      <vt:lpstr>PowerPoint Presentation</vt:lpstr>
      <vt:lpstr>KHOA HỌC TỰ NHIÊN</vt:lpstr>
      <vt:lpstr>BÀI 1: MỞ ĐẦU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2021-08-24T02:32:13Z</dcterms:modified>
</cp:coreProperties>
</file>