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1" r:id="rId4"/>
    <p:sldId id="270" r:id="rId5"/>
    <p:sldId id="272" r:id="rId6"/>
    <p:sldId id="273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8E8"/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776" y="-725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44: ÔN TẬP VỀ SỐ VÀ PHÉP TÍNH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100 000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911668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44: ÔN TẬP VỀ SỐ  VÀ PHÉP TÍNH TRONG PHẠM VI 100 000 (T1)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xmlns="" id="{0C1C7758-C84B-4553-A623-87432F87A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30927" r="76144" b="60766"/>
          <a:stretch/>
        </p:blipFill>
        <p:spPr bwMode="auto">
          <a:xfrm>
            <a:off x="1470198" y="2046900"/>
            <a:ext cx="914399" cy="92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54487A6-21C6-465B-BABA-C09E6B679779}"/>
              </a:ext>
            </a:extLst>
          </p:cNvPr>
          <p:cNvGrpSpPr/>
          <p:nvPr/>
        </p:nvGrpSpPr>
        <p:grpSpPr>
          <a:xfrm>
            <a:off x="1986163" y="3552046"/>
            <a:ext cx="5623345" cy="4571156"/>
            <a:chOff x="-312105" y="3316955"/>
            <a:chExt cx="5623345" cy="460083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3CDE42AF-3456-432F-B56A-612EB957F0AC}"/>
                </a:ext>
              </a:extLst>
            </p:cNvPr>
            <p:cNvGrpSpPr/>
            <p:nvPr/>
          </p:nvGrpSpPr>
          <p:grpSpPr>
            <a:xfrm>
              <a:off x="-312105" y="3316955"/>
              <a:ext cx="5623345" cy="4600837"/>
              <a:chOff x="-312105" y="3316954"/>
              <a:chExt cx="5623356" cy="460084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4A4F5214-6A2C-4EEC-97AE-A047CC4DD17F}"/>
                  </a:ext>
                </a:extLst>
              </p:cNvPr>
              <p:cNvGrpSpPr/>
              <p:nvPr/>
            </p:nvGrpSpPr>
            <p:grpSpPr>
              <a:xfrm>
                <a:off x="-312105" y="3316954"/>
                <a:ext cx="5623356" cy="4600842"/>
                <a:chOff x="850333" y="3372729"/>
                <a:chExt cx="5623356" cy="3789531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xmlns="" id="{38E902C7-CC58-4AA0-89AB-89FBB6280D51}"/>
                    </a:ext>
                  </a:extLst>
                </p:cNvPr>
                <p:cNvSpPr/>
                <p:nvPr/>
              </p:nvSpPr>
              <p:spPr>
                <a:xfrm>
                  <a:off x="1174536" y="3664020"/>
                  <a:ext cx="5115412" cy="3116597"/>
                </a:xfrm>
                <a:prstGeom prst="roundRect">
                  <a:avLst/>
                </a:prstGeom>
                <a:pattFill prst="pct90">
                  <a:fgClr>
                    <a:schemeClr val="accent6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xmlns="" id="{0FF61C11-7AD6-47F4-86C4-FE08619E12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97710" y="6250062"/>
                  <a:ext cx="1075979" cy="912198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xmlns="" id="{BAFBB5C7-5878-46C3-B14A-5D05464F7B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57421" t="53580" r="2212" b="10109"/>
                <a:stretch/>
              </p:blipFill>
              <p:spPr>
                <a:xfrm>
                  <a:off x="850333" y="3372729"/>
                  <a:ext cx="1143002" cy="1028154"/>
                </a:xfrm>
                <a:prstGeom prst="rect">
                  <a:avLst/>
                </a:prstGeom>
              </p:spPr>
            </p:pic>
          </p:grpSp>
          <p:sp>
            <p:nvSpPr>
              <p:cNvPr id="41" name="Text Box 7">
                <a:extLst>
                  <a:ext uri="{FF2B5EF4-FFF2-40B4-BE49-F238E27FC236}">
                    <a16:creationId xmlns:a16="http://schemas.microsoft.com/office/drawing/2014/main" xmlns="" id="{5D287E3B-B885-4741-ABFB-664B61316114}"/>
                  </a:ext>
                </a:extLst>
              </p:cNvPr>
              <p:cNvSpPr txBox="1"/>
              <p:nvPr/>
            </p:nvSpPr>
            <p:spPr>
              <a:xfrm>
                <a:off x="641428" y="3882278"/>
                <a:ext cx="4104051" cy="2928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5 689            5 690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7</a:t>
                </a:r>
                <a:r>
                  <a:rPr lang="en-US" sz="3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100           7 099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4 000           3 600 + 400</a:t>
                </a:r>
                <a:endParaRPr lang="en-US" sz="32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A54BB08B-45C3-4633-AC7F-653E0CD8D3F4}"/>
                </a:ext>
              </a:extLst>
            </p:cNvPr>
            <p:cNvSpPr/>
            <p:nvPr/>
          </p:nvSpPr>
          <p:spPr>
            <a:xfrm>
              <a:off x="1792368" y="4079869"/>
              <a:ext cx="743302" cy="77078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FA1FCB87-6172-446F-AB62-FA5B1552418D}"/>
                </a:ext>
              </a:extLst>
            </p:cNvPr>
            <p:cNvSpPr/>
            <p:nvPr/>
          </p:nvSpPr>
          <p:spPr>
            <a:xfrm>
              <a:off x="1773670" y="5076901"/>
              <a:ext cx="743302" cy="77078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4C45D11E-09EC-438D-A151-22C116389AD9}"/>
                </a:ext>
              </a:extLst>
            </p:cNvPr>
            <p:cNvSpPr/>
            <p:nvPr/>
          </p:nvSpPr>
          <p:spPr>
            <a:xfrm>
              <a:off x="1773670" y="6090504"/>
              <a:ext cx="743302" cy="77078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8A6B742B-5702-4959-B7A5-6BEC8673451F}"/>
              </a:ext>
            </a:extLst>
          </p:cNvPr>
          <p:cNvSpPr/>
          <p:nvPr/>
        </p:nvSpPr>
        <p:spPr>
          <a:xfrm>
            <a:off x="4090636" y="4302017"/>
            <a:ext cx="743302" cy="751659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29F947E0-A004-4EED-8290-6C33A1E3F767}"/>
              </a:ext>
            </a:extLst>
          </p:cNvPr>
          <p:cNvGrpSpPr/>
          <p:nvPr/>
        </p:nvGrpSpPr>
        <p:grpSpPr>
          <a:xfrm>
            <a:off x="2528355" y="1836719"/>
            <a:ext cx="1016577" cy="1410499"/>
            <a:chOff x="2232273" y="241649"/>
            <a:chExt cx="1016577" cy="1410499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xmlns="" id="{6C8DDE64-B088-4F0E-834A-B5A2CC19D8CF}"/>
                </a:ext>
              </a:extLst>
            </p:cNvPr>
            <p:cNvSpPr/>
            <p:nvPr/>
          </p:nvSpPr>
          <p:spPr>
            <a:xfrm>
              <a:off x="2232273" y="241649"/>
              <a:ext cx="571520" cy="1410499"/>
            </a:xfrm>
            <a:prstGeom prst="roundRect">
              <a:avLst>
                <a:gd name="adj" fmla="val 25000"/>
              </a:avLst>
            </a:prstGeom>
            <a:solidFill>
              <a:srgbClr val="92D05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&gt;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&lt;</a:t>
              </a:r>
            </a:p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3C3AE784-4A1D-488F-81CF-8F76A519A86C}"/>
                </a:ext>
              </a:extLst>
            </p:cNvPr>
            <p:cNvSpPr txBox="1"/>
            <p:nvPr/>
          </p:nvSpPr>
          <p:spPr>
            <a:xfrm>
              <a:off x="2769145" y="759603"/>
              <a:ext cx="4797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538359C8-3E99-4412-A778-BC7D7AB6DF70}"/>
              </a:ext>
            </a:extLst>
          </p:cNvPr>
          <p:cNvSpPr/>
          <p:nvPr/>
        </p:nvSpPr>
        <p:spPr>
          <a:xfrm>
            <a:off x="4058454" y="6321851"/>
            <a:ext cx="743302" cy="751659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6774D3B-7391-4D66-91B2-B0A3F1590A66}"/>
              </a:ext>
            </a:extLst>
          </p:cNvPr>
          <p:cNvSpPr/>
          <p:nvPr/>
        </p:nvSpPr>
        <p:spPr>
          <a:xfrm>
            <a:off x="4071938" y="5307712"/>
            <a:ext cx="743302" cy="751659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9783A92A-D131-409C-B3F4-5DA8BE87CA39}"/>
              </a:ext>
            </a:extLst>
          </p:cNvPr>
          <p:cNvGrpSpPr/>
          <p:nvPr/>
        </p:nvGrpSpPr>
        <p:grpSpPr>
          <a:xfrm>
            <a:off x="8887929" y="3574417"/>
            <a:ext cx="6553200" cy="4725759"/>
            <a:chOff x="-479960" y="3316955"/>
            <a:chExt cx="6553200" cy="475644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xmlns="" id="{3A4030A3-5000-4503-805D-803614DFE3C6}"/>
                </a:ext>
              </a:extLst>
            </p:cNvPr>
            <p:cNvGrpSpPr/>
            <p:nvPr/>
          </p:nvGrpSpPr>
          <p:grpSpPr>
            <a:xfrm>
              <a:off x="-479960" y="3316955"/>
              <a:ext cx="6553200" cy="4756444"/>
              <a:chOff x="-479960" y="3316954"/>
              <a:chExt cx="6553212" cy="4756449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78D9D409-3351-415A-A9EB-34E23C9FAA2A}"/>
                  </a:ext>
                </a:extLst>
              </p:cNvPr>
              <p:cNvGrpSpPr/>
              <p:nvPr/>
            </p:nvGrpSpPr>
            <p:grpSpPr>
              <a:xfrm>
                <a:off x="-479960" y="3316954"/>
                <a:ext cx="6115707" cy="4756449"/>
                <a:chOff x="682478" y="3372729"/>
                <a:chExt cx="6115707" cy="3917698"/>
              </a:xfrm>
            </p:grpSpPr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xmlns="" id="{D795DE88-6E83-4846-BD54-EF5EA3FA565D}"/>
                    </a:ext>
                  </a:extLst>
                </p:cNvPr>
                <p:cNvSpPr/>
                <p:nvPr/>
              </p:nvSpPr>
              <p:spPr>
                <a:xfrm>
                  <a:off x="1458891" y="3717732"/>
                  <a:ext cx="5339294" cy="3116597"/>
                </a:xfrm>
                <a:prstGeom prst="roundRect">
                  <a:avLst/>
                </a:prstGeom>
                <a:pattFill prst="pct90">
                  <a:fgClr>
                    <a:schemeClr val="accent6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latin typeface="UTM Avo" panose="02040603050506020204" pitchFamily="18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xmlns="" id="{5E68E8EB-7C50-46BB-9070-770E5A01F5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91908" y="6378229"/>
                  <a:ext cx="1075979" cy="912198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xmlns="" id="{914C2EFF-D458-4131-8A0C-ADAE812654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57421" t="53580" r="2212" b="10109"/>
                <a:stretch/>
              </p:blipFill>
              <p:spPr>
                <a:xfrm>
                  <a:off x="682478" y="3372729"/>
                  <a:ext cx="1143002" cy="1028154"/>
                </a:xfrm>
                <a:prstGeom prst="rect">
                  <a:avLst/>
                </a:prstGeom>
              </p:spPr>
            </p:pic>
          </p:grpSp>
          <p:sp>
            <p:nvSpPr>
              <p:cNvPr id="64" name="Text Box 7">
                <a:extLst>
                  <a:ext uri="{FF2B5EF4-FFF2-40B4-BE49-F238E27FC236}">
                    <a16:creationId xmlns:a16="http://schemas.microsoft.com/office/drawing/2014/main" xmlns="" id="{D8F081AA-2979-4B62-A410-E4AB6109F4BF}"/>
                  </a:ext>
                </a:extLst>
              </p:cNvPr>
              <p:cNvSpPr txBox="1"/>
              <p:nvPr/>
            </p:nvSpPr>
            <p:spPr>
              <a:xfrm>
                <a:off x="641428" y="3882278"/>
                <a:ext cx="5431824" cy="2928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6 000 + 4 000            9 000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3200" b="1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7 000 + 2 000            9 000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32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8 000 + 2 000             11 000</a:t>
                </a:r>
                <a:endParaRPr lang="en-US" sz="3200" b="1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2A51C80E-C3D6-4822-91AC-2BAB0BB0C94A}"/>
                </a:ext>
              </a:extLst>
            </p:cNvPr>
            <p:cNvSpPr/>
            <p:nvPr/>
          </p:nvSpPr>
          <p:spPr>
            <a:xfrm>
              <a:off x="3107429" y="4053038"/>
              <a:ext cx="743302" cy="77078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2F1B8251-6097-4B5C-96AB-32F572FB9F63}"/>
                </a:ext>
              </a:extLst>
            </p:cNvPr>
            <p:cNvSpPr/>
            <p:nvPr/>
          </p:nvSpPr>
          <p:spPr>
            <a:xfrm>
              <a:off x="3107429" y="5080085"/>
              <a:ext cx="743302" cy="77078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CBB4B787-0BD2-4667-82CB-750E5BAA389C}"/>
                </a:ext>
              </a:extLst>
            </p:cNvPr>
            <p:cNvSpPr/>
            <p:nvPr/>
          </p:nvSpPr>
          <p:spPr>
            <a:xfrm>
              <a:off x="3144485" y="6144963"/>
              <a:ext cx="743302" cy="77078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29EDF073-D2E4-486A-964A-321F5BC3850E}"/>
              </a:ext>
            </a:extLst>
          </p:cNvPr>
          <p:cNvSpPr/>
          <p:nvPr/>
        </p:nvSpPr>
        <p:spPr>
          <a:xfrm>
            <a:off x="12487708" y="4302016"/>
            <a:ext cx="743302" cy="751659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EDBCF3AF-C37A-45B6-9683-75CC55B25C9F}"/>
              </a:ext>
            </a:extLst>
          </p:cNvPr>
          <p:cNvSpPr/>
          <p:nvPr/>
        </p:nvSpPr>
        <p:spPr>
          <a:xfrm>
            <a:off x="12512374" y="6403144"/>
            <a:ext cx="743302" cy="751659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EA765C69-B5D3-4DFC-8187-FF2F84F94D1E}"/>
              </a:ext>
            </a:extLst>
          </p:cNvPr>
          <p:cNvSpPr/>
          <p:nvPr/>
        </p:nvSpPr>
        <p:spPr>
          <a:xfrm>
            <a:off x="12473921" y="5334000"/>
            <a:ext cx="743302" cy="751659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6" grpId="0" animBg="1"/>
      <p:bldP spid="57" grpId="0" animBg="1"/>
      <p:bldP spid="68" grpId="0" animBg="1"/>
      <p:bldP spid="69" grpId="0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118519" y="911668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44: ÔN TẬP VỀ SỐ  VÀ PHÉP TÍNH TRONG PHẠM VI 100 000 (T1)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xmlns="" id="{6448FCD1-12A7-42F3-AB6D-BB0A8AE66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76707" b="62691"/>
          <a:stretch/>
        </p:blipFill>
        <p:spPr bwMode="auto">
          <a:xfrm>
            <a:off x="1244441" y="1957980"/>
            <a:ext cx="87407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B71D01C-5134-432D-8526-369902AE9EDE}"/>
              </a:ext>
            </a:extLst>
          </p:cNvPr>
          <p:cNvSpPr txBox="1"/>
          <p:nvPr/>
        </p:nvSpPr>
        <p:spPr>
          <a:xfrm>
            <a:off x="2107449" y="2096869"/>
            <a:ext cx="1334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4 768, 5 189, 4 827, 5 786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68233EEC-67A3-49CE-BB23-26C17099C944}"/>
              </a:ext>
            </a:extLst>
          </p:cNvPr>
          <p:cNvSpPr txBox="1"/>
          <p:nvPr/>
        </p:nvSpPr>
        <p:spPr>
          <a:xfrm>
            <a:off x="2008138" y="3948046"/>
            <a:ext cx="1334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ED33342-54DD-4A37-8002-71DA2591D7D8}"/>
              </a:ext>
            </a:extLst>
          </p:cNvPr>
          <p:cNvSpPr txBox="1"/>
          <p:nvPr/>
        </p:nvSpPr>
        <p:spPr>
          <a:xfrm>
            <a:off x="2023219" y="5776846"/>
            <a:ext cx="1334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C232665-4A90-48EE-8C34-13EFDA2EB9E7}"/>
              </a:ext>
            </a:extLst>
          </p:cNvPr>
          <p:cNvSpPr txBox="1"/>
          <p:nvPr/>
        </p:nvSpPr>
        <p:spPr>
          <a:xfrm>
            <a:off x="6690519" y="3994242"/>
            <a:ext cx="1334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4 768, 4 827, 5 189, 5 786.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10E008F-9107-48E6-AEF8-9DC81EE45EA8}"/>
              </a:ext>
            </a:extLst>
          </p:cNvPr>
          <p:cNvSpPr/>
          <p:nvPr/>
        </p:nvSpPr>
        <p:spPr>
          <a:xfrm>
            <a:off x="6461919" y="3838917"/>
            <a:ext cx="6019800" cy="1066800"/>
          </a:xfrm>
          <a:prstGeom prst="roundRect">
            <a:avLst/>
          </a:prstGeom>
          <a:noFill/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94EEF52-A3E3-4787-8015-F7E772B6C97E}"/>
              </a:ext>
            </a:extLst>
          </p:cNvPr>
          <p:cNvSpPr txBox="1"/>
          <p:nvPr/>
        </p:nvSpPr>
        <p:spPr>
          <a:xfrm>
            <a:off x="6690519" y="5765020"/>
            <a:ext cx="1334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5 786, 5 189, 4 827, 4 768.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B65183B7-BFBA-42B0-ADEE-984E4A52F0D5}"/>
              </a:ext>
            </a:extLst>
          </p:cNvPr>
          <p:cNvSpPr/>
          <p:nvPr/>
        </p:nvSpPr>
        <p:spPr>
          <a:xfrm>
            <a:off x="6461919" y="5554785"/>
            <a:ext cx="6019800" cy="1066800"/>
          </a:xfrm>
          <a:prstGeom prst="roundRect">
            <a:avLst/>
          </a:prstGeom>
          <a:noFill/>
          <a:ln w="476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EE253981-D08E-4B0B-91B6-946FD85B6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574" y="3142471"/>
            <a:ext cx="1068091" cy="1087116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E62A6D67-D3AD-4EAB-91BF-F11695D02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7169" y="5776846"/>
            <a:ext cx="1141145" cy="134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5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53" grpId="0"/>
      <p:bldP spid="8" grpId="0" animBg="1"/>
      <p:bldP spid="73" grpId="0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0" t="34168" r="77398" b="58047"/>
          <a:stretch/>
        </p:blipFill>
        <p:spPr bwMode="auto">
          <a:xfrm>
            <a:off x="746918" y="2243115"/>
            <a:ext cx="11430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89918" y="2249270"/>
            <a:ext cx="1303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2 894, 7 205, 5 668, 3 327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trăm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5314" y="4082814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2 894 = 2 000 + 800 + 90 + 4.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19CFE98-5AEA-4756-9E07-A878528068BD}"/>
              </a:ext>
            </a:extLst>
          </p:cNvPr>
          <p:cNvSpPr/>
          <p:nvPr/>
        </p:nvSpPr>
        <p:spPr>
          <a:xfrm>
            <a:off x="3642519" y="3733800"/>
            <a:ext cx="8763000" cy="1290428"/>
          </a:xfrm>
          <a:prstGeom prst="roundRect">
            <a:avLst/>
          </a:prstGeom>
          <a:noFill/>
          <a:ln w="349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D6DAD5D-2A95-40C6-9830-0E66D1E9F6CF}"/>
              </a:ext>
            </a:extLst>
          </p:cNvPr>
          <p:cNvSpPr/>
          <p:nvPr/>
        </p:nvSpPr>
        <p:spPr>
          <a:xfrm>
            <a:off x="4175919" y="5489504"/>
            <a:ext cx="7645997" cy="3349696"/>
          </a:xfrm>
          <a:prstGeom prst="roundRect">
            <a:avLst/>
          </a:prstGeom>
          <a:gradFill flip="none" rotWithShape="1">
            <a:gsLst>
              <a:gs pos="77000">
                <a:srgbClr val="BAFF97"/>
              </a:gs>
              <a:gs pos="45000">
                <a:srgbClr val="99FF66"/>
              </a:gs>
              <a:gs pos="100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B04B22C-ECC5-4B00-B38D-A7523B45B202}"/>
              </a:ext>
            </a:extLst>
          </p:cNvPr>
          <p:cNvSpPr txBox="1"/>
          <p:nvPr/>
        </p:nvSpPr>
        <p:spPr>
          <a:xfrm>
            <a:off x="4861719" y="6019824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7 205 = 7 000 + 200 + 5.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4E30B2B-652C-41BD-A927-E995ADEEA564}"/>
              </a:ext>
            </a:extLst>
          </p:cNvPr>
          <p:cNvSpPr txBox="1"/>
          <p:nvPr/>
        </p:nvSpPr>
        <p:spPr>
          <a:xfrm>
            <a:off x="4861719" y="681966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5 668 = 5 000 + 600 + 60 + 8.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31BEBAE-3BCB-4658-86FC-629AF92BC02E}"/>
              </a:ext>
            </a:extLst>
          </p:cNvPr>
          <p:cNvSpPr txBox="1"/>
          <p:nvPr/>
        </p:nvSpPr>
        <p:spPr>
          <a:xfrm>
            <a:off x="4861719" y="7740487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3 327 = 3 000 + 300 + 20 + 7.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2350999-B1B4-4838-B71F-2D320E3ACA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22" t="45483" r="4084" b="18522"/>
          <a:stretch/>
        </p:blipFill>
        <p:spPr>
          <a:xfrm>
            <a:off x="11372708" y="5461574"/>
            <a:ext cx="898415" cy="1597665"/>
          </a:xfrm>
          <a:prstGeom prst="rect">
            <a:avLst/>
          </a:prstGeom>
        </p:spPr>
      </p:pic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AD5AE4FE-67DB-448C-85B4-82F0D028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19" y="911668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44: ÔN TẬP VỀ SỐ  VÀ PHÉP TÍNH TRONG PHẠM VI 100 000 (T1)</a:t>
            </a:r>
          </a:p>
        </p:txBody>
      </p:sp>
    </p:spTree>
    <p:extLst>
      <p:ext uri="{BB962C8B-B14F-4D97-AF65-F5344CB8AC3E}">
        <p14:creationId xmlns:p14="http://schemas.microsoft.com/office/powerpoint/2010/main" val="1186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0" t="34168" r="77398" b="58047"/>
          <a:stretch/>
        </p:blipFill>
        <p:spPr bwMode="auto">
          <a:xfrm>
            <a:off x="746918" y="2243115"/>
            <a:ext cx="1143000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89918" y="2249270"/>
            <a:ext cx="1303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05314" y="3549414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36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: 3 000 + 500 + 20 + 7 = 3 527.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19CFE98-5AEA-4756-9E07-A878528068BD}"/>
              </a:ext>
            </a:extLst>
          </p:cNvPr>
          <p:cNvSpPr/>
          <p:nvPr/>
        </p:nvSpPr>
        <p:spPr>
          <a:xfrm>
            <a:off x="3642519" y="3200400"/>
            <a:ext cx="8763000" cy="1290428"/>
          </a:xfrm>
          <a:prstGeom prst="roundRect">
            <a:avLst/>
          </a:prstGeom>
          <a:noFill/>
          <a:ln w="3492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D6DAD5D-2A95-40C6-9830-0E66D1E9F6CF}"/>
              </a:ext>
            </a:extLst>
          </p:cNvPr>
          <p:cNvSpPr/>
          <p:nvPr/>
        </p:nvSpPr>
        <p:spPr>
          <a:xfrm>
            <a:off x="4144795" y="4795627"/>
            <a:ext cx="7645997" cy="4043573"/>
          </a:xfrm>
          <a:prstGeom prst="roundRect">
            <a:avLst/>
          </a:prstGeom>
          <a:gradFill flip="none" rotWithShape="1">
            <a:gsLst>
              <a:gs pos="77000">
                <a:srgbClr val="BAFF97"/>
              </a:gs>
              <a:gs pos="45000">
                <a:srgbClr val="99FF66"/>
              </a:gs>
              <a:gs pos="10000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B04B22C-ECC5-4B00-B38D-A7523B45B202}"/>
              </a:ext>
            </a:extLst>
          </p:cNvPr>
          <p:cNvSpPr txBox="1"/>
          <p:nvPr/>
        </p:nvSpPr>
        <p:spPr>
          <a:xfrm>
            <a:off x="4861719" y="518160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4 000 + 700 + 40 + 2 = 4 742.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AD5AE4FE-67DB-448C-85B4-82F0D028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19" y="911668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44: ÔN TẬP VỀ SỐ  VÀ PHÉP TÍNH TRONG PHẠM VI 100 000 (T1)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70A6B34-FFF9-4DE9-9333-EE7536EDC679}"/>
              </a:ext>
            </a:extLst>
          </p:cNvPr>
          <p:cNvSpPr txBox="1"/>
          <p:nvPr/>
        </p:nvSpPr>
        <p:spPr>
          <a:xfrm>
            <a:off x="4861719" y="601980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5 000 + 500 + 50 + 5 = 5 555.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81F5105-07D3-4FE9-BC20-BB1D4A5208AF}"/>
              </a:ext>
            </a:extLst>
          </p:cNvPr>
          <p:cNvSpPr txBox="1"/>
          <p:nvPr/>
        </p:nvSpPr>
        <p:spPr>
          <a:xfrm>
            <a:off x="4861719" y="6934200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2 000 + 600 + 40 + 8 = 2 648.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43D07C1-C8D8-4547-BC08-78FAAD08321A}"/>
              </a:ext>
            </a:extLst>
          </p:cNvPr>
          <p:cNvSpPr txBox="1"/>
          <p:nvPr/>
        </p:nvSpPr>
        <p:spPr>
          <a:xfrm>
            <a:off x="4898775" y="7826503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3 000 + 900 + 8 = 3 908.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2EC8A24-C435-49C6-B9F6-308A98768E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59" t="29862" r="38758" b="17202"/>
          <a:stretch/>
        </p:blipFill>
        <p:spPr>
          <a:xfrm flipH="1">
            <a:off x="11178144" y="6666131"/>
            <a:ext cx="1371600" cy="22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0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889918" y="2249270"/>
            <a:ext cx="1303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AD5AE4FE-67DB-448C-85B4-82F0D028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519" y="911668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44: ÔN TẬP VỀ SỐ  VÀ PHÉP TÍNH TRONG PHẠM VI 100 000 (T1)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482B67A7-9D73-4096-B745-0B597A78C212}"/>
              </a:ext>
            </a:extLst>
          </p:cNvPr>
          <p:cNvSpPr/>
          <p:nvPr/>
        </p:nvSpPr>
        <p:spPr>
          <a:xfrm>
            <a:off x="919864" y="2196130"/>
            <a:ext cx="873326" cy="75260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4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03386F2-7978-442F-928A-96F538355369}"/>
              </a:ext>
            </a:extLst>
          </p:cNvPr>
          <p:cNvGrpSpPr/>
          <p:nvPr/>
        </p:nvGrpSpPr>
        <p:grpSpPr>
          <a:xfrm>
            <a:off x="749757" y="3060553"/>
            <a:ext cx="7146833" cy="3887317"/>
            <a:chOff x="1132551" y="1751315"/>
            <a:chExt cx="4592186" cy="177921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974201D5-DE38-46C0-83ED-B4D43F00604F}"/>
                </a:ext>
              </a:extLst>
            </p:cNvPr>
            <p:cNvGrpSpPr/>
            <p:nvPr/>
          </p:nvGrpSpPr>
          <p:grpSpPr>
            <a:xfrm>
              <a:off x="1132551" y="1888870"/>
              <a:ext cx="4592186" cy="1431885"/>
              <a:chOff x="441493" y="4586905"/>
              <a:chExt cx="3447591" cy="109054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2418B299-C201-47C6-B449-446D00B0D6A1}"/>
                  </a:ext>
                </a:extLst>
              </p:cNvPr>
              <p:cNvSpPr/>
              <p:nvPr/>
            </p:nvSpPr>
            <p:spPr>
              <a:xfrm>
                <a:off x="441493" y="4586905"/>
                <a:ext cx="3447591" cy="109054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0B02F875-F850-4E01-A0AE-83592F566D57}"/>
                  </a:ext>
                </a:extLst>
              </p:cNvPr>
              <p:cNvSpPr txBox="1"/>
              <p:nvPr/>
            </p:nvSpPr>
            <p:spPr>
              <a:xfrm>
                <a:off x="551768" y="4907806"/>
                <a:ext cx="2669058" cy="472062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600" dirty="0"/>
                  <a:t>6 000 + 3 000 – 5 000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600" dirty="0"/>
                  <a:t>7 000 – (1 500 + 4 500) = </a:t>
                </a:r>
              </a:p>
            </p:txBody>
          </p:sp>
        </p:grp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451C89BA-37DD-460C-B6A1-AE34F415E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flipH="1">
              <a:off x="1152074" y="2993064"/>
              <a:ext cx="770750" cy="537462"/>
            </a:xfrm>
            <a:prstGeom prst="rect">
              <a:avLst/>
            </a:prstGeom>
          </p:spPr>
        </p:pic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EE707B5-FEDD-42EF-A54B-000F2D3D380C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4FD1AAD-A2AF-4910-8F43-2E233D38A8E3}"/>
              </a:ext>
            </a:extLst>
          </p:cNvPr>
          <p:cNvSpPr txBox="1"/>
          <p:nvPr/>
        </p:nvSpPr>
        <p:spPr>
          <a:xfrm>
            <a:off x="5580769" y="4278990"/>
            <a:ext cx="204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4 000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C2F9A9F-5538-4E0B-98BB-5932AA7546A5}"/>
              </a:ext>
            </a:extLst>
          </p:cNvPr>
          <p:cNvSpPr txBox="1"/>
          <p:nvPr/>
        </p:nvSpPr>
        <p:spPr>
          <a:xfrm>
            <a:off x="5659795" y="4975896"/>
            <a:ext cx="224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1 000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33AE0698-0EA1-41C9-8860-E4E90D05D9B3}"/>
              </a:ext>
            </a:extLst>
          </p:cNvPr>
          <p:cNvGrpSpPr/>
          <p:nvPr/>
        </p:nvGrpSpPr>
        <p:grpSpPr>
          <a:xfrm>
            <a:off x="8522303" y="3060553"/>
            <a:ext cx="7146833" cy="3887317"/>
            <a:chOff x="1132551" y="1751315"/>
            <a:chExt cx="4592186" cy="177921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653966DA-E2BC-44FD-953B-FDC861C7ED4D}"/>
                </a:ext>
              </a:extLst>
            </p:cNvPr>
            <p:cNvGrpSpPr/>
            <p:nvPr/>
          </p:nvGrpSpPr>
          <p:grpSpPr>
            <a:xfrm>
              <a:off x="1132551" y="1888870"/>
              <a:ext cx="4592186" cy="1431885"/>
              <a:chOff x="441493" y="4586905"/>
              <a:chExt cx="3447591" cy="1090540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xmlns="" id="{74B0F825-BE4F-44A2-9EA1-D4C4B00A6448}"/>
                  </a:ext>
                </a:extLst>
              </p:cNvPr>
              <p:cNvSpPr/>
              <p:nvPr/>
            </p:nvSpPr>
            <p:spPr>
              <a:xfrm>
                <a:off x="441493" y="4586905"/>
                <a:ext cx="3447591" cy="109054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id="{28A0D147-CE52-4DFE-91B1-E7A307812B7E}"/>
                  </a:ext>
                </a:extLst>
              </p:cNvPr>
              <p:cNvSpPr txBox="1"/>
              <p:nvPr/>
            </p:nvSpPr>
            <p:spPr>
              <a:xfrm>
                <a:off x="551768" y="4907806"/>
                <a:ext cx="2669058" cy="472062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3600" dirty="0"/>
                  <a:t>8 000 – 3 000 – 2 000 =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3600" dirty="0"/>
                  <a:t>6 000 + 2 000 –  3 000 = </a:t>
                </a: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BFFA7E75-54FE-4028-876A-B4526711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 flipH="1">
              <a:off x="1152074" y="2993064"/>
              <a:ext cx="770750" cy="537462"/>
            </a:xfrm>
            <a:prstGeom prst="rect">
              <a:avLst/>
            </a:prstGeom>
          </p:spPr>
        </p:pic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EB9416BC-F5BF-4905-B2CA-5E811F0E8B3A}"/>
                </a:ext>
              </a:extLst>
            </p:cNvPr>
            <p:cNvSpPr/>
            <p:nvPr/>
          </p:nvSpPr>
          <p:spPr>
            <a:xfrm rot="1558595">
              <a:off x="4799148" y="1751315"/>
              <a:ext cx="627734" cy="508978"/>
            </a:xfrm>
            <a:custGeom>
              <a:avLst/>
              <a:gdLst>
                <a:gd name="connsiteX0" fmla="*/ 84256 w 627734"/>
                <a:gd name="connsiteY0" fmla="*/ 807 h 508978"/>
                <a:gd name="connsiteX1" fmla="*/ 206280 w 627734"/>
                <a:gd name="connsiteY1" fmla="*/ 95057 h 508978"/>
                <a:gd name="connsiteX2" fmla="*/ 408736 w 627734"/>
                <a:gd name="connsiteY2" fmla="*/ 145551 h 508978"/>
                <a:gd name="connsiteX3" fmla="*/ 403862 w 627734"/>
                <a:gd name="connsiteY3" fmla="*/ 160542 h 508978"/>
                <a:gd name="connsiteX4" fmla="*/ 410370 w 627734"/>
                <a:gd name="connsiteY4" fmla="*/ 170969 h 508978"/>
                <a:gd name="connsiteX5" fmla="*/ 423933 w 627734"/>
                <a:gd name="connsiteY5" fmla="*/ 211434 h 508978"/>
                <a:gd name="connsiteX6" fmla="*/ 385336 w 627734"/>
                <a:gd name="connsiteY6" fmla="*/ 508978 h 508978"/>
                <a:gd name="connsiteX7" fmla="*/ 276791 w 627734"/>
                <a:gd name="connsiteY7" fmla="*/ 385381 h 508978"/>
                <a:gd name="connsiteX8" fmla="*/ 258338 w 627734"/>
                <a:gd name="connsiteY8" fmla="*/ 353816 h 508978"/>
                <a:gd name="connsiteX9" fmla="*/ 206280 w 627734"/>
                <a:gd name="connsiteY9" fmla="*/ 395094 h 508978"/>
                <a:gd name="connsiteX10" fmla="*/ 84256 w 627734"/>
                <a:gd name="connsiteY10" fmla="*/ 807 h 5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7734" h="508978">
                  <a:moveTo>
                    <a:pt x="84256" y="807"/>
                  </a:moveTo>
                  <a:cubicBezTo>
                    <a:pt x="128785" y="-5216"/>
                    <a:pt x="179615" y="22131"/>
                    <a:pt x="206280" y="95057"/>
                  </a:cubicBezTo>
                  <a:cubicBezTo>
                    <a:pt x="264943" y="-65380"/>
                    <a:pt x="440566" y="-5216"/>
                    <a:pt x="408736" y="145551"/>
                  </a:cubicBezTo>
                  <a:lnTo>
                    <a:pt x="403862" y="160542"/>
                  </a:lnTo>
                  <a:lnTo>
                    <a:pt x="410370" y="170969"/>
                  </a:lnTo>
                  <a:cubicBezTo>
                    <a:pt x="415915" y="182818"/>
                    <a:pt x="420520" y="196284"/>
                    <a:pt x="423933" y="211434"/>
                  </a:cubicBezTo>
                  <a:cubicBezTo>
                    <a:pt x="538572" y="-9013"/>
                    <a:pt x="838566" y="265220"/>
                    <a:pt x="385336" y="508978"/>
                  </a:cubicBezTo>
                  <a:cubicBezTo>
                    <a:pt x="338331" y="465062"/>
                    <a:pt x="302828" y="423688"/>
                    <a:pt x="276791" y="385381"/>
                  </a:cubicBezTo>
                  <a:lnTo>
                    <a:pt x="258338" y="353816"/>
                  </a:lnTo>
                  <a:lnTo>
                    <a:pt x="206280" y="395094"/>
                  </a:lnTo>
                  <a:cubicBezTo>
                    <a:pt x="-81169" y="188819"/>
                    <a:pt x="-13707" y="14057"/>
                    <a:pt x="84256" y="807"/>
                  </a:cubicBezTo>
                  <a:close/>
                </a:path>
              </a:pathLst>
            </a:custGeom>
            <a:solidFill>
              <a:srgbClr val="FFC000"/>
            </a:solidFill>
            <a:ln>
              <a:prstDash val="sysDash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97FA858-EA39-4D91-B833-341BB893DE25}"/>
              </a:ext>
            </a:extLst>
          </p:cNvPr>
          <p:cNvSpPr txBox="1"/>
          <p:nvPr/>
        </p:nvSpPr>
        <p:spPr>
          <a:xfrm>
            <a:off x="13353315" y="4278990"/>
            <a:ext cx="204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3 000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419ECEF-C65D-4F36-AC7F-5AF32258AC81}"/>
              </a:ext>
            </a:extLst>
          </p:cNvPr>
          <p:cNvSpPr txBox="1"/>
          <p:nvPr/>
        </p:nvSpPr>
        <p:spPr>
          <a:xfrm>
            <a:off x="13432341" y="4975896"/>
            <a:ext cx="224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5 000</a:t>
            </a:r>
          </a:p>
        </p:txBody>
      </p:sp>
    </p:spTree>
    <p:extLst>
      <p:ext uri="{BB962C8B-B14F-4D97-AF65-F5344CB8AC3E}">
        <p14:creationId xmlns:p14="http://schemas.microsoft.com/office/powerpoint/2010/main" val="250902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 animBg="1"/>
      <p:bldP spid="32" grpId="0"/>
      <p:bldP spid="33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489</Words>
  <Application>Microsoft Office PowerPoint</Application>
  <PresentationFormat>Custom</PresentationFormat>
  <Paragraphs>72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218</cp:revision>
  <dcterms:created xsi:type="dcterms:W3CDTF">2022-07-10T01:37:20Z</dcterms:created>
  <dcterms:modified xsi:type="dcterms:W3CDTF">2022-08-22T09:26:00Z</dcterms:modified>
</cp:coreProperties>
</file>