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1" r:id="rId2"/>
    <p:sldId id="256" r:id="rId3"/>
    <p:sldId id="636" r:id="rId4"/>
    <p:sldId id="531" r:id="rId5"/>
    <p:sldId id="436" r:id="rId6"/>
    <p:sldId id="446" r:id="rId7"/>
    <p:sldId id="663" r:id="rId8"/>
    <p:sldId id="624" r:id="rId9"/>
    <p:sldId id="625" r:id="rId10"/>
    <p:sldId id="626" r:id="rId11"/>
    <p:sldId id="599" r:id="rId12"/>
    <p:sldId id="664" r:id="rId13"/>
    <p:sldId id="627" r:id="rId14"/>
    <p:sldId id="683" r:id="rId15"/>
    <p:sldId id="456" r:id="rId16"/>
    <p:sldId id="684" r:id="rId17"/>
    <p:sldId id="685" r:id="rId18"/>
    <p:sldId id="686" r:id="rId19"/>
    <p:sldId id="457" r:id="rId20"/>
    <p:sldId id="605" r:id="rId21"/>
    <p:sldId id="688" r:id="rId22"/>
    <p:sldId id="631" r:id="rId23"/>
    <p:sldId id="314" r:id="rId24"/>
    <p:sldId id="330" r:id="rId25"/>
    <p:sldId id="35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5858"/>
    <a:srgbClr val="FD8C04"/>
    <a:srgbClr val="93ABD3"/>
    <a:srgbClr val="F875AA"/>
    <a:srgbClr val="FFDFDF"/>
    <a:srgbClr val="FFF6F6"/>
    <a:srgbClr val="AEDEFC"/>
    <a:srgbClr val="D6C7AE"/>
    <a:srgbClr val="BFB29E"/>
    <a:srgbClr val="B3A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858" y="108"/>
      </p:cViewPr>
      <p:guideLst>
        <p:guide orient="horz" pos="2183"/>
        <p:guide pos="3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04850" y="1577340"/>
          <a:ext cx="11174730" cy="26079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leftover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/ˈleftəʊvə/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thức ăn thừa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biogas (n) </a:t>
                      </a:r>
                      <a:endParaRPr lang="en-US" sz="32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/ˈbaɪ.əʊˌɡæs/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khí sinh học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left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65" y="2301875"/>
            <a:ext cx="702310" cy="702310"/>
          </a:xfrm>
          <a:prstGeom prst="rect">
            <a:avLst/>
          </a:prstGeom>
        </p:spPr>
      </p:pic>
      <p:pic>
        <p:nvPicPr>
          <p:cNvPr id="5" name="biogas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870" y="3235325"/>
            <a:ext cx="687705" cy="687705"/>
          </a:xfrm>
          <a:prstGeom prst="rect">
            <a:avLst/>
          </a:prstGeom>
        </p:spPr>
      </p:pic>
      <p:sp>
        <p:nvSpPr>
          <p:cNvPr id="13" name="Text Box 12"/>
          <p:cNvSpPr txBox="1"/>
          <p:nvPr/>
        </p:nvSpPr>
        <p:spPr>
          <a:xfrm>
            <a:off x="1220470" y="-1108075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food waste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23570" y="78155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2. learning space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2564745" y="7815580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3. leftovers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9342755" y="-1621155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4. cafeteria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Match the words / phrases with their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64260" y="1681480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1. food waste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15715" y="16814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2. learning space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38670" y="1657985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3. leftovers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35160" y="1657985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4. cafeteria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A81374-EAFF-CE26-501B-F232E4220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13" y="2585555"/>
            <a:ext cx="5451101" cy="3288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2A8979-4120-369F-84BF-42AA5A2507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670" y="2723535"/>
            <a:ext cx="4658787" cy="3169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0.04479 0.631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7.40741E-7 L 0.06823 0.639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1" y="3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59355"/>
            <a:ext cx="5064760" cy="33553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11265" y="2555240"/>
            <a:ext cx="5369560" cy="316420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346075" y="10160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3494" y="106445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Match the words / phrases with their pictures.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064260" y="1681480"/>
            <a:ext cx="2595245" cy="583565"/>
          </a:xfrm>
          <a:prstGeom prst="rect">
            <a:avLst/>
          </a:prstGeom>
          <a:solidFill>
            <a:srgbClr val="CCE3B5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1. food waste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15715" y="1681480"/>
            <a:ext cx="3192145" cy="583565"/>
          </a:xfrm>
          <a:prstGeom prst="rect">
            <a:avLst/>
          </a:prstGeom>
          <a:solidFill>
            <a:srgbClr val="BFE7FA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2. learning space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138670" y="1657985"/>
            <a:ext cx="2240280" cy="583565"/>
          </a:xfrm>
          <a:prstGeom prst="rect">
            <a:avLst/>
          </a:prstGeom>
          <a:solidFill>
            <a:srgbClr val="FCD7CC"/>
          </a:solidFill>
        </p:spPr>
        <p:txBody>
          <a:bodyPr wrap="square" rtlCol="0" anchor="t">
            <a:spAutoFit/>
          </a:bodyPr>
          <a:lstStyle/>
          <a:p>
            <a:r>
              <a:rPr lang="en-US" sz="3200"/>
              <a:t>3. leftovers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535160" y="1657985"/>
            <a:ext cx="2240280" cy="583565"/>
          </a:xfrm>
          <a:prstGeom prst="rect">
            <a:avLst/>
          </a:prstGeom>
          <a:solidFill>
            <a:srgbClr val="FAD8A3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4. cafeteria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0.1707 0.6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42" y="3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12044 0.6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3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780" y="-74295"/>
            <a:ext cx="12192000" cy="755015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469900" y="-9334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" y="1388745"/>
            <a:ext cx="7672070" cy="4935855"/>
          </a:xfrm>
          <a:prstGeom prst="rect">
            <a:avLst/>
          </a:prstGeom>
        </p:spPr>
      </p:pic>
      <p:sp>
        <p:nvSpPr>
          <p:cNvPr id="28" name="Text Box 27"/>
          <p:cNvSpPr txBox="1"/>
          <p:nvPr/>
        </p:nvSpPr>
        <p:spPr>
          <a:xfrm>
            <a:off x="8076565" y="1522730"/>
            <a:ext cx="39554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Underline the city problem that each winner has found 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052955" y="3193415"/>
            <a:ext cx="391160" cy="152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8635" y="3421380"/>
            <a:ext cx="1930400" cy="26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08635" y="3691255"/>
            <a:ext cx="376555" cy="44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555365" y="3361055"/>
            <a:ext cx="1445895" cy="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065780" y="3573780"/>
            <a:ext cx="1930400" cy="26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65780" y="3843655"/>
            <a:ext cx="1548130" cy="26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5925820" y="3192780"/>
            <a:ext cx="1445895" cy="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571490" y="3406775"/>
            <a:ext cx="1776095" cy="241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8" name="Text Box 37"/>
          <p:cNvSpPr txBox="1"/>
          <p:nvPr/>
        </p:nvSpPr>
        <p:spPr>
          <a:xfrm>
            <a:off x="8076565" y="3192780"/>
            <a:ext cx="39554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If these problems are solved, how the city will be like? </a:t>
            </a:r>
          </a:p>
        </p:txBody>
      </p:sp>
      <p:sp>
        <p:nvSpPr>
          <p:cNvPr id="39" name="TextBox 11"/>
          <p:cNvSpPr txBox="1"/>
          <p:nvPr/>
        </p:nvSpPr>
        <p:spPr>
          <a:xfrm>
            <a:off x="1131570" y="782955"/>
            <a:ext cx="10888345" cy="61912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passages again and complete the sentences (p.23).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577850" y="814705"/>
            <a:ext cx="502920" cy="533400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16"/>
          <p:cNvSpPr txBox="1"/>
          <p:nvPr/>
        </p:nvSpPr>
        <p:spPr>
          <a:xfrm>
            <a:off x="630888" y="70211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2" name="Text Box 41"/>
          <p:cNvSpPr txBox="1"/>
          <p:nvPr/>
        </p:nvSpPr>
        <p:spPr>
          <a:xfrm>
            <a:off x="9093835" y="7262495"/>
            <a:ext cx="3574415" cy="549275"/>
          </a:xfrm>
          <a:prstGeom prst="rect">
            <a:avLst/>
          </a:prstGeom>
          <a:solidFill>
            <a:srgbClr val="DADDB1"/>
          </a:solidFill>
        </p:spPr>
        <p:txBody>
          <a:bodyPr wrap="square" rtlCol="0" anchor="t">
            <a:noAutofit/>
          </a:bodyPr>
          <a:lstStyle/>
          <a:p>
            <a:r>
              <a:rPr lang="en-US" sz="2800" b="1"/>
              <a:t>A</a:t>
            </a:r>
            <a:r>
              <a:rPr lang="en-US" sz="2800"/>
              <a:t>. The street-safe city </a:t>
            </a:r>
          </a:p>
          <a:p>
            <a:endParaRPr lang="en-US" sz="2800"/>
          </a:p>
        </p:txBody>
      </p:sp>
      <p:sp>
        <p:nvSpPr>
          <p:cNvPr id="43" name="Text Box 42"/>
          <p:cNvSpPr txBox="1"/>
          <p:nvPr/>
        </p:nvSpPr>
        <p:spPr>
          <a:xfrm>
            <a:off x="8945245" y="7289800"/>
            <a:ext cx="3871595" cy="521970"/>
          </a:xfrm>
          <a:prstGeom prst="rect">
            <a:avLst/>
          </a:prstGeom>
          <a:solidFill>
            <a:srgbClr val="B3A492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B</a:t>
            </a:r>
            <a:r>
              <a:rPr lang="en-US" sz="2800">
                <a:sym typeface="+mn-ea"/>
              </a:rPr>
              <a:t>. The teen-friendly city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9122410" y="7352030"/>
            <a:ext cx="3476625" cy="521970"/>
          </a:xfrm>
          <a:prstGeom prst="rect">
            <a:avLst/>
          </a:prstGeom>
          <a:solidFill>
            <a:srgbClr val="BFB29E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C</a:t>
            </a:r>
            <a:r>
              <a:rPr lang="en-US" sz="2800">
                <a:sym typeface="+mn-ea"/>
              </a:rPr>
              <a:t>. The food-smart city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8776335" y="7283450"/>
            <a:ext cx="3517265" cy="521970"/>
          </a:xfrm>
          <a:prstGeom prst="rect">
            <a:avLst/>
          </a:prstGeom>
          <a:solidFill>
            <a:srgbClr val="D6C7AE"/>
          </a:solidFill>
        </p:spPr>
        <p:txBody>
          <a:bodyPr wrap="square" rtlCol="0" anchor="t">
            <a:spAutoFit/>
          </a:bodyPr>
          <a:lstStyle/>
          <a:p>
            <a:r>
              <a:rPr lang="en-US" sz="2800">
                <a:sym typeface="+mn-ea"/>
              </a:rPr>
              <a:t> </a:t>
            </a:r>
            <a:r>
              <a:rPr lang="en-US" sz="2800" b="1">
                <a:sym typeface="+mn-ea"/>
              </a:rPr>
              <a:t>D</a:t>
            </a:r>
            <a:r>
              <a:rPr lang="en-US" sz="2800">
                <a:sym typeface="+mn-ea"/>
              </a:rPr>
              <a:t>. The waste-free city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8" grpId="0"/>
      <p:bldP spid="3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-959485" y="121920"/>
            <a:ext cx="5245100" cy="7683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ym typeface="+mn-ea"/>
              </a:rPr>
              <a:t>READING</a:t>
            </a:r>
            <a:endParaRPr lang="en-US" sz="4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1570" y="1097915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Now match a topic in the competition with the winner.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" y="1703705"/>
            <a:ext cx="7672070" cy="493585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8285480" y="2124710"/>
            <a:ext cx="3574415" cy="549275"/>
          </a:xfrm>
          <a:prstGeom prst="rect">
            <a:avLst/>
          </a:prstGeom>
          <a:solidFill>
            <a:srgbClr val="DADDB1"/>
          </a:solidFill>
        </p:spPr>
        <p:txBody>
          <a:bodyPr wrap="square" rtlCol="0" anchor="t">
            <a:noAutofit/>
          </a:bodyPr>
          <a:lstStyle/>
          <a:p>
            <a:r>
              <a:rPr lang="en-US" sz="2800" b="1"/>
              <a:t>A</a:t>
            </a:r>
            <a:r>
              <a:rPr lang="en-US" sz="2800"/>
              <a:t>. The street-safe city </a:t>
            </a:r>
          </a:p>
          <a:p>
            <a:endParaRPr lang="en-US" sz="2800"/>
          </a:p>
        </p:txBody>
      </p:sp>
      <p:sp>
        <p:nvSpPr>
          <p:cNvPr id="11" name="Text Box 10"/>
          <p:cNvSpPr txBox="1"/>
          <p:nvPr/>
        </p:nvSpPr>
        <p:spPr>
          <a:xfrm>
            <a:off x="8136890" y="2691130"/>
            <a:ext cx="3871595" cy="521970"/>
          </a:xfrm>
          <a:prstGeom prst="rect">
            <a:avLst/>
          </a:prstGeom>
          <a:solidFill>
            <a:srgbClr val="B3A492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B</a:t>
            </a:r>
            <a:r>
              <a:rPr lang="en-US" sz="2800">
                <a:sym typeface="+mn-ea"/>
              </a:rPr>
              <a:t>. The teen-friendly city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334375" y="3274695"/>
            <a:ext cx="3476625" cy="521970"/>
          </a:xfrm>
          <a:prstGeom prst="rect">
            <a:avLst/>
          </a:prstGeom>
          <a:solidFill>
            <a:srgbClr val="BFB29E"/>
          </a:solidFill>
        </p:spPr>
        <p:txBody>
          <a:bodyPr wrap="square" rtlCol="0" anchor="t">
            <a:spAutoFit/>
          </a:bodyPr>
          <a:lstStyle/>
          <a:p>
            <a:r>
              <a:rPr lang="en-US" sz="2800" b="1">
                <a:sym typeface="+mn-ea"/>
              </a:rPr>
              <a:t>C</a:t>
            </a:r>
            <a:r>
              <a:rPr lang="en-US" sz="2800">
                <a:sym typeface="+mn-ea"/>
              </a:rPr>
              <a:t>. The food-smart city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314055" y="3858260"/>
            <a:ext cx="3517265" cy="521970"/>
          </a:xfrm>
          <a:prstGeom prst="rect">
            <a:avLst/>
          </a:prstGeom>
          <a:solidFill>
            <a:srgbClr val="D6C7AE"/>
          </a:solidFill>
        </p:spPr>
        <p:txBody>
          <a:bodyPr wrap="square" rtlCol="0" anchor="t">
            <a:spAutoFit/>
          </a:bodyPr>
          <a:lstStyle/>
          <a:p>
            <a:r>
              <a:rPr lang="en-US" sz="2800">
                <a:sym typeface="+mn-ea"/>
              </a:rPr>
              <a:t> </a:t>
            </a:r>
            <a:r>
              <a:rPr lang="en-US" sz="2800" b="1">
                <a:sym typeface="+mn-ea"/>
              </a:rPr>
              <a:t>D</a:t>
            </a:r>
            <a:r>
              <a:rPr lang="en-US" sz="2800">
                <a:sym typeface="+mn-ea"/>
              </a:rPr>
              <a:t>. The waste-free city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563880" y="2646045"/>
            <a:ext cx="567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+mn-ea"/>
              </a:rPr>
              <a:t>C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180080" y="2752725"/>
            <a:ext cx="567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+mn-ea"/>
              </a:rPr>
              <a:t>B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5796280" y="2691130"/>
            <a:ext cx="5676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+mn-ea"/>
              </a:rPr>
              <a:t>A</a:t>
            </a:r>
          </a:p>
        </p:txBody>
      </p:sp>
      <p:sp>
        <p:nvSpPr>
          <p:cNvPr id="2" name="Oval 1"/>
          <p:cNvSpPr/>
          <p:nvPr/>
        </p:nvSpPr>
        <p:spPr>
          <a:xfrm>
            <a:off x="-2517775" y="2893060"/>
            <a:ext cx="2161540" cy="2108835"/>
          </a:xfrm>
          <a:prstGeom prst="ellipse">
            <a:avLst/>
          </a:pr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635" algn="ctr"/>
            <a:r>
              <a:rPr lang="en-US" sz="3200">
                <a:latin typeface="Times New Roman" panose="02020603050405020304" pitchFamily="18" charset="0"/>
                <a:sym typeface="+mn-ea"/>
              </a:rPr>
              <a:t> 3 steps.</a:t>
            </a:r>
            <a:endParaRPr 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27" grpId="0"/>
      <p:bldP spid="2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Oval 1"/>
          <p:cNvSpPr/>
          <p:nvPr/>
        </p:nvSpPr>
        <p:spPr>
          <a:xfrm>
            <a:off x="631190" y="2893060"/>
            <a:ext cx="2161540" cy="2108835"/>
          </a:xfrm>
          <a:prstGeom prst="ellipse">
            <a:avLst/>
          </a:pr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635" indent="-635" algn="ctr"/>
            <a:r>
              <a:rPr lang="en-US" sz="3200">
                <a:latin typeface="Times New Roman" panose="02020603050405020304" pitchFamily="18" charset="0"/>
                <a:sym typeface="+mn-ea"/>
              </a:rPr>
              <a:t> 3 steps.</a:t>
            </a:r>
            <a:endParaRPr lang="en-US" sz="3200"/>
          </a:p>
        </p:txBody>
      </p:sp>
      <p:sp>
        <p:nvSpPr>
          <p:cNvPr id="5" name="Rectangles 4"/>
          <p:cNvSpPr/>
          <p:nvPr/>
        </p:nvSpPr>
        <p:spPr>
          <a:xfrm>
            <a:off x="5645785" y="1860550"/>
            <a:ext cx="5525135" cy="914400"/>
          </a:xfrm>
          <a:prstGeom prst="rect">
            <a:avLst/>
          </a:prstGeom>
          <a:solidFill>
            <a:srgbClr val="FFDFD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read the questions</a:t>
            </a:r>
          </a:p>
        </p:txBody>
      </p:sp>
      <p:sp>
        <p:nvSpPr>
          <p:cNvPr id="9" name="Rectangles 8"/>
          <p:cNvSpPr/>
          <p:nvPr/>
        </p:nvSpPr>
        <p:spPr>
          <a:xfrm>
            <a:off x="5734685" y="3429000"/>
            <a:ext cx="5435600" cy="914400"/>
          </a:xfrm>
          <a:prstGeom prst="rect">
            <a:avLst/>
          </a:prstGeom>
          <a:solidFill>
            <a:srgbClr val="FFF6F6"/>
          </a:solidFill>
          <a:ln w="38100">
            <a:solidFill>
              <a:srgbClr val="F875A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underline the key words in each question</a:t>
            </a:r>
          </a:p>
        </p:txBody>
      </p:sp>
      <p:sp>
        <p:nvSpPr>
          <p:cNvPr id="10" name="Rectangles 9"/>
          <p:cNvSpPr/>
          <p:nvPr/>
        </p:nvSpPr>
        <p:spPr>
          <a:xfrm>
            <a:off x="5810885" y="4648835"/>
            <a:ext cx="5360670" cy="1497330"/>
          </a:xfrm>
          <a:prstGeom prst="rect">
            <a:avLst/>
          </a:prstGeom>
          <a:solidFill>
            <a:srgbClr val="AEDEFC"/>
          </a:solidFill>
          <a:ln>
            <a:solidFill>
              <a:srgbClr val="FFDFD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locate the keywords in the text and find the information to answer the question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3943985" y="2076450"/>
            <a:ext cx="1689100" cy="558800"/>
          </a:xfrm>
          <a:prstGeom prst="rightArrow">
            <a:avLst/>
          </a:prstGeom>
          <a:solidFill>
            <a:srgbClr val="FFDFD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3998595" y="3684270"/>
            <a:ext cx="1689100" cy="558800"/>
          </a:xfrm>
          <a:prstGeom prst="rightArrow">
            <a:avLst/>
          </a:prstGeom>
          <a:solidFill>
            <a:srgbClr val="FFF6F6"/>
          </a:solidFill>
          <a:ln>
            <a:solidFill>
              <a:srgbClr val="F875AA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045585" y="5152390"/>
            <a:ext cx="1689100" cy="558800"/>
          </a:xfrm>
          <a:prstGeom prst="rightArrow">
            <a:avLst/>
          </a:prstGeom>
          <a:solidFill>
            <a:srgbClr val="AEDEF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2701925" y="3766820"/>
            <a:ext cx="699135" cy="360680"/>
          </a:xfrm>
          <a:custGeom>
            <a:avLst/>
            <a:gdLst>
              <a:gd name="connsiteX0" fmla="*/ 70 w 1101"/>
              <a:gd name="connsiteY0" fmla="*/ 0 h 970"/>
              <a:gd name="connsiteX1" fmla="*/ 1101 w 1101"/>
              <a:gd name="connsiteY1" fmla="*/ 165 h 970"/>
              <a:gd name="connsiteX2" fmla="*/ 1101 w 1101"/>
              <a:gd name="connsiteY2" fmla="*/ 885 h 970"/>
              <a:gd name="connsiteX3" fmla="*/ 0 w 1101"/>
              <a:gd name="connsiteY3" fmla="*/ 970 h 970"/>
              <a:gd name="connsiteX4" fmla="*/ 70 w 1101"/>
              <a:gd name="connsiteY4" fmla="*/ 0 h 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1" h="970">
                <a:moveTo>
                  <a:pt x="70" y="0"/>
                </a:moveTo>
                <a:lnTo>
                  <a:pt x="1101" y="165"/>
                </a:lnTo>
                <a:lnTo>
                  <a:pt x="1101" y="885"/>
                </a:lnTo>
                <a:lnTo>
                  <a:pt x="0" y="970"/>
                </a:lnTo>
                <a:lnTo>
                  <a:pt x="70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3255645" y="3818890"/>
            <a:ext cx="743585" cy="280035"/>
          </a:xfrm>
          <a:custGeom>
            <a:avLst/>
            <a:gdLst>
              <a:gd name="connsiteX0" fmla="*/ 74 w 1171"/>
              <a:gd name="connsiteY0" fmla="*/ 2 h 441"/>
              <a:gd name="connsiteX1" fmla="*/ 1159 w 1171"/>
              <a:gd name="connsiteY1" fmla="*/ 0 h 441"/>
              <a:gd name="connsiteX2" fmla="*/ 1171 w 1171"/>
              <a:gd name="connsiteY2" fmla="*/ 10 h 441"/>
              <a:gd name="connsiteX3" fmla="*/ 1171 w 1171"/>
              <a:gd name="connsiteY3" fmla="*/ 440 h 441"/>
              <a:gd name="connsiteX4" fmla="*/ 0 w 1171"/>
              <a:gd name="connsiteY4" fmla="*/ 441 h 441"/>
              <a:gd name="connsiteX5" fmla="*/ 74 w 1171"/>
              <a:gd name="connsiteY5" fmla="*/ 2 h 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1" h="441">
                <a:moveTo>
                  <a:pt x="74" y="2"/>
                </a:moveTo>
                <a:lnTo>
                  <a:pt x="1159" y="0"/>
                </a:lnTo>
                <a:lnTo>
                  <a:pt x="1171" y="10"/>
                </a:lnTo>
                <a:lnTo>
                  <a:pt x="1171" y="440"/>
                </a:lnTo>
                <a:lnTo>
                  <a:pt x="0" y="441"/>
                </a:lnTo>
                <a:lnTo>
                  <a:pt x="74" y="2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 rot="18120000">
            <a:off x="2610463" y="2924701"/>
            <a:ext cx="1873250" cy="279400"/>
          </a:xfrm>
          <a:custGeom>
            <a:avLst/>
            <a:gdLst>
              <a:gd name="connsiteX0" fmla="*/ 0 w 2950"/>
              <a:gd name="connsiteY0" fmla="*/ 0 h 440"/>
              <a:gd name="connsiteX1" fmla="*/ 2950 w 2950"/>
              <a:gd name="connsiteY1" fmla="*/ 53 h 440"/>
              <a:gd name="connsiteX2" fmla="*/ 2636 w 2950"/>
              <a:gd name="connsiteY2" fmla="*/ 275 h 440"/>
              <a:gd name="connsiteX3" fmla="*/ 206 w 2950"/>
              <a:gd name="connsiteY3" fmla="*/ 440 h 440"/>
              <a:gd name="connsiteX4" fmla="*/ 0 w 2950"/>
              <a:gd name="connsiteY4" fmla="*/ 0 h 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0" h="440">
                <a:moveTo>
                  <a:pt x="0" y="0"/>
                </a:moveTo>
                <a:lnTo>
                  <a:pt x="2950" y="53"/>
                </a:lnTo>
                <a:lnTo>
                  <a:pt x="2636" y="275"/>
                </a:lnTo>
                <a:lnTo>
                  <a:pt x="206" y="440"/>
                </a:lnTo>
                <a:lnTo>
                  <a:pt x="0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 rot="2820000">
            <a:off x="2613505" y="4578725"/>
            <a:ext cx="1868805" cy="377825"/>
          </a:xfrm>
          <a:custGeom>
            <a:avLst/>
            <a:gdLst>
              <a:gd name="connsiteX0" fmla="*/ 262 w 2943"/>
              <a:gd name="connsiteY0" fmla="*/ 0 h 595"/>
              <a:gd name="connsiteX1" fmla="*/ 2637 w 2943"/>
              <a:gd name="connsiteY1" fmla="*/ 238 h 595"/>
              <a:gd name="connsiteX2" fmla="*/ 2943 w 2943"/>
              <a:gd name="connsiteY2" fmla="*/ 595 h 595"/>
              <a:gd name="connsiteX3" fmla="*/ 0 w 2943"/>
              <a:gd name="connsiteY3" fmla="*/ 357 h 595"/>
              <a:gd name="connsiteX4" fmla="*/ 262 w 2943"/>
              <a:gd name="connsiteY4" fmla="*/ 0 h 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" h="595">
                <a:moveTo>
                  <a:pt x="262" y="0"/>
                </a:moveTo>
                <a:lnTo>
                  <a:pt x="2637" y="238"/>
                </a:lnTo>
                <a:lnTo>
                  <a:pt x="2943" y="595"/>
                </a:lnTo>
                <a:lnTo>
                  <a:pt x="0" y="357"/>
                </a:lnTo>
                <a:lnTo>
                  <a:pt x="262" y="0"/>
                </a:lnTo>
                <a:close/>
              </a:path>
            </a:pathLst>
          </a:custGeom>
          <a:solidFill>
            <a:srgbClr val="F875AA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631190" y="1941830"/>
          <a:ext cx="10899140" cy="359664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44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9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114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1. How often does the City Teen Council organise the Teenovator competition?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2. Who would partner with Central School in Topic 1?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1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</a:t>
                      </a:r>
                      <a:r>
                        <a:rPr lang="en-US" sz="3200"/>
                        <a:t>. Once a year.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</a:t>
                      </a:r>
                      <a:r>
                        <a:rPr lang="en-US" sz="3200"/>
                        <a:t>. Twice a year.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Every two years.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Every three years.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</a:t>
                      </a:r>
                      <a:r>
                        <a:rPr lang="en-US" sz="3200"/>
                        <a:t>. The city council.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The university’s canteen.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A biogas factory.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A nearby farm.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631190" y="34861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84570" y="503047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631190" y="1941830"/>
          <a:ext cx="10899140" cy="358330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449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49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114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3. What does the word “them” in Topic 2 refer to?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4. Which topic has an individual winner?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1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</a:t>
                      </a:r>
                      <a:r>
                        <a:rPr lang="en-US" sz="3200"/>
                        <a:t>. Teen users.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</a:t>
                      </a:r>
                      <a:r>
                        <a:rPr lang="en-US" sz="3200"/>
                        <a:t>. Changes.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Learning spaces.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Libraries.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</a:t>
                      </a:r>
                      <a:r>
                        <a:rPr lang="en-US" sz="3200"/>
                        <a:t>. Topic 1.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</a:t>
                      </a:r>
                      <a:r>
                        <a:rPr lang="en-US" sz="3200"/>
                        <a:t>. Topic 2.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Topic 3.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All topics.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631190" y="40195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109970" y="4527550"/>
            <a:ext cx="40640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6" grpId="0" bldLvl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1968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82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announcement again. Choose the correct answer.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873760" y="197485"/>
            <a:ext cx="5245100" cy="82994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ym typeface="+mn-ea"/>
              </a:rPr>
              <a:t>READING</a:t>
            </a:r>
            <a:endParaRPr lang="en-US" sz="4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graphicFrame>
        <p:nvGraphicFramePr>
          <p:cNvPr id="3" name="Table 2"/>
          <p:cNvGraphicFramePr/>
          <p:nvPr/>
        </p:nvGraphicFramePr>
        <p:xfrm>
          <a:off x="631190" y="1941830"/>
          <a:ext cx="10899140" cy="330898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899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914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5. Which of the following is INCORRECT about Helena Wilson?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1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/>
                        <a:t>A.</a:t>
                      </a:r>
                      <a:r>
                        <a:rPr lang="en-US" sz="3200"/>
                        <a:t> She suggests banning bikes at school gates.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B.</a:t>
                      </a:r>
                      <a:r>
                        <a:rPr lang="en-US" sz="3200"/>
                        <a:t> She wants the city authorities to take action.</a:t>
                      </a:r>
                    </a:p>
                    <a:p>
                      <a:pPr algn="just">
                        <a:buNone/>
                      </a:pPr>
                      <a:r>
                        <a:rPr lang="en-US" sz="3200" b="1"/>
                        <a:t>C</a:t>
                      </a:r>
                      <a:r>
                        <a:rPr lang="en-US" sz="3200"/>
                        <a:t>. She thinks cars moving near school gates can cause accidents to children.</a:t>
                      </a:r>
                    </a:p>
                    <a:p>
                      <a:pPr>
                        <a:buNone/>
                      </a:pPr>
                      <a:r>
                        <a:rPr lang="en-US" sz="3200" b="1"/>
                        <a:t>D</a:t>
                      </a:r>
                      <a:r>
                        <a:rPr lang="en-US" sz="3200"/>
                        <a:t>. Her concern is road safety around school for children.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577850" y="2800350"/>
            <a:ext cx="541020" cy="50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269365"/>
            <a:ext cx="10888345" cy="52197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Make a list of city problems and some solutions to them.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3457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2431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665988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31190" y="1957705"/>
            <a:ext cx="11163935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Work in pairs and add as many details of problems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of city life 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and solutions.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89000" y="3034030"/>
            <a:ext cx="2844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u="sng">
                <a:solidFill>
                  <a:srgbClr val="EC5858"/>
                </a:solidFill>
              </a:rPr>
              <a:t>Example</a:t>
            </a:r>
            <a:r>
              <a:rPr lang="en-US">
                <a:solidFill>
                  <a:srgbClr val="EC5858"/>
                </a:solidFill>
              </a:rPr>
              <a:t>:</a:t>
            </a:r>
          </a:p>
        </p:txBody>
      </p:sp>
      <p:graphicFrame>
        <p:nvGraphicFramePr>
          <p:cNvPr id="4" name="Table 3"/>
          <p:cNvGraphicFramePr/>
          <p:nvPr/>
        </p:nvGraphicFramePr>
        <p:xfrm>
          <a:off x="889000" y="3810000"/>
          <a:ext cx="11079480" cy="257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9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9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Problems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Solutions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Dirty streets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/>
                        <a:t>– Tell people to throw rubbish away properly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96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Lack of green spaces</a:t>
                      </a:r>
                    </a:p>
                  </a:txBody>
                  <a:tcPr>
                    <a:solidFill>
                      <a:srgbClr val="93ABD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/>
                        <a:t>– Plant more trees</a:t>
                      </a:r>
                    </a:p>
                  </a:txBody>
                  <a:tcPr>
                    <a:solidFill>
                      <a:srgbClr val="FD8C0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3883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649" b="9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890495" y="1684522"/>
            <a:ext cx="3249641" cy="320698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1000">
        <p159:morph option="byObject"/>
      </p:transition>
    </mc:Choice>
    <mc:Fallback>
      <p:transition spd="slow" advTm="1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Talk to your friends about the city problems and suggest solutions to them. You can use the ideas in 4.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4067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30409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080770" y="2298700"/>
            <a:ext cx="2844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 u="sng">
                <a:solidFill>
                  <a:srgbClr val="FF0000"/>
                </a:solidFill>
              </a:rPr>
              <a:t>Structures: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080770" y="2882265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I think/ In my opinion/I would say that...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028065" y="34658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First, Second, Third.....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28065" y="4558030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On one hand, On the other hand.....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951865" y="3974465"/>
            <a:ext cx="72898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i="1">
                <a:solidFill>
                  <a:schemeClr val="tx1"/>
                </a:solidFill>
              </a:rPr>
              <a:t>- Then, After that,......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196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80770" y="111950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Suggested answer: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951865" y="1805940"/>
            <a:ext cx="10565765" cy="4030980"/>
          </a:xfrm>
          <a:prstGeom prst="rect">
            <a:avLst/>
          </a:prstGeom>
          <a:solidFill>
            <a:srgbClr val="93ABD3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We think that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there are several problems in our city.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First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, some streets are dirty. Many people put rubbish on the pavements or near the walls.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Second,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the city looks like a concrete jungle. It lacks green space and the air is not fresh. To solve these problems, the city authority should instruct people to throw rubbish properly.  </a:t>
            </a:r>
            <a:r>
              <a:rPr lang="en-US" sz="3200" b="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Another solution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is to plant more trees even on the roof of high buildings. By doing so, the city can be a more </a:t>
            </a:r>
            <a:r>
              <a:rPr lang="en-US" sz="3200" b="0" dirty="0" err="1">
                <a:latin typeface="Calibri" panose="020F0502020204030204" pitchFamily="34" charset="0"/>
                <a:cs typeface="Calibri" panose="020F0502020204030204" pitchFamily="34" charset="0"/>
              </a:rPr>
              <a:t>liveable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 place.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38528" y="6985"/>
            <a:ext cx="12192000" cy="1083309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87184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EXTRA ACTIVITY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48945" y="1090295"/>
            <a:ext cx="11398885" cy="20612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Work in five groups and teacher assigns one of the following roles for each group: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the local authority, the school board, the local television channel, the local newspaper, and the student association</a:t>
            </a:r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6240" y="3046095"/>
            <a:ext cx="1139888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- There are two city problems.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Example: food waste and crowded traffic in front of school gates.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307340" y="4227195"/>
            <a:ext cx="113988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Think of solutions to these problems.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307340" y="4810760"/>
            <a:ext cx="1139888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-  Call a meeting of the group representatives after a certain time. Present your answers to the class as a group, and develop a plan of action to solve the problems.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3" grpId="0"/>
      <p:bldP spid="13" grpId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Read for main idea and specific information in </a:t>
            </a:r>
            <a:r>
              <a:rPr lang="en-US" sz="3600">
                <a:sym typeface="+mn-ea"/>
              </a:rPr>
              <a:t>an announcement </a:t>
            </a:r>
            <a:r>
              <a:rPr lang="en-US" sz="3600" dirty="0">
                <a:sym typeface="+mn-ea"/>
              </a:rPr>
              <a:t>about a competition to find solutions to city problems.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Talk about city problems and their solutions.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15" y="1436370"/>
            <a:ext cx="275971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465" y="3111500"/>
            <a:ext cx="3496310" cy="3496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26"/>
          <p:cNvGrpSpPr>
            <a:grpSpLocks noGrp="1" noUngrp="1" noRot="1" noChangeAspect="1" noMove="1" noResize="1"/>
          </p:cNvGrpSpPr>
          <p:nvPr/>
        </p:nvGrpSpPr>
        <p:grpSpPr>
          <a:xfrm flipH="1">
            <a:off x="-18231" y="-1504"/>
            <a:ext cx="4527885" cy="2330553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28" name="Freeform: Shape 27"/>
            <p:cNvSpPr/>
            <p:nvPr/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/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>
            <a:grpSpLocks noGrp="1" noUngrp="1" noRot="1" noChangeAspect="1" noMove="1" noResize="1"/>
          </p:cNvGrpSpPr>
          <p:nvPr/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8" name="Freeform: Shape 17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1" name="Freeform: Shape 20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3883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649" b="99"/>
          <a:stretch>
            <a:fillRect/>
          </a:stretch>
        </p:blipFill>
        <p:spPr>
          <a:xfrm>
            <a:off x="-1" y="1"/>
            <a:ext cx="12192000" cy="6857922"/>
          </a:xfrm>
          <a:prstGeom prst="rect">
            <a:avLst/>
          </a:prstGeom>
        </p:spPr>
      </p:pic>
      <p:pic>
        <p:nvPicPr>
          <p:cNvPr id="2" name="Picture 1" descr="3883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4224" t="1649" b="99"/>
          <a:stretch>
            <a:fillRect/>
          </a:stretch>
        </p:blipFill>
        <p:spPr>
          <a:xfrm>
            <a:off x="5373605" y="65612"/>
            <a:ext cx="6800164" cy="6857922"/>
          </a:xfrm>
          <a:prstGeom prst="ellipse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231" y="316881"/>
            <a:ext cx="9119446" cy="867709"/>
            <a:chOff x="3034454" y="307340"/>
            <a:chExt cx="9119446" cy="867709"/>
          </a:xfrm>
        </p:grpSpPr>
        <p:grpSp>
          <p:nvGrpSpPr>
            <p:cNvPr id="4" name="Group 3"/>
            <p:cNvGrpSpPr/>
            <p:nvPr/>
          </p:nvGrpSpPr>
          <p:grpSpPr>
            <a:xfrm>
              <a:off x="4871957" y="413386"/>
              <a:ext cx="712319" cy="709214"/>
              <a:chOff x="2180974" y="148629"/>
              <a:chExt cx="712319" cy="709214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Chord 1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6" name="TextBox 39"/>
            <p:cNvSpPr txBox="1"/>
            <p:nvPr/>
          </p:nvSpPr>
          <p:spPr>
            <a:xfrm>
              <a:off x="3034454" y="307340"/>
              <a:ext cx="208915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8" name="TextBox 16"/>
            <p:cNvSpPr txBox="1"/>
            <p:nvPr/>
          </p:nvSpPr>
          <p:spPr>
            <a:xfrm>
              <a:off x="4853882" y="396833"/>
              <a:ext cx="73039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  <p:sp>
          <p:nvSpPr>
            <p:cNvPr id="9" name="TextBox 40"/>
            <p:cNvSpPr txBox="1"/>
            <p:nvPr/>
          </p:nvSpPr>
          <p:spPr>
            <a:xfrm>
              <a:off x="5632792" y="313275"/>
              <a:ext cx="65211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b="1" dirty="0">
                  <a:solidFill>
                    <a:schemeClr val="bg1"/>
                  </a:solidFill>
                  <a:latin typeface="Myriad Pro" pitchFamily="34" charset="0"/>
                </a:rPr>
                <a:t>CITY LIFE</a:t>
              </a:r>
            </a:p>
          </p:txBody>
        </p:sp>
      </p:grpSp>
      <p:sp>
        <p:nvSpPr>
          <p:cNvPr id="12" name="Rounded Rectangle 13"/>
          <p:cNvSpPr/>
          <p:nvPr/>
        </p:nvSpPr>
        <p:spPr>
          <a:xfrm>
            <a:off x="722268" y="1356827"/>
            <a:ext cx="48185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35"/>
          <p:cNvSpPr txBox="1"/>
          <p:nvPr/>
        </p:nvSpPr>
        <p:spPr>
          <a:xfrm>
            <a:off x="1629159" y="1445161"/>
            <a:ext cx="47129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chemeClr val="bg1"/>
                </a:solidFill>
              </a:rPr>
              <a:t>LESSON 5: SKILLS 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77800" y="1187897"/>
            <a:ext cx="990895" cy="941618"/>
            <a:chOff x="2766630" y="1746890"/>
            <a:chExt cx="990895" cy="94161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17" name="Oval 16"/>
          <p:cNvSpPr/>
          <p:nvPr/>
        </p:nvSpPr>
        <p:spPr>
          <a:xfrm>
            <a:off x="5313741" y="32767"/>
            <a:ext cx="6949217" cy="685800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87345" y="2588260"/>
            <a:ext cx="23806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READING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5635" y="4480560"/>
            <a:ext cx="2315845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SPEAKING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</a:t>
            </a:r>
            <a:r>
              <a:rPr lang="en-US" altLang="en-GB" dirty="0">
                <a:solidFill>
                  <a:schemeClr val="tx1"/>
                </a:solidFill>
              </a:rPr>
              <a:t>Mind map</a:t>
            </a: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Survey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09140"/>
            <a:ext cx="6329680" cy="228346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Vocabulary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Work in pairs. Match the words / phrases with their pictures.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Read part of an announcement about the Teenovator competition. Match the topics in the competition with their winners. There is one extra topic.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Read the announcement again. Choose the correct answer.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74665" y="4452620"/>
            <a:ext cx="6327775" cy="8261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Make a list of city problems and some solutions to them.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5: Work in pairs. Talk to your friends about the city problems and suggest solutions to them. You can use the ideas in 4.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572895" cy="11791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93875" y="2897505"/>
            <a:ext cx="1093470" cy="158305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951351" y="5512919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8" idx="3"/>
            <a:endCxn id="27" idx="0"/>
          </p:cNvCxnSpPr>
          <p:nvPr/>
        </p:nvCxnSpPr>
        <p:spPr>
          <a:xfrm>
            <a:off x="2951480" y="4781550"/>
            <a:ext cx="918210" cy="73152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1650" y="551307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850" y="247015"/>
            <a:ext cx="4134485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659130"/>
            <a:ext cx="7990205" cy="1353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/>
              <a:t>- List some problems of living in the city.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248660" y="2787015"/>
            <a:ext cx="4696460" cy="2134235"/>
          </a:xfrm>
          <a:prstGeom prst="roundRect">
            <a:avLst/>
          </a:prstGeom>
          <a:solidFill>
            <a:srgbClr val="45FFCA"/>
          </a:solidFill>
          <a:ln>
            <a:solidFill>
              <a:srgbClr val="D67B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CITY PROBLEMS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 flipV="1">
            <a:off x="3240405" y="2068830"/>
            <a:ext cx="2356485" cy="718185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945120" y="3876040"/>
            <a:ext cx="2382520" cy="365760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4" idx="2"/>
          </p:cNvCxnSpPr>
          <p:nvPr/>
        </p:nvCxnSpPr>
        <p:spPr>
          <a:xfrm flipH="1" flipV="1">
            <a:off x="5596890" y="4921250"/>
            <a:ext cx="86995" cy="1275080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155065" y="3966845"/>
            <a:ext cx="2093595" cy="556895"/>
          </a:xfrm>
          <a:prstGeom prst="line">
            <a:avLst/>
          </a:prstGeom>
          <a:ln w="38100">
            <a:solidFill>
              <a:srgbClr val="D67BFF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173736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8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Survey</a:t>
            </a:r>
          </a:p>
        </p:txBody>
      </p:sp>
      <p:pic>
        <p:nvPicPr>
          <p:cNvPr id="8" name="Content Placeholder 7" descr="surveyo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2665" y="3020060"/>
            <a:ext cx="2715260" cy="2715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FBD9DA"/>
            </a:gs>
            <a:gs pos="90000">
              <a:srgbClr val="45FFCA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pic>
        <p:nvPicPr>
          <p:cNvPr id="8" name="Content Placeholder 7" descr="surveyor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2465" y="3429000"/>
            <a:ext cx="1946275" cy="1946275"/>
          </a:xfrm>
          <a:prstGeom prst="rect">
            <a:avLst/>
          </a:prstGeom>
        </p:spPr>
      </p:pic>
      <p:sp>
        <p:nvSpPr>
          <p:cNvPr id="7" name="TextBox 20"/>
          <p:cNvSpPr txBox="1"/>
          <p:nvPr/>
        </p:nvSpPr>
        <p:spPr>
          <a:xfrm>
            <a:off x="3148330" y="1303020"/>
            <a:ext cx="88646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- Conduct a survey among your classmates about city problems. 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619625" y="2455545"/>
            <a:ext cx="5945505" cy="140144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Questions: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3065780" y="3284220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“What is the biggest problem in your city?”</a:t>
            </a:r>
          </a:p>
          <a:p>
            <a:pPr algn="ctr"/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10" name="TextBox 20"/>
          <p:cNvSpPr txBox="1"/>
          <p:nvPr/>
        </p:nvSpPr>
        <p:spPr>
          <a:xfrm>
            <a:off x="3065780" y="3941445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“How does it affect you or your family?”</a:t>
            </a:r>
          </a:p>
        </p:txBody>
      </p:sp>
      <p:sp>
        <p:nvSpPr>
          <p:cNvPr id="11" name="TextBox 20"/>
          <p:cNvSpPr txBox="1"/>
          <p:nvPr/>
        </p:nvSpPr>
        <p:spPr>
          <a:xfrm>
            <a:off x="3218180" y="4563745"/>
            <a:ext cx="9042400" cy="74612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“What do you think is the best solution to it?”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leftover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thức ăn thừa</a:t>
            </a:r>
          </a:p>
        </p:txBody>
      </p:sp>
      <p:sp>
        <p:nvSpPr>
          <p:cNvPr id="2" name="Rectangle 1"/>
          <p:cNvSpPr/>
          <p:nvPr/>
        </p:nvSpPr>
        <p:spPr>
          <a:xfrm>
            <a:off x="1790009" y="3082855"/>
            <a:ext cx="299783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/ˈleftəʊvə/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158230" y="1370965"/>
            <a:ext cx="54165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Times New Roman" panose="02020603050405020304" pitchFamily="18" charset="0"/>
              </a:rPr>
              <a:t>food remaining after meal.</a:t>
            </a:r>
          </a:p>
        </p:txBody>
      </p:sp>
      <p:pic>
        <p:nvPicPr>
          <p:cNvPr id="14" name="Content Placeholder 13" descr="Leftovers-08122016"/>
          <p:cNvPicPr>
            <a:picLocks noGrp="1" noChangeAspect="1"/>
          </p:cNvPicPr>
          <p:nvPr>
            <p:ph idx="1"/>
          </p:nvPr>
        </p:nvPicPr>
        <p:blipFill>
          <a:blip r:embed="rId5"/>
          <a:srcRect l="32056"/>
          <a:stretch>
            <a:fillRect/>
          </a:stretch>
        </p:blipFill>
        <p:spPr>
          <a:xfrm>
            <a:off x="6158230" y="2188210"/>
            <a:ext cx="5024120" cy="4159250"/>
          </a:xfrm>
          <a:prstGeom prst="rect">
            <a:avLst/>
          </a:prstGeom>
        </p:spPr>
      </p:pic>
      <p:pic>
        <p:nvPicPr>
          <p:cNvPr id="17" name="leftov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065" y="3000375"/>
            <a:ext cx="994410" cy="994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58420" y="1655445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>
                <a:solidFill>
                  <a:srgbClr val="AD4F0F"/>
                </a:solidFill>
              </a:rPr>
              <a:t>biogas (n)</a:t>
            </a:r>
            <a:r>
              <a:rPr lang="en-US" sz="4400" b="1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khí sinh học</a:t>
            </a:r>
          </a:p>
        </p:txBody>
      </p:sp>
      <p:sp>
        <p:nvSpPr>
          <p:cNvPr id="2" name="Rectangle 1"/>
          <p:cNvSpPr/>
          <p:nvPr/>
        </p:nvSpPr>
        <p:spPr>
          <a:xfrm>
            <a:off x="1410914" y="3082855"/>
            <a:ext cx="375602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/ˈbaɪ.əʊˌɡæs/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68720" y="1771650"/>
            <a:ext cx="541655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a gas containing methane (CH</a:t>
            </a:r>
            <a:r>
              <a:rPr lang="en-US" sz="3600" b="0" baseline="-25000" dirty="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US" sz="36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) that can be burned as a fuel, produced by dead plants and animals as they decay.</a:t>
            </a:r>
          </a:p>
        </p:txBody>
      </p:sp>
      <p:pic>
        <p:nvPicPr>
          <p:cNvPr id="6" name="biogas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2950" y="3082925"/>
            <a:ext cx="840105" cy="8401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</TotalTime>
  <Words>1131</Words>
  <PresentationFormat>Widescreen</PresentationFormat>
  <Paragraphs>192</Paragraphs>
  <Slides>25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2024-01-09T01:36:31Z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6481EDBCA75342C29885665D34052603_13</vt:lpwstr>
  </property>
  <property fmtid="{D5CDD505-2E9C-101B-9397-08002B2CF9AE}" pid="3" name="KSOProductBuildVer">
    <vt:lpwstr>1033-12.2.0.13266</vt:lpwstr>
  </property>
</Properties>
</file>