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742" r:id="rId3"/>
    <p:sldId id="2753" r:id="rId4"/>
    <p:sldId id="2749" r:id="rId5"/>
    <p:sldId id="2751" r:id="rId6"/>
    <p:sldId id="2788" r:id="rId7"/>
    <p:sldId id="2786" r:id="rId8"/>
    <p:sldId id="2787" r:id="rId9"/>
    <p:sldId id="2795" r:id="rId10"/>
    <p:sldId id="2794" r:id="rId11"/>
    <p:sldId id="2770" r:id="rId12"/>
    <p:sldId id="2796" r:id="rId13"/>
    <p:sldId id="3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2" autoAdjust="0"/>
  </p:normalViewPr>
  <p:slideViewPr>
    <p:cSldViewPr snapToGrid="0">
      <p:cViewPr varScale="1">
        <p:scale>
          <a:sx n="56" d="100"/>
          <a:sy n="56" d="100"/>
        </p:scale>
        <p:origin x="12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23FC0-13F3-411C-A01A-0FB6AEEB6D1B}"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5C29C-E312-4553-B7D4-EC1F1F569204}" type="slidenum">
              <a:rPr lang="en-US" smtClean="0"/>
              <a:t>‹#›</a:t>
            </a:fld>
            <a:endParaRPr lang="en-US"/>
          </a:p>
        </p:txBody>
      </p:sp>
    </p:spTree>
    <p:extLst>
      <p:ext uri="{BB962C8B-B14F-4D97-AF65-F5344CB8AC3E}">
        <p14:creationId xmlns:p14="http://schemas.microsoft.com/office/powerpoint/2010/main" val="67258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F5C29C-E312-4553-B7D4-EC1F1F569204}" type="slidenum">
              <a:rPr lang="en-US" smtClean="0"/>
              <a:t>1</a:t>
            </a:fld>
            <a:endParaRPr lang="en-US"/>
          </a:p>
        </p:txBody>
      </p:sp>
    </p:spTree>
    <p:extLst>
      <p:ext uri="{BB962C8B-B14F-4D97-AF65-F5344CB8AC3E}">
        <p14:creationId xmlns:p14="http://schemas.microsoft.com/office/powerpoint/2010/main" val="199324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39029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9030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00308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2023/8/11</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10389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7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63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5909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7039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2926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848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0690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859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7651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24140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3539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4.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gif"/><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6C2D46-FD5F-468C-9120-EF4AF35637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9819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47DF1D3-5610-4153-B176-3F4FD23E8B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3278798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6.png"/><Relationship Id="rId18" Type="http://schemas.openxmlformats.org/officeDocument/2006/relationships/image" Target="../media/image48.png"/><Relationship Id="rId3" Type="http://schemas.openxmlformats.org/officeDocument/2006/relationships/slideLayout" Target="../slideLayouts/slideLayout16.xml"/><Relationship Id="rId7" Type="http://schemas.openxmlformats.org/officeDocument/2006/relationships/image" Target="../media/image43.pn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50.png"/><Relationship Id="rId1" Type="http://schemas.microsoft.com/office/2007/relationships/media" Target="../media/media1.mp3"/><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18.png"/><Relationship Id="rId10" Type="http://schemas.openxmlformats.org/officeDocument/2006/relationships/image" Target="../media/image46.png"/><Relationship Id="rId19"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3"/>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4"/>
          <a:stretch>
            <a:fillRect/>
          </a:stretch>
        </p:blipFill>
        <p:spPr>
          <a:xfrm>
            <a:off x="0" y="2122695"/>
            <a:ext cx="3324225" cy="2952948"/>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5"/>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6"/>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9"/>
          <a:stretch>
            <a:fillRect/>
          </a:stretch>
        </p:blipFill>
        <p:spPr>
          <a:xfrm>
            <a:off x="6722355" y="1273212"/>
            <a:ext cx="1828959" cy="634039"/>
          </a:xfrm>
          <a:prstGeom prst="rect">
            <a:avLst/>
          </a:prstGeom>
        </p:spPr>
      </p:pic>
      <p:sp>
        <p:nvSpPr>
          <p:cNvPr id="48" name="TextBox 47">
            <a:extLst>
              <a:ext uri="{FF2B5EF4-FFF2-40B4-BE49-F238E27FC236}">
                <a16:creationId xmlns:a16="http://schemas.microsoft.com/office/drawing/2014/main" id="{276C8297-2CCA-4547-888D-C304E9BAF30D}"/>
              </a:ext>
            </a:extLst>
          </p:cNvPr>
          <p:cNvSpPr txBox="1"/>
          <p:nvPr/>
        </p:nvSpPr>
        <p:spPr>
          <a:xfrm>
            <a:off x="5047143" y="742950"/>
            <a:ext cx="7648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Picture 4">
            <a:extLst>
              <a:ext uri="{FF2B5EF4-FFF2-40B4-BE49-F238E27FC236}">
                <a16:creationId xmlns:a16="http://schemas.microsoft.com/office/drawing/2014/main" id="{A5C51180-3D6E-5E04-55A7-96AB334EB3F1}"/>
              </a:ext>
            </a:extLst>
          </p:cNvPr>
          <p:cNvPicPr>
            <a:picLocks noChangeAspect="1"/>
          </p:cNvPicPr>
          <p:nvPr/>
        </p:nvPicPr>
        <p:blipFill>
          <a:blip r:embed="rId10"/>
          <a:stretch>
            <a:fillRect/>
          </a:stretch>
        </p:blipFill>
        <p:spPr>
          <a:xfrm>
            <a:off x="3205766" y="2014632"/>
            <a:ext cx="8047417" cy="2219136"/>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inVertical)">
                                      <p:cBhvr>
                                        <p:cTn id="40" dur="500"/>
                                        <p:tgtEl>
                                          <p:spTgt spid="48"/>
                                        </p:tgtEl>
                                      </p:cBhvr>
                                    </p:animEffect>
                                  </p:childTnLst>
                                </p:cTn>
                              </p:par>
                              <p:par>
                                <p:cTn id="41" presetID="16" presetClass="entr" presetSubtype="2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328053" cy="2086464"/>
          </a:xfrm>
          <a:custGeom>
            <a:avLst/>
            <a:gdLst>
              <a:gd name="connsiteX0" fmla="*/ 0 w 8328053"/>
              <a:gd name="connsiteY0" fmla="*/ 347751 h 2086464"/>
              <a:gd name="connsiteX1" fmla="*/ 347751 w 8328053"/>
              <a:gd name="connsiteY1" fmla="*/ 0 h 2086464"/>
              <a:gd name="connsiteX2" fmla="*/ 1388009 w 8328053"/>
              <a:gd name="connsiteY2" fmla="*/ 0 h 2086464"/>
              <a:gd name="connsiteX3" fmla="*/ 1388009 w 8328053"/>
              <a:gd name="connsiteY3" fmla="*/ 0 h 2086464"/>
              <a:gd name="connsiteX4" fmla="*/ 3470022 w 8328053"/>
              <a:gd name="connsiteY4" fmla="*/ 0 h 2086464"/>
              <a:gd name="connsiteX5" fmla="*/ 7980302 w 8328053"/>
              <a:gd name="connsiteY5" fmla="*/ 0 h 2086464"/>
              <a:gd name="connsiteX6" fmla="*/ 8328053 w 8328053"/>
              <a:gd name="connsiteY6" fmla="*/ 347751 h 2086464"/>
              <a:gd name="connsiteX7" fmla="*/ 8328053 w 8328053"/>
              <a:gd name="connsiteY7" fmla="*/ 1217104 h 2086464"/>
              <a:gd name="connsiteX8" fmla="*/ 8328053 w 8328053"/>
              <a:gd name="connsiteY8" fmla="*/ 1217104 h 2086464"/>
              <a:gd name="connsiteX9" fmla="*/ 8328053 w 8328053"/>
              <a:gd name="connsiteY9" fmla="*/ 1738720 h 2086464"/>
              <a:gd name="connsiteX10" fmla="*/ 8328053 w 8328053"/>
              <a:gd name="connsiteY10" fmla="*/ 1738713 h 2086464"/>
              <a:gd name="connsiteX11" fmla="*/ 7980302 w 8328053"/>
              <a:gd name="connsiteY11" fmla="*/ 2086464 h 2086464"/>
              <a:gd name="connsiteX12" fmla="*/ 3470022 w 8328053"/>
              <a:gd name="connsiteY12" fmla="*/ 2086464 h 2086464"/>
              <a:gd name="connsiteX13" fmla="*/ 554898 w 8328053"/>
              <a:gd name="connsiteY13" fmla="*/ 2873207 h 2086464"/>
              <a:gd name="connsiteX14" fmla="*/ 1388009 w 8328053"/>
              <a:gd name="connsiteY14" fmla="*/ 2086464 h 2086464"/>
              <a:gd name="connsiteX15" fmla="*/ 347751 w 8328053"/>
              <a:gd name="connsiteY15" fmla="*/ 2086464 h 2086464"/>
              <a:gd name="connsiteX16" fmla="*/ 0 w 8328053"/>
              <a:gd name="connsiteY16" fmla="*/ 1738713 h 2086464"/>
              <a:gd name="connsiteX17" fmla="*/ 0 w 8328053"/>
              <a:gd name="connsiteY17" fmla="*/ 1738720 h 2086464"/>
              <a:gd name="connsiteX18" fmla="*/ 0 w 8328053"/>
              <a:gd name="connsiteY18" fmla="*/ 1217104 h 2086464"/>
              <a:gd name="connsiteX19" fmla="*/ 0 w 8328053"/>
              <a:gd name="connsiteY19" fmla="*/ 1217104 h 2086464"/>
              <a:gd name="connsiteX20" fmla="*/ 0 w 8328053"/>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86464" fill="none" extrusionOk="0">
                <a:moveTo>
                  <a:pt x="0" y="347751"/>
                </a:moveTo>
                <a:cubicBezTo>
                  <a:pt x="-3932" y="160420"/>
                  <a:pt x="161853" y="-16664"/>
                  <a:pt x="347751" y="0"/>
                </a:cubicBezTo>
                <a:cubicBezTo>
                  <a:pt x="855185" y="43204"/>
                  <a:pt x="1117385" y="51112"/>
                  <a:pt x="1388009" y="0"/>
                </a:cubicBezTo>
                <a:lnTo>
                  <a:pt x="1388009" y="0"/>
                </a:lnTo>
                <a:cubicBezTo>
                  <a:pt x="2161190" y="160114"/>
                  <a:pt x="3054537" y="-7570"/>
                  <a:pt x="3470022" y="0"/>
                </a:cubicBezTo>
                <a:cubicBezTo>
                  <a:pt x="5488938" y="-165514"/>
                  <a:pt x="6034002" y="-96643"/>
                  <a:pt x="7980302" y="0"/>
                </a:cubicBezTo>
                <a:cubicBezTo>
                  <a:pt x="8199929" y="22181"/>
                  <a:pt x="8325774" y="154954"/>
                  <a:pt x="8328053" y="347751"/>
                </a:cubicBezTo>
                <a:cubicBezTo>
                  <a:pt x="8263719" y="756836"/>
                  <a:pt x="8253992" y="832662"/>
                  <a:pt x="8328053" y="1217104"/>
                </a:cubicBezTo>
                <a:lnTo>
                  <a:pt x="8328053" y="1217104"/>
                </a:lnTo>
                <a:cubicBezTo>
                  <a:pt x="8319439" y="1322492"/>
                  <a:pt x="8314641" y="1679780"/>
                  <a:pt x="8328053" y="1738720"/>
                </a:cubicBezTo>
                <a:lnTo>
                  <a:pt x="8328053" y="1738713"/>
                </a:lnTo>
                <a:cubicBezTo>
                  <a:pt x="8332097" y="1940713"/>
                  <a:pt x="8154213" y="2077261"/>
                  <a:pt x="7980302" y="2086464"/>
                </a:cubicBezTo>
                <a:cubicBezTo>
                  <a:pt x="5916046" y="2234410"/>
                  <a:pt x="5151901" y="1998830"/>
                  <a:pt x="3470022" y="2086464"/>
                </a:cubicBezTo>
                <a:cubicBezTo>
                  <a:pt x="2311706" y="2357198"/>
                  <a:pt x="1899551" y="2463471"/>
                  <a:pt x="554898" y="2873207"/>
                </a:cubicBezTo>
                <a:cubicBezTo>
                  <a:pt x="780539" y="2606384"/>
                  <a:pt x="1296986" y="2310098"/>
                  <a:pt x="1388009" y="2086464"/>
                </a:cubicBezTo>
                <a:cubicBezTo>
                  <a:pt x="928686" y="2093881"/>
                  <a:pt x="780223" y="2109371"/>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328053" h="2086464" stroke="0" extrusionOk="0">
                <a:moveTo>
                  <a:pt x="0" y="347751"/>
                </a:moveTo>
                <a:cubicBezTo>
                  <a:pt x="6484" y="134590"/>
                  <a:pt x="135875" y="20435"/>
                  <a:pt x="347751" y="0"/>
                </a:cubicBezTo>
                <a:cubicBezTo>
                  <a:pt x="780443" y="-52552"/>
                  <a:pt x="1074413" y="-58363"/>
                  <a:pt x="1388009" y="0"/>
                </a:cubicBezTo>
                <a:lnTo>
                  <a:pt x="1388009" y="0"/>
                </a:lnTo>
                <a:cubicBezTo>
                  <a:pt x="2207347" y="136756"/>
                  <a:pt x="2752859" y="-46743"/>
                  <a:pt x="3470022" y="0"/>
                </a:cubicBezTo>
                <a:cubicBezTo>
                  <a:pt x="5522599" y="-137111"/>
                  <a:pt x="5806482" y="4097"/>
                  <a:pt x="7980302" y="0"/>
                </a:cubicBezTo>
                <a:cubicBezTo>
                  <a:pt x="8210046" y="-4499"/>
                  <a:pt x="8320071" y="144275"/>
                  <a:pt x="8328053" y="347751"/>
                </a:cubicBezTo>
                <a:cubicBezTo>
                  <a:pt x="8368109" y="779840"/>
                  <a:pt x="8267743" y="928182"/>
                  <a:pt x="8328053" y="1217104"/>
                </a:cubicBezTo>
                <a:lnTo>
                  <a:pt x="8328053" y="1217104"/>
                </a:lnTo>
                <a:cubicBezTo>
                  <a:pt x="8349302" y="1365343"/>
                  <a:pt x="8281463" y="1659290"/>
                  <a:pt x="8328053" y="1738720"/>
                </a:cubicBezTo>
                <a:lnTo>
                  <a:pt x="8328053" y="1738713"/>
                </a:lnTo>
                <a:cubicBezTo>
                  <a:pt x="8336448" y="1906880"/>
                  <a:pt x="8159223" y="2071183"/>
                  <a:pt x="7980302" y="2086464"/>
                </a:cubicBezTo>
                <a:cubicBezTo>
                  <a:pt x="6694438" y="2020904"/>
                  <a:pt x="4907879" y="2089524"/>
                  <a:pt x="3470022" y="2086464"/>
                </a:cubicBezTo>
                <a:cubicBezTo>
                  <a:pt x="2091587" y="2466279"/>
                  <a:pt x="1091888" y="2862652"/>
                  <a:pt x="554898" y="2873207"/>
                </a:cubicBezTo>
                <a:cubicBezTo>
                  <a:pt x="715807" y="2747723"/>
                  <a:pt x="1250014" y="2119644"/>
                  <a:pt x="1388009" y="2086464"/>
                </a:cubicBezTo>
                <a:cubicBezTo>
                  <a:pt x="1193463" y="2139913"/>
                  <a:pt x="627278" y="205470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vi-VN" sz="4000" b="1" dirty="0">
                <a:solidFill>
                  <a:srgbClr val="002060"/>
                </a:solidFill>
                <a:latin typeface="Calibri" panose="020F0502020204030204" pitchFamily="34"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2. Tìm đọc bài thơ, bài văn viết về những trải nghiệm trong cuộc sống giúp ta khôn lớn, trưởng thành.</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1543050" y="2352675"/>
            <a:ext cx="10058400" cy="2554545"/>
          </a:xfrm>
          <a:prstGeom prst="rect">
            <a:avLst/>
          </a:prstGeom>
          <a:noFill/>
        </p:spPr>
        <p:txBody>
          <a:bodyPr wrap="square" rtlCol="0">
            <a:spAutoFit/>
          </a:bodyPr>
          <a:lstStyle/>
          <a:p>
            <a:r>
              <a:rPr lang="vi-VN" sz="4000" b="1" dirty="0">
                <a:latin typeface="Calibri" panose="020F0502020204030204" pitchFamily="34" charset="0"/>
                <a:cs typeface="Calibri" panose="020F0502020204030204" pitchFamily="34" charset="0"/>
              </a:rPr>
              <a:t>G: </a:t>
            </a:r>
            <a:endParaRPr lang="en-US" sz="4000" b="1" dirty="0">
              <a:latin typeface="Calibri" panose="020F0502020204030204" pitchFamily="34" charset="0"/>
              <a:cs typeface="Calibri" panose="020F0502020204030204" pitchFamily="34" charset="0"/>
            </a:endParaRPr>
          </a:p>
          <a:p>
            <a:r>
              <a:rPr lang="vi-VN" sz="4000" b="1" dirty="0">
                <a:latin typeface="Calibri" panose="020F0502020204030204" pitchFamily="34" charset="0"/>
                <a:cs typeface="Calibri" panose="020F0502020204030204" pitchFamily="34" charset="0"/>
              </a:rPr>
              <a:t>– Khi mẹ vắng nhà của Trần Đăng Khoa</a:t>
            </a:r>
          </a:p>
          <a:p>
            <a:r>
              <a:rPr lang="vi-VN" sz="4000" b="1" dirty="0">
                <a:latin typeface="Calibri" panose="020F0502020204030204" pitchFamily="34" charset="0"/>
                <a:cs typeface="Calibri" panose="020F0502020204030204" pitchFamily="34" charset="0"/>
              </a:rPr>
              <a:t>– Khúc đồng dao lấm láp của Kao Sơn</a:t>
            </a:r>
          </a:p>
          <a:p>
            <a:r>
              <a:rPr lang="vi-VN" sz="4000" b="1" dirty="0">
                <a:latin typeface="Calibri" panose="020F0502020204030204" pitchFamily="34" charset="0"/>
                <a:cs typeface="Calibri" panose="020F0502020204030204" pitchFamily="34" charset="0"/>
              </a:rPr>
              <a:t>– Trên đồi mở mắt và mơ của Văn Thành Lê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r>
                <a:rPr kumimoji="0" lang="vi-VN" sz="3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Thuật lại một hoạt động trải nghiệm em đã tham gia và chia sẻ suy nghĩ, cảm xúc của mình về hoạt động đó.</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4667250" y="1197881"/>
            <a:ext cx="5981688" cy="4159992"/>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3CF2453-AAA5-C4F7-0F60-87EF81B8BC94}"/>
              </a:ext>
            </a:extLst>
          </p:cNvPr>
          <p:cNvPicPr>
            <a:picLocks noChangeAspect="1"/>
          </p:cNvPicPr>
          <p:nvPr/>
        </p:nvPicPr>
        <p:blipFill>
          <a:blip r:embed="rId12"/>
          <a:stretch>
            <a:fillRect/>
          </a:stretch>
        </p:blipFill>
        <p:spPr>
          <a:xfrm>
            <a:off x="5190900" y="2596076"/>
            <a:ext cx="5182049" cy="1322947"/>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628" y="2636165"/>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74063" y="6202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libri" panose="020F0502020204030204" pitchFamily="34" charset="0"/>
                <a:cs typeface="Calibri" panose="020F0502020204030204" pitchFamily="34" charset="0"/>
              </a:rPr>
              <a:t>Dựa vào dàn ý đã lập ở hoạt động Viết, em hãy thuật lại hoạt động trải nghiệm theo yêu cầu. </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5" y="2560320"/>
            <a:ext cx="4297680" cy="429768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85725" y="0"/>
            <a:ext cx="11982450" cy="7000875"/>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04038" y="1075720"/>
              <a:ext cx="5963744" cy="3877340"/>
            </a:xfrm>
            <a:prstGeom prst="rect">
              <a:avLst/>
            </a:prstGeom>
            <a:noFill/>
          </p:spPr>
          <p:txBody>
            <a:bodyPr wrap="square">
              <a:spAutoFit/>
            </a:bodyPr>
            <a:lstStyle/>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 </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rtl="0" latinLnBrk="0"/>
              <a:r>
                <a:rPr lang="vi-VN" b="0" i="0" dirty="0">
                  <a:solidFill>
                    <a:srgbClr val="000000"/>
                  </a:solidFill>
                  <a:effectLst/>
                  <a:latin typeface="Calibri" panose="020F0502020204030204" pitchFamily="34"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grpSp>
      <p:pic>
        <p:nvPicPr>
          <p:cNvPr id="4" name="Picture 3">
            <a:extLst>
              <a:ext uri="{FF2B5EF4-FFF2-40B4-BE49-F238E27FC236}">
                <a16:creationId xmlns:a16="http://schemas.microsoft.com/office/drawing/2014/main" id="{5DBA9DC5-8DA1-B7A0-1C7B-625873C933AA}"/>
              </a:ext>
            </a:extLst>
          </p:cNvPr>
          <p:cNvPicPr>
            <a:picLocks noChangeAspect="1"/>
          </p:cNvPicPr>
          <p:nvPr/>
        </p:nvPicPr>
        <p:blipFill>
          <a:blip r:embed="rId5"/>
          <a:stretch>
            <a:fillRect/>
          </a:stretch>
        </p:blipFill>
        <p:spPr>
          <a:xfrm>
            <a:off x="5190626" y="260190"/>
            <a:ext cx="2725148" cy="755970"/>
          </a:xfrm>
          <a:prstGeom prst="rect">
            <a:avLst/>
          </a:prstGeom>
        </p:spPr>
      </p:pic>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3236839" y="203095"/>
            <a:ext cx="7412099" cy="5154778"/>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C1DA002-4F3A-33DC-91CF-612723C62CB8}"/>
              </a:ext>
            </a:extLst>
          </p:cNvPr>
          <p:cNvPicPr>
            <a:picLocks noChangeAspect="1"/>
          </p:cNvPicPr>
          <p:nvPr/>
        </p:nvPicPr>
        <p:blipFill>
          <a:blip r:embed="rId12"/>
          <a:stretch>
            <a:fillRect/>
          </a:stretch>
        </p:blipFill>
        <p:spPr>
          <a:xfrm>
            <a:off x="4476525" y="2023023"/>
            <a:ext cx="5182049" cy="2011854"/>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892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666</Words>
  <PresentationFormat>Widescreen</PresentationFormat>
  <Paragraphs>30</Paragraphs>
  <Slides>12</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等线</vt:lpstr>
      <vt:lpstr>Arial</vt:lpstr>
      <vt:lpstr>Bodoni MT</vt:lpstr>
      <vt:lpstr>Calibri</vt:lpstr>
      <vt:lpstr>Calibri Light</vt:lpstr>
      <vt:lpstr>方正行楷简体</vt:lpstr>
      <vt:lpstr>汉真广标</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2023-07-16T13:33:34Z</dcterms:created>
  <dcterms:modified xsi:type="dcterms:W3CDTF">2023-08-11T13:29:25Z</dcterms:modified>
</cp:coreProperties>
</file>