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71" r:id="rId15"/>
    <p:sldId id="272" r:id="rId16"/>
    <p:sldId id="269" r:id="rId17"/>
    <p:sldId id="270" r:id="rId18"/>
    <p:sldId id="273" r:id="rId19"/>
    <p:sldId id="274" r:id="rId20"/>
    <p:sldId id="277" r:id="rId21"/>
    <p:sldId id="275" r:id="rId22"/>
    <p:sldId id="276" r:id="rId23"/>
    <p:sldId id="278" r:id="rId24"/>
    <p:sldId id="279" r:id="rId25"/>
    <p:sldId id="280" r:id="rId26"/>
    <p:sldId id="283"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297" r:id="rId44"/>
    <p:sldId id="298" r:id="rId45"/>
    <p:sldId id="300" r:id="rId46"/>
    <p:sldId id="301" r:id="rId47"/>
    <p:sldId id="302" r:id="rId48"/>
    <p:sldId id="303" r:id="rId49"/>
    <p:sldId id="304" r:id="rId50"/>
    <p:sldId id="310" r:id="rId51"/>
  </p:sldIdLst>
  <p:sldSz cx="18288000" cy="10287000"/>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DB5"/>
    <a:srgbClr val="D16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11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2.pn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 Id="rId14" Type="http://schemas.openxmlformats.org/officeDocument/2006/relationships/image" Target="../media/image83.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4.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21" Type="http://schemas.openxmlformats.org/officeDocument/2006/relationships/image" Target="../media/image96.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94.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7.svg"/><Relationship Id="rId3" Type="http://schemas.openxmlformats.org/officeDocument/2006/relationships/image" Target="../media/image29.png"/><Relationship Id="rId21" Type="http://schemas.openxmlformats.org/officeDocument/2006/relationships/image" Target="../media/image9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4.png"/><Relationship Id="rId23" Type="http://schemas.openxmlformats.org/officeDocument/2006/relationships/image" Target="../media/image99.png"/><Relationship Id="rId10" Type="http://schemas.openxmlformats.org/officeDocument/2006/relationships/image" Target="../media/image24.svg"/><Relationship Id="rId19" Type="http://schemas.openxmlformats.org/officeDocument/2006/relationships/image" Target="../media/image10.png"/><Relationship Id="rId4" Type="http://schemas.openxmlformats.org/officeDocument/2006/relationships/image" Target="../media/image30.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98.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00.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 Id="rId14" Type="http://schemas.openxmlformats.org/officeDocument/2006/relationships/image" Target="../media/image102.svg"/></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03.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04.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5.png"/><Relationship Id="rId3" Type="http://schemas.openxmlformats.org/officeDocument/2006/relationships/image" Target="../media/image1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10.png"/><Relationship Id="rId2" Type="http://schemas.openxmlformats.org/officeDocument/2006/relationships/image" Target="../media/image18.png"/><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06.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107.jpeg"/></Relationships>
</file>

<file path=ppt/slides/_rels/slide22.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08.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71.png"/><Relationship Id="rId3" Type="http://schemas.openxmlformats.org/officeDocument/2006/relationships/image" Target="../media/image25.png"/><Relationship Id="rId7" Type="http://schemas.openxmlformats.org/officeDocument/2006/relationships/image" Target="../media/image10.png"/><Relationship Id="rId12" Type="http://schemas.openxmlformats.org/officeDocument/2006/relationships/image" Target="../media/image7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73.png"/><Relationship Id="rId5" Type="http://schemas.openxmlformats.org/officeDocument/2006/relationships/image" Target="../media/image37.png"/><Relationship Id="rId10" Type="http://schemas.openxmlformats.org/officeDocument/2006/relationships/image" Target="../media/image15.svg"/><Relationship Id="rId4" Type="http://schemas.openxmlformats.org/officeDocument/2006/relationships/image" Target="../media/image26.svg"/><Relationship Id="rId9" Type="http://schemas.openxmlformats.org/officeDocument/2006/relationships/image" Target="../media/image14.png"/><Relationship Id="rId14" Type="http://schemas.openxmlformats.org/officeDocument/2006/relationships/image" Target="../media/image72.svg"/></Relationships>
</file>

<file path=ppt/slides/_rels/slide24.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9.pn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 Id="rId14" Type="http://schemas.openxmlformats.org/officeDocument/2006/relationships/image" Target="../media/image110.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1.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 Id="rId14" Type="http://schemas.openxmlformats.org/officeDocument/2006/relationships/image" Target="../media/image102.svg"/></Relationships>
</file>

<file path=ppt/slides/_rels/slide2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12.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15.jpeg"/><Relationship Id="rId2" Type="http://schemas.openxmlformats.org/officeDocument/2006/relationships/image" Target="../media/image1.png"/><Relationship Id="rId16" Type="http://schemas.openxmlformats.org/officeDocument/2006/relationships/image" Target="../media/image114.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13.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7.svg"/><Relationship Id="rId3" Type="http://schemas.openxmlformats.org/officeDocument/2006/relationships/image" Target="../media/image29.png"/><Relationship Id="rId21" Type="http://schemas.openxmlformats.org/officeDocument/2006/relationships/image" Target="../media/image116.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4.png"/><Relationship Id="rId10" Type="http://schemas.openxmlformats.org/officeDocument/2006/relationships/image" Target="../media/image24.svg"/><Relationship Id="rId19" Type="http://schemas.openxmlformats.org/officeDocument/2006/relationships/image" Target="../media/image10.png"/><Relationship Id="rId4" Type="http://schemas.openxmlformats.org/officeDocument/2006/relationships/image" Target="../media/image30.svg"/><Relationship Id="rId9" Type="http://schemas.openxmlformats.org/officeDocument/2006/relationships/image" Target="../media/image23.png"/><Relationship Id="rId14" Type="http://schemas.openxmlformats.org/officeDocument/2006/relationships/image" Target="../media/image28.svg"/></Relationships>
</file>

<file path=ppt/slides/_rels/slide3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1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14.pn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18.png"/><Relationship Id="rId5" Type="http://schemas.openxmlformats.org/officeDocument/2006/relationships/image" Target="../media/image2.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19.png"/><Relationship Id="rId3" Type="http://schemas.openxmlformats.org/officeDocument/2006/relationships/image" Target="../media/image1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20.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5" Type="http://schemas.openxmlformats.org/officeDocument/2006/relationships/image" Target="../media/image122.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121.png"/></Relationships>
</file>

<file path=ppt/slides/_rels/slide3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23.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36.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124.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3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37.png"/><Relationship Id="rId12" Type="http://schemas.openxmlformats.org/officeDocument/2006/relationships/image" Target="../media/image15.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4.png"/><Relationship Id="rId5" Type="http://schemas.openxmlformats.org/officeDocument/2006/relationships/image" Target="../media/image25.png"/><Relationship Id="rId15" Type="http://schemas.openxmlformats.org/officeDocument/2006/relationships/image" Target="../media/image125.pn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10.png"/><Relationship Id="rId14" Type="http://schemas.openxmlformats.org/officeDocument/2006/relationships/image" Target="../media/image74.svg"/></Relationships>
</file>

<file path=ppt/slides/_rels/slide3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s>
</file>

<file path=ppt/slides/_rels/slide3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6.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40.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127.jpe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4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28.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4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10.png"/><Relationship Id="rId2" Type="http://schemas.openxmlformats.org/officeDocument/2006/relationships/image" Target="../media/image18.png"/><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15.svg"/></Relationships>
</file>

<file path=ppt/slides/_rels/slide4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2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0.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4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131.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38.svg"/><Relationship Id="rId9"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32.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4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133.jpe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4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34.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136.sv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35.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102.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01.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image" Target="../media/image36.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5" Type="http://schemas.openxmlformats.org/officeDocument/2006/relationships/image" Target="../media/image59.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67.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70.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37.png"/><Relationship Id="rId12" Type="http://schemas.openxmlformats.org/officeDocument/2006/relationships/image" Target="../media/image15.svg"/><Relationship Id="rId17" Type="http://schemas.openxmlformats.org/officeDocument/2006/relationships/image" Target="../media/image77.png"/><Relationship Id="rId2" Type="http://schemas.openxmlformats.org/officeDocument/2006/relationships/image" Target="../media/image36.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4.png"/><Relationship Id="rId5" Type="http://schemas.openxmlformats.org/officeDocument/2006/relationships/image" Target="../media/image25.png"/><Relationship Id="rId15" Type="http://schemas.openxmlformats.org/officeDocument/2006/relationships/image" Target="../media/image75.pn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10.png"/><Relationship Id="rId14" Type="http://schemas.openxmlformats.org/officeDocument/2006/relationships/image" Target="../media/image7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754008" y="5797656"/>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4813423" y="7887593"/>
            <a:ext cx="1516588" cy="468246"/>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44091">
            <a:off x="331045" y="1705231"/>
            <a:ext cx="3323970" cy="273774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3961299" y="1696599"/>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2116914" y="7231008"/>
            <a:ext cx="949464" cy="923180"/>
          </a:xfrm>
          <a:prstGeom prst="rect">
            <a:avLst/>
          </a:prstGeom>
        </p:spPr>
      </p:pic>
      <p:sp>
        <p:nvSpPr>
          <p:cNvPr id="20" name="Hộp Văn bản 19">
            <a:extLst>
              <a:ext uri="{FF2B5EF4-FFF2-40B4-BE49-F238E27FC236}">
                <a16:creationId xmlns:a16="http://schemas.microsoft.com/office/drawing/2014/main" id="{665683D5-D920-FA94-82D9-59A7D8978B12}"/>
              </a:ext>
            </a:extLst>
          </p:cNvPr>
          <p:cNvSpPr txBox="1"/>
          <p:nvPr/>
        </p:nvSpPr>
        <p:spPr>
          <a:xfrm>
            <a:off x="3437445" y="3436267"/>
            <a:ext cx="11138165"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LỚP HỌC</a:t>
            </a:r>
          </a:p>
        </p:txBody>
      </p:sp>
      <p:pic>
        <p:nvPicPr>
          <p:cNvPr id="21" name="Picture 6">
            <a:extLst>
              <a:ext uri="{FF2B5EF4-FFF2-40B4-BE49-F238E27FC236}">
                <a16:creationId xmlns:a16="http://schemas.microsoft.com/office/drawing/2014/main" id="{207DA029-8C79-EA4E-4F32-532B15429C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37772"/>
          <a:stretch>
            <a:fillRect/>
          </a:stretch>
        </p:blipFill>
        <p:spPr>
          <a:xfrm>
            <a:off x="13799127" y="4952074"/>
            <a:ext cx="4621571" cy="4584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2110549" y="-459376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664526" y="-2743200"/>
            <a:ext cx="8958948" cy="15773400"/>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81591" y="-11753"/>
            <a:ext cx="2923232" cy="3261213"/>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15920113" y="8253065"/>
            <a:ext cx="1567735" cy="1993940"/>
          </a:xfrm>
          <a:prstGeom prst="rect">
            <a:avLst/>
          </a:prstGeom>
        </p:spPr>
      </p:pic>
      <p:sp>
        <p:nvSpPr>
          <p:cNvPr id="13" name="Hộp Văn bản 12">
            <a:extLst>
              <a:ext uri="{FF2B5EF4-FFF2-40B4-BE49-F238E27FC236}">
                <a16:creationId xmlns:a16="http://schemas.microsoft.com/office/drawing/2014/main" id="{48E7726E-CC2A-0B2A-4853-CF5724A255AA}"/>
              </a:ext>
            </a:extLst>
          </p:cNvPr>
          <p:cNvSpPr txBox="1"/>
          <p:nvPr/>
        </p:nvSpPr>
        <p:spPr>
          <a:xfrm>
            <a:off x="7812945" y="798313"/>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3D641E39-E40D-685D-3B0B-50A923EF95BA}"/>
                  </a:ext>
                </a:extLst>
              </p:cNvPr>
              <p:cNvSpPr txBox="1"/>
              <p:nvPr/>
            </p:nvSpPr>
            <p:spPr>
              <a:xfrm>
                <a:off x="2319737" y="1414754"/>
                <a:ext cx="13834663" cy="5254900"/>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=12.5=60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60</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Do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𝑦</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60</m:t>
                        </m:r>
                      </m:num>
                      <m:den>
                        <m:r>
                          <a:rPr lang="en-US" sz="3600" b="0" i="1" smtClean="0">
                            <a:latin typeface="Cambria Math" panose="02040503050406030204" pitchFamily="18" charset="0"/>
                          </a:rPr>
                          <m:t>𝑥</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c)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=−15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−15</m:t>
                        </m:r>
                      </m:den>
                    </m:f>
                    <m:r>
                      <a:rPr lang="en-US" sz="3600" b="0" i="1" smtClean="0">
                        <a:latin typeface="Cambria Math" panose="02040503050406030204" pitchFamily="18" charset="0"/>
                      </a:rPr>
                      <m:t>=−4</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m:t>
                        </m:r>
                        <m:r>
                          <a:rPr lang="en-US" sz="3600" b="0" i="1" smtClean="0">
                            <a:latin typeface="Cambria Math" panose="02040503050406030204" pitchFamily="18" charset="0"/>
                          </a:rPr>
                          <m:t>2,</m:t>
                        </m:r>
                        <m:r>
                          <a:rPr lang="en-US" sz="3600" b="0" i="1" smtClean="0">
                            <a:latin typeface="Cambria Math" panose="02040503050406030204" pitchFamily="18" charset="0"/>
                          </a:rPr>
                          <m:t>5</m:t>
                        </m:r>
                      </m:den>
                    </m:f>
                    <m:r>
                      <a:rPr lang="en-US" sz="3600" b="0" i="1" smtClean="0">
                        <a:latin typeface="Cambria Math" panose="02040503050406030204" pitchFamily="18" charset="0"/>
                      </a:rPr>
                      <m:t>=−</m:t>
                    </m:r>
                    <m:r>
                      <a:rPr lang="en-US" sz="3600" b="0" i="1" smtClean="0">
                        <a:latin typeface="Cambria Math" panose="02040503050406030204" pitchFamily="18" charset="0"/>
                      </a:rPr>
                      <m:t>2</m:t>
                    </m:r>
                    <m:r>
                      <a:rPr lang="en-US" sz="3600" b="0" i="1" smtClean="0">
                        <a:latin typeface="Cambria Math" panose="02040503050406030204" pitchFamily="18" charset="0"/>
                      </a:rPr>
                      <m:t>4</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=6</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6</m:t>
                        </m:r>
                      </m:den>
                    </m:f>
                    <m:r>
                      <a:rPr lang="en-US" sz="3600" b="0" i="1" smtClean="0">
                        <a:latin typeface="Cambria Math" panose="02040503050406030204" pitchFamily="18" charset="0"/>
                      </a:rPr>
                      <m:t>=</m:t>
                    </m:r>
                    <m:r>
                      <a:rPr lang="en-US" sz="3600" b="0" i="1" smtClean="0">
                        <a:latin typeface="Cambria Math" panose="02040503050406030204" pitchFamily="18" charset="0"/>
                      </a:rPr>
                      <m:t>10</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=20</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20</m:t>
                        </m:r>
                      </m:den>
                    </m:f>
                    <m:r>
                      <a:rPr lang="en-US" sz="3600" b="0" i="1" smtClean="0">
                        <a:latin typeface="Cambria Math" panose="02040503050406030204" pitchFamily="18" charset="0"/>
                      </a:rPr>
                      <m:t>=</m:t>
                    </m:r>
                    <m:r>
                      <a:rPr lang="en-US" sz="3600" b="0" i="1" smtClean="0">
                        <a:latin typeface="Cambria Math" panose="02040503050406030204" pitchFamily="18" charset="0"/>
                      </a:rPr>
                      <m:t>3</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p:sp>
            <p:nvSpPr>
              <p:cNvPr id="14" name="Hộp Văn bản 13">
                <a:extLst>
                  <a:ext uri="{FF2B5EF4-FFF2-40B4-BE49-F238E27FC236}">
                    <a16:creationId xmlns:a16="http://schemas.microsoft.com/office/drawing/2014/main" id="{3D641E39-E40D-685D-3B0B-50A923EF95BA}"/>
                  </a:ext>
                </a:extLst>
              </p:cNvPr>
              <p:cNvSpPr txBox="1">
                <a:spLocks noRot="1" noChangeAspect="1" noMove="1" noResize="1" noEditPoints="1" noAdjustHandles="1" noChangeArrowheads="1" noChangeShapeType="1" noTextEdit="1"/>
              </p:cNvSpPr>
              <p:nvPr/>
            </p:nvSpPr>
            <p:spPr>
              <a:xfrm>
                <a:off x="2319737" y="1414754"/>
                <a:ext cx="13834663" cy="5254900"/>
              </a:xfrm>
              <a:prstGeom prst="rect">
                <a:avLst/>
              </a:prstGeom>
              <a:blipFill>
                <a:blip r:embed="rId13"/>
                <a:stretch>
                  <a:fillRect l="-1366" b="-34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10</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500" t="-699" r="-400750" b="-101399"/>
                          </a:stretch>
                        </a:blipFill>
                      </a:tcPr>
                    </a:tc>
                    <a:tc>
                      <a:txBody>
                        <a:bodyPr/>
                        <a:lstStyle/>
                        <a:p>
                          <a:endParaRPr lang="en-US"/>
                        </a:p>
                      </a:txBody>
                      <a:tcPr anchor="ctr">
                        <a:blipFill>
                          <a:blip r:embed="rId14"/>
                          <a:stretch>
                            <a:fillRect l="-100500" t="-699" r="-300750" b="-101399"/>
                          </a:stretch>
                        </a:blipFill>
                      </a:tcPr>
                    </a:tc>
                    <a:tc>
                      <a:txBody>
                        <a:bodyPr/>
                        <a:lstStyle/>
                        <a:p>
                          <a:endParaRPr lang="en-US"/>
                        </a:p>
                      </a:txBody>
                      <a:tcPr anchor="ctr">
                        <a:blipFill>
                          <a:blip r:embed="rId14"/>
                          <a:stretch>
                            <a:fillRect l="-200500" t="-699" r="-200750" b="-101399"/>
                          </a:stretch>
                        </a:blipFill>
                      </a:tcPr>
                    </a:tc>
                    <a:tc>
                      <a:txBody>
                        <a:bodyPr/>
                        <a:lstStyle/>
                        <a:p>
                          <a:endParaRPr lang="en-US"/>
                        </a:p>
                      </a:txBody>
                      <a:tcPr anchor="ctr">
                        <a:blipFill>
                          <a:blip r:embed="rId14"/>
                          <a:stretch>
                            <a:fillRect l="-300500" t="-699" r="-100750" b="-101399"/>
                          </a:stretch>
                        </a:blipFill>
                      </a:tcPr>
                    </a:tc>
                    <a:tc>
                      <a:txBody>
                        <a:bodyPr/>
                        <a:lstStyle/>
                        <a:p>
                          <a:endParaRPr lang="en-US"/>
                        </a:p>
                      </a:txBody>
                      <a:tcPr anchor="ctr">
                        <a:blipFill>
                          <a:blip r:embed="rId14"/>
                          <a:stretch>
                            <a:fillRect l="-400500" t="-699" r="-750" b="-101399"/>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500" t="-100699" r="-400750" b="-1399"/>
                          </a:stretch>
                        </a:blipFill>
                      </a:tcPr>
                    </a:tc>
                    <a:tc>
                      <a:txBody>
                        <a:bodyPr/>
                        <a:lstStyle/>
                        <a:p>
                          <a:endParaRPr lang="en-US"/>
                        </a:p>
                      </a:txBody>
                      <a:tcPr anchor="ctr">
                        <a:blipFill>
                          <a:blip r:embed="rId14"/>
                          <a:stretch>
                            <a:fillRect l="-100500" t="-100699" r="-300750" b="-1399"/>
                          </a:stretch>
                        </a:blipFill>
                      </a:tcPr>
                    </a:tc>
                    <a:tc>
                      <a:txBody>
                        <a:bodyPr/>
                        <a:lstStyle/>
                        <a:p>
                          <a:endParaRPr lang="en-US"/>
                        </a:p>
                      </a:txBody>
                      <a:tcPr anchor="ctr">
                        <a:blipFill>
                          <a:blip r:embed="rId14"/>
                          <a:stretch>
                            <a:fillRect l="-200500" t="-100699" r="-200750" b="-1399"/>
                          </a:stretch>
                        </a:blipFill>
                      </a:tcPr>
                    </a:tc>
                    <a:tc>
                      <a:txBody>
                        <a:bodyPr/>
                        <a:lstStyle/>
                        <a:p>
                          <a:endParaRPr lang="en-US"/>
                        </a:p>
                      </a:txBody>
                      <a:tcPr anchor="ctr">
                        <a:blipFill>
                          <a:blip r:embed="rId14"/>
                          <a:stretch>
                            <a:fillRect l="-300500" t="-100699" r="-100750" b="-1399"/>
                          </a:stretch>
                        </a:blipFill>
                      </a:tcPr>
                    </a:tc>
                    <a:tc>
                      <a:txBody>
                        <a:bodyPr/>
                        <a:lstStyle/>
                        <a:p>
                          <a:endParaRPr lang="en-US"/>
                        </a:p>
                      </a:txBody>
                      <a:tcPr anchor="ctr">
                        <a:blipFill>
                          <a:blip r:embed="rId14"/>
                          <a:stretch>
                            <a:fillRect l="-400500" t="-100699" r="-750" b="-1399"/>
                          </a:stretch>
                        </a:blipFill>
                      </a:tcPr>
                    </a:tc>
                    <a:extLst>
                      <a:ext uri="{0D108BD9-81ED-4DB2-BD59-A6C34878D82A}">
                        <a16:rowId xmlns:a16="http://schemas.microsoft.com/office/drawing/2014/main" val="3726788915"/>
                      </a:ext>
                    </a:extLst>
                  </a:tr>
                </a:tbl>
              </a:graphicData>
            </a:graphic>
          </p:graphicFrame>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4)">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9287335" y="505556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325085" y="244868"/>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04188" y="704849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7175266" y="800534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p:sp>
        <p:nvSpPr>
          <p:cNvPr id="11" name="Hình chữ nhật: Góc Tròn 10">
            <a:extLst>
              <a:ext uri="{FF2B5EF4-FFF2-40B4-BE49-F238E27FC236}">
                <a16:creationId xmlns:a16="http://schemas.microsoft.com/office/drawing/2014/main" id="{DD5411E3-8885-CCB8-26A4-56EC3D844017}"/>
              </a:ext>
            </a:extLst>
          </p:cNvPr>
          <p:cNvSpPr/>
          <p:nvPr/>
        </p:nvSpPr>
        <p:spPr>
          <a:xfrm>
            <a:off x="1092727" y="1712716"/>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1</a:t>
            </a:r>
          </a:p>
        </p:txBody>
      </p:sp>
      <p:sp>
        <p:nvSpPr>
          <p:cNvPr id="12" name="Hộp Văn bản 11">
            <a:extLst>
              <a:ext uri="{FF2B5EF4-FFF2-40B4-BE49-F238E27FC236}">
                <a16:creationId xmlns:a16="http://schemas.microsoft.com/office/drawing/2014/main" id="{A0F24F91-2E7F-3B2D-DE6F-C6EF54D01A8B}"/>
              </a:ext>
            </a:extLst>
          </p:cNvPr>
          <p:cNvSpPr txBox="1"/>
          <p:nvPr/>
        </p:nvSpPr>
        <p:spPr>
          <a:xfrm>
            <a:off x="4811436" y="1414540"/>
            <a:ext cx="10058400" cy="182492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1000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mc:Choice xmlns:a14="http://schemas.microsoft.com/office/drawing/2010/main" Requires="a14">
          <p:sp>
            <p:nvSpPr>
              <p:cNvPr id="13" name="Hộp Văn bản 12">
                <a:extLst>
                  <a:ext uri="{FF2B5EF4-FFF2-40B4-BE49-F238E27FC236}">
                    <a16:creationId xmlns:a16="http://schemas.microsoft.com/office/drawing/2014/main" id="{043FF097-F3EC-E3EE-D227-D5003CE782B3}"/>
                  </a:ext>
                </a:extLst>
              </p:cNvPr>
              <p:cNvSpPr txBox="1"/>
              <p:nvPr/>
            </p:nvSpPr>
            <p:spPr>
              <a:xfrm>
                <a:off x="1828800" y="3664929"/>
                <a:ext cx="16154214"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h</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y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=25</m:t>
                    </m:r>
                  </m:oMath>
                </a14:m>
                <a:r>
                  <a:rPr lang="en-US" sz="4000" dirty="0">
                    <a:latin typeface="Arial" panose="020B0604020202020204" pitchFamily="34" charset="0"/>
                    <a:cs typeface="Arial" panose="020B0604020202020204" pitchFamily="34" charset="0"/>
                  </a:rPr>
                  <a:t>.</a:t>
                </a:r>
              </a:p>
            </p:txBody>
          </p:sp>
        </mc:Choice>
        <mc:Fallback>
          <p:sp>
            <p:nvSpPr>
              <p:cNvPr id="13" name="Hộp Văn bản 12">
                <a:extLst>
                  <a:ext uri="{FF2B5EF4-FFF2-40B4-BE49-F238E27FC236}">
                    <a16:creationId xmlns:a16="http://schemas.microsoft.com/office/drawing/2014/main" id="{043FF097-F3EC-E3EE-D227-D5003CE782B3}"/>
                  </a:ext>
                </a:extLst>
              </p:cNvPr>
              <p:cNvSpPr txBox="1">
                <a:spLocks noRot="1" noChangeAspect="1" noMove="1" noResize="1" noEditPoints="1" noAdjustHandles="1" noChangeArrowheads="1" noChangeShapeType="1" noTextEdit="1"/>
              </p:cNvSpPr>
              <p:nvPr/>
            </p:nvSpPr>
            <p:spPr>
              <a:xfrm>
                <a:off x="1828800" y="3664929"/>
                <a:ext cx="16154214" cy="4594912"/>
              </a:xfrm>
              <a:prstGeom prst="rect">
                <a:avLst/>
              </a:prstGeom>
              <a:blipFill>
                <a:blip r:embed="rId13"/>
                <a:stretch>
                  <a:fillRect l="-1321" r="-1321" b="-4775"/>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132510" y="-1672799"/>
            <a:ext cx="8582381" cy="13632602"/>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726567" y="609478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726566" y="7099593"/>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26567" y="8260880"/>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762833" y="5411926"/>
            <a:ext cx="4422821" cy="4624623"/>
          </a:xfrm>
          <a:prstGeom prst="rect">
            <a:avLst/>
          </a:prstGeom>
        </p:spPr>
      </p:pic>
      <mc:AlternateContent xmlns:mc="http://schemas.openxmlformats.org/markup-compatibility/2006">
        <mc:Choice xmlns:a14="http://schemas.microsoft.com/office/drawing/2010/main" Requires="a14">
          <p:sp>
            <p:nvSpPr>
              <p:cNvPr id="25" name="Hộp Văn bản 24">
                <a:extLst>
                  <a:ext uri="{FF2B5EF4-FFF2-40B4-BE49-F238E27FC236}">
                    <a16:creationId xmlns:a16="http://schemas.microsoft.com/office/drawing/2014/main" id="{1866306E-3BD1-4941-0E91-E47D3A668E0C}"/>
                  </a:ext>
                </a:extLst>
              </p:cNvPr>
              <p:cNvSpPr txBox="1"/>
              <p:nvPr/>
            </p:nvSpPr>
            <p:spPr>
              <a:xfrm>
                <a:off x="2517532" y="1795608"/>
                <a:ext cx="11773683" cy="7556043"/>
              </a:xfrm>
              <a:prstGeom prst="rect">
                <a:avLst/>
              </a:prstGeom>
              <a:noFill/>
            </p:spPr>
            <p:txBody>
              <a:bodyPr wrap="square">
                <a:spAutoFit/>
              </a:bodyPr>
              <a:lstStyle/>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3600"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1000</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5</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=25⇒</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25</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40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5" name="Hộp Văn bản 24">
                <a:extLst>
                  <a:ext uri="{FF2B5EF4-FFF2-40B4-BE49-F238E27FC236}">
                    <a16:creationId xmlns:a16="http://schemas.microsoft.com/office/drawing/2014/main" id="{1866306E-3BD1-4941-0E91-E47D3A668E0C}"/>
                  </a:ext>
                </a:extLst>
              </p:cNvPr>
              <p:cNvSpPr txBox="1">
                <a:spLocks noRot="1" noChangeAspect="1" noMove="1" noResize="1" noEditPoints="1" noAdjustHandles="1" noChangeArrowheads="1" noChangeShapeType="1" noTextEdit="1"/>
              </p:cNvSpPr>
              <p:nvPr/>
            </p:nvSpPr>
            <p:spPr>
              <a:xfrm>
                <a:off x="2517532" y="1795608"/>
                <a:ext cx="11773683" cy="7556043"/>
              </a:xfrm>
              <a:prstGeom prst="rect">
                <a:avLst/>
              </a:prstGeom>
              <a:blipFill>
                <a:blip r:embed="rId13"/>
                <a:stretch>
                  <a:fillRect l="-1605" b="-404"/>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82DACBFB-2E9D-8C11-EF9B-A20FADB5C99D}"/>
              </a:ext>
            </a:extLst>
          </p:cNvPr>
          <p:cNvSpPr txBox="1"/>
          <p:nvPr/>
        </p:nvSpPr>
        <p:spPr>
          <a:xfrm>
            <a:off x="7678227" y="120138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dissolv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dissolv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dissolve">
                                      <p:cBhvr>
                                        <p:cTn id="23" dur="500"/>
                                        <p:tgtEl>
                                          <p:spTgt spid="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dissolve">
                                      <p:cBhvr>
                                        <p:cTn id="28" dur="500"/>
                                        <p:tgtEl>
                                          <p:spTgt spid="2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5">
                                            <p:txEl>
                                              <p:pRg st="4" end="4"/>
                                            </p:txEl>
                                          </p:spTgt>
                                        </p:tgtEl>
                                        <p:attrNameLst>
                                          <p:attrName>style.visibility</p:attrName>
                                        </p:attrNameLst>
                                      </p:cBhvr>
                                      <p:to>
                                        <p:strVal val="visible"/>
                                      </p:to>
                                    </p:set>
                                    <p:animEffect transition="in" filter="dissolve">
                                      <p:cBhvr>
                                        <p:cTn id="33" dur="500"/>
                                        <p:tgtEl>
                                          <p:spTgt spid="2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xEl>
                                              <p:pRg st="5" end="5"/>
                                            </p:txEl>
                                          </p:spTgt>
                                        </p:tgtEl>
                                        <p:attrNameLst>
                                          <p:attrName>style.visibility</p:attrName>
                                        </p:attrNameLst>
                                      </p:cBhvr>
                                      <p:to>
                                        <p:strVal val="visible"/>
                                      </p:to>
                                    </p:set>
                                    <p:animEffect transition="in" filter="dissolve">
                                      <p:cBhvr>
                                        <p:cTn id="38" dur="500"/>
                                        <p:tgtEl>
                                          <p:spTgt spid="2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dissolve">
                                      <p:cBhvr>
                                        <p:cTn id="4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468649" y="-2667001"/>
            <a:ext cx="9340159" cy="15621002"/>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69638" y="7836968"/>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72034" y="-83089"/>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081129" y="35685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488755" y="7586567"/>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13527285" y="7349008"/>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10844" y="2794290"/>
            <a:ext cx="903466" cy="1149083"/>
          </a:xfrm>
          <a:prstGeom prst="rect">
            <a:avLst/>
          </a:prstGeom>
        </p:spPr>
      </p:pic>
      <p:sp>
        <p:nvSpPr>
          <p:cNvPr id="5" name="Hộp Văn bản 4">
            <a:extLst>
              <a:ext uri="{FF2B5EF4-FFF2-40B4-BE49-F238E27FC236}">
                <a16:creationId xmlns:a16="http://schemas.microsoft.com/office/drawing/2014/main" id="{02A13D6F-3FB3-F636-828A-AF2A358898DD}"/>
              </a:ext>
            </a:extLst>
          </p:cNvPr>
          <p:cNvSpPr txBox="1"/>
          <p:nvPr/>
        </p:nvSpPr>
        <p:spPr>
          <a:xfrm>
            <a:off x="2729098" y="1059004"/>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TÍNH CHẤT</a:t>
            </a:r>
          </a:p>
        </p:txBody>
      </p:sp>
      <p:sp>
        <p:nvSpPr>
          <p:cNvPr id="8" name="Hình chữ nhật: Góc Tròn 7">
            <a:extLst>
              <a:ext uri="{FF2B5EF4-FFF2-40B4-BE49-F238E27FC236}">
                <a16:creationId xmlns:a16="http://schemas.microsoft.com/office/drawing/2014/main" id="{BC89BF0B-93DA-E8D0-403E-AF7DC80C9EAA}"/>
              </a:ext>
            </a:extLst>
          </p:cNvPr>
          <p:cNvSpPr/>
          <p:nvPr/>
        </p:nvSpPr>
        <p:spPr>
          <a:xfrm>
            <a:off x="2511709" y="2177010"/>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7398638C-C776-76B9-7E4C-4D70DC9F2A0F}"/>
                  </a:ext>
                </a:extLst>
              </p:cNvPr>
              <p:cNvSpPr txBox="1"/>
              <p:nvPr/>
            </p:nvSpPr>
            <p:spPr>
              <a:xfrm>
                <a:off x="4270437" y="2111843"/>
                <a:ext cx="11505854"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mc:Choice>
        <mc:Fallback>
          <p:sp>
            <p:nvSpPr>
              <p:cNvPr id="16" name="Hộp Văn bản 15">
                <a:extLst>
                  <a:ext uri="{FF2B5EF4-FFF2-40B4-BE49-F238E27FC236}">
                    <a16:creationId xmlns:a16="http://schemas.microsoft.com/office/drawing/2014/main" id="{7398638C-C776-76B9-7E4C-4D70DC9F2A0F}"/>
                  </a:ext>
                </a:extLst>
              </p:cNvPr>
              <p:cNvSpPr txBox="1">
                <a:spLocks noRot="1" noChangeAspect="1" noMove="1" noResize="1" noEditPoints="1" noAdjustHandles="1" noChangeArrowheads="1" noChangeShapeType="1" noTextEdit="1"/>
              </p:cNvSpPr>
              <p:nvPr/>
            </p:nvSpPr>
            <p:spPr>
              <a:xfrm>
                <a:off x="4270437" y="2111843"/>
                <a:ext cx="11505854" cy="901593"/>
              </a:xfrm>
              <a:prstGeom prst="rect">
                <a:avLst/>
              </a:prstGeom>
              <a:blipFill>
                <a:blip r:embed="rId19"/>
                <a:stretch>
                  <a:fillRect l="-1908" r="-1272" b="-283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0"/>
                          <a:stretch>
                            <a:fillRect l="-250" t="-699" r="-400750" b="-101399"/>
                          </a:stretch>
                        </a:blipFill>
                      </a:tcPr>
                    </a:tc>
                    <a:tc>
                      <a:txBody>
                        <a:bodyPr/>
                        <a:lstStyle/>
                        <a:p>
                          <a:endParaRPr lang="en-US"/>
                        </a:p>
                      </a:txBody>
                      <a:tcPr anchor="ctr">
                        <a:blipFill>
                          <a:blip r:embed="rId20"/>
                          <a:stretch>
                            <a:fillRect l="-100250" t="-699" r="-300750" b="-101399"/>
                          </a:stretch>
                        </a:blipFill>
                      </a:tcPr>
                    </a:tc>
                    <a:tc>
                      <a:txBody>
                        <a:bodyPr/>
                        <a:lstStyle/>
                        <a:p>
                          <a:endParaRPr lang="en-US"/>
                        </a:p>
                      </a:txBody>
                      <a:tcPr anchor="ctr">
                        <a:blipFill>
                          <a:blip r:embed="rId20"/>
                          <a:stretch>
                            <a:fillRect l="-199751" t="-699" r="-200000" b="-101399"/>
                          </a:stretch>
                        </a:blipFill>
                      </a:tcPr>
                    </a:tc>
                    <a:tc>
                      <a:txBody>
                        <a:bodyPr/>
                        <a:lstStyle/>
                        <a:p>
                          <a:endParaRPr lang="en-US"/>
                        </a:p>
                      </a:txBody>
                      <a:tcPr anchor="ctr">
                        <a:blipFill>
                          <a:blip r:embed="rId20"/>
                          <a:stretch>
                            <a:fillRect l="-300500" t="-699" r="-100500" b="-101399"/>
                          </a:stretch>
                        </a:blipFill>
                      </a:tcPr>
                    </a:tc>
                    <a:tc>
                      <a:txBody>
                        <a:bodyPr/>
                        <a:lstStyle/>
                        <a:p>
                          <a:endParaRPr lang="en-US"/>
                        </a:p>
                      </a:txBody>
                      <a:tcPr anchor="ctr">
                        <a:blipFill>
                          <a:blip r:embed="rId20"/>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0"/>
                          <a:stretch>
                            <a:fillRect l="-250" t="-100699" r="-400750" b="-1399"/>
                          </a:stretch>
                        </a:blipFill>
                      </a:tcPr>
                    </a:tc>
                    <a:tc>
                      <a:txBody>
                        <a:bodyPr/>
                        <a:lstStyle/>
                        <a:p>
                          <a:endParaRPr lang="en-US"/>
                        </a:p>
                      </a:txBody>
                      <a:tcPr anchor="ctr">
                        <a:blipFill>
                          <a:blip r:embed="rId20"/>
                          <a:stretch>
                            <a:fillRect l="-100250" t="-100699" r="-300750" b="-1399"/>
                          </a:stretch>
                        </a:blipFill>
                      </a:tcPr>
                    </a:tc>
                    <a:tc>
                      <a:txBody>
                        <a:bodyPr/>
                        <a:lstStyle/>
                        <a:p>
                          <a:endParaRPr lang="en-US"/>
                        </a:p>
                      </a:txBody>
                      <a:tcPr anchor="ctr">
                        <a:blipFill>
                          <a:blip r:embed="rId20"/>
                          <a:stretch>
                            <a:fillRect l="-199751" t="-100699" r="-200000" b="-1399"/>
                          </a:stretch>
                        </a:blipFill>
                      </a:tcPr>
                    </a:tc>
                    <a:tc>
                      <a:txBody>
                        <a:bodyPr/>
                        <a:lstStyle/>
                        <a:p>
                          <a:endParaRPr lang="en-US"/>
                        </a:p>
                      </a:txBody>
                      <a:tcPr anchor="ctr">
                        <a:blipFill>
                          <a:blip r:embed="rId20"/>
                          <a:stretch>
                            <a:fillRect l="-300500" t="-100699" r="-100500" b="-1399"/>
                          </a:stretch>
                        </a:blipFill>
                      </a:tcPr>
                    </a:tc>
                    <a:tc>
                      <a:txBody>
                        <a:bodyPr/>
                        <a:lstStyle/>
                        <a:p>
                          <a:endParaRPr lang="en-US"/>
                        </a:p>
                      </a:txBody>
                      <a:tcPr anchor="ctr">
                        <a:blipFill>
                          <a:blip r:embed="rId20"/>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03B2BD7F-C5B5-240D-C59D-519F5CA37875}"/>
                  </a:ext>
                </a:extLst>
              </p:cNvPr>
              <p:cNvSpPr txBox="1"/>
              <p:nvPr/>
            </p:nvSpPr>
            <p:spPr>
              <a:xfrm>
                <a:off x="2623797" y="5489396"/>
                <a:ext cx="12501972" cy="424359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1</m:t>
                        </m:r>
                      </m:sub>
                    </m:sSub>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1</m:t>
                        </m:r>
                      </m:sub>
                    </m:sSub>
                    <m:r>
                      <a:rPr lang="en-US" sz="4000" b="0" i="1" smtClean="0">
                        <a:latin typeface="Cambria Math" panose="02040503050406030204" pitchFamily="18" charset="0"/>
                        <a:cs typeface="Arial" panose="020B0604020202020204" pitchFamily="34" charset="0"/>
                      </a:rPr>
                      <m:t>; </m:t>
                    </m:r>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2</m:t>
                        </m:r>
                      </m:sub>
                    </m:sSub>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2</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3</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3</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4</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4</m:t>
                        </m:r>
                      </m:sub>
                    </m:sSub>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1">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4</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4</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a:t>
                </a:r>
              </a:p>
            </p:txBody>
          </p:sp>
        </mc:Choice>
        <mc:Fallback>
          <p:sp>
            <p:nvSpPr>
              <p:cNvPr id="18" name="Hộp Văn bản 17">
                <a:extLst>
                  <a:ext uri="{FF2B5EF4-FFF2-40B4-BE49-F238E27FC236}">
                    <a16:creationId xmlns:a16="http://schemas.microsoft.com/office/drawing/2014/main" id="{03B2BD7F-C5B5-240D-C59D-519F5CA37875}"/>
                  </a:ext>
                </a:extLst>
              </p:cNvPr>
              <p:cNvSpPr txBox="1">
                <a:spLocks noRot="1" noChangeAspect="1" noMove="1" noResize="1" noEditPoints="1" noAdjustHandles="1" noChangeArrowheads="1" noChangeShapeType="1" noTextEdit="1"/>
              </p:cNvSpPr>
              <p:nvPr/>
            </p:nvSpPr>
            <p:spPr>
              <a:xfrm>
                <a:off x="2623797" y="5489396"/>
                <a:ext cx="12501972" cy="4243598"/>
              </a:xfrm>
              <a:prstGeom prst="rect">
                <a:avLst/>
              </a:prstGeom>
              <a:blipFill>
                <a:blip r:embed="rId21"/>
                <a:stretch>
                  <a:fillRect l="-1706"/>
                </a:stretch>
              </a:blipFill>
            </p:spPr>
            <p:txBody>
              <a:bodyPr/>
              <a:lstStyle/>
              <a:p>
                <a:r>
                  <a:rPr lang="en-US">
                    <a:noFill/>
                  </a:rPr>
                  <a:t> </a:t>
                </a:r>
              </a:p>
            </p:txBody>
          </p:sp>
        </mc:Fallback>
      </mc:AlternateContent>
      <p:sp>
        <p:nvSpPr>
          <p:cNvPr id="19" name="Hình chữ nhật: Góc Tròn 18">
            <a:extLst>
              <a:ext uri="{FF2B5EF4-FFF2-40B4-BE49-F238E27FC236}">
                <a16:creationId xmlns:a16="http://schemas.microsoft.com/office/drawing/2014/main" id="{DD1AFDE3-FB8B-ADE2-485B-2FE56DD84B8A}"/>
              </a:ext>
            </a:extLst>
          </p:cNvPr>
          <p:cNvSpPr/>
          <p:nvPr/>
        </p:nvSpPr>
        <p:spPr>
          <a:xfrm>
            <a:off x="8221640" y="6676746"/>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9" dur="500"/>
                                        <p:tgtEl>
                                          <p:spTgt spid="18">
                                            <p:txEl>
                                              <p:pRg st="1" end="1"/>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checkerboard(across)">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checkerboard(across)">
                                      <p:cBhvr>
                                        <p:cTn id="4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4164870" y="-1668204"/>
            <a:ext cx="9294212" cy="1334271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98949" y="7938851"/>
            <a:ext cx="1102737" cy="140252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40987">
            <a:off x="427936" y="22983"/>
            <a:ext cx="1979026" cy="85098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16715044" y="1220048"/>
            <a:ext cx="490495" cy="61591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186450" y="568781"/>
            <a:ext cx="353025" cy="443297"/>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74668">
            <a:off x="16571512" y="8978628"/>
            <a:ext cx="949464" cy="923180"/>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800000">
            <a:off x="992497" y="839700"/>
            <a:ext cx="949464" cy="92318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541216" y="6235395"/>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390003" y="6892515"/>
            <a:ext cx="353025" cy="443297"/>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470598">
            <a:off x="11019859" y="9287177"/>
            <a:ext cx="2351955" cy="726166"/>
          </a:xfrm>
          <a:prstGeom prst="rect">
            <a:avLst/>
          </a:prstGeom>
        </p:spPr>
      </p:pic>
      <mc:AlternateContent xmlns:mc="http://schemas.openxmlformats.org/markup-compatibility/2006">
        <mc:Choice xmlns:a14="http://schemas.microsoft.com/office/drawing/2010/main" Requires="a14">
          <p:sp>
            <p:nvSpPr>
              <p:cNvPr id="21" name="Hộp Văn bản 20">
                <a:extLst>
                  <a:ext uri="{FF2B5EF4-FFF2-40B4-BE49-F238E27FC236}">
                    <a16:creationId xmlns:a16="http://schemas.microsoft.com/office/drawing/2014/main" id="{CD2F6554-BA13-B3E7-2300-A732CCCE8E13}"/>
                  </a:ext>
                </a:extLst>
              </p:cNvPr>
              <p:cNvSpPr txBox="1"/>
              <p:nvPr/>
            </p:nvSpPr>
            <p:spPr>
              <a:xfrm>
                <a:off x="2705526" y="976973"/>
                <a:ext cx="12397209" cy="1927515"/>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1" name="Hộp Văn bản 20">
                <a:extLst>
                  <a:ext uri="{FF2B5EF4-FFF2-40B4-BE49-F238E27FC236}">
                    <a16:creationId xmlns:a16="http://schemas.microsoft.com/office/drawing/2014/main" id="{CD2F6554-BA13-B3E7-2300-A732CCCE8E13}"/>
                  </a:ext>
                </a:extLst>
              </p:cNvPr>
              <p:cNvSpPr txBox="1">
                <a:spLocks noRot="1" noChangeAspect="1" noMove="1" noResize="1" noEditPoints="1" noAdjustHandles="1" noChangeArrowheads="1" noChangeShapeType="1" noTextEdit="1"/>
              </p:cNvSpPr>
              <p:nvPr/>
            </p:nvSpPr>
            <p:spPr>
              <a:xfrm>
                <a:off x="2705526" y="976973"/>
                <a:ext cx="12397209" cy="1927515"/>
              </a:xfrm>
              <a:prstGeom prst="rect">
                <a:avLst/>
              </a:prstGeom>
              <a:blipFill>
                <a:blip r:embed="rId21"/>
                <a:stretch>
                  <a:fillRect l="-1771" b="-126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12</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m:t>
                                </m:r>
                                <m:r>
                                  <a:rPr lang="en-US" sz="4000" b="0" i="1" smtClean="0">
                                    <a:latin typeface="Cambria Math" panose="02040503050406030204" pitchFamily="18" charset="0"/>
                                  </a:rPr>
                                  <m:t>36</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2"/>
                          <a:stretch>
                            <a:fillRect l="-250" t="-699" r="-400750" b="-101399"/>
                          </a:stretch>
                        </a:blipFill>
                      </a:tcPr>
                    </a:tc>
                    <a:tc>
                      <a:txBody>
                        <a:bodyPr/>
                        <a:lstStyle/>
                        <a:p>
                          <a:endParaRPr lang="en-US"/>
                        </a:p>
                      </a:txBody>
                      <a:tcPr anchor="ctr">
                        <a:blipFill>
                          <a:blip r:embed="rId22"/>
                          <a:stretch>
                            <a:fillRect l="-100250" t="-699" r="-300750" b="-101399"/>
                          </a:stretch>
                        </a:blipFill>
                      </a:tcPr>
                    </a:tc>
                    <a:tc>
                      <a:txBody>
                        <a:bodyPr/>
                        <a:lstStyle/>
                        <a:p>
                          <a:endParaRPr lang="en-US"/>
                        </a:p>
                      </a:txBody>
                      <a:tcPr anchor="ctr">
                        <a:blipFill>
                          <a:blip r:embed="rId22"/>
                          <a:stretch>
                            <a:fillRect l="-199751" t="-699" r="-200000" b="-101399"/>
                          </a:stretch>
                        </a:blipFill>
                      </a:tcPr>
                    </a:tc>
                    <a:tc>
                      <a:txBody>
                        <a:bodyPr/>
                        <a:lstStyle/>
                        <a:p>
                          <a:endParaRPr lang="en-US"/>
                        </a:p>
                      </a:txBody>
                      <a:tcPr anchor="ctr">
                        <a:blipFill>
                          <a:blip r:embed="rId22"/>
                          <a:stretch>
                            <a:fillRect l="-300500" t="-699" r="-100500" b="-101399"/>
                          </a:stretch>
                        </a:blipFill>
                      </a:tcPr>
                    </a:tc>
                    <a:tc>
                      <a:txBody>
                        <a:bodyPr/>
                        <a:lstStyle/>
                        <a:p>
                          <a:endParaRPr lang="en-US"/>
                        </a:p>
                      </a:txBody>
                      <a:tcPr anchor="ctr">
                        <a:blipFill>
                          <a:blip r:embed="rId22"/>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2"/>
                          <a:stretch>
                            <a:fillRect l="-250" t="-100699" r="-400750" b="-1399"/>
                          </a:stretch>
                        </a:blipFill>
                      </a:tcPr>
                    </a:tc>
                    <a:tc>
                      <a:txBody>
                        <a:bodyPr/>
                        <a:lstStyle/>
                        <a:p>
                          <a:endParaRPr lang="en-US"/>
                        </a:p>
                      </a:txBody>
                      <a:tcPr anchor="ctr">
                        <a:blipFill>
                          <a:blip r:embed="rId22"/>
                          <a:stretch>
                            <a:fillRect l="-100250" t="-100699" r="-300750" b="-1399"/>
                          </a:stretch>
                        </a:blipFill>
                      </a:tcPr>
                    </a:tc>
                    <a:tc>
                      <a:txBody>
                        <a:bodyPr/>
                        <a:lstStyle/>
                        <a:p>
                          <a:endParaRPr lang="en-US"/>
                        </a:p>
                      </a:txBody>
                      <a:tcPr anchor="ctr">
                        <a:blipFill>
                          <a:blip r:embed="rId22"/>
                          <a:stretch>
                            <a:fillRect l="-199751" t="-100699" r="-200000" b="-1399"/>
                          </a:stretch>
                        </a:blipFill>
                      </a:tcPr>
                    </a:tc>
                    <a:tc>
                      <a:txBody>
                        <a:bodyPr/>
                        <a:lstStyle/>
                        <a:p>
                          <a:endParaRPr lang="en-US"/>
                        </a:p>
                      </a:txBody>
                      <a:tcPr anchor="ctr">
                        <a:blipFill>
                          <a:blip r:embed="rId22"/>
                          <a:stretch>
                            <a:fillRect l="-300500" t="-100699" r="-100500" b="-1399"/>
                          </a:stretch>
                        </a:blipFill>
                      </a:tcPr>
                    </a:tc>
                    <a:tc>
                      <a:txBody>
                        <a:bodyPr/>
                        <a:lstStyle/>
                        <a:p>
                          <a:endParaRPr lang="en-US"/>
                        </a:p>
                      </a:txBody>
                      <a:tcPr anchor="ctr">
                        <a:blipFill>
                          <a:blip r:embed="rId22"/>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mc:Choice xmlns:a14="http://schemas.microsoft.com/office/drawing/2010/main" Requires="a14">
          <p:sp>
            <p:nvSpPr>
              <p:cNvPr id="25" name="Hộp Văn bản 24">
                <a:extLst>
                  <a:ext uri="{FF2B5EF4-FFF2-40B4-BE49-F238E27FC236}">
                    <a16:creationId xmlns:a16="http://schemas.microsoft.com/office/drawing/2014/main" id="{4397C1C6-5F60-5938-04A3-C118AAB2A7EB}"/>
                  </a:ext>
                </a:extLst>
              </p:cNvPr>
              <p:cNvSpPr txBox="1"/>
              <p:nvPr/>
            </p:nvSpPr>
            <p:spPr>
              <a:xfrm>
                <a:off x="2650928" y="5651118"/>
                <a:ext cx="12280528" cy="3170099"/>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=18.10=180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=15.12=180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=5.36=180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40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=180</m:t>
                      </m:r>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5" name="Hộp Văn bản 24">
                <a:extLst>
                  <a:ext uri="{FF2B5EF4-FFF2-40B4-BE49-F238E27FC236}">
                    <a16:creationId xmlns:a16="http://schemas.microsoft.com/office/drawing/2014/main" id="{4397C1C6-5F60-5938-04A3-C118AAB2A7EB}"/>
                  </a:ext>
                </a:extLst>
              </p:cNvPr>
              <p:cNvSpPr txBox="1">
                <a:spLocks noRot="1" noChangeAspect="1" noMove="1" noResize="1" noEditPoints="1" noAdjustHandles="1" noChangeArrowheads="1" noChangeShapeType="1" noTextEdit="1"/>
              </p:cNvSpPr>
              <p:nvPr/>
            </p:nvSpPr>
            <p:spPr>
              <a:xfrm>
                <a:off x="2650928" y="5651118"/>
                <a:ext cx="12280528" cy="3170099"/>
              </a:xfrm>
              <a:prstGeom prst="rect">
                <a:avLst/>
              </a:prstGeom>
              <a:blipFill>
                <a:blip r:embed="rId23"/>
                <a:stretch>
                  <a:fillRect l="-1787"/>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47E9B0E5-879C-F4A6-BF51-DFC3CEA13064}"/>
              </a:ext>
            </a:extLst>
          </p:cNvPr>
          <p:cNvSpPr txBox="1"/>
          <p:nvPr/>
        </p:nvSpPr>
        <p:spPr>
          <a:xfrm>
            <a:off x="7710008" y="29027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541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980035" y="-2099186"/>
            <a:ext cx="8327928"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98446" y="1314920"/>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751085" y="7288431"/>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5413560" y="6961875"/>
            <a:ext cx="2037501" cy="2227883"/>
          </a:xfrm>
          <a:prstGeom prst="rect">
            <a:avLst/>
          </a:prstGeom>
        </p:spPr>
      </p:pic>
      <mc:AlternateContent xmlns:mc="http://schemas.openxmlformats.org/markup-compatibility/2006">
        <mc:Choice xmlns:a14="http://schemas.microsoft.com/office/drawing/2010/main" Requires="a14">
          <p:sp>
            <p:nvSpPr>
              <p:cNvPr id="15" name="Hộp Văn bản 14">
                <a:extLst>
                  <a:ext uri="{FF2B5EF4-FFF2-40B4-BE49-F238E27FC236}">
                    <a16:creationId xmlns:a16="http://schemas.microsoft.com/office/drawing/2014/main" id="{2A589DF0-5C60-5850-2C34-DFD2FEE1369F}"/>
                  </a:ext>
                </a:extLst>
              </p:cNvPr>
              <p:cNvSpPr txBox="1"/>
              <p:nvPr/>
            </p:nvSpPr>
            <p:spPr>
              <a:xfrm>
                <a:off x="4298065" y="1596630"/>
                <a:ext cx="9865206" cy="7122463"/>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Hộp Văn bản 14">
                <a:extLst>
                  <a:ext uri="{FF2B5EF4-FFF2-40B4-BE49-F238E27FC236}">
                    <a16:creationId xmlns:a16="http://schemas.microsoft.com/office/drawing/2014/main" id="{2A589DF0-5C60-5850-2C34-DFD2FEE1369F}"/>
                  </a:ext>
                </a:extLst>
              </p:cNvPr>
              <p:cNvSpPr txBox="1">
                <a:spLocks noRot="1" noChangeAspect="1" noMove="1" noResize="1" noEditPoints="1" noAdjustHandles="1" noChangeArrowheads="1" noChangeShapeType="1" noTextEdit="1"/>
              </p:cNvSpPr>
              <p:nvPr/>
            </p:nvSpPr>
            <p:spPr>
              <a:xfrm>
                <a:off x="4298065" y="1596630"/>
                <a:ext cx="9865206" cy="7122463"/>
              </a:xfrm>
              <a:prstGeom prst="rect">
                <a:avLst/>
              </a:prstGeom>
              <a:blipFill>
                <a:blip r:embed="rId13"/>
                <a:stretch>
                  <a:fillRect l="-2163"/>
                </a:stretch>
              </a:blipFill>
            </p:spPr>
            <p:txBody>
              <a:bodyPr/>
              <a:lstStyle/>
              <a:p>
                <a:r>
                  <a:rPr lang="en-US">
                    <a:noFill/>
                  </a:rPr>
                  <a:t> </a:t>
                </a:r>
              </a:p>
            </p:txBody>
          </p:sp>
        </mc:Fallback>
      </mc:AlternateContent>
    </p:spTree>
    <p:extLst>
      <p:ext uri="{BB962C8B-B14F-4D97-AF65-F5344CB8AC3E}">
        <p14:creationId xmlns:p14="http://schemas.microsoft.com/office/powerpoint/2010/main" val="2853857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14" name="Nhóm 13">
            <a:extLst>
              <a:ext uri="{FF2B5EF4-FFF2-40B4-BE49-F238E27FC236}">
                <a16:creationId xmlns:a16="http://schemas.microsoft.com/office/drawing/2014/main" id="{79D9C1BF-9C84-2216-10F6-E16A2EFB1CA8}"/>
              </a:ext>
            </a:extLst>
          </p:cNvPr>
          <p:cNvGrpSpPr/>
          <p:nvPr/>
        </p:nvGrpSpPr>
        <p:grpSpPr>
          <a:xfrm>
            <a:off x="1942000" y="838974"/>
            <a:ext cx="14404000" cy="7945041"/>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44379" y="959302"/>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354070" y="4645612"/>
            <a:ext cx="4320985" cy="5658433"/>
          </a:xfrm>
          <a:prstGeom prst="rect">
            <a:avLst/>
          </a:prstGeom>
        </p:spPr>
      </p:pic>
      <p:sp>
        <p:nvSpPr>
          <p:cNvPr id="17" name="Hộp Văn bản 16">
            <a:extLst>
              <a:ext uri="{FF2B5EF4-FFF2-40B4-BE49-F238E27FC236}">
                <a16:creationId xmlns:a16="http://schemas.microsoft.com/office/drawing/2014/main" id="{20BD9694-CB57-1056-1407-1CF531F0DBA1}"/>
              </a:ext>
            </a:extLst>
          </p:cNvPr>
          <p:cNvSpPr txBox="1"/>
          <p:nvPr/>
        </p:nvSpPr>
        <p:spPr>
          <a:xfrm>
            <a:off x="3892532" y="1238037"/>
            <a:ext cx="10428402" cy="6739089"/>
          </a:xfrm>
          <a:prstGeom prst="rect">
            <a:avLst/>
          </a:prstGeom>
          <a:noFill/>
        </p:spPr>
        <p:txBody>
          <a:bodyPr wrap="square">
            <a:spAutoFit/>
          </a:bodyPr>
          <a:lstStyle/>
          <a:p>
            <a:pPr marL="0" marR="0" algn="ctr">
              <a:lnSpc>
                <a:spcPct val="150000"/>
              </a:lnSpc>
              <a:spcBef>
                <a:spcPts val="0"/>
              </a:spcBef>
              <a:spcAft>
                <a:spcPts val="800"/>
              </a:spcAft>
            </a:pPr>
            <a:r>
              <a:rPr lang="en-US" sz="4400" b="1" u="sng" dirty="0" err="1">
                <a:effectLst/>
                <a:latin typeface="Arial" panose="020B0604020202020204" pitchFamily="34" charset="0"/>
                <a:ea typeface="Calibri" panose="020F0502020204030204" pitchFamily="34" charset="0"/>
                <a:cs typeface="Arial" panose="020B0604020202020204" pitchFamily="34" charset="0"/>
              </a:rPr>
              <a:t>Kết</a:t>
            </a:r>
            <a:r>
              <a:rPr lang="en-US" sz="4400" b="1" u="sng" dirty="0">
                <a:effectLst/>
                <a:latin typeface="Arial" panose="020B0604020202020204" pitchFamily="34" charset="0"/>
                <a:ea typeface="Calibri" panose="020F0502020204030204" pitchFamily="34" charset="0"/>
                <a:cs typeface="Arial" panose="020B0604020202020204" pitchFamily="34" charset="0"/>
              </a:rPr>
              <a:t> </a:t>
            </a:r>
            <a:r>
              <a:rPr lang="en-US" sz="4400" b="1" u="sng" dirty="0" err="1">
                <a:effectLst/>
                <a:latin typeface="Arial" panose="020B0604020202020204" pitchFamily="34" charset="0"/>
                <a:ea typeface="Calibri" panose="020F0502020204030204" pitchFamily="34" charset="0"/>
                <a:cs typeface="Arial" panose="020B0604020202020204" pitchFamily="34" charset="0"/>
              </a:rPr>
              <a:t>luận</a:t>
            </a:r>
            <a:r>
              <a:rPr lang="en-US" sz="4400" b="1" u="sng"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luôn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đổi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kia.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7" name="Nhóm 16">
            <a:extLst>
              <a:ext uri="{FF2B5EF4-FFF2-40B4-BE49-F238E27FC236}">
                <a16:creationId xmlns:a16="http://schemas.microsoft.com/office/drawing/2014/main" id="{4A99DE88-9E3C-B723-2AAE-BA2DDC491F7D}"/>
              </a:ext>
            </a:extLst>
          </p:cNvPr>
          <p:cNvGrpSpPr/>
          <p:nvPr/>
        </p:nvGrpSpPr>
        <p:grpSpPr>
          <a:xfrm>
            <a:off x="3099435" y="1016436"/>
            <a:ext cx="12551414" cy="8479957"/>
            <a:chOff x="3251544" y="978208"/>
            <a:chExt cx="12551414" cy="8479957"/>
          </a:xfrm>
        </p:grpSpPr>
        <p:grpSp>
          <p:nvGrpSpPr>
            <p:cNvPr id="5" name="Group 5"/>
            <p:cNvGrpSpPr/>
            <p:nvPr/>
          </p:nvGrpSpPr>
          <p:grpSpPr>
            <a:xfrm rot="5400000">
              <a:off x="5287272" y="-1057520"/>
              <a:ext cx="8479957" cy="12551414"/>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460810" y="-733196"/>
              <a:ext cx="8112815" cy="11902767"/>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269">
            <a:off x="12469158" y="5229299"/>
            <a:ext cx="4386699" cy="4410758"/>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218555">
            <a:off x="517208" y="6742496"/>
            <a:ext cx="1657293" cy="259689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94642">
            <a:off x="2520219" y="8959407"/>
            <a:ext cx="1516588" cy="468246"/>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44091">
            <a:off x="46005" y="681290"/>
            <a:ext cx="3323970" cy="2737742"/>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0383">
            <a:off x="5046654" y="214107"/>
            <a:ext cx="490495" cy="615918"/>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6630028">
            <a:off x="657284" y="9120853"/>
            <a:ext cx="949464" cy="923180"/>
          </a:xfrm>
          <a:prstGeom prst="rect">
            <a:avLst/>
          </a:prstGeom>
        </p:spPr>
      </p:pic>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504FFA6A-5A20-81A3-FC01-C899F3A50216}"/>
                  </a:ext>
                </a:extLst>
              </p:cNvPr>
              <p:cNvSpPr txBox="1"/>
              <p:nvPr/>
            </p:nvSpPr>
            <p:spPr>
              <a:xfrm>
                <a:off x="3995709" y="1663283"/>
                <a:ext cx="10606314" cy="7132274"/>
              </a:xfrm>
              <a:prstGeom prst="rect">
                <a:avLst/>
              </a:prstGeom>
              <a:noFill/>
            </p:spPr>
            <p:txBody>
              <a:bodyPr wrap="square">
                <a:spAutoFit/>
              </a:bodyPr>
              <a:lstStyle/>
              <a:p>
                <a:pPr marL="0" marR="0" algn="just">
                  <a:lnSpc>
                    <a:spcPct val="150000"/>
                  </a:lnSpc>
                  <a:spcBef>
                    <a:spcPts val="0"/>
                  </a:spcBef>
                  <a:spcAft>
                    <a:spcPts val="800"/>
                  </a:spcAft>
                </a:pPr>
                <a:r>
                  <a:rPr lang="en-US" sz="4000" b="1" u="sng" dirty="0" err="1">
                    <a:effectLst/>
                    <a:latin typeface="Arial" panose="020B0604020202020204" pitchFamily="34" charset="0"/>
                    <a:ea typeface="Calibri" panose="020F0502020204030204" pitchFamily="34" charset="0"/>
                    <a:cs typeface="Arial" panose="020B0604020202020204" pitchFamily="34" charset="0"/>
                  </a:rPr>
                  <a:t>Cụ</a:t>
                </a:r>
                <a:r>
                  <a:rPr lang="en-US" sz="4000" b="1" u="sng" dirty="0">
                    <a:effectLst/>
                    <a:latin typeface="Arial" panose="020B0604020202020204" pitchFamily="34" charset="0"/>
                    <a:ea typeface="Calibri" panose="020F0502020204030204" pitchFamily="34" charset="0"/>
                    <a:cs typeface="Arial" panose="020B0604020202020204" pitchFamily="34" charset="0"/>
                  </a:rPr>
                  <a:t> </a:t>
                </a:r>
                <a:r>
                  <a:rPr lang="en-US" sz="4000" b="1" u="sng" dirty="0" err="1">
                    <a:effectLst/>
                    <a:latin typeface="Arial" panose="020B0604020202020204" pitchFamily="34" charset="0"/>
                    <a:ea typeface="Calibri" panose="020F0502020204030204" pitchFamily="34" charset="0"/>
                    <a:cs typeface="Arial" panose="020B0604020202020204" pitchFamily="34" charset="0"/>
                  </a:rPr>
                  <a:t>thể</a:t>
                </a:r>
                <a:r>
                  <a:rPr lang="en-US" sz="4000" b="1" u="sng" dirty="0">
                    <a:effectLst/>
                    <a:latin typeface="Arial" panose="020B0604020202020204" pitchFamily="34" charset="0"/>
                    <a:ea typeface="Calibri" panose="020F0502020204030204" pitchFamily="34" charset="0"/>
                    <a:cs typeface="Arial" panose="020B0604020202020204" pitchFamily="34" charset="0"/>
                  </a:rPr>
                  <a:t>:</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sử</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a:effectLst/>
                    <a:latin typeface="Arial" panose="020B0604020202020204" pitchFamily="34" charset="0"/>
                    <a:ea typeface="Yu Mincho" panose="02020400000000000000" pitchFamily="18" charset="-128"/>
                    <a:cs typeface="Arial" panose="020B0604020202020204" pitchFamily="34" charset="0"/>
                  </a:rPr>
                  <a:t>hay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oMath>
                </a14:m>
                <a:r>
                  <a:rPr lang="en-US" sz="4000" i="1" dirty="0">
                    <a:effectLst/>
                    <a:latin typeface="Arial" panose="020B0604020202020204" pitchFamily="34" charset="0"/>
                    <a:ea typeface="Yu Mincho" panose="02020400000000000000" pitchFamily="18" charset="-128"/>
                    <a:cs typeface="Arial" panose="020B0604020202020204" pitchFamily="34" charset="0"/>
                  </a:rPr>
                  <a:t>; …</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Hộp Văn bản 15">
                <a:extLst>
                  <a:ext uri="{FF2B5EF4-FFF2-40B4-BE49-F238E27FC236}">
                    <a16:creationId xmlns:a16="http://schemas.microsoft.com/office/drawing/2014/main" id="{504FFA6A-5A20-81A3-FC01-C899F3A50216}"/>
                  </a:ext>
                </a:extLst>
              </p:cNvPr>
              <p:cNvSpPr txBox="1">
                <a:spLocks noRot="1" noChangeAspect="1" noMove="1" noResize="1" noEditPoints="1" noAdjustHandles="1" noChangeArrowheads="1" noChangeShapeType="1" noTextEdit="1"/>
              </p:cNvSpPr>
              <p:nvPr/>
            </p:nvSpPr>
            <p:spPr>
              <a:xfrm>
                <a:off x="3995709" y="1663283"/>
                <a:ext cx="10606314" cy="7132274"/>
              </a:xfrm>
              <a:prstGeom prst="rect">
                <a:avLst/>
              </a:prstGeom>
              <a:blipFill>
                <a:blip r:embed="rId19"/>
                <a:stretch>
                  <a:fillRect l="-2011" r="-2069"/>
                </a:stretch>
              </a:blipFill>
            </p:spPr>
            <p:txBody>
              <a:bodyPr/>
              <a:lstStyle/>
              <a:p>
                <a:r>
                  <a:rPr lang="en-US">
                    <a:noFill/>
                  </a:rPr>
                  <a:t> </a:t>
                </a:r>
              </a:p>
            </p:txBody>
          </p:sp>
        </mc:Fallback>
      </mc:AlternateContent>
    </p:spTree>
    <p:extLst>
      <p:ext uri="{BB962C8B-B14F-4D97-AF65-F5344CB8AC3E}">
        <p14:creationId xmlns:p14="http://schemas.microsoft.com/office/powerpoint/2010/main" val="2458866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dissolv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695609" y="-2416202"/>
            <a:ext cx="8896781" cy="15219335"/>
            <a:chOff x="0" y="0"/>
            <a:chExt cx="2658486" cy="5382143"/>
          </a:xfrm>
          <a:solidFill>
            <a:schemeClr val="bg1"/>
          </a:solidFill>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grp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892304" y="5516261"/>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7322797" y="1428640"/>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937024" y="2134397"/>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492336" y="4988499"/>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1780434" y="1319075"/>
            <a:ext cx="683724" cy="664796"/>
          </a:xfrm>
          <a:prstGeom prst="rect">
            <a:avLst/>
          </a:prstGeom>
        </p:spPr>
      </p:pic>
      <p:sp>
        <p:nvSpPr>
          <p:cNvPr id="9" name="Hình Bầu dục 8">
            <a:extLst>
              <a:ext uri="{FF2B5EF4-FFF2-40B4-BE49-F238E27FC236}">
                <a16:creationId xmlns:a16="http://schemas.microsoft.com/office/drawing/2014/main" id="{4EBDE35F-3E76-666D-E387-9881770655BB}"/>
              </a:ext>
            </a:extLst>
          </p:cNvPr>
          <p:cNvSpPr/>
          <p:nvPr/>
        </p:nvSpPr>
        <p:spPr>
          <a:xfrm>
            <a:off x="7772400" y="1423757"/>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6C40B627-3949-CA4E-A868-0D1362C85C89}"/>
                  </a:ext>
                </a:extLst>
              </p:cNvPr>
              <p:cNvSpPr txBox="1"/>
              <p:nvPr/>
            </p:nvSpPr>
            <p:spPr>
              <a:xfrm>
                <a:off x="2716286" y="3113966"/>
                <a:ext cx="12801600" cy="497732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12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p:txBody>
          </p:sp>
        </mc:Choice>
        <mc:Fallback>
          <p:sp>
            <p:nvSpPr>
              <p:cNvPr id="10" name="Hộp Văn bản 9">
                <a:extLst>
                  <a:ext uri="{FF2B5EF4-FFF2-40B4-BE49-F238E27FC236}">
                    <a16:creationId xmlns:a16="http://schemas.microsoft.com/office/drawing/2014/main" id="{6C40B627-3949-CA4E-A868-0D1362C85C89}"/>
                  </a:ext>
                </a:extLst>
              </p:cNvPr>
              <p:cNvSpPr txBox="1">
                <a:spLocks noRot="1" noChangeAspect="1" noMove="1" noResize="1" noEditPoints="1" noAdjustHandles="1" noChangeArrowheads="1" noChangeShapeType="1" noTextEdit="1"/>
              </p:cNvSpPr>
              <p:nvPr/>
            </p:nvSpPr>
            <p:spPr>
              <a:xfrm>
                <a:off x="2716286" y="3113966"/>
                <a:ext cx="12801600" cy="4977325"/>
              </a:xfrm>
              <a:prstGeom prst="rect">
                <a:avLst/>
              </a:prstGeom>
              <a:blipFill>
                <a:blip r:embed="rId13"/>
                <a:stretch>
                  <a:fillRect l="-1714" r="-1667" b="-4412"/>
                </a:stretch>
              </a:blipFill>
            </p:spPr>
            <p:txBody>
              <a:bodyPr/>
              <a:lstStyle/>
              <a:p>
                <a:r>
                  <a:rPr lang="en-US">
                    <a:noFill/>
                  </a:rPr>
                  <a:t> </a:t>
                </a:r>
              </a:p>
            </p:txBody>
          </p:sp>
        </mc:Fallback>
      </mc:AlternateContent>
    </p:spTree>
    <p:extLst>
      <p:ext uri="{BB962C8B-B14F-4D97-AF65-F5344CB8AC3E}">
        <p14:creationId xmlns:p14="http://schemas.microsoft.com/office/powerpoint/2010/main" val="23603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2232" y="7444101"/>
            <a:ext cx="3988160" cy="3212282"/>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607186" y="859778"/>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203256" y="8396231"/>
            <a:ext cx="819548" cy="796860"/>
          </a:xfrm>
          <a:prstGeom prst="rect">
            <a:avLst/>
          </a:prstGeom>
        </p:spPr>
      </p:pic>
      <p:sp>
        <p:nvSpPr>
          <p:cNvPr id="7" name="Hộp Văn bản 6">
            <a:extLst>
              <a:ext uri="{FF2B5EF4-FFF2-40B4-BE49-F238E27FC236}">
                <a16:creationId xmlns:a16="http://schemas.microsoft.com/office/drawing/2014/main" id="{03420B8B-9F8E-A893-8E0C-9D8C131C8019}"/>
              </a:ext>
            </a:extLst>
          </p:cNvPr>
          <p:cNvSpPr txBox="1"/>
          <p:nvPr/>
        </p:nvSpPr>
        <p:spPr>
          <a:xfrm>
            <a:off x="8207729" y="1143795"/>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07813A9D-F967-1675-638A-323E12D31521}"/>
                  </a:ext>
                </a:extLst>
              </p:cNvPr>
              <p:cNvSpPr txBox="1"/>
              <p:nvPr/>
            </p:nvSpPr>
            <p:spPr>
              <a:xfrm>
                <a:off x="2758792" y="2007340"/>
                <a:ext cx="13615299" cy="6843476"/>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3</m:t>
                        </m:r>
                      </m:num>
                      <m:den>
                        <m:r>
                          <a:rPr lang="en-US" sz="3600" i="1">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12</m:t>
                        </m:r>
                      </m:num>
                      <m:den>
                        <m:r>
                          <a:rPr lang="en-US" sz="3600" b="0" i="1" smtClean="0">
                            <a:latin typeface="Cambria Math" panose="02040503050406030204" pitchFamily="18" charset="0"/>
                          </a:rPr>
                          <m:t>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r>
                      <a:rPr lang="en-US" sz="3600" dirty="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rPr>
                      <m:t>𝑡</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2.12</m:t>
                        </m:r>
                      </m:num>
                      <m:den>
                        <m:r>
                          <a:rPr lang="en-US" sz="3600" b="0" i="1" smtClean="0">
                            <a:latin typeface="Cambria Math" panose="02040503050406030204" pitchFamily="18" charset="0"/>
                          </a:rPr>
                          <m:t>3</m:t>
                        </m:r>
                      </m:den>
                    </m:f>
                    <m:r>
                      <a:rPr lang="en-US" sz="3600" b="0" i="1" smtClean="0">
                        <a:latin typeface="Cambria Math" panose="02040503050406030204" pitchFamily="18" charset="0"/>
                      </a:rPr>
                      <m:t>=8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8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p>
            </p:txBody>
          </p:sp>
        </mc:Choice>
        <mc:Fallback>
          <p:sp>
            <p:nvSpPr>
              <p:cNvPr id="10" name="Hộp Văn bản 9">
                <a:extLst>
                  <a:ext uri="{FF2B5EF4-FFF2-40B4-BE49-F238E27FC236}">
                    <a16:creationId xmlns:a16="http://schemas.microsoft.com/office/drawing/2014/main" id="{07813A9D-F967-1675-638A-323E12D31521}"/>
                  </a:ext>
                </a:extLst>
              </p:cNvPr>
              <p:cNvSpPr txBox="1">
                <a:spLocks noRot="1" noChangeAspect="1" noMove="1" noResize="1" noEditPoints="1" noAdjustHandles="1" noChangeArrowheads="1" noChangeShapeType="1" noTextEdit="1"/>
              </p:cNvSpPr>
              <p:nvPr/>
            </p:nvSpPr>
            <p:spPr>
              <a:xfrm>
                <a:off x="2758792" y="2007340"/>
                <a:ext cx="13615299" cy="6843476"/>
              </a:xfrm>
              <a:prstGeom prst="rect">
                <a:avLst/>
              </a:prstGeom>
              <a:blipFill>
                <a:blip r:embed="rId13"/>
                <a:stretch>
                  <a:fillRect l="-1388" r="-1343" b="-2404"/>
                </a:stretch>
              </a:blipFill>
            </p:spPr>
            <p:txBody>
              <a:bodyPr/>
              <a:lstStyle/>
              <a:p>
                <a:r>
                  <a:rPr lang="en-US">
                    <a:noFill/>
                  </a:rPr>
                  <a:t> </a:t>
                </a:r>
              </a:p>
            </p:txBody>
          </p:sp>
        </mc:Fallback>
      </mc:AlternateContent>
    </p:spTree>
    <p:extLst>
      <p:ext uri="{BB962C8B-B14F-4D97-AF65-F5344CB8AC3E}">
        <p14:creationId xmlns:p14="http://schemas.microsoft.com/office/powerpoint/2010/main" val="1118901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8578030" y="-1015190"/>
            <a:ext cx="2241940" cy="550826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349415" y="8280900"/>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668593" y="595158"/>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4709081" y="1491808"/>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180487" y="84054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5333614" y="7952204"/>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73342" y="1620311"/>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2806259" y="9134230"/>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3655046" y="9791350"/>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20" name="Hộp Văn bản 19">
            <a:extLst>
              <a:ext uri="{FF2B5EF4-FFF2-40B4-BE49-F238E27FC236}">
                <a16:creationId xmlns:a16="http://schemas.microsoft.com/office/drawing/2014/main" id="{3ACCF781-16A8-091E-E057-A1F6EF7C18F6}"/>
              </a:ext>
            </a:extLst>
          </p:cNvPr>
          <p:cNvSpPr txBox="1"/>
          <p:nvPr/>
        </p:nvSpPr>
        <p:spPr>
          <a:xfrm>
            <a:off x="5485672" y="1157995"/>
            <a:ext cx="841260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3" name="Hộp Văn bản 22">
            <a:extLst>
              <a:ext uri="{FF2B5EF4-FFF2-40B4-BE49-F238E27FC236}">
                <a16:creationId xmlns:a16="http://schemas.microsoft.com/office/drawing/2014/main" id="{D61A2BF6-B821-528D-2E35-DD56583A3F5C}"/>
              </a:ext>
            </a:extLst>
          </p:cNvPr>
          <p:cNvSpPr txBox="1"/>
          <p:nvPr/>
        </p:nvSpPr>
        <p:spPr>
          <a:xfrm>
            <a:off x="1885972" y="3311123"/>
            <a:ext cx="15063475" cy="459491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Khi tham gia thi công dự án đường cao tốc Nội Bài - Lào Cai, một đội công nhân gồm 18 người dự định hoàn thành công việc được giao trong 12 ngày. Nhưng khi bắt đầu công việc, đội công nhân được bổ sung thêm thành 27 người. Giả sử năng suất lao động của mỗi công nhân là như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27188" y="165267"/>
            <a:ext cx="5960812" cy="5332217"/>
          </a:xfrm>
          <a:prstGeom prst="rect">
            <a:avLst/>
          </a:prstGeom>
        </p:spPr>
      </p:pic>
      <p:grpSp>
        <p:nvGrpSpPr>
          <p:cNvPr id="8" name="Group 8"/>
          <p:cNvGrpSpPr/>
          <p:nvPr/>
        </p:nvGrpSpPr>
        <p:grpSpPr>
          <a:xfrm rot="5400000">
            <a:off x="4753880" y="-374766"/>
            <a:ext cx="5715001" cy="10638502"/>
            <a:chOff x="0" y="0"/>
            <a:chExt cx="1897462" cy="4332646"/>
          </a:xfrm>
        </p:grpSpPr>
        <p:sp>
          <p:nvSpPr>
            <p:cNvPr id="9" name="Freeform 9"/>
            <p:cNvSpPr/>
            <p:nvPr/>
          </p:nvSpPr>
          <p:spPr>
            <a:xfrm>
              <a:off x="-9098" y="-6509"/>
              <a:ext cx="1911792" cy="4364699"/>
            </a:xfrm>
            <a:custGeom>
              <a:avLst/>
              <a:gdLst/>
              <a:ahLst/>
              <a:cxnLst/>
              <a:rect l="l" t="t" r="r" b="b"/>
              <a:pathLst>
                <a:path w="1911792"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1018719" y="6965"/>
                  </a:cubicBezTo>
                  <a:lnTo>
                    <a:pt x="1018720" y="6965"/>
                  </a:lnTo>
                  <a:cubicBezTo>
                    <a:pt x="1235468" y="16819"/>
                    <a:pt x="1439783" y="36481"/>
                    <a:pt x="1573971" y="101690"/>
                  </a:cubicBezTo>
                  <a:cubicBezTo>
                    <a:pt x="1830017" y="226120"/>
                    <a:pt x="1911792" y="459160"/>
                    <a:pt x="1906304" y="704684"/>
                  </a:cubicBezTo>
                  <a:cubicBezTo>
                    <a:pt x="1906304" y="704684"/>
                    <a:pt x="1863016" y="1013073"/>
                    <a:pt x="1870450" y="1248607"/>
                  </a:cubicBezTo>
                  <a:cubicBezTo>
                    <a:pt x="1877573" y="3512947"/>
                    <a:pt x="1884730" y="3708550"/>
                    <a:pt x="1884730" y="3708550"/>
                  </a:cubicBezTo>
                  <a:cubicBezTo>
                    <a:pt x="1868048" y="3924283"/>
                    <a:pt x="1753404" y="4134894"/>
                    <a:pt x="1556535" y="4246518"/>
                  </a:cubicBezTo>
                  <a:cubicBezTo>
                    <a:pt x="1406183" y="4331767"/>
                    <a:pt x="1208152" y="4346865"/>
                    <a:pt x="950123" y="4336123"/>
                  </a:cubicBezTo>
                  <a:lnTo>
                    <a:pt x="950120"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p:sp>
        <p:nvSpPr>
          <p:cNvPr id="12" name="Hộp Văn bản 11">
            <a:extLst>
              <a:ext uri="{FF2B5EF4-FFF2-40B4-BE49-F238E27FC236}">
                <a16:creationId xmlns:a16="http://schemas.microsoft.com/office/drawing/2014/main" id="{82BC9298-C324-C348-2BEA-7BFCD3B74678}"/>
              </a:ext>
            </a:extLst>
          </p:cNvPr>
          <p:cNvSpPr txBox="1"/>
          <p:nvPr/>
        </p:nvSpPr>
        <p:spPr>
          <a:xfrm>
            <a:off x="2499201" y="3343682"/>
            <a:ext cx="10224359" cy="294317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Yu Mincho" panose="02020400000000000000" pitchFamily="18" charset="-128"/>
                <a:cs typeface="Arial" panose="020B0604020202020204" pitchFamily="34" charset="0"/>
              </a:rPr>
              <a:t>Năng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suất</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lao</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động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thời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gian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hoàn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thành</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công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việc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hai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đại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lượng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nghịch</a:t>
            </a:r>
            <a:r>
              <a:rPr lang="en-US" sz="4000" dirty="0">
                <a:effectLst/>
                <a:latin typeface="Arial" panose="020B0604020202020204" pitchFamily="34" charset="0"/>
                <a:ea typeface="Yu Mincho" panose="02020400000000000000" pitchFamily="18" charset="-128"/>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988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476748" y="-3419789"/>
            <a:ext cx="9334503" cy="1659956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170582" y="4065126"/>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797381" y="48154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6273152"/>
            <a:ext cx="3976218" cy="4020073"/>
          </a:xfrm>
          <a:prstGeom prst="rect">
            <a:avLst/>
          </a:prstGeom>
        </p:spPr>
      </p:pic>
      <p:sp>
        <p:nvSpPr>
          <p:cNvPr id="8" name="Hình chữ nhật: Góc Tròn 7">
            <a:extLst>
              <a:ext uri="{FF2B5EF4-FFF2-40B4-BE49-F238E27FC236}">
                <a16:creationId xmlns:a16="http://schemas.microsoft.com/office/drawing/2014/main" id="{D774A001-386F-3891-4CD8-52ABC0FE3335}"/>
              </a:ext>
            </a:extLst>
          </p:cNvPr>
          <p:cNvSpPr/>
          <p:nvPr/>
        </p:nvSpPr>
        <p:spPr>
          <a:xfrm>
            <a:off x="1220813" y="1930614"/>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24F56018-9770-77C6-1D5E-7BA785E8BB65}"/>
                  </a:ext>
                </a:extLst>
              </p:cNvPr>
              <p:cNvSpPr txBox="1"/>
              <p:nvPr/>
            </p:nvSpPr>
            <p:spPr>
              <a:xfrm>
                <a:off x="4963621" y="1056714"/>
                <a:ext cx="11477787" cy="313143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Một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AB.</a:t>
                </a:r>
              </a:p>
            </p:txBody>
          </p:sp>
        </mc:Choice>
        <mc:Fallback>
          <p:sp>
            <p:nvSpPr>
              <p:cNvPr id="11" name="Hộp Văn bản 10">
                <a:extLst>
                  <a:ext uri="{FF2B5EF4-FFF2-40B4-BE49-F238E27FC236}">
                    <a16:creationId xmlns:a16="http://schemas.microsoft.com/office/drawing/2014/main" id="{24F56018-9770-77C6-1D5E-7BA785E8BB65}"/>
                  </a:ext>
                </a:extLst>
              </p:cNvPr>
              <p:cNvSpPr txBox="1">
                <a:spLocks noRot="1" noChangeAspect="1" noMove="1" noResize="1" noEditPoints="1" noAdjustHandles="1" noChangeArrowheads="1" noChangeShapeType="1" noTextEdit="1"/>
              </p:cNvSpPr>
              <p:nvPr/>
            </p:nvSpPr>
            <p:spPr>
              <a:xfrm>
                <a:off x="4963621" y="1056714"/>
                <a:ext cx="11477787" cy="3131435"/>
              </a:xfrm>
              <a:prstGeom prst="rect">
                <a:avLst/>
              </a:prstGeom>
              <a:blipFill>
                <a:blip r:embed="rId13"/>
                <a:stretch>
                  <a:fillRect l="-1859" r="-1912" b="-7393"/>
                </a:stretch>
              </a:blipFill>
            </p:spPr>
            <p:txBody>
              <a:bodyPr/>
              <a:lstStyle/>
              <a:p>
                <a:r>
                  <a:rPr lang="en-US">
                    <a:noFill/>
                  </a:rPr>
                  <a:t> </a:t>
                </a:r>
              </a:p>
            </p:txBody>
          </p:sp>
        </mc:Fallback>
      </mc:AlternateContent>
      <p:pic>
        <p:nvPicPr>
          <p:cNvPr id="2050" name="Picture 2" descr="Tiện nghi và an toàn nhờ công nghệ kết nối trên xe hơi">
            <a:extLst>
              <a:ext uri="{FF2B5EF4-FFF2-40B4-BE49-F238E27FC236}">
                <a16:creationId xmlns:a16="http://schemas.microsoft.com/office/drawing/2014/main" id="{72B5B365-3632-D7CF-54E8-374B8FE9105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8041" b="5464"/>
          <a:stretch/>
        </p:blipFill>
        <p:spPr bwMode="auto">
          <a:xfrm>
            <a:off x="5065367" y="4800707"/>
            <a:ext cx="9430682" cy="430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1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4)">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4914900" y="-2391593"/>
            <a:ext cx="8458199" cy="1507018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B2E3DA32-3F12-BC39-E3E1-1BA6DF107217}"/>
              </a:ext>
            </a:extLst>
          </p:cNvPr>
          <p:cNvSpPr txBox="1"/>
          <p:nvPr/>
        </p:nvSpPr>
        <p:spPr>
          <a:xfrm>
            <a:off x="7801034" y="139348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Hộp Văn bản 18">
                <a:extLst>
                  <a:ext uri="{FF2B5EF4-FFF2-40B4-BE49-F238E27FC236}">
                    <a16:creationId xmlns:a16="http://schemas.microsoft.com/office/drawing/2014/main" id="{5ED6E877-DED9-E5C2-A80E-88AAEDBC8F02}"/>
                  </a:ext>
                </a:extLst>
              </p:cNvPr>
              <p:cNvSpPr txBox="1"/>
              <p:nvPr/>
            </p:nvSpPr>
            <p:spPr>
              <a:xfrm>
                <a:off x="3056236" y="2530712"/>
                <a:ext cx="12207024" cy="5295424"/>
              </a:xfrm>
              <a:prstGeom prst="rect">
                <a:avLst/>
              </a:prstGeom>
              <a:noFill/>
            </p:spPr>
            <p:txBody>
              <a:bodyPr wrap="square">
                <a:spAutoFit/>
              </a:bodyPr>
              <a:lstStyle/>
              <a:p>
                <a:pPr marL="0" marR="0" algn="just">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ô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12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th</m:t>
                        </m:r>
                        <m:r>
                          <a:rPr lang="en-US" sz="4000">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c</m:t>
                        </m:r>
                        <m:r>
                          <a:rPr lang="en-US" sz="40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m:t>
                        </m:r>
                        <m:r>
                          <a:rPr lang="en-US" sz="4000">
                            <a:latin typeface="Cambria Math" panose="02040503050406030204" pitchFamily="18" charset="0"/>
                            <a:ea typeface="Times New Roman" panose="02020603050405020304" pitchFamily="18" charset="0"/>
                            <a:cs typeface="Times New Roman" panose="02020603050405020304" pitchFamily="18" charset="0"/>
                          </a:rPr>
                          <m:t>ế</m:t>
                        </m:r>
                      </m:sub>
                    </m:sSub>
                    <m:r>
                      <a:rPr lang="en-US" sz="40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.3  </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6.3</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=4,5 </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mc:Choice>
        <mc:Fallback>
          <p:sp>
            <p:nvSpPr>
              <p:cNvPr id="19" name="Hộp Văn bản 18">
                <a:extLst>
                  <a:ext uri="{FF2B5EF4-FFF2-40B4-BE49-F238E27FC236}">
                    <a16:creationId xmlns:a16="http://schemas.microsoft.com/office/drawing/2014/main" id="{5ED6E877-DED9-E5C2-A80E-88AAEDBC8F02}"/>
                  </a:ext>
                </a:extLst>
              </p:cNvPr>
              <p:cNvSpPr txBox="1">
                <a:spLocks noRot="1" noChangeAspect="1" noMove="1" noResize="1" noEditPoints="1" noAdjustHandles="1" noChangeArrowheads="1" noChangeShapeType="1" noTextEdit="1"/>
              </p:cNvSpPr>
              <p:nvPr/>
            </p:nvSpPr>
            <p:spPr>
              <a:xfrm>
                <a:off x="3056236" y="2530712"/>
                <a:ext cx="12207024" cy="5295424"/>
              </a:xfrm>
              <a:prstGeom prst="rect">
                <a:avLst/>
              </a:prstGeom>
              <a:blipFill>
                <a:blip r:embed="rId15"/>
                <a:stretch>
                  <a:fillRect l="-1747" r="-1747" b="-1266"/>
                </a:stretch>
              </a:blipFill>
            </p:spPr>
            <p:txBody>
              <a:bodyPr/>
              <a:lstStyle/>
              <a:p>
                <a:r>
                  <a:rPr lang="en-US">
                    <a:noFill/>
                  </a:rPr>
                  <a:t> </a:t>
                </a:r>
              </a:p>
            </p:txBody>
          </p:sp>
        </mc:Fallback>
      </mc:AlternateContent>
    </p:spTree>
    <p:extLst>
      <p:ext uri="{BB962C8B-B14F-4D97-AF65-F5344CB8AC3E}">
        <p14:creationId xmlns:p14="http://schemas.microsoft.com/office/powerpoint/2010/main" val="1949111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51810" y="-2344727"/>
            <a:ext cx="8584379" cy="14976453"/>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42282" y="678401"/>
            <a:ext cx="355993" cy="44702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467432" y="632183"/>
            <a:ext cx="646234" cy="811482"/>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05475">
            <a:off x="261124" y="27052"/>
            <a:ext cx="1691330" cy="2650232"/>
          </a:xfrm>
          <a:prstGeom prst="rect">
            <a:avLst/>
          </a:prstGeom>
        </p:spPr>
      </p:pic>
      <p:pic>
        <p:nvPicPr>
          <p:cNvPr id="3"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0717" flipH="1">
            <a:off x="15427918" y="7256534"/>
            <a:ext cx="2717544" cy="2971470"/>
          </a:xfrm>
          <a:prstGeom prst="rect">
            <a:avLst/>
          </a:prstGeom>
        </p:spPr>
      </p:pic>
      <p:sp>
        <p:nvSpPr>
          <p:cNvPr id="19" name="Hộp Văn bản 18">
            <a:extLst>
              <a:ext uri="{FF2B5EF4-FFF2-40B4-BE49-F238E27FC236}">
                <a16:creationId xmlns:a16="http://schemas.microsoft.com/office/drawing/2014/main" id="{3715507B-371E-DB3B-E5A8-3C018BF8E5D9}"/>
              </a:ext>
            </a:extLst>
          </p:cNvPr>
          <p:cNvSpPr txBox="1"/>
          <p:nvPr/>
        </p:nvSpPr>
        <p:spPr>
          <a:xfrm>
            <a:off x="2584448" y="1442769"/>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III. MỘT SỐ BÀI TOÁN</a:t>
            </a:r>
          </a:p>
        </p:txBody>
      </p:sp>
      <p:sp>
        <p:nvSpPr>
          <p:cNvPr id="20" name="Hộp Văn bản 19">
            <a:extLst>
              <a:ext uri="{FF2B5EF4-FFF2-40B4-BE49-F238E27FC236}">
                <a16:creationId xmlns:a16="http://schemas.microsoft.com/office/drawing/2014/main" id="{29287453-EF50-1797-CA10-60D2A1FCA147}"/>
              </a:ext>
            </a:extLst>
          </p:cNvPr>
          <p:cNvSpPr txBox="1"/>
          <p:nvPr/>
        </p:nvSpPr>
        <p:spPr>
          <a:xfrm>
            <a:off x="2048546" y="2696830"/>
            <a:ext cx="14136192"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1 (SGK – tr.66)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24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16682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778826" y="-3093325"/>
            <a:ext cx="8730348" cy="16078202"/>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52364" y="6506313"/>
            <a:ext cx="3427471" cy="3823752"/>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860538" y="719417"/>
            <a:ext cx="1567735" cy="1993940"/>
          </a:xfrm>
          <a:prstGeom prst="rect">
            <a:avLst/>
          </a:prstGeom>
        </p:spPr>
      </p:pic>
      <p:sp>
        <p:nvSpPr>
          <p:cNvPr id="13" name="Hộp Văn bản 12">
            <a:extLst>
              <a:ext uri="{FF2B5EF4-FFF2-40B4-BE49-F238E27FC236}">
                <a16:creationId xmlns:a16="http://schemas.microsoft.com/office/drawing/2014/main" id="{4D3272EF-FC76-E2D8-5DA3-F657DE6D1C4B}"/>
              </a:ext>
            </a:extLst>
          </p:cNvPr>
          <p:cNvSpPr txBox="1"/>
          <p:nvPr/>
        </p:nvSpPr>
        <p:spPr>
          <a:xfrm>
            <a:off x="7813480" y="92968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5BE45DFB-5529-07C8-F0DD-6B29E45AE767}"/>
                  </a:ext>
                </a:extLst>
              </p:cNvPr>
              <p:cNvSpPr txBox="1"/>
              <p:nvPr/>
            </p:nvSpPr>
            <p:spPr>
              <a:xfrm>
                <a:off x="2877295" y="1530537"/>
                <a:ext cx="12803092" cy="497565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24−6=18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𝑦</m:t>
                    </m:r>
                  </m:oMath>
                </a14:m>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giờ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oMath>
                </a14:m>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p:sp>
            <p:nvSpPr>
              <p:cNvPr id="14" name="Hộp Văn bản 13">
                <a:extLst>
                  <a:ext uri="{FF2B5EF4-FFF2-40B4-BE49-F238E27FC236}">
                    <a16:creationId xmlns:a16="http://schemas.microsoft.com/office/drawing/2014/main" id="{5BE45DFB-5529-07C8-F0DD-6B29E45AE767}"/>
                  </a:ext>
                </a:extLst>
              </p:cNvPr>
              <p:cNvSpPr txBox="1">
                <a:spLocks noRot="1" noChangeAspect="1" noMove="1" noResize="1" noEditPoints="1" noAdjustHandles="1" noChangeArrowheads="1" noChangeShapeType="1" noTextEdit="1"/>
              </p:cNvSpPr>
              <p:nvPr/>
            </p:nvSpPr>
            <p:spPr>
              <a:xfrm>
                <a:off x="2877295" y="1530537"/>
                <a:ext cx="12803092" cy="4975657"/>
              </a:xfrm>
              <a:prstGeom prst="rect">
                <a:avLst/>
              </a:prstGeom>
              <a:blipFill>
                <a:blip r:embed="rId13"/>
                <a:stretch>
                  <a:fillRect l="-1476" r="-1429" b="-36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pPr algn="l"/>
                          <a:r>
                            <a:rPr lang="en-US" sz="4000" b="0" dirty="0" err="1">
                              <a:latin typeface="Arial" panose="020B0604020202020204" pitchFamily="34" charset="0"/>
                              <a:cs typeface="Arial" panose="020B0604020202020204" pitchFamily="34" charset="0"/>
                            </a:rPr>
                            <a:t>Số</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nhân</a:t>
                          </a:r>
                          <a:r>
                            <a:rPr lang="en-US" sz="4000" b="0" baseline="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𝑥</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24</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r>
                            <a:rPr lang="en-US" sz="4000" b="0" dirty="0" err="1">
                              <a:latin typeface="Arial" panose="020B0604020202020204" pitchFamily="34" charset="0"/>
                              <a:cs typeface="Arial" panose="020B0604020202020204" pitchFamily="34" charset="0"/>
                            </a:rPr>
                            <a:t>Thời</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gian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hoàn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thành</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việc</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𝑦</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endParaRPr lang="en-US"/>
                        </a:p>
                      </a:txBody>
                      <a:tcPr anchor="ctr">
                        <a:blipFill>
                          <a:blip r:embed="rId14"/>
                          <a:stretch>
                            <a:fillRect l="-152" t="-2098" r="-66793" b="-120280"/>
                          </a:stretch>
                        </a:blipFill>
                      </a:tcPr>
                    </a:tc>
                    <a:tc>
                      <a:txBody>
                        <a:bodyPr/>
                        <a:lstStyle/>
                        <a:p>
                          <a:endParaRPr lang="en-US"/>
                        </a:p>
                      </a:txBody>
                      <a:tcPr anchor="ctr">
                        <a:blipFill>
                          <a:blip r:embed="rId14"/>
                          <a:stretch>
                            <a:fillRect l="-300913" t="-2098" r="-100685" b="-120280"/>
                          </a:stretch>
                        </a:blipFill>
                      </a:tcPr>
                    </a:tc>
                    <a:tc>
                      <a:txBody>
                        <a:bodyPr/>
                        <a:lstStyle/>
                        <a:p>
                          <a:endParaRPr lang="en-US"/>
                        </a:p>
                      </a:txBody>
                      <a:tcPr anchor="ctr">
                        <a:blipFill>
                          <a:blip r:embed="rId14"/>
                          <a:stretch>
                            <a:fillRect l="-400000" t="-2098" r="-456" b="-120280"/>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14"/>
                          <a:stretch>
                            <a:fillRect l="-152" t="-102098" r="-66793" b="-20280"/>
                          </a:stretch>
                        </a:blipFill>
                      </a:tcPr>
                    </a:tc>
                    <a:tc>
                      <a:txBody>
                        <a:bodyPr/>
                        <a:lstStyle/>
                        <a:p>
                          <a:endParaRPr lang="en-US"/>
                        </a:p>
                      </a:txBody>
                      <a:tcPr anchor="ctr">
                        <a:blipFill>
                          <a:blip r:embed="rId14"/>
                          <a:stretch>
                            <a:fillRect l="-300913" t="-102098" r="-100685" b="-20280"/>
                          </a:stretch>
                        </a:blipFill>
                      </a:tcPr>
                    </a:tc>
                    <a:tc>
                      <a:txBody>
                        <a:bodyPr/>
                        <a:lstStyle/>
                        <a:p>
                          <a:endParaRPr lang="en-US"/>
                        </a:p>
                      </a:txBody>
                      <a:tcPr anchor="ctr">
                        <a:blipFill>
                          <a:blip r:embed="rId14"/>
                          <a:stretch>
                            <a:fillRect l="-400000" t="-102098" r="-456" b="-20280"/>
                          </a:stretch>
                        </a:blipFill>
                      </a:tcPr>
                    </a:tc>
                    <a:extLst>
                      <a:ext uri="{0D108BD9-81ED-4DB2-BD59-A6C34878D82A}">
                        <a16:rowId xmlns:a16="http://schemas.microsoft.com/office/drawing/2014/main" val="70606182"/>
                      </a:ext>
                    </a:extLst>
                  </a:tr>
                </a:tbl>
              </a:graphicData>
            </a:graphic>
          </p:graphicFrame>
        </mc:Fallback>
      </mc:AlternateContent>
    </p:spTree>
    <p:extLst>
      <p:ext uri="{BB962C8B-B14F-4D97-AF65-F5344CB8AC3E}">
        <p14:creationId xmlns:p14="http://schemas.microsoft.com/office/powerpoint/2010/main" val="206862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8159269" y="3988414"/>
            <a:ext cx="11697103" cy="9634159"/>
          </a:xfrm>
          <a:prstGeom prst="rect">
            <a:avLst/>
          </a:prstGeom>
        </p:spPr>
      </p:pic>
      <p:grpSp>
        <p:nvGrpSpPr>
          <p:cNvPr id="5" name="Group 5"/>
          <p:cNvGrpSpPr/>
          <p:nvPr/>
        </p:nvGrpSpPr>
        <p:grpSpPr>
          <a:xfrm rot="5400000">
            <a:off x="4953001" y="-3010481"/>
            <a:ext cx="8381999" cy="15794414"/>
            <a:chOff x="0" y="0"/>
            <a:chExt cx="3788678" cy="3531923"/>
          </a:xfrm>
        </p:grpSpPr>
        <p:sp>
          <p:nvSpPr>
            <p:cNvPr id="6" name="Freeform 6"/>
            <p:cNvSpPr/>
            <p:nvPr/>
          </p:nvSpPr>
          <p:spPr>
            <a:xfrm>
              <a:off x="-9098" y="-6509"/>
              <a:ext cx="3803009" cy="3563976"/>
            </a:xfrm>
            <a:custGeom>
              <a:avLst/>
              <a:gdLst/>
              <a:ahLst/>
              <a:cxnLst/>
              <a:rect l="l" t="t" r="r" b="b"/>
              <a:pathLst>
                <a:path w="3803009" h="3563976">
                  <a:moveTo>
                    <a:pt x="63030" y="2970423"/>
                  </a:moveTo>
                  <a:cubicBezTo>
                    <a:pt x="63030" y="2970423"/>
                    <a:pt x="0" y="2723859"/>
                    <a:pt x="10218" y="1214762"/>
                  </a:cubicBezTo>
                  <a:cubicBezTo>
                    <a:pt x="18651" y="990971"/>
                    <a:pt x="65033" y="645332"/>
                    <a:pt x="65033" y="645332"/>
                  </a:cubicBezTo>
                  <a:cubicBezTo>
                    <a:pt x="82233" y="502466"/>
                    <a:pt x="56685" y="337866"/>
                    <a:pt x="181385" y="223925"/>
                  </a:cubicBezTo>
                  <a:cubicBezTo>
                    <a:pt x="346794" y="72788"/>
                    <a:pt x="621643" y="0"/>
                    <a:pt x="2909936" y="6965"/>
                  </a:cubicBezTo>
                  <a:lnTo>
                    <a:pt x="2909937" y="6965"/>
                  </a:lnTo>
                  <a:cubicBezTo>
                    <a:pt x="3126684" y="16819"/>
                    <a:pt x="3330999" y="36481"/>
                    <a:pt x="3465187" y="101690"/>
                  </a:cubicBezTo>
                  <a:cubicBezTo>
                    <a:pt x="3721233" y="226120"/>
                    <a:pt x="3803008" y="459160"/>
                    <a:pt x="3797521" y="704684"/>
                  </a:cubicBezTo>
                  <a:cubicBezTo>
                    <a:pt x="3797521" y="704684"/>
                    <a:pt x="3754233" y="1013073"/>
                    <a:pt x="3761666" y="1248607"/>
                  </a:cubicBezTo>
                  <a:cubicBezTo>
                    <a:pt x="3768789" y="2712224"/>
                    <a:pt x="3775946" y="2907827"/>
                    <a:pt x="3775946" y="2907827"/>
                  </a:cubicBezTo>
                  <a:cubicBezTo>
                    <a:pt x="3759264" y="3123559"/>
                    <a:pt x="3644620" y="3334171"/>
                    <a:pt x="3447751" y="3445795"/>
                  </a:cubicBezTo>
                  <a:cubicBezTo>
                    <a:pt x="3297400" y="3531044"/>
                    <a:pt x="3099369" y="3546142"/>
                    <a:pt x="2456287" y="3535400"/>
                  </a:cubicBezTo>
                  <a:lnTo>
                    <a:pt x="2456261" y="3535400"/>
                  </a:lnTo>
                  <a:cubicBezTo>
                    <a:pt x="645952" y="3530123"/>
                    <a:pt x="384604" y="3563976"/>
                    <a:pt x="254278" y="3454819"/>
                  </a:cubicBezTo>
                  <a:cubicBezTo>
                    <a:pt x="145767" y="3363934"/>
                    <a:pt x="81795" y="3170622"/>
                    <a:pt x="63030" y="2970423"/>
                  </a:cubicBezTo>
                  <a:close/>
                </a:path>
              </a:pathLst>
            </a:custGeom>
            <a:solidFill>
              <a:srgbClr val="F1EEDC"/>
            </a:solidFill>
          </p:spPr>
        </p:sp>
      </p:gr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447005" y="646946"/>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A43DD4FF-DB8F-4B98-3C11-BC5F84D53294}"/>
                  </a:ext>
                </a:extLst>
              </p:cNvPr>
              <p:cNvSpPr txBox="1"/>
              <p:nvPr/>
            </p:nvSpPr>
            <p:spPr>
              <a:xfrm>
                <a:off x="3500739" y="2384379"/>
                <a:ext cx="11201400"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endParaRPr lang="en-US" sz="4000" dirty="0">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𝑎</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=24.15=360</m:t>
                      </m:r>
                    </m:oMath>
                  </m:oMathPara>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18.</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=360</m:t>
                    </m:r>
                    <m:r>
                      <a:rPr lang="en-US" sz="4000" b="0" i="1" smtClean="0">
                        <a:latin typeface="Cambria Math" panose="02040503050406030204" pitchFamily="18" charset="0"/>
                        <a:ea typeface="Cambria Math" panose="02040503050406030204" pitchFamily="18" charset="0"/>
                      </a:rPr>
                      <m:t>⇒</m:t>
                    </m:r>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𝑦</m:t>
                        </m:r>
                      </m:e>
                      <m:sub>
                        <m:r>
                          <a:rPr lang="en-US" sz="4000" b="0" i="1" smtClean="0">
                            <a:latin typeface="Cambria Math" panose="02040503050406030204" pitchFamily="18" charset="0"/>
                            <a:ea typeface="Cambria Math" panose="02040503050406030204" pitchFamily="18" charset="0"/>
                          </a:rPr>
                          <m:t>2</m:t>
                        </m:r>
                      </m:sub>
                    </m:sSub>
                    <m:r>
                      <a:rPr lang="en-US" sz="4000" b="0" i="1" smtClean="0">
                        <a:latin typeface="Cambria Math" panose="02040503050406030204" pitchFamily="18" charset="0"/>
                        <a:ea typeface="Cambria Math" panose="02040503050406030204" pitchFamily="18" charset="0"/>
                      </a:rPr>
                      <m:t>=360:18=20</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mc:Choice>
        <mc:Fallback>
          <p:sp>
            <p:nvSpPr>
              <p:cNvPr id="11" name="Hộp Văn bản 10">
                <a:extLst>
                  <a:ext uri="{FF2B5EF4-FFF2-40B4-BE49-F238E27FC236}">
                    <a16:creationId xmlns:a16="http://schemas.microsoft.com/office/drawing/2014/main" id="{A43DD4FF-DB8F-4B98-3C11-BC5F84D53294}"/>
                  </a:ext>
                </a:extLst>
              </p:cNvPr>
              <p:cNvSpPr txBox="1">
                <a:spLocks noRot="1" noChangeAspect="1" noMove="1" noResize="1" noEditPoints="1" noAdjustHandles="1" noChangeArrowheads="1" noChangeShapeType="1" noTextEdit="1"/>
              </p:cNvSpPr>
              <p:nvPr/>
            </p:nvSpPr>
            <p:spPr>
              <a:xfrm>
                <a:off x="3500739" y="2384379"/>
                <a:ext cx="11201400" cy="5518242"/>
              </a:xfrm>
              <a:prstGeom prst="rect">
                <a:avLst/>
              </a:prstGeom>
              <a:blipFill>
                <a:blip r:embed="rId13"/>
                <a:stretch>
                  <a:fillRect l="-1904" r="-1904" b="-3867"/>
                </a:stretch>
              </a:blipFill>
            </p:spPr>
            <p:txBody>
              <a:bodyPr/>
              <a:lstStyle/>
              <a:p>
                <a:r>
                  <a:rPr lang="en-US">
                    <a:noFill/>
                  </a:rPr>
                  <a:t> </a:t>
                </a:r>
              </a:p>
            </p:txBody>
          </p:sp>
        </mc:Fallback>
      </mc:AlternateContent>
    </p:spTree>
    <p:extLst>
      <p:ext uri="{BB962C8B-B14F-4D97-AF65-F5344CB8AC3E}">
        <p14:creationId xmlns:p14="http://schemas.microsoft.com/office/powerpoint/2010/main" val="2591247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9" name="Group 9"/>
          <p:cNvGrpSpPr/>
          <p:nvPr/>
        </p:nvGrpSpPr>
        <p:grpSpPr>
          <a:xfrm rot="5400000">
            <a:off x="5686379" y="72712"/>
            <a:ext cx="6652912" cy="10121129"/>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08641" y="377497"/>
            <a:ext cx="6045264" cy="9361222"/>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009844" y="4265688"/>
            <a:ext cx="4320985" cy="5658433"/>
          </a:xfrm>
          <a:prstGeom prst="rect">
            <a:avLst/>
          </a:prstGeom>
        </p:spPr>
      </p:pic>
      <p:sp>
        <p:nvSpPr>
          <p:cNvPr id="15" name="Hộp Văn bản 14">
            <a:extLst>
              <a:ext uri="{FF2B5EF4-FFF2-40B4-BE49-F238E27FC236}">
                <a16:creationId xmlns:a16="http://schemas.microsoft.com/office/drawing/2014/main" id="{B38FCBF8-A76F-3315-48F1-724B961106C9}"/>
              </a:ext>
            </a:extLst>
          </p:cNvPr>
          <p:cNvSpPr txBox="1"/>
          <p:nvPr/>
        </p:nvSpPr>
        <p:spPr>
          <a:xfrm>
            <a:off x="4583531" y="2878241"/>
            <a:ext cx="8869903" cy="386650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651333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852809" y="-2168099"/>
            <a:ext cx="8582381" cy="14623199"/>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547879" y="219156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562394" y="3145709"/>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562395" y="4351665"/>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90683" y="6673198"/>
            <a:ext cx="3352800" cy="3505779"/>
          </a:xfrm>
          <a:prstGeom prst="rect">
            <a:avLst/>
          </a:prstGeom>
        </p:spPr>
      </p:pic>
      <p:sp>
        <p:nvSpPr>
          <p:cNvPr id="7" name="Hình chữ nhật: Góc Tròn 6">
            <a:extLst>
              <a:ext uri="{FF2B5EF4-FFF2-40B4-BE49-F238E27FC236}">
                <a16:creationId xmlns:a16="http://schemas.microsoft.com/office/drawing/2014/main" id="{3BDA11E3-BEE2-A223-BE1E-48D49E34427D}"/>
              </a:ext>
            </a:extLst>
          </p:cNvPr>
          <p:cNvSpPr/>
          <p:nvPr/>
        </p:nvSpPr>
        <p:spPr>
          <a:xfrm>
            <a:off x="7509361" y="1344137"/>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3</a:t>
            </a:r>
          </a:p>
        </p:txBody>
      </p:sp>
      <p:sp>
        <p:nvSpPr>
          <p:cNvPr id="8" name="Hộp Văn bản 7">
            <a:extLst>
              <a:ext uri="{FF2B5EF4-FFF2-40B4-BE49-F238E27FC236}">
                <a16:creationId xmlns:a16="http://schemas.microsoft.com/office/drawing/2014/main" id="{967C045B-4355-3863-E09C-F33122DDB0C0}"/>
              </a:ext>
            </a:extLst>
          </p:cNvPr>
          <p:cNvSpPr txBox="1"/>
          <p:nvPr/>
        </p:nvSpPr>
        <p:spPr>
          <a:xfrm>
            <a:off x="2774177" y="2625616"/>
            <a:ext cx="12542023"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21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sớm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14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0263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890804" y="-2065055"/>
            <a:ext cx="8750820" cy="14630400"/>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86471" y="8342568"/>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911869" y="-9366"/>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919862" y="144196"/>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683020" y="776486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790273" y="9450426"/>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673C0D39-4AED-1AA1-932F-61033DD3E32A}"/>
                  </a:ext>
                </a:extLst>
              </p:cNvPr>
              <p:cNvSpPr txBox="1"/>
              <p:nvPr/>
            </p:nvSpPr>
            <p:spPr>
              <a:xfrm>
                <a:off x="3445248" y="1623499"/>
                <a:ext cx="11705770" cy="7687104"/>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đồng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ngày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mỗi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=84</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thêm</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84 – 56 = 28 </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Hộp Văn bản 15">
                <a:extLst>
                  <a:ext uri="{FF2B5EF4-FFF2-40B4-BE49-F238E27FC236}">
                    <a16:creationId xmlns:a16="http://schemas.microsoft.com/office/drawing/2014/main" id="{673C0D39-4AED-1AA1-932F-61033DD3E32A}"/>
                  </a:ext>
                </a:extLst>
              </p:cNvPr>
              <p:cNvSpPr txBox="1">
                <a:spLocks noRot="1" noChangeAspect="1" noMove="1" noResize="1" noEditPoints="1" noAdjustHandles="1" noChangeArrowheads="1" noChangeShapeType="1" noTextEdit="1"/>
              </p:cNvSpPr>
              <p:nvPr/>
            </p:nvSpPr>
            <p:spPr>
              <a:xfrm>
                <a:off x="3445248" y="1623499"/>
                <a:ext cx="11705770" cy="7687104"/>
              </a:xfrm>
              <a:prstGeom prst="rect">
                <a:avLst/>
              </a:prstGeom>
              <a:blipFill>
                <a:blip r:embed="rId19"/>
                <a:stretch>
                  <a:fillRect l="-1563" r="-1615" b="-206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44FEF3ED-97F0-9325-DC6C-A45B07CE7B9E}"/>
              </a:ext>
            </a:extLst>
          </p:cNvPr>
          <p:cNvSpPr txBox="1"/>
          <p:nvPr/>
        </p:nvSpPr>
        <p:spPr>
          <a:xfrm>
            <a:off x="7779653" y="104013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195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756F7C6F-FE4F-55EB-5C49-233600A14738}"/>
              </a:ext>
            </a:extLst>
          </p:cNvPr>
          <p:cNvGrpSpPr/>
          <p:nvPr/>
        </p:nvGrpSpPr>
        <p:grpSpPr>
          <a:xfrm>
            <a:off x="1066800" y="978209"/>
            <a:ext cx="16338909" cy="8747648"/>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6083235" y="1287738"/>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47005" y="6025274"/>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523843" y="8301939"/>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3457058" y="326699"/>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190043" y="8740740"/>
            <a:ext cx="949464" cy="923180"/>
          </a:xfrm>
          <a:prstGeom prst="rect">
            <a:avLst/>
          </a:prstGeom>
        </p:spPr>
      </p:pic>
      <p:sp>
        <p:nvSpPr>
          <p:cNvPr id="16" name="Hộp Văn bản 15">
            <a:extLst>
              <a:ext uri="{FF2B5EF4-FFF2-40B4-BE49-F238E27FC236}">
                <a16:creationId xmlns:a16="http://schemas.microsoft.com/office/drawing/2014/main" id="{6A2436A7-80E1-DDD4-8DFB-224494CDA3A6}"/>
              </a:ext>
            </a:extLst>
          </p:cNvPr>
          <p:cNvSpPr txBox="1"/>
          <p:nvPr/>
        </p:nvSpPr>
        <p:spPr>
          <a:xfrm>
            <a:off x="2327812" y="1682344"/>
            <a:ext cx="13575132" cy="497565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toán</a:t>
            </a:r>
            <a:r>
              <a:rPr lang="en-US" sz="3600" b="1"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2,9 kg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gồm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280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160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320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bao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ki-</a:t>
            </a:r>
            <a:r>
              <a:rPr lang="en-US" sz="3600" dirty="0" err="1">
                <a:latin typeface="Arial" panose="020B0604020202020204" pitchFamily="34" charset="0"/>
                <a:cs typeface="Arial" panose="020B0604020202020204" pitchFamily="34" charset="0"/>
              </a:rPr>
              <a:t>lô</a:t>
            </a:r>
            <a:r>
              <a:rPr lang="en-US" sz="3600" dirty="0">
                <a:latin typeface="Arial" panose="020B0604020202020204" pitchFamily="34" charset="0"/>
                <a:cs typeface="Arial" panose="020B0604020202020204" pitchFamily="34" charset="0"/>
              </a:rPr>
              <a:t>-gam?</a:t>
            </a:r>
          </a:p>
        </p:txBody>
      </p:sp>
      <p:pic>
        <p:nvPicPr>
          <p:cNvPr id="4098" name="Picture 2" descr="Thịt bò tái sống và thịt bò chín ăn kiểu nào tốt hơn">
            <a:extLst>
              <a:ext uri="{FF2B5EF4-FFF2-40B4-BE49-F238E27FC236}">
                <a16:creationId xmlns:a16="http://schemas.microsoft.com/office/drawing/2014/main" id="{17783D09-4BFF-9AF2-184B-3F35E0ABC0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6470" y="6671780"/>
            <a:ext cx="4962525" cy="2755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p 10 địa chỉ bán thịt lợn sạch uy tín nhất ở TPHCM - Top10tphcm">
            <a:extLst>
              <a:ext uri="{FF2B5EF4-FFF2-40B4-BE49-F238E27FC236}">
                <a16:creationId xmlns:a16="http://schemas.microsoft.com/office/drawing/2014/main" id="{7E409705-AAAC-8564-81B8-77E324F8D99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8995" y="6532017"/>
            <a:ext cx="5154766" cy="28945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ôm sú nướng mọi ngọt thịt siêu ngon - Nhà hàng Quá Ngon">
            <a:extLst>
              <a:ext uri="{FF2B5EF4-FFF2-40B4-BE49-F238E27FC236}">
                <a16:creationId xmlns:a16="http://schemas.microsoft.com/office/drawing/2014/main" id="{D5F1B9A2-F177-F501-4F0D-911F1578237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117986" y="6576067"/>
            <a:ext cx="4218673" cy="281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16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4)">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 calcmode="lin" valueType="num">
                                      <p:cBhvr>
                                        <p:cTn id="14" dur="500" fill="hold"/>
                                        <p:tgtEl>
                                          <p:spTgt spid="4098"/>
                                        </p:tgtEl>
                                        <p:attrNameLst>
                                          <p:attrName>style.rotation</p:attrName>
                                        </p:attrNameLst>
                                      </p:cBhvr>
                                      <p:tavLst>
                                        <p:tav tm="0">
                                          <p:val>
                                            <p:fltVal val="90"/>
                                          </p:val>
                                        </p:tav>
                                        <p:tav tm="100000">
                                          <p:val>
                                            <p:fltVal val="0"/>
                                          </p:val>
                                        </p:tav>
                                      </p:tavLst>
                                    </p:anim>
                                    <p:animEffect transition="in" filter="fade">
                                      <p:cBhvr>
                                        <p:cTn id="15" dur="500"/>
                                        <p:tgtEl>
                                          <p:spTgt spid="4098"/>
                                        </p:tgtEl>
                                      </p:cBhvr>
                                    </p:animEffect>
                                  </p:childTnLst>
                                </p:cTn>
                              </p:par>
                              <p:par>
                                <p:cTn id="16" presetID="31"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fltVal val="0"/>
                                          </p:val>
                                        </p:tav>
                                        <p:tav tm="100000">
                                          <p:val>
                                            <p:strVal val="#ppt_w"/>
                                          </p:val>
                                        </p:tav>
                                      </p:tavLst>
                                    </p:anim>
                                    <p:anim calcmode="lin" valueType="num">
                                      <p:cBhvr>
                                        <p:cTn id="19" dur="500" fill="hold"/>
                                        <p:tgtEl>
                                          <p:spTgt spid="4100"/>
                                        </p:tgtEl>
                                        <p:attrNameLst>
                                          <p:attrName>ppt_h</p:attrName>
                                        </p:attrNameLst>
                                      </p:cBhvr>
                                      <p:tavLst>
                                        <p:tav tm="0">
                                          <p:val>
                                            <p:fltVal val="0"/>
                                          </p:val>
                                        </p:tav>
                                        <p:tav tm="100000">
                                          <p:val>
                                            <p:strVal val="#ppt_h"/>
                                          </p:val>
                                        </p:tav>
                                      </p:tavLst>
                                    </p:anim>
                                    <p:anim calcmode="lin" valueType="num">
                                      <p:cBhvr>
                                        <p:cTn id="20" dur="500" fill="hold"/>
                                        <p:tgtEl>
                                          <p:spTgt spid="4100"/>
                                        </p:tgtEl>
                                        <p:attrNameLst>
                                          <p:attrName>style.rotation</p:attrName>
                                        </p:attrNameLst>
                                      </p:cBhvr>
                                      <p:tavLst>
                                        <p:tav tm="0">
                                          <p:val>
                                            <p:fltVal val="90"/>
                                          </p:val>
                                        </p:tav>
                                        <p:tav tm="100000">
                                          <p:val>
                                            <p:fltVal val="0"/>
                                          </p:val>
                                        </p:tav>
                                      </p:tavLst>
                                    </p:anim>
                                    <p:animEffect transition="in" filter="fade">
                                      <p:cBhvr>
                                        <p:cTn id="21" dur="500"/>
                                        <p:tgtEl>
                                          <p:spTgt spid="4100"/>
                                        </p:tgtEl>
                                      </p:cBhvr>
                                    </p:animEffect>
                                  </p:childTnLst>
                                </p:cTn>
                              </p:par>
                              <p:par>
                                <p:cTn id="22" presetID="3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 calcmode="lin" valueType="num">
                                      <p:cBhvr>
                                        <p:cTn id="26" dur="500" fill="hold"/>
                                        <p:tgtEl>
                                          <p:spTgt spid="4102"/>
                                        </p:tgtEl>
                                        <p:attrNameLst>
                                          <p:attrName>style.rotation</p:attrName>
                                        </p:attrNameLst>
                                      </p:cBhvr>
                                      <p:tavLst>
                                        <p:tav tm="0">
                                          <p:val>
                                            <p:fltVal val="90"/>
                                          </p:val>
                                        </p:tav>
                                        <p:tav tm="100000">
                                          <p:val>
                                            <p:fltVal val="0"/>
                                          </p:val>
                                        </p:tav>
                                      </p:tavLst>
                                    </p:anim>
                                    <p:animEffect transition="in" filter="fade">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10388818" y="-971425"/>
            <a:ext cx="5573169" cy="8135378"/>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grpSp>
        <p:nvGrpSpPr>
          <p:cNvPr id="8" name="Group 8"/>
          <p:cNvGrpSpPr/>
          <p:nvPr/>
        </p:nvGrpSpPr>
        <p:grpSpPr>
          <a:xfrm rot="5400000">
            <a:off x="930402" y="1706019"/>
            <a:ext cx="7991907" cy="6637269"/>
            <a:chOff x="0" y="0"/>
            <a:chExt cx="5216920" cy="4332646"/>
          </a:xfrm>
        </p:grpSpPr>
        <p:sp>
          <p:nvSpPr>
            <p:cNvPr id="9" name="Freeform 9"/>
            <p:cNvSpPr/>
            <p:nvPr/>
          </p:nvSpPr>
          <p:spPr>
            <a:xfrm>
              <a:off x="-9098" y="-6509"/>
              <a:ext cx="5231251" cy="4364699"/>
            </a:xfrm>
            <a:custGeom>
              <a:avLst/>
              <a:gdLst/>
              <a:ahLst/>
              <a:cxnLst/>
              <a:rect l="l" t="t" r="r" b="b"/>
              <a:pathLst>
                <a:path w="5231251"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4338178" y="6965"/>
                  </a:cubicBezTo>
                  <a:lnTo>
                    <a:pt x="4338179" y="6965"/>
                  </a:lnTo>
                  <a:cubicBezTo>
                    <a:pt x="4554926" y="16819"/>
                    <a:pt x="4759241" y="36481"/>
                    <a:pt x="4893430" y="101690"/>
                  </a:cubicBezTo>
                  <a:cubicBezTo>
                    <a:pt x="5149476" y="226120"/>
                    <a:pt x="5231251" y="459160"/>
                    <a:pt x="5225763" y="704684"/>
                  </a:cubicBezTo>
                  <a:cubicBezTo>
                    <a:pt x="5225763" y="704684"/>
                    <a:pt x="5182475" y="1013073"/>
                    <a:pt x="5189909" y="1248607"/>
                  </a:cubicBezTo>
                  <a:cubicBezTo>
                    <a:pt x="5197032" y="3512947"/>
                    <a:pt x="5204188" y="3708550"/>
                    <a:pt x="5204188" y="3708550"/>
                  </a:cubicBezTo>
                  <a:cubicBezTo>
                    <a:pt x="5187507" y="3924283"/>
                    <a:pt x="5072863" y="4134894"/>
                    <a:pt x="4875994" y="4246518"/>
                  </a:cubicBezTo>
                  <a:cubicBezTo>
                    <a:pt x="4725642" y="4331767"/>
                    <a:pt x="4527611" y="4346865"/>
                    <a:pt x="3593740" y="4336123"/>
                  </a:cubicBezTo>
                  <a:lnTo>
                    <a:pt x="3593695"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33690" y="5563271"/>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8020917" y="230991"/>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7479060" y="5347099"/>
            <a:ext cx="819548" cy="796860"/>
          </a:xfrm>
          <a:prstGeom prst="rect">
            <a:avLst/>
          </a:prstGeom>
        </p:spPr>
      </p:pic>
      <p:pic>
        <p:nvPicPr>
          <p:cNvPr id="18" name="Hình ảnh 17" descr="Ảnh có chứa bản đồ&#10;&#10;Mô tả được tạo tự động">
            <a:extLst>
              <a:ext uri="{FF2B5EF4-FFF2-40B4-BE49-F238E27FC236}">
                <a16:creationId xmlns:a16="http://schemas.microsoft.com/office/drawing/2014/main" id="{1BE29669-2FE5-97FF-7731-F0F9C9D32101}"/>
              </a:ext>
            </a:extLst>
          </p:cNvPr>
          <p:cNvPicPr>
            <a:picLocks noChangeAspect="1"/>
          </p:cNvPicPr>
          <p:nvPr/>
        </p:nvPicPr>
        <p:blipFill rotWithShape="1">
          <a:blip r:embed="rId15">
            <a:extLst>
              <a:ext uri="{28A0092B-C50C-407E-A947-70E740481C1C}">
                <a14:useLocalDpi xmlns:a14="http://schemas.microsoft.com/office/drawing/2010/main" val="0"/>
              </a:ext>
            </a:extLst>
          </a:blip>
          <a:srcRect l="54752" t="2583" r="3192" b="40120"/>
          <a:stretch/>
        </p:blipFill>
        <p:spPr>
          <a:xfrm>
            <a:off x="9806278" y="475917"/>
            <a:ext cx="6818473" cy="5115021"/>
          </a:xfrm>
          <a:prstGeom prst="rect">
            <a:avLst/>
          </a:prstGeom>
        </p:spPr>
      </p:pic>
      <p:sp>
        <p:nvSpPr>
          <p:cNvPr id="21" name="Hộp Văn bản 20">
            <a:extLst>
              <a:ext uri="{FF2B5EF4-FFF2-40B4-BE49-F238E27FC236}">
                <a16:creationId xmlns:a16="http://schemas.microsoft.com/office/drawing/2014/main" id="{FB7EA801-9A7E-C652-D653-79A4B1DBC528}"/>
              </a:ext>
            </a:extLst>
          </p:cNvPr>
          <p:cNvSpPr txBox="1"/>
          <p:nvPr/>
        </p:nvSpPr>
        <p:spPr>
          <a:xfrm>
            <a:off x="1819321" y="1647417"/>
            <a:ext cx="6117772" cy="3686266"/>
          </a:xfrm>
          <a:prstGeom prst="rect">
            <a:avLst/>
          </a:prstGeom>
          <a:noFill/>
        </p:spPr>
        <p:txBody>
          <a:bodyPr wrap="square">
            <a:spAutoFit/>
          </a:bodyPr>
          <a:lstStyle/>
          <a:p>
            <a:pPr algn="just">
              <a:lnSpc>
                <a:spcPct val="150000"/>
              </a:lnSpc>
            </a:pPr>
            <a:r>
              <a:rPr lang="vi-VN" sz="4000" dirty="0">
                <a:effectLst/>
                <a:ea typeface="Calibri" panose="020F0502020204030204" pitchFamily="34" charset="0"/>
              </a:rPr>
              <a:t>Khi </a:t>
            </a:r>
            <a:r>
              <a:rPr lang="vi-VN" sz="4000" dirty="0" err="1">
                <a:effectLst/>
                <a:ea typeface="Calibri" panose="020F0502020204030204" pitchFamily="34" charset="0"/>
              </a:rPr>
              <a:t>số</a:t>
            </a:r>
            <a:r>
              <a:rPr lang="vi-VN" sz="4000" dirty="0">
                <a:effectLst/>
                <a:ea typeface="Calibri" panose="020F0502020204030204" pitchFamily="34" charset="0"/>
              </a:rPr>
              <a:t> công nhân tăng lên </a:t>
            </a:r>
            <a:r>
              <a:rPr lang="vi-VN" sz="4000" dirty="0" err="1">
                <a:effectLst/>
                <a:ea typeface="Calibri" panose="020F0502020204030204" pitchFamily="34" charset="0"/>
              </a:rPr>
              <a:t>thì</a:t>
            </a:r>
            <a:r>
              <a:rPr lang="vi-VN" sz="4000" dirty="0">
                <a:effectLst/>
                <a:ea typeface="Calibri" panose="020F0502020204030204" pitchFamily="34" charset="0"/>
              </a:rPr>
              <a:t> </a:t>
            </a:r>
            <a:r>
              <a:rPr lang="vi-VN" sz="4000" dirty="0" err="1">
                <a:effectLst/>
                <a:ea typeface="Calibri" panose="020F0502020204030204" pitchFamily="34" charset="0"/>
              </a:rPr>
              <a:t>thời</a:t>
            </a:r>
            <a:r>
              <a:rPr lang="vi-VN" sz="4000" dirty="0">
                <a:effectLst/>
                <a:ea typeface="Calibri" panose="020F0502020204030204" pitchFamily="34" charset="0"/>
              </a:rPr>
              <a:t> gian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sẽ</a:t>
            </a:r>
            <a:r>
              <a:rPr lang="vi-VN" sz="4000" dirty="0">
                <a:effectLst/>
                <a:ea typeface="Calibri" panose="020F0502020204030204" pitchFamily="34" charset="0"/>
              </a:rPr>
              <a:t> tăng lên hay </a:t>
            </a:r>
            <a:r>
              <a:rPr lang="vi-VN" sz="4000" dirty="0" err="1">
                <a:effectLst/>
                <a:ea typeface="Calibri" panose="020F0502020204030204" pitchFamily="34" charset="0"/>
              </a:rPr>
              <a:t>giảm</a:t>
            </a:r>
            <a:r>
              <a:rPr lang="vi-VN" sz="4000" dirty="0">
                <a:effectLst/>
                <a:ea typeface="Calibri" panose="020F0502020204030204" pitchFamily="34" charset="0"/>
              </a:rPr>
              <a:t> đi?</a:t>
            </a:r>
            <a:endParaRPr lang="en-US" sz="4000" dirty="0"/>
          </a:p>
        </p:txBody>
      </p:sp>
      <p:sp>
        <p:nvSpPr>
          <p:cNvPr id="24" name="Hộp Văn bản 23">
            <a:extLst>
              <a:ext uri="{FF2B5EF4-FFF2-40B4-BE49-F238E27FC236}">
                <a16:creationId xmlns:a16="http://schemas.microsoft.com/office/drawing/2014/main" id="{1A2798EB-0B29-3BB8-E86D-DD97C9690F69}"/>
              </a:ext>
            </a:extLst>
          </p:cNvPr>
          <p:cNvSpPr txBox="1"/>
          <p:nvPr/>
        </p:nvSpPr>
        <p:spPr>
          <a:xfrm>
            <a:off x="9684380" y="6351516"/>
            <a:ext cx="6686373" cy="2035309"/>
          </a:xfrm>
          <a:prstGeom prst="wedgeRoundRectCallout">
            <a:avLst>
              <a:gd name="adj1" fmla="val 43151"/>
              <a:gd name="adj2" fmla="val 91217"/>
              <a:gd name="adj3" fmla="val 16667"/>
            </a:avLst>
          </a:prstGeom>
          <a:solidFill>
            <a:srgbClr val="D16A46"/>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vi-VN" sz="4000" dirty="0">
                <a:effectLst/>
                <a:ea typeface="Calibri" panose="020F0502020204030204" pitchFamily="34" charset="0"/>
              </a:rPr>
              <a:t>27 công nhân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đó</a:t>
            </a:r>
            <a:r>
              <a:rPr lang="vi-VN" sz="4000" dirty="0">
                <a:effectLst/>
                <a:ea typeface="Calibri" panose="020F0502020204030204" pitchFamily="34" charset="0"/>
              </a:rPr>
              <a:t> trong bao lâu?</a:t>
            </a:r>
            <a:endParaRPr lang="en-US" sz="4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down)">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5090701" y="-1411883"/>
            <a:ext cx="8534400" cy="13592964"/>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780138" y="5619067"/>
            <a:ext cx="1102737" cy="140252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40987">
            <a:off x="1418329" y="269912"/>
            <a:ext cx="1979026" cy="85098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16758588" y="1278104"/>
            <a:ext cx="490495" cy="61591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229994" y="626837"/>
            <a:ext cx="353025" cy="443297"/>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74668">
            <a:off x="14966735" y="7210493"/>
            <a:ext cx="949464" cy="923180"/>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800000">
            <a:off x="1387615" y="1715984"/>
            <a:ext cx="949464" cy="92318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823726" y="7543480"/>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72513" y="8200600"/>
            <a:ext cx="353025" cy="443297"/>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470598">
            <a:off x="9402559" y="9263592"/>
            <a:ext cx="2351955" cy="726166"/>
          </a:xfrm>
          <a:prstGeom prst="rect">
            <a:avLst/>
          </a:prstGeom>
        </p:spPr>
      </p:pic>
      <mc:AlternateContent xmlns:mc="http://schemas.openxmlformats.org/markup-compatibility/2006">
        <mc:Choice xmlns:a14="http://schemas.microsoft.com/office/drawing/2010/main" Requires="a14">
          <p:sp>
            <p:nvSpPr>
              <p:cNvPr id="20" name="Hộp Văn bản 19">
                <a:extLst>
                  <a:ext uri="{FF2B5EF4-FFF2-40B4-BE49-F238E27FC236}">
                    <a16:creationId xmlns:a16="http://schemas.microsoft.com/office/drawing/2014/main" id="{7BD4C14B-7040-065E-DFD7-106BC6E7ECC7}"/>
                  </a:ext>
                </a:extLst>
              </p:cNvPr>
              <p:cNvSpPr txBox="1"/>
              <p:nvPr/>
            </p:nvSpPr>
            <p:spPr>
              <a:xfrm>
                <a:off x="3325136" y="2894246"/>
                <a:ext cx="12314027" cy="5738494"/>
              </a:xfrm>
              <a:prstGeom prst="rect">
                <a:avLst/>
              </a:prstGeom>
              <a:noFill/>
            </p:spPr>
            <p:txBody>
              <a:bodyPr wrap="square" rtlCol="0">
                <a:spAutoFit/>
              </a:bodyPr>
              <a:lstStyle/>
              <a:p>
                <a:pPr>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=2,9</m:t>
                    </m:r>
                  </m:oMath>
                </a14:m>
                <a:r>
                  <a:rPr lang="en-US" sz="3600" dirty="0">
                    <a:latin typeface="Arial" panose="020B0604020202020204" pitchFamily="34" charset="0"/>
                    <a:cs typeface="Arial" panose="020B0604020202020204" pitchFamily="34" charset="0"/>
                  </a:rPr>
                  <a:t>.</a:t>
                </a:r>
              </a:p>
              <a:p>
                <a:pPr>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p>
              <a:p>
                <a:pPr>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280.</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=160.</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=320.</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 </m:t>
                    </m:r>
                  </m:oMath>
                </a14:m>
                <a:r>
                  <a:rPr lang="en-US" sz="3600" dirty="0">
                    <a:latin typeface="Arial" panose="020B0604020202020204" pitchFamily="34" charset="0"/>
                    <a:cs typeface="Arial" panose="020B0604020202020204" pitchFamily="34" charset="0"/>
                  </a:rPr>
                  <a:t>hay </a:t>
                </a:r>
                <a14:m>
                  <m:oMath xmlns:m="http://schemas.openxmlformats.org/officeDocument/2006/math">
                    <m:r>
                      <a:rPr lang="en-US" sz="3600" i="1" dirty="0" smtClean="0">
                        <a:latin typeface="Cambria Math" panose="02040503050406030204" pitchFamily="18" charset="0"/>
                        <a:cs typeface="Arial" panose="020B0604020202020204" pitchFamily="34" charset="0"/>
                      </a:rPr>
                      <m:t>7.</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=4.</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=8.</m:t>
                    </m:r>
                    <m:r>
                      <a:rPr lang="en-US" sz="3600" i="1" dirty="0" smtClean="0">
                        <a:latin typeface="Cambria Math" panose="02040503050406030204" pitchFamily="18" charset="0"/>
                        <a:cs typeface="Arial" panose="020B0604020202020204" pitchFamily="34" charset="0"/>
                      </a:rPr>
                      <m:t>𝑧</m:t>
                    </m:r>
                  </m:oMath>
                </a14:m>
                <a:endParaRPr lang="en-US" sz="3600" dirty="0">
                  <a:latin typeface="Arial" panose="020B0604020202020204" pitchFamily="34" charset="0"/>
                  <a:cs typeface="Arial" panose="020B0604020202020204" pitchFamily="34" charset="0"/>
                </a:endParaRPr>
              </a:p>
              <a:p>
                <a:pPr>
                  <a:lnSpc>
                    <a:spcPct val="150000"/>
                  </a:lnSpc>
                </a:pPr>
                <a:r>
                  <a:rPr lang="en-US" sz="3600" dirty="0" err="1">
                    <a:latin typeface="Arial" panose="020B0604020202020204" pitchFamily="34" charset="0"/>
                    <a:cs typeface="Arial" panose="020B0604020202020204" pitchFamily="34" charset="0"/>
                  </a:rPr>
                  <a:t>Suy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endParaRPr lang="en-US" sz="3600"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𝑥</m:t>
                          </m:r>
                        </m:num>
                        <m:den>
                          <m:f>
                            <m:fPr>
                              <m:ctrlPr>
                                <a:rPr lang="en-US" sz="360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𝑦</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0"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rPr>
                            <m:t>𝑦</m:t>
                          </m:r>
                          <m:r>
                            <a:rPr lang="en-US" sz="3600" b="0" i="1" smtClean="0">
                              <a:latin typeface="Cambria Math" panose="02040503050406030204" pitchFamily="18" charset="0"/>
                            </a:rPr>
                            <m:t>+</m:t>
                          </m:r>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r>
                                <a:rPr lang="en-US" sz="3600" b="0" i="1" smtClean="0">
                                  <a:latin typeface="Cambria Math" panose="02040503050406030204" pitchFamily="18" charset="0"/>
                                </a:rPr>
                                <m:t>56</m:t>
                              </m:r>
                            </m:den>
                          </m:f>
                        </m:den>
                      </m:f>
                      <m:r>
                        <a:rPr lang="en-US" sz="3600" b="0" i="1" smtClean="0">
                          <a:latin typeface="Cambria Math" panose="02040503050406030204" pitchFamily="18" charset="0"/>
                        </a:rPr>
                        <m:t>=5,6</m:t>
                      </m:r>
                    </m:oMath>
                  </m:oMathPara>
                </a14:m>
                <a:endParaRPr lang="en-US" sz="3600" dirty="0">
                  <a:latin typeface="Arial" panose="020B0604020202020204" pitchFamily="34" charset="0"/>
                  <a:cs typeface="Arial" panose="020B0604020202020204" pitchFamily="34" charset="0"/>
                </a:endParaRPr>
              </a:p>
            </p:txBody>
          </p:sp>
        </mc:Choice>
        <mc:Fallback>
          <p:sp>
            <p:nvSpPr>
              <p:cNvPr id="20" name="Hộp Văn bản 19">
                <a:extLst>
                  <a:ext uri="{FF2B5EF4-FFF2-40B4-BE49-F238E27FC236}">
                    <a16:creationId xmlns:a16="http://schemas.microsoft.com/office/drawing/2014/main" id="{7BD4C14B-7040-065E-DFD7-106BC6E7ECC7}"/>
                  </a:ext>
                </a:extLst>
              </p:cNvPr>
              <p:cNvSpPr txBox="1">
                <a:spLocks noRot="1" noChangeAspect="1" noMove="1" noResize="1" noEditPoints="1" noAdjustHandles="1" noChangeArrowheads="1" noChangeShapeType="1" noTextEdit="1"/>
              </p:cNvSpPr>
              <p:nvPr/>
            </p:nvSpPr>
            <p:spPr>
              <a:xfrm>
                <a:off x="3325136" y="2894246"/>
                <a:ext cx="12314027" cy="5738494"/>
              </a:xfrm>
              <a:prstGeom prst="rect">
                <a:avLst/>
              </a:prstGeom>
              <a:blipFill>
                <a:blip r:embed="rId21"/>
                <a:stretch>
                  <a:fillRect l="-1485" r="-2030"/>
                </a:stretch>
              </a:blipFill>
            </p:spPr>
            <p:txBody>
              <a:bodyPr/>
              <a:lstStyle/>
              <a:p>
                <a:r>
                  <a:rPr lang="en-US">
                    <a:noFill/>
                  </a:rPr>
                  <a:t> </a:t>
                </a:r>
              </a:p>
            </p:txBody>
          </p:sp>
        </mc:Fallback>
      </mc:AlternateContent>
      <p:sp>
        <p:nvSpPr>
          <p:cNvPr id="21" name="Hộp Văn bản 20">
            <a:extLst>
              <a:ext uri="{FF2B5EF4-FFF2-40B4-BE49-F238E27FC236}">
                <a16:creationId xmlns:a16="http://schemas.microsoft.com/office/drawing/2014/main" id="{33DD3514-B035-7540-066D-446F5C788A90}"/>
              </a:ext>
            </a:extLst>
          </p:cNvPr>
          <p:cNvSpPr txBox="1"/>
          <p:nvPr/>
        </p:nvSpPr>
        <p:spPr>
          <a:xfrm>
            <a:off x="7785286" y="174165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086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up)">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wipe(up)">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wipe(up)">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wipe(up)">
                                      <p:cBhvr>
                                        <p:cTn id="28" dur="500"/>
                                        <p:tgtEl>
                                          <p:spTgt spid="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xEl>
                                              <p:pRg st="4" end="4"/>
                                            </p:txEl>
                                          </p:spTgt>
                                        </p:tgtEl>
                                        <p:attrNameLst>
                                          <p:attrName>style.visibility</p:attrName>
                                        </p:attrNameLst>
                                      </p:cBhvr>
                                      <p:to>
                                        <p:strVal val="visible"/>
                                      </p:to>
                                    </p:set>
                                    <p:animEffect transition="in" filter="wipe(up)">
                                      <p:cBhvr>
                                        <p:cTn id="3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6923" y="-2092543"/>
            <a:ext cx="8133695"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25133" y="567940"/>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841396" y="6886611"/>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5654695" y="7012237"/>
            <a:ext cx="2037501" cy="2227883"/>
          </a:xfrm>
          <a:prstGeom prst="rect">
            <a:avLst/>
          </a:prstGeom>
        </p:spPr>
      </p:pic>
      <mc:AlternateContent xmlns:mc="http://schemas.openxmlformats.org/markup-compatibility/2006">
        <mc:Choice xmlns:a14="http://schemas.microsoft.com/office/drawing/2010/main" Requires="a14">
          <p:sp>
            <p:nvSpPr>
              <p:cNvPr id="12" name="Hộp Văn bản 11">
                <a:extLst>
                  <a:ext uri="{FF2B5EF4-FFF2-40B4-BE49-F238E27FC236}">
                    <a16:creationId xmlns:a16="http://schemas.microsoft.com/office/drawing/2014/main" id="{66126383-9E76-212E-CC9A-6A0DC3C07784}"/>
                  </a:ext>
                </a:extLst>
              </p:cNvPr>
              <p:cNvSpPr txBox="1"/>
              <p:nvPr/>
            </p:nvSpPr>
            <p:spPr>
              <a:xfrm>
                <a:off x="3374891" y="2059037"/>
                <a:ext cx="11684000" cy="632660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 </m:t>
                      </m:r>
                      <m:d>
                        <m:dPr>
                          <m:ctrlPr>
                            <a:rPr kumimoji="0" lang="en-US" sz="3600" b="0"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 </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 </m:t>
                      </m:r>
                      <m:d>
                        <m:dPr>
                          <m:ctrlPr>
                            <a:rPr kumimoji="0" lang="en-US" sz="3600" b="0"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bò</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lợn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sú</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lần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0,8 </m:t>
                    </m:r>
                    <m:r>
                      <m:rPr>
                        <m:sty m:val="p"/>
                      </m:rPr>
                      <a:rPr kumimoji="0" lang="en-US" sz="36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1,4 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 0,7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p:sp>
            <p:nvSpPr>
              <p:cNvPr id="12" name="Hộp Văn bản 11">
                <a:extLst>
                  <a:ext uri="{FF2B5EF4-FFF2-40B4-BE49-F238E27FC236}">
                    <a16:creationId xmlns:a16="http://schemas.microsoft.com/office/drawing/2014/main" id="{66126383-9E76-212E-CC9A-6A0DC3C07784}"/>
                  </a:ext>
                </a:extLst>
              </p:cNvPr>
              <p:cNvSpPr txBox="1">
                <a:spLocks noRot="1" noChangeAspect="1" noMove="1" noResize="1" noEditPoints="1" noAdjustHandles="1" noChangeArrowheads="1" noChangeShapeType="1" noTextEdit="1"/>
              </p:cNvSpPr>
              <p:nvPr/>
            </p:nvSpPr>
            <p:spPr>
              <a:xfrm>
                <a:off x="3374891" y="2059037"/>
                <a:ext cx="11684000" cy="6326604"/>
              </a:xfrm>
              <a:prstGeom prst="rect">
                <a:avLst/>
              </a:prstGeom>
              <a:blipFill>
                <a:blip r:embed="rId13"/>
                <a:stretch>
                  <a:fillRect l="-1618" b="-2697"/>
                </a:stretch>
              </a:blipFill>
            </p:spPr>
            <p:txBody>
              <a:bodyPr/>
              <a:lstStyle/>
              <a:p>
                <a:r>
                  <a:rPr lang="en-US">
                    <a:noFill/>
                  </a:rPr>
                  <a:t> </a:t>
                </a:r>
              </a:p>
            </p:txBody>
          </p:sp>
        </mc:Fallback>
      </mc:AlternateContent>
    </p:spTree>
    <p:extLst>
      <p:ext uri="{BB962C8B-B14F-4D97-AF65-F5344CB8AC3E}">
        <p14:creationId xmlns:p14="http://schemas.microsoft.com/office/powerpoint/2010/main" val="3851667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7910002" y="-1907556"/>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0161">
            <a:off x="642319" y="8193098"/>
            <a:ext cx="269744" cy="338720"/>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46010" flipH="1">
            <a:off x="256546" y="8898855"/>
            <a:ext cx="362818" cy="45559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890541">
            <a:off x="17530536" y="1121093"/>
            <a:ext cx="683724" cy="66479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800000">
            <a:off x="1295400" y="379816"/>
            <a:ext cx="683724" cy="664796"/>
          </a:xfrm>
          <a:prstGeom prst="rect">
            <a:avLst/>
          </a:prstGeom>
        </p:spPr>
      </p:pic>
      <p:sp>
        <p:nvSpPr>
          <p:cNvPr id="9" name="Hình chữ nhật: Góc Tròn 8">
            <a:extLst>
              <a:ext uri="{FF2B5EF4-FFF2-40B4-BE49-F238E27FC236}">
                <a16:creationId xmlns:a16="http://schemas.microsoft.com/office/drawing/2014/main" id="{6D455790-D8CF-5351-6EDA-719C72993031}"/>
              </a:ext>
            </a:extLst>
          </p:cNvPr>
          <p:cNvSpPr/>
          <p:nvPr/>
        </p:nvSpPr>
        <p:spPr>
          <a:xfrm>
            <a:off x="7467600" y="439550"/>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4</a:t>
            </a:r>
          </a:p>
        </p:txBody>
      </p:sp>
      <p:sp>
        <p:nvSpPr>
          <p:cNvPr id="10" name="Hộp Văn bản 9">
            <a:extLst>
              <a:ext uri="{FF2B5EF4-FFF2-40B4-BE49-F238E27FC236}">
                <a16:creationId xmlns:a16="http://schemas.microsoft.com/office/drawing/2014/main" id="{07C087B7-90B6-351E-E954-F34FE6591B41}"/>
              </a:ext>
            </a:extLst>
          </p:cNvPr>
          <p:cNvSpPr txBox="1"/>
          <p:nvPr/>
        </p:nvSpPr>
        <p:spPr>
          <a:xfrm>
            <a:off x="1455434" y="2292069"/>
            <a:ext cx="8933769"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24; 18; 12. 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c quay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18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t>
            </a:r>
          </a:p>
        </p:txBody>
      </p:sp>
      <p:pic>
        <p:nvPicPr>
          <p:cNvPr id="19" name="Hình ảnh 18" descr="Ảnh có chứa văn bản&#10;&#10;Mô tả được tạo tự động">
            <a:extLst>
              <a:ext uri="{FF2B5EF4-FFF2-40B4-BE49-F238E27FC236}">
                <a16:creationId xmlns:a16="http://schemas.microsoft.com/office/drawing/2014/main" id="{F90700AD-3145-807D-B5C3-A6B2846F325D}"/>
              </a:ext>
            </a:extLst>
          </p:cNvPr>
          <p:cNvPicPr>
            <a:picLocks noChangeAspect="1"/>
          </p:cNvPicPr>
          <p:nvPr/>
        </p:nvPicPr>
        <p:blipFill rotWithShape="1">
          <a:blip r:embed="rId11">
            <a:extLst>
              <a:ext uri="{28A0092B-C50C-407E-A947-70E740481C1C}">
                <a14:useLocalDpi xmlns:a14="http://schemas.microsoft.com/office/drawing/2010/main" val="0"/>
              </a:ext>
            </a:extLst>
          </a:blip>
          <a:srcRect l="31739" t="58767" r="33223" b="3225"/>
          <a:stretch/>
        </p:blipFill>
        <p:spPr>
          <a:xfrm>
            <a:off x="10949889" y="2748285"/>
            <a:ext cx="6945052" cy="479043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3388">
            <a:off x="14758955" y="6621638"/>
            <a:ext cx="3661067" cy="3135204"/>
          </a:xfrm>
          <a:prstGeom prst="rect">
            <a:avLst/>
          </a:prstGeom>
        </p:spPr>
      </p:pic>
    </p:spTree>
    <p:extLst>
      <p:ext uri="{BB962C8B-B14F-4D97-AF65-F5344CB8AC3E}">
        <p14:creationId xmlns:p14="http://schemas.microsoft.com/office/powerpoint/2010/main" val="3254033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3057" y="7808876"/>
            <a:ext cx="3364205" cy="270971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530986" y="889903"/>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719234" y="565935"/>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7568021" y="1223054"/>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727542" y="8385366"/>
            <a:ext cx="819548" cy="796860"/>
          </a:xfrm>
          <a:prstGeom prst="rect">
            <a:avLst/>
          </a:prstGeom>
        </p:spPr>
      </p:pic>
      <p:sp>
        <p:nvSpPr>
          <p:cNvPr id="7" name="Hộp Văn bản 6">
            <a:extLst>
              <a:ext uri="{FF2B5EF4-FFF2-40B4-BE49-F238E27FC236}">
                <a16:creationId xmlns:a16="http://schemas.microsoft.com/office/drawing/2014/main" id="{57FB4967-F384-2B82-AC5A-B0CE52079E36}"/>
              </a:ext>
            </a:extLst>
          </p:cNvPr>
          <p:cNvSpPr txBox="1"/>
          <p:nvPr/>
        </p:nvSpPr>
        <p:spPr>
          <a:xfrm>
            <a:off x="7800740" y="54570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6" name="Hộp Văn bản 25">
                <a:extLst>
                  <a:ext uri="{FF2B5EF4-FFF2-40B4-BE49-F238E27FC236}">
                    <a16:creationId xmlns:a16="http://schemas.microsoft.com/office/drawing/2014/main" id="{3C86C0A5-EEBA-BDC0-DB92-D3857ECB3C24}"/>
                  </a:ext>
                </a:extLst>
              </p:cNvPr>
              <p:cNvSpPr txBox="1"/>
              <p:nvPr/>
            </p:nvSpPr>
            <p:spPr>
              <a:xfrm>
                <a:off x="1567554" y="1202080"/>
                <a:ext cx="15284766" cy="7981609"/>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Vì </a:t>
                </a:r>
                <a:r>
                  <a:rPr lang="en-US" sz="36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3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nhau</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nên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hai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1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Calibri" panose="020F0502020204030204" pitchFamily="34" charset="0"/>
                        <a:cs typeface="Arial" panose="020B0604020202020204" pitchFamily="34" charset="0"/>
                      </a:rPr>
                      <m:t> </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Times New Roman" panose="02020603050405020304" pitchFamily="18" charset="0"/>
                        <a:cs typeface="Arial" panose="020B0604020202020204" pitchFamily="34" charset="0"/>
                      </a:rPr>
                      <m:t> &gt;0</m:t>
                    </m:r>
                  </m:oMath>
                </a14:m>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có</a:t>
                </a:r>
                <a:r>
                  <a:rPr lang="en-US" sz="36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24.</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𝑥</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=18.</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latin typeface="Arial" panose="020B0604020202020204" pitchFamily="34" charset="0"/>
                    <a:ea typeface="Calibri" panose="020F0502020204030204" pitchFamily="34" charset="0"/>
                    <a:cs typeface="Arial" panose="020B0604020202020204" pitchFamily="34" charset="0"/>
                  </a:rPr>
                  <a:t>Nên</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Calibri" panose="020F0502020204030204" pitchFamily="34" charset="0"/>
                        <a:cs typeface="Arial" panose="020B0604020202020204" pitchFamily="34" charset="0"/>
                      </a:rPr>
                      <m:t>𝑥</m:t>
                    </m:r>
                    <m:r>
                      <a:rPr lang="en-US" sz="3600" b="0" i="1" smtClean="0">
                        <a:latin typeface="Cambria Math" panose="02040503050406030204" pitchFamily="18" charset="0"/>
                        <a:ea typeface="Calibri" panose="020F0502020204030204" pitchFamily="34" charset="0"/>
                        <a:cs typeface="Arial" panose="020B0604020202020204" pitchFamily="34" charset="0"/>
                      </a:rPr>
                      <m:t>=12.18:24=9</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=12.18:18=12</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9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12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endParaRPr lang="en-US" sz="3600" dirty="0">
                  <a:latin typeface="Arial" panose="020B0604020202020204" pitchFamily="34" charset="0"/>
                  <a:cs typeface="Arial" panose="020B0604020202020204" pitchFamily="34" charset="0"/>
                </a:endParaRPr>
              </a:p>
            </p:txBody>
          </p:sp>
        </mc:Choice>
        <mc:Fallback>
          <p:sp>
            <p:nvSpPr>
              <p:cNvPr id="26" name="Hộp Văn bản 25">
                <a:extLst>
                  <a:ext uri="{FF2B5EF4-FFF2-40B4-BE49-F238E27FC236}">
                    <a16:creationId xmlns:a16="http://schemas.microsoft.com/office/drawing/2014/main" id="{3C86C0A5-EEBA-BDC0-DB92-D3857ECB3C24}"/>
                  </a:ext>
                </a:extLst>
              </p:cNvPr>
              <p:cNvSpPr txBox="1">
                <a:spLocks noRot="1" noChangeAspect="1" noMove="1" noResize="1" noEditPoints="1" noAdjustHandles="1" noChangeArrowheads="1" noChangeShapeType="1" noTextEdit="1"/>
              </p:cNvSpPr>
              <p:nvPr/>
            </p:nvSpPr>
            <p:spPr>
              <a:xfrm>
                <a:off x="1567554" y="1202080"/>
                <a:ext cx="15284766" cy="7981609"/>
              </a:xfrm>
              <a:prstGeom prst="rect">
                <a:avLst/>
              </a:prstGeom>
              <a:blipFill>
                <a:blip r:embed="rId13"/>
                <a:stretch>
                  <a:fillRect l="-1197" r="-1237" b="-1908"/>
                </a:stretch>
              </a:blipFill>
            </p:spPr>
            <p:txBody>
              <a:bodyPr/>
              <a:lstStyle/>
              <a:p>
                <a:r>
                  <a:rPr lang="en-US">
                    <a:noFill/>
                  </a:rPr>
                  <a:t> </a:t>
                </a:r>
              </a:p>
            </p:txBody>
          </p:sp>
        </mc:Fallback>
      </mc:AlternateContent>
    </p:spTree>
    <p:extLst>
      <p:ext uri="{BB962C8B-B14F-4D97-AF65-F5344CB8AC3E}">
        <p14:creationId xmlns:p14="http://schemas.microsoft.com/office/powerpoint/2010/main" val="1688732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3)">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ssolv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dissolv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dissolv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dissolve">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dissolve">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dissolve">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668532" y="-2839564"/>
            <a:ext cx="8950935" cy="1543911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397229" y="539209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658549" y="1910099"/>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62855" y="6702143"/>
            <a:ext cx="3665732" cy="3706163"/>
          </a:xfrm>
          <a:prstGeom prst="rect">
            <a:avLst/>
          </a:prstGeom>
        </p:spPr>
      </p:pic>
      <p:sp>
        <p:nvSpPr>
          <p:cNvPr id="8" name="Hộp Văn bản 7">
            <a:extLst>
              <a:ext uri="{FF2B5EF4-FFF2-40B4-BE49-F238E27FC236}">
                <a16:creationId xmlns:a16="http://schemas.microsoft.com/office/drawing/2014/main" id="{D1DB282E-4447-B89D-035E-3B7DD1418B8A}"/>
              </a:ext>
            </a:extLst>
          </p:cNvPr>
          <p:cNvSpPr txBox="1"/>
          <p:nvPr/>
        </p:nvSpPr>
        <p:spPr>
          <a:xfrm>
            <a:off x="5963760" y="1177801"/>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B0C804B9-256C-BBC5-CBAC-F794D58C280D}"/>
                  </a:ext>
                </a:extLst>
              </p:cNvPr>
              <p:cNvSpPr txBox="1"/>
              <p:nvPr/>
            </p:nvSpPr>
            <p:spPr>
              <a:xfrm>
                <a:off x="2814696" y="2516953"/>
                <a:ext cx="126492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tr.68)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mc:Choice>
        <mc:Fallback>
          <p:sp>
            <p:nvSpPr>
              <p:cNvPr id="11" name="Hộp Văn bản 10">
                <a:extLst>
                  <a:ext uri="{FF2B5EF4-FFF2-40B4-BE49-F238E27FC236}">
                    <a16:creationId xmlns:a16="http://schemas.microsoft.com/office/drawing/2014/main" id="{B0C804B9-256C-BBC5-CBAC-F794D58C280D}"/>
                  </a:ext>
                </a:extLst>
              </p:cNvPr>
              <p:cNvSpPr txBox="1">
                <a:spLocks noRot="1" noChangeAspect="1" noMove="1" noResize="1" noEditPoints="1" noAdjustHandles="1" noChangeArrowheads="1" noChangeShapeType="1" noTextEdit="1"/>
              </p:cNvSpPr>
              <p:nvPr/>
            </p:nvSpPr>
            <p:spPr>
              <a:xfrm>
                <a:off x="2814696" y="2516953"/>
                <a:ext cx="12649200" cy="1824923"/>
              </a:xfrm>
              <a:prstGeom prst="rect">
                <a:avLst/>
              </a:prstGeom>
              <a:blipFill>
                <a:blip r:embed="rId13"/>
                <a:stretch>
                  <a:fillRect l="-1735" r="-1687" b="-137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8</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48</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Arial" panose="020B0604020202020204" pitchFamily="34" charset="0"/>
                                  </a:rPr>
                                  <m:t>32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endParaRPr lang="en-US"/>
                        </a:p>
                      </a:txBody>
                      <a:tcPr anchor="ctr">
                        <a:blipFill>
                          <a:blip r:embed="rId14"/>
                          <a:stretch>
                            <a:fillRect l="-299" t="-699" r="-500000" b="-102098"/>
                          </a:stretch>
                        </a:blipFill>
                      </a:tcPr>
                    </a:tc>
                    <a:tc>
                      <a:txBody>
                        <a:bodyPr/>
                        <a:lstStyle/>
                        <a:p>
                          <a:endParaRPr lang="en-US"/>
                        </a:p>
                      </a:txBody>
                      <a:tcPr anchor="ctr">
                        <a:blipFill>
                          <a:blip r:embed="rId14"/>
                          <a:stretch>
                            <a:fillRect l="-100601" t="-699" r="-401502" b="-102098"/>
                          </a:stretch>
                        </a:blipFill>
                      </a:tcPr>
                    </a:tc>
                    <a:tc>
                      <a:txBody>
                        <a:bodyPr/>
                        <a:lstStyle/>
                        <a:p>
                          <a:endParaRPr lang="en-US"/>
                        </a:p>
                      </a:txBody>
                      <a:tcPr anchor="ctr">
                        <a:blipFill>
                          <a:blip r:embed="rId14"/>
                          <a:stretch>
                            <a:fillRect l="-200000" t="-699" r="-300299" b="-102098"/>
                          </a:stretch>
                        </a:blipFill>
                      </a:tcPr>
                    </a:tc>
                    <a:tc>
                      <a:txBody>
                        <a:bodyPr/>
                        <a:lstStyle/>
                        <a:p>
                          <a:endParaRPr lang="en-US"/>
                        </a:p>
                      </a:txBody>
                      <a:tcPr anchor="ctr">
                        <a:blipFill>
                          <a:blip r:embed="rId14"/>
                          <a:stretch>
                            <a:fillRect l="-300901" t="-699" r="-201201" b="-102098"/>
                          </a:stretch>
                        </a:blipFill>
                      </a:tcPr>
                    </a:tc>
                    <a:tc>
                      <a:txBody>
                        <a:bodyPr/>
                        <a:lstStyle/>
                        <a:p>
                          <a:endParaRPr lang="en-US"/>
                        </a:p>
                      </a:txBody>
                      <a:tcPr anchor="ctr">
                        <a:blipFill>
                          <a:blip r:embed="rId14"/>
                          <a:stretch>
                            <a:fillRect l="-399701" t="-699" r="-100599" b="-102098"/>
                          </a:stretch>
                        </a:blipFill>
                      </a:tcPr>
                    </a:tc>
                    <a:tc>
                      <a:txBody>
                        <a:bodyPr/>
                        <a:lstStyle/>
                        <a:p>
                          <a:endParaRPr lang="en-US"/>
                        </a:p>
                      </a:txBody>
                      <a:tcPr anchor="ctr">
                        <a:blipFill>
                          <a:blip r:embed="rId14"/>
                          <a:stretch>
                            <a:fillRect l="-501201" t="-699" r="-901" b="-102098"/>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99" t="-100699" r="-500000" b="-2098"/>
                          </a:stretch>
                        </a:blipFill>
                      </a:tcPr>
                    </a:tc>
                    <a:tc>
                      <a:txBody>
                        <a:bodyPr/>
                        <a:lstStyle/>
                        <a:p>
                          <a:endParaRPr lang="en-US"/>
                        </a:p>
                      </a:txBody>
                      <a:tcPr anchor="ctr">
                        <a:blipFill>
                          <a:blip r:embed="rId14"/>
                          <a:stretch>
                            <a:fillRect l="-100601" t="-100699" r="-401502" b="-2098"/>
                          </a:stretch>
                        </a:blipFill>
                      </a:tcPr>
                    </a:tc>
                    <a:tc>
                      <a:txBody>
                        <a:bodyPr/>
                        <a:lstStyle/>
                        <a:p>
                          <a:endParaRPr lang="en-US"/>
                        </a:p>
                      </a:txBody>
                      <a:tcPr anchor="ctr">
                        <a:blipFill>
                          <a:blip r:embed="rId14"/>
                          <a:stretch>
                            <a:fillRect l="-200000" t="-100699" r="-300299" b="-2098"/>
                          </a:stretch>
                        </a:blipFill>
                      </a:tcPr>
                    </a:tc>
                    <a:tc>
                      <a:txBody>
                        <a:bodyPr/>
                        <a:lstStyle/>
                        <a:p>
                          <a:endParaRPr lang="en-US"/>
                        </a:p>
                      </a:txBody>
                      <a:tcPr anchor="ctr">
                        <a:blipFill>
                          <a:blip r:embed="rId14"/>
                          <a:stretch>
                            <a:fillRect l="-300901" t="-100699" r="-201201" b="-2098"/>
                          </a:stretch>
                        </a:blipFill>
                      </a:tcPr>
                    </a:tc>
                    <a:tc>
                      <a:txBody>
                        <a:bodyPr/>
                        <a:lstStyle/>
                        <a:p>
                          <a:endParaRPr lang="en-US"/>
                        </a:p>
                      </a:txBody>
                      <a:tcPr anchor="ctr">
                        <a:blipFill>
                          <a:blip r:embed="rId14"/>
                          <a:stretch>
                            <a:fillRect l="-399701" t="-100699" r="-100599" b="-2098"/>
                          </a:stretch>
                        </a:blipFill>
                      </a:tcPr>
                    </a:tc>
                    <a:tc>
                      <a:txBody>
                        <a:bodyPr/>
                        <a:lstStyle/>
                        <a:p>
                          <a:endParaRPr lang="en-US"/>
                        </a:p>
                      </a:txBody>
                      <a:tcPr anchor="ctr">
                        <a:blipFill>
                          <a:blip r:embed="rId14"/>
                          <a:stretch>
                            <a:fillRect l="-501201" t="-100699" r="-901" b="-2098"/>
                          </a:stretch>
                        </a:blipFill>
                      </a:tcP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81749971-833F-885B-6D85-848627726254}"/>
                  </a:ext>
                </a:extLst>
              </p:cNvPr>
              <p:cNvSpPr txBox="1"/>
              <p:nvPr/>
            </p:nvSpPr>
            <p:spPr>
              <a:xfrm>
                <a:off x="2895620" y="6934618"/>
                <a:ext cx="13291706"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p:sp>
            <p:nvSpPr>
              <p:cNvPr id="18" name="Hộp Văn bản 17">
                <a:extLst>
                  <a:ext uri="{FF2B5EF4-FFF2-40B4-BE49-F238E27FC236}">
                    <a16:creationId xmlns:a16="http://schemas.microsoft.com/office/drawing/2014/main" id="{81749971-833F-885B-6D85-848627726254}"/>
                  </a:ext>
                </a:extLst>
              </p:cNvPr>
              <p:cNvSpPr txBox="1">
                <a:spLocks noRot="1" noChangeAspect="1" noMove="1" noResize="1" noEditPoints="1" noAdjustHandles="1" noChangeArrowheads="1" noChangeShapeType="1" noTextEdit="1"/>
              </p:cNvSpPr>
              <p:nvPr/>
            </p:nvSpPr>
            <p:spPr>
              <a:xfrm>
                <a:off x="2895620" y="6934618"/>
                <a:ext cx="13291706" cy="901593"/>
              </a:xfrm>
              <a:prstGeom prst="rect">
                <a:avLst/>
              </a:prstGeom>
              <a:blipFill>
                <a:blip r:embed="rId15"/>
                <a:stretch>
                  <a:fillRect l="-1606" r="-917" b="-29252"/>
                </a:stretch>
              </a:blipFill>
            </p:spPr>
            <p:txBody>
              <a:bodyPr/>
              <a:lstStyle/>
              <a:p>
                <a:r>
                  <a:rPr lang="en-US">
                    <a:noFill/>
                  </a:rPr>
                  <a:t> </a:t>
                </a:r>
              </a:p>
            </p:txBody>
          </p:sp>
        </mc:Fallback>
      </mc:AlternateContent>
    </p:spTree>
    <p:extLst>
      <p:ext uri="{BB962C8B-B14F-4D97-AF65-F5344CB8AC3E}">
        <p14:creationId xmlns:p14="http://schemas.microsoft.com/office/powerpoint/2010/main" val="1042769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5067300" y="-2399519"/>
            <a:ext cx="8153399" cy="14969922"/>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00285708-2468-E5E1-D159-F9B696301F55}"/>
                  </a:ext>
                </a:extLst>
              </p:cNvPr>
              <p:cNvSpPr txBox="1"/>
              <p:nvPr/>
            </p:nvSpPr>
            <p:spPr>
              <a:xfrm>
                <a:off x="3132587" y="3212380"/>
                <a:ext cx="12054114" cy="397935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Quan sát bảng giá trị của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ta thấy: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3 . 32=96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4 </m:t>
                    </m:r>
                    <m:r>
                      <a:rPr lang="nl-NL" sz="4000" i="1" dirty="0">
                        <a:effectLst/>
                        <a:latin typeface="Cambria Math" panose="02040503050406030204" pitchFamily="18" charset="0"/>
                        <a:ea typeface="Calibri" panose="020F0502020204030204" pitchFamily="34" charset="0"/>
                        <a:cs typeface="Arial" panose="020B0604020202020204" pitchFamily="34" charset="0"/>
                      </a:rPr>
                      <m:t>. 24</m:t>
                    </m:r>
                    <m:r>
                      <a:rPr lang="en-US" sz="4000" b="0" i="1" dirty="0" smtClean="0">
                        <a:effectLst/>
                        <a:latin typeface="Cambria Math" panose="02040503050406030204" pitchFamily="18" charset="0"/>
                        <a:ea typeface="Calibri" panose="020F0502020204030204" pitchFamily="34" charset="0"/>
                        <a:cs typeface="Arial" panose="020B0604020202020204" pitchFamily="34" charset="0"/>
                      </a:rPr>
                      <m:t>=</m:t>
                    </m:r>
                    <m:r>
                      <a:rPr lang="nl-NL" sz="4000" i="1" dirty="0">
                        <a:effectLst/>
                        <a:latin typeface="Cambria Math" panose="02040503050406030204" pitchFamily="18" charset="0"/>
                        <a:ea typeface="Calibri" panose="020F0502020204030204" pitchFamily="34" charset="0"/>
                        <a:cs typeface="Arial" panose="020B0604020202020204" pitchFamily="34" charset="0"/>
                      </a:rPr>
                      <m:t>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6</m:t>
                    </m:r>
                    <m:r>
                      <a:rPr lang="nl-NL" sz="4000" i="1" dirty="0">
                        <a:effectLst/>
                        <a:latin typeface="Cambria Math" panose="02040503050406030204" pitchFamily="18" charset="0"/>
                        <a:ea typeface="Calibri" panose="020F0502020204030204" pitchFamily="34" charset="0"/>
                        <a:cs typeface="Arial" panose="020B0604020202020204" pitchFamily="34" charset="0"/>
                      </a:rPr>
                      <m:t>.16=96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8 . 12=96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48 </m:t>
                    </m:r>
                    <m:r>
                      <a:rPr lang="nl-NL" sz="4000" i="1" dirty="0">
                        <a:effectLst/>
                        <a:latin typeface="Cambria Math" panose="02040503050406030204" pitchFamily="18" charset="0"/>
                        <a:ea typeface="Calibri" panose="020F0502020204030204" pitchFamily="34" charset="0"/>
                        <a:cs typeface="Arial" panose="020B0604020202020204" pitchFamily="34" charset="0"/>
                      </a:rPr>
                      <m:t>. 2=96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dirty="0">
                    <a:effectLst/>
                    <a:latin typeface="Arial" panose="020B0604020202020204" pitchFamily="34" charset="0"/>
                    <a:ea typeface="Calibri" panose="020F0502020204030204" pitchFamily="34" charset="0"/>
                    <a:cs typeface="Arial" panose="020B0604020202020204" pitchFamily="34" charset="0"/>
                  </a:rPr>
                  <a:t> Hai đại lượng có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00285708-2468-E5E1-D159-F9B696301F55}"/>
                  </a:ext>
                </a:extLst>
              </p:cNvPr>
              <p:cNvSpPr txBox="1">
                <a:spLocks noRot="1" noChangeAspect="1" noMove="1" noResize="1" noEditPoints="1" noAdjustHandles="1" noChangeArrowheads="1" noChangeShapeType="1" noTextEdit="1"/>
              </p:cNvSpPr>
              <p:nvPr/>
            </p:nvSpPr>
            <p:spPr>
              <a:xfrm>
                <a:off x="3132587" y="3212380"/>
                <a:ext cx="12054114" cy="3979359"/>
              </a:xfrm>
              <a:prstGeom prst="rect">
                <a:avLst/>
              </a:prstGeom>
              <a:blipFill>
                <a:blip r:embed="rId15"/>
                <a:stretch>
                  <a:fillRect l="-1821" b="-5666"/>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AEA42CA0-8221-52EF-EFB2-FCAC46B409A1}"/>
              </a:ext>
            </a:extLst>
          </p:cNvPr>
          <p:cNvSpPr txBox="1"/>
          <p:nvPr/>
        </p:nvSpPr>
        <p:spPr>
          <a:xfrm>
            <a:off x="7800930" y="1943122"/>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05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25600" y="16329"/>
            <a:ext cx="4155431" cy="3717222"/>
          </a:xfrm>
          <a:prstGeom prst="rect">
            <a:avLst/>
          </a:prstGeom>
        </p:spPr>
      </p:pic>
      <p:grpSp>
        <p:nvGrpSpPr>
          <p:cNvPr id="6" name="Group 6"/>
          <p:cNvGrpSpPr/>
          <p:nvPr/>
        </p:nvGrpSpPr>
        <p:grpSpPr>
          <a:xfrm rot="5400000">
            <a:off x="5123358" y="-1792687"/>
            <a:ext cx="8041285" cy="13872374"/>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A18EF295-04B4-C361-28CF-CF337A945E88}"/>
                  </a:ext>
                </a:extLst>
              </p:cNvPr>
              <p:cNvSpPr txBox="1"/>
              <p:nvPr/>
            </p:nvSpPr>
            <p:spPr>
              <a:xfrm>
                <a:off x="3469542" y="2662032"/>
                <a:ext cx="11261245"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 (SGK – tr.68)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=36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=15</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=60</m:t>
                    </m:r>
                  </m:oMath>
                </a14:m>
                <a:r>
                  <a:rPr lang="en-US" sz="4000" dirty="0">
                    <a:latin typeface="Arial" panose="020B0604020202020204" pitchFamily="34" charset="0"/>
                    <a:cs typeface="Arial" panose="020B0604020202020204" pitchFamily="34" charset="0"/>
                  </a:rPr>
                  <a:t>.</a:t>
                </a:r>
              </a:p>
            </p:txBody>
          </p:sp>
        </mc:Choice>
        <mc:Fallback>
          <p:sp>
            <p:nvSpPr>
              <p:cNvPr id="10" name="Hộp Văn bản 9">
                <a:extLst>
                  <a:ext uri="{FF2B5EF4-FFF2-40B4-BE49-F238E27FC236}">
                    <a16:creationId xmlns:a16="http://schemas.microsoft.com/office/drawing/2014/main" id="{A18EF295-04B4-C361-28CF-CF337A945E88}"/>
                  </a:ext>
                </a:extLst>
              </p:cNvPr>
              <p:cNvSpPr txBox="1">
                <a:spLocks noRot="1" noChangeAspect="1" noMove="1" noResize="1" noEditPoints="1" noAdjustHandles="1" noChangeArrowheads="1" noChangeShapeType="1" noTextEdit="1"/>
              </p:cNvSpPr>
              <p:nvPr/>
            </p:nvSpPr>
            <p:spPr>
              <a:xfrm>
                <a:off x="3469542" y="2662032"/>
                <a:ext cx="11261245" cy="4594912"/>
              </a:xfrm>
              <a:prstGeom prst="rect">
                <a:avLst/>
              </a:prstGeom>
              <a:blipFill>
                <a:blip r:embed="rId15"/>
                <a:stretch>
                  <a:fillRect l="-1895" r="-1949" b="-4914"/>
                </a:stretch>
              </a:blipFill>
            </p:spPr>
            <p:txBody>
              <a:bodyPr/>
              <a:lstStyle/>
              <a:p>
                <a:r>
                  <a:rPr lang="en-US">
                    <a:noFill/>
                  </a:rPr>
                  <a:t> </a:t>
                </a:r>
              </a:p>
            </p:txBody>
          </p:sp>
        </mc:Fallback>
      </mc:AlternateContent>
    </p:spTree>
    <p:extLst>
      <p:ext uri="{BB962C8B-B14F-4D97-AF65-F5344CB8AC3E}">
        <p14:creationId xmlns:p14="http://schemas.microsoft.com/office/powerpoint/2010/main" val="1135320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89910" y="-2202125"/>
            <a:ext cx="8508179" cy="1469124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141937" y="8430332"/>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867087" y="8384114"/>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83035" y="821648"/>
            <a:ext cx="1691330" cy="2650232"/>
          </a:xfrm>
          <a:prstGeom prst="rect">
            <a:avLst/>
          </a:prstGeom>
        </p:spPr>
      </p:pic>
      <p:sp>
        <p:nvSpPr>
          <p:cNvPr id="19" name="Hộp Văn bản 18">
            <a:extLst>
              <a:ext uri="{FF2B5EF4-FFF2-40B4-BE49-F238E27FC236}">
                <a16:creationId xmlns:a16="http://schemas.microsoft.com/office/drawing/2014/main" id="{BA655222-CF9C-0E6D-2638-707CACD8708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6" name="Hộp Văn bản 25">
                <a:extLst>
                  <a:ext uri="{FF2B5EF4-FFF2-40B4-BE49-F238E27FC236}">
                    <a16:creationId xmlns:a16="http://schemas.microsoft.com/office/drawing/2014/main" id="{B2EF2AD0-C51D-E6BC-6E90-C9A17206F3A1}"/>
                  </a:ext>
                </a:extLst>
              </p:cNvPr>
              <p:cNvSpPr txBox="1"/>
              <p:nvPr/>
            </p:nvSpPr>
            <p:spPr>
              <a:xfrm>
                <a:off x="4483937" y="2275002"/>
                <a:ext cx="9796050" cy="7121437"/>
              </a:xfrm>
              <a:prstGeom prst="rect">
                <a:avLst/>
              </a:prstGeom>
              <a:noFill/>
            </p:spPr>
            <p:txBody>
              <a:bodyPr wrap="square">
                <a:spAutoFit/>
              </a:bodyPr>
              <a:lstStyle/>
              <a:p>
                <a:pPr marL="0" marR="0"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a) Hệ số tỉ lệ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=36.15=540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=45</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6" name="Hộp Văn bản 25">
                <a:extLst>
                  <a:ext uri="{FF2B5EF4-FFF2-40B4-BE49-F238E27FC236}">
                    <a16:creationId xmlns:a16="http://schemas.microsoft.com/office/drawing/2014/main" id="{B2EF2AD0-C51D-E6BC-6E90-C9A17206F3A1}"/>
                  </a:ext>
                </a:extLst>
              </p:cNvPr>
              <p:cNvSpPr txBox="1">
                <a:spLocks noRot="1" noChangeAspect="1" noMove="1" noResize="1" noEditPoints="1" noAdjustHandles="1" noChangeArrowheads="1" noChangeShapeType="1" noTextEdit="1"/>
              </p:cNvSpPr>
              <p:nvPr/>
            </p:nvSpPr>
            <p:spPr>
              <a:xfrm>
                <a:off x="4483937" y="2275002"/>
                <a:ext cx="9796050" cy="7121437"/>
              </a:xfrm>
              <a:prstGeom prst="rect">
                <a:avLst/>
              </a:prstGeom>
              <a:blipFill>
                <a:blip r:embed="rId15"/>
                <a:stretch>
                  <a:fillRect l="-2240" b="-685"/>
                </a:stretch>
              </a:blipFill>
            </p:spPr>
            <p:txBody>
              <a:bodyPr/>
              <a:lstStyle/>
              <a:p>
                <a:r>
                  <a:rPr lang="en-US">
                    <a:noFill/>
                  </a:rPr>
                  <a:t> </a:t>
                </a:r>
              </a:p>
            </p:txBody>
          </p:sp>
        </mc:Fallback>
      </mc:AlternateContent>
    </p:spTree>
    <p:extLst>
      <p:ext uri="{BB962C8B-B14F-4D97-AF65-F5344CB8AC3E}">
        <p14:creationId xmlns:p14="http://schemas.microsoft.com/office/powerpoint/2010/main" val="1183933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wipe(up)">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wipe(up)">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564922" y="-2214018"/>
            <a:ext cx="9158155" cy="14787977"/>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384754" y="-145344"/>
            <a:ext cx="3010939" cy="335906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5833745" y="8915502"/>
            <a:ext cx="1567735" cy="1993940"/>
          </a:xfrm>
          <a:prstGeom prst="rect">
            <a:avLst/>
          </a:prstGeom>
        </p:spPr>
      </p:pic>
      <p:sp>
        <p:nvSpPr>
          <p:cNvPr id="13" name="Hộp Văn bản 12">
            <a:extLst>
              <a:ext uri="{FF2B5EF4-FFF2-40B4-BE49-F238E27FC236}">
                <a16:creationId xmlns:a16="http://schemas.microsoft.com/office/drawing/2014/main" id="{A1241D95-A1A6-F21E-3D30-D05B56FED87B}"/>
              </a:ext>
            </a:extLst>
          </p:cNvPr>
          <p:cNvSpPr txBox="1"/>
          <p:nvPr/>
        </p:nvSpPr>
        <p:spPr>
          <a:xfrm>
            <a:off x="5295900" y="1333500"/>
            <a:ext cx="7696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4" name="Hộp Văn bản 13">
            <a:extLst>
              <a:ext uri="{FF2B5EF4-FFF2-40B4-BE49-F238E27FC236}">
                <a16:creationId xmlns:a16="http://schemas.microsoft.com/office/drawing/2014/main" id="{D194775D-F2F0-CF2B-8468-F218620D320E}"/>
              </a:ext>
            </a:extLst>
          </p:cNvPr>
          <p:cNvSpPr txBox="1"/>
          <p:nvPr/>
        </p:nvSpPr>
        <p:spPr>
          <a:xfrm>
            <a:off x="2950568" y="2920348"/>
            <a:ext cx="12386863"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tr.68)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168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28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mất</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lâu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1627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10054115" y="457692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782285" y="820991"/>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mc:Choice xmlns:a14="http://schemas.microsoft.com/office/drawing/2010/main" Requires="a14">
          <p:sp>
            <p:nvSpPr>
              <p:cNvPr id="13" name="Hộp Văn bản 12">
                <a:extLst>
                  <a:ext uri="{FF2B5EF4-FFF2-40B4-BE49-F238E27FC236}">
                    <a16:creationId xmlns:a16="http://schemas.microsoft.com/office/drawing/2014/main" id="{E042CFFF-E745-E2C0-74E8-E5626005FC08}"/>
                  </a:ext>
                </a:extLst>
              </p:cNvPr>
              <p:cNvSpPr txBox="1"/>
              <p:nvPr/>
            </p:nvSpPr>
            <p:spPr>
              <a:xfrm>
                <a:off x="1696357" y="2063425"/>
                <a:ext cx="14895285"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thời gian nhóm thợ hoàn thành công việc là </a:t>
                </a:r>
                <a14:m>
                  <m:oMath xmlns:m="http://schemas.openxmlformats.org/officeDocument/2006/math">
                    <m:r>
                      <a:rPr lang="nl-NL"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(ngày) </a:t>
                </a: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khối lượng công việc không đổi và năng suất làm việc của mỗi người là như nhau nên số thợ và thời gian hoàn thành công việc là hai đại lượng tỉ lệ nghịch.</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35.168=28.</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m:t>
                    </m:r>
                    <m:func>
                      <m:func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func>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8=210</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điều kiện)</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 vậy, nhóm thợ cần 210 ngày để xây xong tòa nhà.</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3" name="Hộp Văn bản 12">
                <a:extLst>
                  <a:ext uri="{FF2B5EF4-FFF2-40B4-BE49-F238E27FC236}">
                    <a16:creationId xmlns:a16="http://schemas.microsoft.com/office/drawing/2014/main" id="{E042CFFF-E745-E2C0-74E8-E5626005FC08}"/>
                  </a:ext>
                </a:extLst>
              </p:cNvPr>
              <p:cNvSpPr txBox="1">
                <a:spLocks noRot="1" noChangeAspect="1" noMove="1" noResize="1" noEditPoints="1" noAdjustHandles="1" noChangeArrowheads="1" noChangeShapeType="1" noTextEdit="1"/>
              </p:cNvSpPr>
              <p:nvPr/>
            </p:nvSpPr>
            <p:spPr>
              <a:xfrm>
                <a:off x="1696357" y="2063425"/>
                <a:ext cx="14895285" cy="6851940"/>
              </a:xfrm>
              <a:prstGeom prst="rect">
                <a:avLst/>
              </a:prstGeom>
              <a:blipFill>
                <a:blip r:embed="rId13"/>
                <a:stretch>
                  <a:fillRect l="-1432" r="-1432" b="-2847"/>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F2621E0A-7D64-FB95-3A95-20A6B4E15EF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73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7276" y="-945908"/>
            <a:ext cx="7710338" cy="1265785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33807" y="2415036"/>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945377" y="6983480"/>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6188077" y="7162536"/>
            <a:ext cx="2037501" cy="2227883"/>
          </a:xfrm>
          <a:prstGeom prst="rect">
            <a:avLst/>
          </a:prstGeom>
        </p:spPr>
      </p:pic>
      <p:pic>
        <p:nvPicPr>
          <p:cNvPr id="15" name="Picture 9">
            <a:extLst>
              <a:ext uri="{FF2B5EF4-FFF2-40B4-BE49-F238E27FC236}">
                <a16:creationId xmlns:a16="http://schemas.microsoft.com/office/drawing/2014/main" id="{2974A1C3-67A4-EFA9-E842-4CBA806B55F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37269">
            <a:off x="13344441" y="5468819"/>
            <a:ext cx="4386699" cy="4410758"/>
          </a:xfrm>
          <a:prstGeom prst="rect">
            <a:avLst/>
          </a:prstGeom>
        </p:spPr>
      </p:pic>
      <p:sp>
        <p:nvSpPr>
          <p:cNvPr id="16" name="Hộp Văn bản 15">
            <a:extLst>
              <a:ext uri="{FF2B5EF4-FFF2-40B4-BE49-F238E27FC236}">
                <a16:creationId xmlns:a16="http://schemas.microsoft.com/office/drawing/2014/main" id="{078F8B06-FA7B-6F43-EAEB-F37ECD2269A8}"/>
              </a:ext>
            </a:extLst>
          </p:cNvPr>
          <p:cNvSpPr txBox="1"/>
          <p:nvPr/>
        </p:nvSpPr>
        <p:spPr>
          <a:xfrm>
            <a:off x="3568289" y="3431010"/>
            <a:ext cx="10808312" cy="3904017"/>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8: ĐẠI LƯỢNG TỈ LỆ NGHỊCH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3564680" y="486972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2214897" y="244814"/>
            <a:ext cx="8582381" cy="9797373"/>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595595" y="2471343"/>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595595" y="5125698"/>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595595" y="7830361"/>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313197" y="5448300"/>
            <a:ext cx="4422821" cy="4624623"/>
          </a:xfrm>
          <a:prstGeom prst="rect">
            <a:avLst/>
          </a:prstGeom>
        </p:spPr>
      </p:pic>
      <p:sp>
        <p:nvSpPr>
          <p:cNvPr id="7" name="Hộp Văn bản 6">
            <a:extLst>
              <a:ext uri="{FF2B5EF4-FFF2-40B4-BE49-F238E27FC236}">
                <a16:creationId xmlns:a16="http://schemas.microsoft.com/office/drawing/2014/main" id="{1412AA5A-0531-9EA4-9CFA-EB3BDAB15755}"/>
              </a:ext>
            </a:extLst>
          </p:cNvPr>
          <p:cNvSpPr txBox="1"/>
          <p:nvPr/>
        </p:nvSpPr>
        <p:spPr>
          <a:xfrm>
            <a:off x="2143089" y="2753777"/>
            <a:ext cx="8747272"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 (SGK – tr.68)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dịp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25%.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a:t>
            </a:r>
          </a:p>
        </p:txBody>
      </p:sp>
      <p:pic>
        <p:nvPicPr>
          <p:cNvPr id="14338" name="Picture 2" descr="Combo 10 bông Hoa Hồng nhung bông Hoa lụa cao cấp (51cm) - Đỏ |  PhucKhangshop | Tiki">
            <a:extLst>
              <a:ext uri="{FF2B5EF4-FFF2-40B4-BE49-F238E27FC236}">
                <a16:creationId xmlns:a16="http://schemas.microsoft.com/office/drawing/2014/main" id="{16ED7478-6F33-2D71-9101-493DE15F28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11663" y="146129"/>
            <a:ext cx="5255209" cy="525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8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317198" y="-1450710"/>
            <a:ext cx="9653604" cy="13193146"/>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16121" y="7995434"/>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381587" y="1710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469124" y="733549"/>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086374" y="775203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E8B8C100-C5F1-1790-64AB-C5F69DE297F6}"/>
                  </a:ext>
                </a:extLst>
              </p:cNvPr>
              <p:cNvSpPr txBox="1"/>
              <p:nvPr/>
            </p:nvSpPr>
            <p:spPr>
              <a:xfrm>
                <a:off x="3358954" y="2257047"/>
                <a:ext cx="12170228" cy="6731971"/>
              </a:xfrm>
              <a:prstGeom prst="rect">
                <a:avLst/>
              </a:prstGeom>
              <a:noFill/>
            </p:spPr>
            <p:txBody>
              <a:bodyPr wrap="square">
                <a:spAutoFit/>
              </a:bodyPr>
              <a:lstStyle/>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số hoa mua được là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(bông,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func>
                      <m:func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func>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 sử giá hoa tước lễ là a thì giá hoa vào dịp lễ là 1,25 . a</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số hoa . giá hoa = số tiền mua hoa (không đổi) nên số hoa và giá hoa là hai đại lượng tỉ lệ nghịch.</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.1,25.</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b="0" i="1" smtClean="0">
                            <a:solidFill>
                              <a:schemeClr val="tx1"/>
                            </a:solidFill>
                            <a:effectLst/>
                            <a:latin typeface="Cambria Math" panose="02040503050406030204" pitchFamily="18" charset="0"/>
                            <a:cs typeface="Arial" panose="020B0604020202020204" pitchFamily="34" charset="0"/>
                          </a:rPr>
                        </m:ctrlPr>
                      </m:fPr>
                      <m:num>
                        <m:r>
                          <a:rPr lang="en-US" sz="3600" b="0" i="1" smtClean="0">
                            <a:solidFill>
                              <a:schemeClr val="tx1"/>
                            </a:solidFill>
                            <a:effectLst/>
                            <a:latin typeface="Cambria Math" panose="02040503050406030204" pitchFamily="18" charset="0"/>
                            <a:cs typeface="Arial" panose="020B0604020202020204" pitchFamily="34" charset="0"/>
                          </a:rPr>
                          <m:t>10.</m:t>
                        </m:r>
                        <m:r>
                          <a:rPr lang="en-US" sz="3600" b="0" i="1" smtClean="0">
                            <a:solidFill>
                              <a:schemeClr val="tx1"/>
                            </a:solidFill>
                            <a:effectLst/>
                            <a:latin typeface="Cambria Math" panose="02040503050406030204" pitchFamily="18" charset="0"/>
                            <a:cs typeface="Arial" panose="020B0604020202020204" pitchFamily="34" charset="0"/>
                          </a:rPr>
                          <m:t>𝑎</m:t>
                        </m:r>
                      </m:num>
                      <m:den>
                        <m:r>
                          <a:rPr lang="en-US" sz="3600" b="0" i="1" smtClean="0">
                            <a:solidFill>
                              <a:schemeClr val="tx1"/>
                            </a:solidFill>
                            <a:effectLst/>
                            <a:latin typeface="Cambria Math" panose="02040503050406030204" pitchFamily="18" charset="0"/>
                            <a:cs typeface="Arial" panose="020B0604020202020204" pitchFamily="34" charset="0"/>
                          </a:rPr>
                          <m:t>1,25</m:t>
                        </m:r>
                        <m:r>
                          <a:rPr lang="en-US" sz="3600" b="0" i="1" smtClean="0">
                            <a:solidFill>
                              <a:schemeClr val="tx1"/>
                            </a:solidFill>
                            <a:effectLst/>
                            <a:latin typeface="Cambria Math" panose="02040503050406030204" pitchFamily="18" charset="0"/>
                            <a:cs typeface="Arial" panose="020B0604020202020204" pitchFamily="34" charset="0"/>
                          </a:rPr>
                          <m:t>𝑎</m:t>
                        </m:r>
                      </m:den>
                    </m:f>
                    <m:r>
                      <a:rPr lang="en-US" sz="3600" b="0" i="1" smtClean="0">
                        <a:solidFill>
                          <a:schemeClr val="tx1"/>
                        </a:solidFill>
                        <a:effectLst/>
                        <a:latin typeface="Cambria Math" panose="02040503050406030204" pitchFamily="18" charset="0"/>
                        <a:cs typeface="Arial" panose="020B0604020202020204" pitchFamily="34" charset="0"/>
                      </a:rPr>
                      <m:t>=8</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thỏa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mãn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chị</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2" name="Hộp Văn bản 21">
                <a:extLst>
                  <a:ext uri="{FF2B5EF4-FFF2-40B4-BE49-F238E27FC236}">
                    <a16:creationId xmlns:a16="http://schemas.microsoft.com/office/drawing/2014/main" id="{E8B8C100-C5F1-1790-64AB-C5F69DE297F6}"/>
                  </a:ext>
                </a:extLst>
              </p:cNvPr>
              <p:cNvSpPr txBox="1">
                <a:spLocks noRot="1" noChangeAspect="1" noMove="1" noResize="1" noEditPoints="1" noAdjustHandles="1" noChangeArrowheads="1" noChangeShapeType="1" noTextEdit="1"/>
              </p:cNvSpPr>
              <p:nvPr/>
            </p:nvSpPr>
            <p:spPr>
              <a:xfrm>
                <a:off x="3358954" y="2257047"/>
                <a:ext cx="12170228" cy="6731971"/>
              </a:xfrm>
              <a:prstGeom prst="rect">
                <a:avLst/>
              </a:prstGeom>
              <a:blipFill>
                <a:blip r:embed="rId19"/>
                <a:stretch>
                  <a:fillRect l="-1503" r="-1553" b="-2443"/>
                </a:stretch>
              </a:blipFill>
            </p:spPr>
            <p:txBody>
              <a:bodyPr/>
              <a:lstStyle/>
              <a:p>
                <a:r>
                  <a:rPr lang="en-US">
                    <a:noFill/>
                  </a:rPr>
                  <a:t> </a:t>
                </a:r>
              </a:p>
            </p:txBody>
          </p:sp>
        </mc:Fallback>
      </mc:AlternateContent>
      <p:sp>
        <p:nvSpPr>
          <p:cNvPr id="23" name="Hộp Văn bản 22">
            <a:extLst>
              <a:ext uri="{FF2B5EF4-FFF2-40B4-BE49-F238E27FC236}">
                <a16:creationId xmlns:a16="http://schemas.microsoft.com/office/drawing/2014/main" id="{022BA812-E3D6-5862-8CAE-9B819E51D201}"/>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25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457375" y="6001149"/>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7670981" y="2637973"/>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298633" y="309470"/>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7343473" y="867006"/>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6344916" y="38251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6640378" y="9377600"/>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208340" y="1336510"/>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4863160" y="8172307"/>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5711947" y="8829427"/>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9" name="Hộp Văn bản 8">
            <a:extLst>
              <a:ext uri="{FF2B5EF4-FFF2-40B4-BE49-F238E27FC236}">
                <a16:creationId xmlns:a16="http://schemas.microsoft.com/office/drawing/2014/main" id="{BB3F7CF4-BAA1-38BD-CC04-A4E5A51F4DC8}"/>
              </a:ext>
            </a:extLst>
          </p:cNvPr>
          <p:cNvSpPr txBox="1"/>
          <p:nvPr/>
        </p:nvSpPr>
        <p:spPr>
          <a:xfrm>
            <a:off x="2572363" y="1344419"/>
            <a:ext cx="14542747" cy="7468648"/>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5 (SGK – tr.68) </a:t>
            </a:r>
            <a:r>
              <a:rPr lang="en-US" sz="3600" dirty="0">
                <a:latin typeface="Arial" panose="020B0604020202020204" pitchFamily="34" charset="0"/>
                <a:cs typeface="Arial" panose="020B0604020202020204" pitchFamily="34" charset="0"/>
              </a:rPr>
              <a:t>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Nguyễn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85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36,85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Cũng</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lôi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78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38,78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p>
        </p:txBody>
      </p:sp>
    </p:spTree>
    <p:extLst>
      <p:ext uri="{BB962C8B-B14F-4D97-AF65-F5344CB8AC3E}">
        <p14:creationId xmlns:p14="http://schemas.microsoft.com/office/powerpoint/2010/main" val="4100608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1578785" y="390727"/>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767460" y="4761498"/>
            <a:ext cx="608425" cy="764004"/>
          </a:xfrm>
          <a:prstGeom prst="rect">
            <a:avLst/>
          </a:prstGeom>
        </p:spPr>
      </p:pic>
      <p:grpSp>
        <p:nvGrpSpPr>
          <p:cNvPr id="14" name="Nhóm 13">
            <a:extLst>
              <a:ext uri="{FF2B5EF4-FFF2-40B4-BE49-F238E27FC236}">
                <a16:creationId xmlns:a16="http://schemas.microsoft.com/office/drawing/2014/main" id="{E3FD6171-85B4-EAA2-A980-7379B0572FE7}"/>
              </a:ext>
            </a:extLst>
          </p:cNvPr>
          <p:cNvGrpSpPr/>
          <p:nvPr/>
        </p:nvGrpSpPr>
        <p:grpSpPr>
          <a:xfrm>
            <a:off x="1925276" y="395210"/>
            <a:ext cx="14437447" cy="9496580"/>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56425" y="957311"/>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9D0C874D-15BF-B249-1041-D1831438CD03}"/>
                  </a:ext>
                </a:extLst>
              </p:cNvPr>
              <p:cNvSpPr txBox="1"/>
              <p:nvPr/>
            </p:nvSpPr>
            <p:spPr>
              <a:xfrm>
                <a:off x="2931580" y="1496677"/>
                <a:ext cx="12524260" cy="8016746"/>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85 = 276,85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78 = 278,78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278,78</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276,85</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≈1,007</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bình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mùa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1,007</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9D0C874D-15BF-B249-1041-D1831438CD03}"/>
                  </a:ext>
                </a:extLst>
              </p:cNvPr>
              <p:cNvSpPr txBox="1">
                <a:spLocks noRot="1" noChangeAspect="1" noMove="1" noResize="1" noEditPoints="1" noAdjustHandles="1" noChangeArrowheads="1" noChangeShapeType="1" noTextEdit="1"/>
              </p:cNvSpPr>
              <p:nvPr/>
            </p:nvSpPr>
            <p:spPr>
              <a:xfrm>
                <a:off x="2931580" y="1496677"/>
                <a:ext cx="12524260" cy="8016746"/>
              </a:xfrm>
              <a:prstGeom prst="rect">
                <a:avLst/>
              </a:prstGeom>
              <a:blipFill>
                <a:blip r:embed="rId13"/>
                <a:stretch>
                  <a:fillRect l="-1509" r="-1461" b="-1901"/>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5272710B-FC3A-F58A-CE7D-2A2A479981F7}"/>
              </a:ext>
            </a:extLst>
          </p:cNvPr>
          <p:cNvSpPr txBox="1"/>
          <p:nvPr/>
        </p:nvSpPr>
        <p:spPr>
          <a:xfrm>
            <a:off x="7785286" y="95346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469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094F3DFA-C093-3CB6-5A80-B5E3ECB6B2EA}"/>
              </a:ext>
            </a:extLst>
          </p:cNvPr>
          <p:cNvGrpSpPr/>
          <p:nvPr/>
        </p:nvGrpSpPr>
        <p:grpSpPr>
          <a:xfrm>
            <a:off x="555436" y="1087239"/>
            <a:ext cx="11715727" cy="8479957"/>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141660" y="-400074"/>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23769" y="8093377"/>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2690189" y="9979138"/>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733989" y="2266642"/>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25206" y="753478"/>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427486" y="6828366"/>
            <a:ext cx="949464" cy="923180"/>
          </a:xfrm>
          <a:prstGeom prst="rect">
            <a:avLst/>
          </a:prstGeom>
        </p:spPr>
      </p:pic>
      <p:sp>
        <p:nvSpPr>
          <p:cNvPr id="16" name="Hộp Văn bản 15">
            <a:extLst>
              <a:ext uri="{FF2B5EF4-FFF2-40B4-BE49-F238E27FC236}">
                <a16:creationId xmlns:a16="http://schemas.microsoft.com/office/drawing/2014/main" id="{9B4AA74F-036B-37FB-D65E-90BE5284ED7B}"/>
              </a:ext>
            </a:extLst>
          </p:cNvPr>
          <p:cNvSpPr txBox="1"/>
          <p:nvPr/>
        </p:nvSpPr>
        <p:spPr>
          <a:xfrm>
            <a:off x="1568119" y="1637498"/>
            <a:ext cx="10002831" cy="7364901"/>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ở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300 km/h, </a:t>
            </a:r>
            <a:r>
              <a:rPr lang="en-US" sz="4000" dirty="0" err="1">
                <a:latin typeface="Arial" panose="020B0604020202020204" pitchFamily="34" charset="0"/>
                <a:cs typeface="Arial" panose="020B0604020202020204" pitchFamily="34" charset="0"/>
              </a:rPr>
              <a:t>nhanh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1,43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p:pic>
        <p:nvPicPr>
          <p:cNvPr id="20" name="Hình ảnh 19" descr="Ảnh có chứa văn bản&#10;&#10;Mô tả được tạo tự động">
            <a:extLst>
              <a:ext uri="{FF2B5EF4-FFF2-40B4-BE49-F238E27FC236}">
                <a16:creationId xmlns:a16="http://schemas.microsoft.com/office/drawing/2014/main" id="{0731BD96-7A05-15D6-99D6-CD62F4DF33F6}"/>
              </a:ext>
            </a:extLst>
          </p:cNvPr>
          <p:cNvPicPr>
            <a:picLocks noChangeAspect="1"/>
          </p:cNvPicPr>
          <p:nvPr/>
        </p:nvPicPr>
        <p:blipFill rotWithShape="1">
          <a:blip r:embed="rId15">
            <a:extLst>
              <a:ext uri="{28A0092B-C50C-407E-A947-70E740481C1C}">
                <a14:useLocalDpi xmlns:a14="http://schemas.microsoft.com/office/drawing/2010/main" val="0"/>
              </a:ext>
            </a:extLst>
          </a:blip>
          <a:srcRect l="60106" t="4255" r="2662" b="14334"/>
          <a:stretch/>
        </p:blipFill>
        <p:spPr>
          <a:xfrm>
            <a:off x="12357889" y="3212698"/>
            <a:ext cx="5859112" cy="3861603"/>
          </a:xfrm>
          <a:prstGeom prst="rect">
            <a:avLst/>
          </a:prstGeom>
        </p:spPr>
      </p:pic>
    </p:spTree>
    <p:extLst>
      <p:ext uri="{BB962C8B-B14F-4D97-AF65-F5344CB8AC3E}">
        <p14:creationId xmlns:p14="http://schemas.microsoft.com/office/powerpoint/2010/main" val="92680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ircle(in)">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568439" y="-2362201"/>
            <a:ext cx="9151122" cy="1501140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88797" flipH="1">
            <a:off x="-126662" y="765591"/>
            <a:ext cx="2189445" cy="2137694"/>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71586">
            <a:off x="15969732" y="7731015"/>
            <a:ext cx="2037501" cy="2227883"/>
          </a:xfrm>
          <a:prstGeom prst="rect">
            <a:avLst/>
          </a:prstGeom>
        </p:spPr>
      </p:pic>
      <mc:AlternateContent xmlns:mc="http://schemas.openxmlformats.org/markup-compatibility/2006">
        <mc:Choice xmlns:a14="http://schemas.microsoft.com/office/drawing/2010/main" Requires="a14">
          <p:sp>
            <p:nvSpPr>
              <p:cNvPr id="15" name="Hộp Văn bản 14">
                <a:extLst>
                  <a:ext uri="{FF2B5EF4-FFF2-40B4-BE49-F238E27FC236}">
                    <a16:creationId xmlns:a16="http://schemas.microsoft.com/office/drawing/2014/main" id="{9787232A-F864-8080-F9C9-C023A3AC648E}"/>
                  </a:ext>
                </a:extLst>
              </p:cNvPr>
              <p:cNvSpPr txBox="1"/>
              <p:nvPr/>
            </p:nvSpPr>
            <p:spPr>
              <a:xfrm>
                <a:off x="2602723" y="2086251"/>
                <a:ext cx="13125287" cy="7431201"/>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Áp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Hộp Văn bản 14">
                <a:extLst>
                  <a:ext uri="{FF2B5EF4-FFF2-40B4-BE49-F238E27FC236}">
                    <a16:creationId xmlns:a16="http://schemas.microsoft.com/office/drawing/2014/main" id="{9787232A-F864-8080-F9C9-C023A3AC648E}"/>
                  </a:ext>
                </a:extLst>
              </p:cNvPr>
              <p:cNvSpPr txBox="1">
                <a:spLocks noRot="1" noChangeAspect="1" noMove="1" noResize="1" noEditPoints="1" noAdjustHandles="1" noChangeArrowheads="1" noChangeShapeType="1" noTextEdit="1"/>
              </p:cNvSpPr>
              <p:nvPr/>
            </p:nvSpPr>
            <p:spPr>
              <a:xfrm>
                <a:off x="2602723" y="2086251"/>
                <a:ext cx="13125287" cy="7431201"/>
              </a:xfrm>
              <a:prstGeom prst="rect">
                <a:avLst/>
              </a:prstGeom>
              <a:blipFill>
                <a:blip r:embed="rId11"/>
                <a:stretch>
                  <a:fillRect l="-1440" r="-139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A32CF495-1FE4-1710-2F43-56723FCA5949}"/>
              </a:ext>
            </a:extLst>
          </p:cNvPr>
          <p:cNvSpPr txBox="1"/>
          <p:nvPr/>
        </p:nvSpPr>
        <p:spPr>
          <a:xfrm>
            <a:off x="7800974" y="110837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281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7" name="Group 7"/>
          <p:cNvGrpSpPr/>
          <p:nvPr/>
        </p:nvGrpSpPr>
        <p:grpSpPr>
          <a:xfrm rot="-5400000">
            <a:off x="5039660" y="-2660725"/>
            <a:ext cx="8465648" cy="15876322"/>
            <a:chOff x="0" y="0"/>
            <a:chExt cx="2658486" cy="5382143"/>
          </a:xfrm>
        </p:grpSpPr>
        <p:sp>
          <p:nvSpPr>
            <p:cNvPr id="8" name="Freeform 8"/>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4C7A9"/>
            </a:solid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628837" y="6052306"/>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062155" y="8386181"/>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676382" y="9091938"/>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228869" y="4861068"/>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2590800" y="1801479"/>
            <a:ext cx="683724" cy="664796"/>
          </a:xfrm>
          <a:prstGeom prst="rect">
            <a:avLst/>
          </a:prstGeom>
        </p:spPr>
      </p:pic>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1B9AF27D-B6A0-EC80-16E9-593BEEF63E8A}"/>
                  </a:ext>
                </a:extLst>
              </p:cNvPr>
              <p:cNvSpPr txBox="1"/>
              <p:nvPr/>
            </p:nvSpPr>
            <p:spPr>
              <a:xfrm>
                <a:off x="3154557" y="2356981"/>
                <a:ext cx="12292001" cy="5894562"/>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Mà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gấp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1,43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r>
                      <a:rPr lang="en-US" sz="36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=1,43.4=5,72</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cùng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nếu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5,72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Hộp Văn bản 13">
                <a:extLst>
                  <a:ext uri="{FF2B5EF4-FFF2-40B4-BE49-F238E27FC236}">
                    <a16:creationId xmlns:a16="http://schemas.microsoft.com/office/drawing/2014/main" id="{1B9AF27D-B6A0-EC80-16E9-593BEEF63E8A}"/>
                  </a:ext>
                </a:extLst>
              </p:cNvPr>
              <p:cNvSpPr txBox="1">
                <a:spLocks noRot="1" noChangeAspect="1" noMove="1" noResize="1" noEditPoints="1" noAdjustHandles="1" noChangeArrowheads="1" noChangeShapeType="1" noTextEdit="1"/>
              </p:cNvSpPr>
              <p:nvPr/>
            </p:nvSpPr>
            <p:spPr>
              <a:xfrm>
                <a:off x="3154557" y="2356981"/>
                <a:ext cx="12292001" cy="5894562"/>
              </a:xfrm>
              <a:prstGeom prst="rect">
                <a:avLst/>
              </a:prstGeom>
              <a:blipFill>
                <a:blip r:embed="rId13"/>
                <a:stretch>
                  <a:fillRect l="-1487" r="-1487" b="-2999"/>
                </a:stretch>
              </a:blipFill>
            </p:spPr>
            <p:txBody>
              <a:bodyPr/>
              <a:lstStyle/>
              <a:p>
                <a:r>
                  <a:rPr lang="en-US">
                    <a:noFill/>
                  </a:rPr>
                  <a:t> </a:t>
                </a:r>
              </a:p>
            </p:txBody>
          </p:sp>
        </mc:Fallback>
      </mc:AlternateContent>
    </p:spTree>
    <p:extLst>
      <p:ext uri="{BB962C8B-B14F-4D97-AF65-F5344CB8AC3E}">
        <p14:creationId xmlns:p14="http://schemas.microsoft.com/office/powerpoint/2010/main" val="2335266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5629665" y="-2478942"/>
            <a:ext cx="7873557" cy="15244884"/>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6451" y="6340119"/>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759585" y="1207145"/>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5796798" y="7937770"/>
            <a:ext cx="819548" cy="796860"/>
          </a:xfrm>
          <a:prstGeom prst="rect">
            <a:avLst/>
          </a:prstGeom>
        </p:spPr>
      </p:pic>
      <p:sp>
        <p:nvSpPr>
          <p:cNvPr id="7" name="Hộp Văn bản 6">
            <a:extLst>
              <a:ext uri="{FF2B5EF4-FFF2-40B4-BE49-F238E27FC236}">
                <a16:creationId xmlns:a16="http://schemas.microsoft.com/office/drawing/2014/main" id="{ABA914DB-A665-7B50-46CE-0C039283F236}"/>
              </a:ext>
            </a:extLst>
          </p:cNvPr>
          <p:cNvSpPr txBox="1"/>
          <p:nvPr/>
        </p:nvSpPr>
        <p:spPr>
          <a:xfrm>
            <a:off x="2768220" y="1617479"/>
            <a:ext cx="13542529"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7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40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a:t>
            </a:r>
          </a:p>
        </p:txBody>
      </p:sp>
      <p:pic>
        <p:nvPicPr>
          <p:cNvPr id="17410" name="Picture 2" descr="Đơn vị gia công bánh răng chất lượng - Sieuthibaoho.com.vn">
            <a:extLst>
              <a:ext uri="{FF2B5EF4-FFF2-40B4-BE49-F238E27FC236}">
                <a16:creationId xmlns:a16="http://schemas.microsoft.com/office/drawing/2014/main" id="{3210539A-D92A-9BB2-4727-D5AE524C3D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04280" y="5480911"/>
            <a:ext cx="6070408" cy="328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10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arn(inVertic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5129360" y="-2832024"/>
            <a:ext cx="8029278" cy="15909283"/>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2423109" y="1946743"/>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16632" y="287456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6663" y="7041958"/>
            <a:ext cx="3195820" cy="3231068"/>
          </a:xfrm>
          <a:prstGeom prst="rect">
            <a:avLst/>
          </a:prstGeom>
        </p:spPr>
      </p:pic>
      <mc:AlternateContent xmlns:mc="http://schemas.openxmlformats.org/markup-compatibility/2006">
        <mc:Choice xmlns:a14="http://schemas.microsoft.com/office/drawing/2010/main" Requires="a14">
          <p:sp>
            <p:nvSpPr>
              <p:cNvPr id="17" name="Hộp Văn bản 16">
                <a:extLst>
                  <a:ext uri="{FF2B5EF4-FFF2-40B4-BE49-F238E27FC236}">
                    <a16:creationId xmlns:a16="http://schemas.microsoft.com/office/drawing/2014/main" id="{11CE0D82-2E9B-5F37-EEC3-3C9A58DABBDC}"/>
                  </a:ext>
                </a:extLst>
              </p:cNvPr>
              <p:cNvSpPr txBox="1"/>
              <p:nvPr/>
            </p:nvSpPr>
            <p:spPr>
              <a:xfrm>
                <a:off x="3109157" y="2711039"/>
                <a:ext cx="12069686" cy="6217023"/>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Vì </a:t>
                </a:r>
                <a:r>
                  <a:rPr lang="en-US" sz="3600" dirty="0" err="1">
                    <a:effectLst/>
                    <a:latin typeface="Arial" panose="020B0604020202020204" pitchFamily="34" charset="0"/>
                    <a:ea typeface="Calibri" panose="020F0502020204030204" pitchFamily="34" charset="0"/>
                    <a:cs typeface="Arial" panose="020B0604020202020204" pitchFamily="34" charset="0"/>
                  </a:rPr>
                  <a:t>quãng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đường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như</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Gọi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Theo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chất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40.15=</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=40.15:20=</m:t>
                    </m:r>
                    <m:r>
                      <a:rPr lang="en-US" sz="36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thỏa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mãn</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30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17" name="Hộp Văn bản 16">
                <a:extLst>
                  <a:ext uri="{FF2B5EF4-FFF2-40B4-BE49-F238E27FC236}">
                    <a16:creationId xmlns:a16="http://schemas.microsoft.com/office/drawing/2014/main" id="{11CE0D82-2E9B-5F37-EEC3-3C9A58DABBDC}"/>
                  </a:ext>
                </a:extLst>
              </p:cNvPr>
              <p:cNvSpPr txBox="1">
                <a:spLocks noRot="1" noChangeAspect="1" noMove="1" noResize="1" noEditPoints="1" noAdjustHandles="1" noChangeArrowheads="1" noChangeShapeType="1" noTextEdit="1"/>
              </p:cNvSpPr>
              <p:nvPr/>
            </p:nvSpPr>
            <p:spPr>
              <a:xfrm>
                <a:off x="3109157" y="2711039"/>
                <a:ext cx="12069686" cy="6217023"/>
              </a:xfrm>
              <a:prstGeom prst="rect">
                <a:avLst/>
              </a:prstGeom>
              <a:blipFill>
                <a:blip r:embed="rId13"/>
                <a:stretch>
                  <a:fillRect l="-1515" r="-1566" b="-2745"/>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id="{37226A57-C434-7B1C-8174-A76C996D41F5}"/>
              </a:ext>
            </a:extLst>
          </p:cNvPr>
          <p:cNvSpPr txBox="1"/>
          <p:nvPr/>
        </p:nvSpPr>
        <p:spPr>
          <a:xfrm>
            <a:off x="7785286" y="170312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92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9" dur="500"/>
                                        <p:tgtEl>
                                          <p:spTgt spid="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3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5748807" y="4612754"/>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7830930" y="-4855750"/>
            <a:ext cx="2726404" cy="1449530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612914" y="8991588"/>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ADAABDDA-9F6B-4511-5192-672D2FC7B249}"/>
              </a:ext>
            </a:extLst>
          </p:cNvPr>
          <p:cNvSpPr txBox="1"/>
          <p:nvPr/>
        </p:nvSpPr>
        <p:spPr>
          <a:xfrm>
            <a:off x="4533900" y="1937045"/>
            <a:ext cx="9220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9" name="Hộp Văn bản 18">
            <a:extLst>
              <a:ext uri="{FF2B5EF4-FFF2-40B4-BE49-F238E27FC236}">
                <a16:creationId xmlns:a16="http://schemas.microsoft.com/office/drawing/2014/main" id="{EF6628E7-30A7-29E7-E0CB-D725A5972AFD}"/>
              </a:ext>
            </a:extLst>
          </p:cNvPr>
          <p:cNvSpPr txBox="1"/>
          <p:nvPr/>
        </p:nvSpPr>
        <p:spPr>
          <a:xfrm>
            <a:off x="5422792" y="4582862"/>
            <a:ext cx="9489982" cy="707886"/>
          </a:xfrm>
          <a:prstGeom prst="rect">
            <a:avLst/>
          </a:prstGeom>
          <a:noFill/>
        </p:spPr>
        <p:txBody>
          <a:bodyPr wrap="square">
            <a:spAutoFit/>
          </a:bodyPr>
          <a:lstStyle/>
          <a:p>
            <a:pPr algn="just"/>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2A7390BC-2545-2855-0980-6ED14E467BF2}"/>
              </a:ext>
            </a:extLst>
          </p:cNvPr>
          <p:cNvSpPr txBox="1"/>
          <p:nvPr/>
        </p:nvSpPr>
        <p:spPr>
          <a:xfrm>
            <a:off x="5334000" y="5703853"/>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Xem trước các bài tập trong bài “</a:t>
            </a:r>
            <a:r>
              <a:rPr lang="pt-BR" sz="4000" b="1" dirty="0">
                <a:effectLst/>
                <a:latin typeface="Arial" panose="020B0604020202020204" pitchFamily="34" charset="0"/>
                <a:ea typeface="Calibri" panose="020F0502020204030204" pitchFamily="34" charset="0"/>
                <a:cs typeface="Arial" panose="020B0604020202020204" pitchFamily="34" charset="0"/>
              </a:rPr>
              <a:t>Bài tập cuối chương 2</a:t>
            </a:r>
            <a:r>
              <a:rPr lang="pt-B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6" name="Hộp Văn bản 25">
            <a:extLst>
              <a:ext uri="{FF2B5EF4-FFF2-40B4-BE49-F238E27FC236}">
                <a16:creationId xmlns:a16="http://schemas.microsoft.com/office/drawing/2014/main" id="{44CBB2ED-9DFC-FFF7-BAD2-7F6EFCE4DDF3}"/>
              </a:ext>
            </a:extLst>
          </p:cNvPr>
          <p:cNvSpPr txBox="1"/>
          <p:nvPr/>
        </p:nvSpPr>
        <p:spPr>
          <a:xfrm>
            <a:off x="5422792" y="7941882"/>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Chuẩn bị sản phẩm sơ đồ tư duy tổng kết nội dung chương 2 ra giấy A</a:t>
            </a:r>
            <a:r>
              <a:rPr lang="pt-BR" sz="4000" baseline="-25000" dirty="0">
                <a:effectLst/>
                <a:latin typeface="Arial" panose="020B0604020202020204" pitchFamily="34" charset="0"/>
                <a:ea typeface="Calibri" panose="020F0502020204030204" pitchFamily="34" charset="0"/>
                <a:cs typeface="Arial" panose="020B0604020202020204" pitchFamily="34" charset="0"/>
              </a:rPr>
              <a:t>1</a:t>
            </a:r>
            <a:r>
              <a:rPr lang="pt-BR" sz="4000" dirty="0">
                <a:effectLst/>
                <a:latin typeface="Arial" panose="020B0604020202020204" pitchFamily="34" charset="0"/>
                <a:ea typeface="Calibri" panose="020F0502020204030204" pitchFamily="34" charset="0"/>
                <a:cs typeface="Arial" panose="020B0604020202020204" pitchFamily="34" charset="0"/>
              </a:rPr>
              <a:t> theo tổ.</a:t>
            </a:r>
            <a:endParaRPr lang="en-US" sz="4000" dirty="0">
              <a:latin typeface="Arial" panose="020B0604020202020204" pitchFamily="34" charset="0"/>
              <a:cs typeface="Arial" panose="020B0604020202020204" pitchFamily="34" charset="0"/>
            </a:endParaRPr>
          </a:p>
        </p:txBody>
      </p:sp>
      <p:pic>
        <p:nvPicPr>
          <p:cNvPr id="28" name="Đồ họa 27" descr="Angel face outline outline">
            <a:extLst>
              <a:ext uri="{FF2B5EF4-FFF2-40B4-BE49-F238E27FC236}">
                <a16:creationId xmlns:a16="http://schemas.microsoft.com/office/drawing/2014/main" id="{8B680888-4482-DB1C-0B8D-0701B586017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4215097"/>
            <a:ext cx="1293016" cy="1293016"/>
          </a:xfrm>
          <a:prstGeom prst="rect">
            <a:avLst/>
          </a:prstGeom>
        </p:spPr>
      </p:pic>
      <p:pic>
        <p:nvPicPr>
          <p:cNvPr id="29" name="Đồ họa 28" descr="Angel face outline outline">
            <a:extLst>
              <a:ext uri="{FF2B5EF4-FFF2-40B4-BE49-F238E27FC236}">
                <a16:creationId xmlns:a16="http://schemas.microsoft.com/office/drawing/2014/main" id="{9D027AFA-2D6C-45D3-5AE0-BFF72FD715A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6049347"/>
            <a:ext cx="1293016" cy="1293016"/>
          </a:xfrm>
          <a:prstGeom prst="rect">
            <a:avLst/>
          </a:prstGeom>
        </p:spPr>
      </p:pic>
      <p:pic>
        <p:nvPicPr>
          <p:cNvPr id="30" name="Đồ họa 29" descr="Angel face outline outline">
            <a:extLst>
              <a:ext uri="{FF2B5EF4-FFF2-40B4-BE49-F238E27FC236}">
                <a16:creationId xmlns:a16="http://schemas.microsoft.com/office/drawing/2014/main" id="{B73278BF-C36C-F590-D912-2312D9C9A3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8349955"/>
            <a:ext cx="1293016" cy="1293016"/>
          </a:xfrm>
          <a:prstGeom prst="rect">
            <a:avLst/>
          </a:prstGeom>
        </p:spPr>
      </p:pic>
    </p:spTree>
    <p:extLst>
      <p:ext uri="{BB962C8B-B14F-4D97-AF65-F5344CB8AC3E}">
        <p14:creationId xmlns:p14="http://schemas.microsoft.com/office/powerpoint/2010/main" val="1058021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360354" y="-454178"/>
            <a:ext cx="2184356" cy="5846733"/>
            <a:chOff x="0" y="0"/>
            <a:chExt cx="2658486" cy="5382143"/>
          </a:xfrm>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grpSp>
      <p:grpSp>
        <p:nvGrpSpPr>
          <p:cNvPr id="11" name="Group 11"/>
          <p:cNvGrpSpPr/>
          <p:nvPr/>
        </p:nvGrpSpPr>
        <p:grpSpPr>
          <a:xfrm rot="-5400000">
            <a:off x="10751415" y="1007175"/>
            <a:ext cx="6470448" cy="6545321"/>
            <a:chOff x="0" y="0"/>
            <a:chExt cx="3935688" cy="4123429"/>
          </a:xfrm>
        </p:grpSpPr>
        <p:sp>
          <p:nvSpPr>
            <p:cNvPr id="12" name="Freeform 12"/>
            <p:cNvSpPr/>
            <p:nvPr/>
          </p:nvSpPr>
          <p:spPr>
            <a:xfrm>
              <a:off x="-9098" y="-6509"/>
              <a:ext cx="3950018" cy="4155483"/>
            </a:xfrm>
            <a:custGeom>
              <a:avLst/>
              <a:gdLst/>
              <a:ahLst/>
              <a:cxn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solidFill>
              <a:srgbClr val="FFFAEB"/>
            </a:solid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309970" y="6118904"/>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1896476" y="5560415"/>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1510703" y="6266172"/>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7362069" y="5826213"/>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9912103" y="1044613"/>
            <a:ext cx="683724" cy="664796"/>
          </a:xfrm>
          <a:prstGeom prst="rect">
            <a:avLst/>
          </a:prstGeom>
        </p:spPr>
      </p:pic>
      <p:sp>
        <p:nvSpPr>
          <p:cNvPr id="19" name="Hộp Văn bản 18">
            <a:extLst>
              <a:ext uri="{FF2B5EF4-FFF2-40B4-BE49-F238E27FC236}">
                <a16:creationId xmlns:a16="http://schemas.microsoft.com/office/drawing/2014/main" id="{53F61E9B-3782-730C-D5B2-FBC407AFDEFE}"/>
              </a:ext>
            </a:extLst>
          </p:cNvPr>
          <p:cNvSpPr txBox="1"/>
          <p:nvPr/>
        </p:nvSpPr>
        <p:spPr>
          <a:xfrm>
            <a:off x="11575419" y="2683287"/>
            <a:ext cx="4878321"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sp>
        <p:nvSpPr>
          <p:cNvPr id="20" name="Freeform 6">
            <a:extLst>
              <a:ext uri="{FF2B5EF4-FFF2-40B4-BE49-F238E27FC236}">
                <a16:creationId xmlns:a16="http://schemas.microsoft.com/office/drawing/2014/main" id="{2CC449CA-48B2-BFF3-91FC-CE13C7BDB0E1}"/>
              </a:ext>
            </a:extLst>
          </p:cNvPr>
          <p:cNvSpPr/>
          <p:nvPr/>
        </p:nvSpPr>
        <p:spPr>
          <a:xfrm rot="5400000">
            <a:off x="4344127" y="268249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1" name="Freeform 6">
            <a:extLst>
              <a:ext uri="{FF2B5EF4-FFF2-40B4-BE49-F238E27FC236}">
                <a16:creationId xmlns:a16="http://schemas.microsoft.com/office/drawing/2014/main" id="{FD118F3E-7CFD-233D-8AA1-A1ED6244A2A2}"/>
              </a:ext>
            </a:extLst>
          </p:cNvPr>
          <p:cNvSpPr/>
          <p:nvPr/>
        </p:nvSpPr>
        <p:spPr>
          <a:xfrm rot="5400000">
            <a:off x="4461403" y="583816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2" name="Hộp Văn bản 21">
            <a:extLst>
              <a:ext uri="{FF2B5EF4-FFF2-40B4-BE49-F238E27FC236}">
                <a16:creationId xmlns:a16="http://schemas.microsoft.com/office/drawing/2014/main" id="{45EA9770-9D41-CAC2-43C7-6EEFD56614F3}"/>
              </a:ext>
            </a:extLst>
          </p:cNvPr>
          <p:cNvSpPr txBox="1"/>
          <p:nvPr/>
        </p:nvSpPr>
        <p:spPr>
          <a:xfrm>
            <a:off x="3080930" y="1968319"/>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Khái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niệm</a:t>
            </a:r>
            <a:endParaRPr lang="en-US" sz="54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4FE563B5-E1D5-F215-2DD0-30C8CC6BE197}"/>
              </a:ext>
            </a:extLst>
          </p:cNvPr>
          <p:cNvSpPr txBox="1"/>
          <p:nvPr/>
        </p:nvSpPr>
        <p:spPr>
          <a:xfrm>
            <a:off x="3080929" y="5120587"/>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Tính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chất</a:t>
            </a:r>
            <a:endParaRPr lang="en-US" sz="5400" dirty="0">
              <a:latin typeface="Arial" panose="020B0604020202020204" pitchFamily="34" charset="0"/>
              <a:cs typeface="Arial" panose="020B0604020202020204" pitchFamily="34" charset="0"/>
            </a:endParaRPr>
          </a:p>
        </p:txBody>
      </p:sp>
      <p:sp>
        <p:nvSpPr>
          <p:cNvPr id="24" name="Hộp Văn bản 23">
            <a:extLst>
              <a:ext uri="{FF2B5EF4-FFF2-40B4-BE49-F238E27FC236}">
                <a16:creationId xmlns:a16="http://schemas.microsoft.com/office/drawing/2014/main" id="{86516C59-F1CF-1FBD-9494-958DE789F18A}"/>
              </a:ext>
            </a:extLst>
          </p:cNvPr>
          <p:cNvSpPr txBox="1"/>
          <p:nvPr/>
        </p:nvSpPr>
        <p:spPr>
          <a:xfrm>
            <a:off x="3077008" y="8324124"/>
            <a:ext cx="4920071"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Một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số</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toán</a:t>
            </a:r>
            <a:endParaRPr lang="en-US" sz="5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5410200" y="-1816874"/>
            <a:ext cx="7467600" cy="13920747"/>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85821" y="7085599"/>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406694" y="5186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4130796" y="102408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2402931" y="8101362"/>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p:pic>
        <p:nvPicPr>
          <p:cNvPr id="5" name="Picture 13">
            <a:extLst>
              <a:ext uri="{FF2B5EF4-FFF2-40B4-BE49-F238E27FC236}">
                <a16:creationId xmlns:a16="http://schemas.microsoft.com/office/drawing/2014/main" id="{DC872354-3FDC-8B7C-51EA-3FF73FC641D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04422">
            <a:off x="13595347" y="5555455"/>
            <a:ext cx="4320985" cy="5658433"/>
          </a:xfrm>
          <a:prstGeom prst="rect">
            <a:avLst/>
          </a:prstGeom>
        </p:spPr>
      </p:pic>
      <p:sp>
        <p:nvSpPr>
          <p:cNvPr id="8" name="Hộp Văn bản 7">
            <a:extLst>
              <a:ext uri="{FF2B5EF4-FFF2-40B4-BE49-F238E27FC236}">
                <a16:creationId xmlns:a16="http://schemas.microsoft.com/office/drawing/2014/main" id="{10DFD982-D97F-1138-5FF9-735B2E962241}"/>
              </a:ext>
            </a:extLst>
          </p:cNvPr>
          <p:cNvSpPr txBox="1"/>
          <p:nvPr/>
        </p:nvSpPr>
        <p:spPr>
          <a:xfrm>
            <a:off x="3178478" y="2979846"/>
            <a:ext cx="121920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180143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244642" y="4440713"/>
            <a:ext cx="8607759" cy="7089664"/>
          </a:xfrm>
          <a:prstGeom prst="rect">
            <a:avLst/>
          </a:prstGeom>
        </p:spPr>
      </p:pic>
      <p:grpSp>
        <p:nvGrpSpPr>
          <p:cNvPr id="9" name="Group 9"/>
          <p:cNvGrpSpPr/>
          <p:nvPr/>
        </p:nvGrpSpPr>
        <p:grpSpPr>
          <a:xfrm rot="-5400000">
            <a:off x="4229409" y="-3068347"/>
            <a:ext cx="10287000" cy="16146046"/>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593537" y="454040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64161" y="1500040"/>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4504575" y="6969042"/>
            <a:ext cx="3300361" cy="3336762"/>
          </a:xfrm>
          <a:prstGeom prst="rect">
            <a:avLst/>
          </a:prstGeom>
        </p:spPr>
      </p:pic>
      <p:sp>
        <p:nvSpPr>
          <p:cNvPr id="17" name="Hộp Văn bản 16">
            <a:extLst>
              <a:ext uri="{FF2B5EF4-FFF2-40B4-BE49-F238E27FC236}">
                <a16:creationId xmlns:a16="http://schemas.microsoft.com/office/drawing/2014/main" id="{988FAB69-D15F-2AA1-406A-D01BFD981A89}"/>
              </a:ext>
            </a:extLst>
          </p:cNvPr>
          <p:cNvSpPr txBox="1"/>
          <p:nvPr/>
        </p:nvSpPr>
        <p:spPr>
          <a:xfrm>
            <a:off x="3220308" y="811621"/>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 KHÁI NIỆM</a:t>
            </a:r>
          </a:p>
        </p:txBody>
      </p:sp>
      <p:sp>
        <p:nvSpPr>
          <p:cNvPr id="18" name="Hình chữ nhật: Góc Tròn 17">
            <a:extLst>
              <a:ext uri="{FF2B5EF4-FFF2-40B4-BE49-F238E27FC236}">
                <a16:creationId xmlns:a16="http://schemas.microsoft.com/office/drawing/2014/main" id="{665AB019-C49B-3810-44BF-17BA6CE0A609}"/>
              </a:ext>
            </a:extLst>
          </p:cNvPr>
          <p:cNvSpPr/>
          <p:nvPr/>
        </p:nvSpPr>
        <p:spPr>
          <a:xfrm>
            <a:off x="2472226" y="2905467"/>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HĐ1</a:t>
            </a:r>
          </a:p>
        </p:txBody>
      </p:sp>
      <mc:AlternateContent xmlns:mc="http://schemas.openxmlformats.org/markup-compatibility/2006">
        <mc:Choice xmlns:a14="http://schemas.microsoft.com/office/drawing/2010/main" Requires="a14">
          <p:sp>
            <p:nvSpPr>
              <p:cNvPr id="19" name="Hộp Văn bản 18">
                <a:extLst>
                  <a:ext uri="{FF2B5EF4-FFF2-40B4-BE49-F238E27FC236}">
                    <a16:creationId xmlns:a16="http://schemas.microsoft.com/office/drawing/2014/main" id="{E541D5C2-85FA-2D8E-32A0-ACA1E3D3E3B3}"/>
                  </a:ext>
                </a:extLst>
              </p:cNvPr>
              <p:cNvSpPr txBox="1"/>
              <p:nvPr/>
            </p:nvSpPr>
            <p:spPr>
              <a:xfrm>
                <a:off x="4351133" y="1794240"/>
                <a:ext cx="11966133" cy="3662221"/>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Giả </a:t>
                </a:r>
                <a:r>
                  <a:rPr lang="en-US" sz="3600" dirty="0" err="1">
                    <a:latin typeface="Arial" panose="020B0604020202020204" pitchFamily="34" charset="0"/>
                    <a:cs typeface="Arial" panose="020B0604020202020204" pitchFamily="34" charset="0"/>
                  </a:rPr>
                  <a:t>sử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chuyển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dài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240 </m:t>
                    </m:r>
                    <m:r>
                      <a:rPr lang="en-US" sz="3600" i="1" dirty="0" smtClean="0">
                        <a:latin typeface="Cambria Math" panose="02040503050406030204" pitchFamily="18" charset="0"/>
                        <a:cs typeface="Arial" panose="020B0604020202020204" pitchFamily="34" charset="0"/>
                      </a:rPr>
                      <m:t>𝑘𝑚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𝑣</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𝑘𝑚</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240</m:t>
                        </m:r>
                      </m:num>
                      <m:den>
                        <m:r>
                          <a:rPr lang="en-US" sz="3600" b="0" i="1" smtClean="0">
                            <a:latin typeface="Cambria Math" panose="02040503050406030204" pitchFamily="18" charset="0"/>
                          </a:rPr>
                          <m:t>𝑡</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p:sp>
            <p:nvSpPr>
              <p:cNvPr id="19" name="Hộp Văn bản 18">
                <a:extLst>
                  <a:ext uri="{FF2B5EF4-FFF2-40B4-BE49-F238E27FC236}">
                    <a16:creationId xmlns:a16="http://schemas.microsoft.com/office/drawing/2014/main" id="{E541D5C2-85FA-2D8E-32A0-ACA1E3D3E3B3}"/>
                  </a:ext>
                </a:extLst>
              </p:cNvPr>
              <p:cNvSpPr txBox="1">
                <a:spLocks noRot="1" noChangeAspect="1" noMove="1" noResize="1" noEditPoints="1" noAdjustHandles="1" noChangeArrowheads="1" noChangeShapeType="1" noTextEdit="1"/>
              </p:cNvSpPr>
              <p:nvPr/>
            </p:nvSpPr>
            <p:spPr>
              <a:xfrm>
                <a:off x="4351133" y="1794240"/>
                <a:ext cx="11966133" cy="3662221"/>
              </a:xfrm>
              <a:prstGeom prst="rect">
                <a:avLst/>
              </a:prstGeom>
              <a:blipFill>
                <a:blip r:embed="rId13"/>
                <a:stretch>
                  <a:fillRect l="-1579" r="-1528" b="-18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𝑡</m:t>
                                </m:r>
                                <m:r>
                                  <a:rPr lang="en-US" sz="3600" b="0" i="1" smtClean="0">
                                    <a:latin typeface="Cambria Math" panose="02040503050406030204" pitchFamily="18" charset="0"/>
                                  </a:rPr>
                                  <m:t> (</m:t>
                                </m:r>
                                <m:r>
                                  <a:rPr lang="en-US" sz="3600" b="0" i="1" smtClean="0">
                                    <a:latin typeface="Cambria Math" panose="02040503050406030204" pitchFamily="18" charset="0"/>
                                  </a:rPr>
                                  <m:t>h</m:t>
                                </m:r>
                                <m:r>
                                  <a:rPr lang="en-US" sz="3600" b="0" i="1"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 (</m:t>
                                </m:r>
                                <m:r>
                                  <a:rPr lang="en-US" sz="3600" b="0" i="1" smtClean="0">
                                    <a:latin typeface="Cambria Math" panose="02040503050406030204" pitchFamily="18" charset="0"/>
                                  </a:rPr>
                                  <m:t>𝑘𝑚</m:t>
                                </m:r>
                                <m:r>
                                  <a:rPr lang="en-US" sz="3600" b="0" i="1" smtClean="0">
                                    <a:latin typeface="Cambria Math" panose="02040503050406030204" pitchFamily="18" charset="0"/>
                                  </a:rPr>
                                  <m:t>/</m:t>
                                </m:r>
                                <m:r>
                                  <a:rPr lang="en-US" sz="3600" b="0" i="1" smtClean="0">
                                    <a:latin typeface="Cambria Math" panose="02040503050406030204" pitchFamily="18" charset="0"/>
                                  </a:rPr>
                                  <m:t>h</m:t>
                                </m:r>
                                <m:r>
                                  <a:rPr lang="en-US" sz="3600" i="1" dirty="0"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250" t="-699" r="-400750" b="-112587"/>
                          </a:stretch>
                        </a:blipFill>
                      </a:tcPr>
                    </a:tc>
                    <a:tc>
                      <a:txBody>
                        <a:bodyPr/>
                        <a:lstStyle/>
                        <a:p>
                          <a:endParaRPr lang="en-US"/>
                        </a:p>
                      </a:txBody>
                      <a:tcPr anchor="ctr">
                        <a:blipFill>
                          <a:blip r:embed="rId14"/>
                          <a:stretch>
                            <a:fillRect l="-100250" t="-699" r="-300750" b="-112587"/>
                          </a:stretch>
                        </a:blipFill>
                      </a:tcPr>
                    </a:tc>
                    <a:tc>
                      <a:txBody>
                        <a:bodyPr/>
                        <a:lstStyle/>
                        <a:p>
                          <a:endParaRPr lang="en-US"/>
                        </a:p>
                      </a:txBody>
                      <a:tcPr anchor="ctr">
                        <a:blipFill>
                          <a:blip r:embed="rId14"/>
                          <a:stretch>
                            <a:fillRect l="-199751" t="-699" r="-200000" b="-112587"/>
                          </a:stretch>
                        </a:blipFill>
                      </a:tcPr>
                    </a:tc>
                    <a:tc>
                      <a:txBody>
                        <a:bodyPr/>
                        <a:lstStyle/>
                        <a:p>
                          <a:endParaRPr lang="en-US"/>
                        </a:p>
                      </a:txBody>
                      <a:tcPr anchor="ctr">
                        <a:blipFill>
                          <a:blip r:embed="rId14"/>
                          <a:stretch>
                            <a:fillRect l="-300500" t="-699" r="-100500" b="-112587"/>
                          </a:stretch>
                        </a:blipFill>
                      </a:tcPr>
                    </a:tc>
                    <a:tc>
                      <a:txBody>
                        <a:bodyPr/>
                        <a:lstStyle/>
                        <a:p>
                          <a:endParaRPr lang="en-US"/>
                        </a:p>
                      </a:txBody>
                      <a:tcPr anchor="ctr">
                        <a:blipFill>
                          <a:blip r:embed="rId14"/>
                          <a:stretch>
                            <a:fillRect l="-400500" t="-699" r="-500" b="-1125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50" t="-100699" r="-400750" b="-125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mc:Choice xmlns:a14="http://schemas.microsoft.com/office/drawing/2010/main" Requires="a14">
          <p:sp>
            <p:nvSpPr>
              <p:cNvPr id="7" name="Hình chữ nhật: Góc Tròn 6">
                <a:extLst>
                  <a:ext uri="{FF2B5EF4-FFF2-40B4-BE49-F238E27FC236}">
                    <a16:creationId xmlns:a16="http://schemas.microsoft.com/office/drawing/2014/main" id="{F7534A27-BC01-1DB0-1D34-FEE2B642B183}"/>
                  </a:ext>
                </a:extLst>
              </p:cNvPr>
              <p:cNvSpPr/>
              <p:nvPr/>
            </p:nvSpPr>
            <p:spPr>
              <a:xfrm>
                <a:off x="6477000" y="6919830"/>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dirty="0" smtClean="0">
                          <a:solidFill>
                            <a:srgbClr val="FF0000"/>
                          </a:solidFill>
                          <a:latin typeface="Cambria Math" panose="02040503050406030204" pitchFamily="18" charset="0"/>
                          <a:cs typeface="Arial" panose="020B0604020202020204" pitchFamily="34" charset="0"/>
                        </a:rPr>
                        <m:t>80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p:sp>
            <p:nvSpPr>
              <p:cNvPr id="7" name="Hình chữ nhật: Góc Tròn 6">
                <a:extLst>
                  <a:ext uri="{FF2B5EF4-FFF2-40B4-BE49-F238E27FC236}">
                    <a16:creationId xmlns:a16="http://schemas.microsoft.com/office/drawing/2014/main" id="{F7534A27-BC01-1DB0-1D34-FEE2B642B183}"/>
                  </a:ext>
                </a:extLst>
              </p:cNvPr>
              <p:cNvSpPr>
                <a:spLocks noRot="1" noChangeAspect="1" noMove="1" noResize="1" noEditPoints="1" noAdjustHandles="1" noChangeArrowheads="1" noChangeShapeType="1" noTextEdit="1"/>
              </p:cNvSpPr>
              <p:nvPr/>
            </p:nvSpPr>
            <p:spPr>
              <a:xfrm>
                <a:off x="6477000" y="6919830"/>
                <a:ext cx="990600" cy="661741"/>
              </a:xfrm>
              <a:prstGeom prst="round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Hình chữ nhật: Góc Tròn 7">
                <a:extLst>
                  <a:ext uri="{FF2B5EF4-FFF2-40B4-BE49-F238E27FC236}">
                    <a16:creationId xmlns:a16="http://schemas.microsoft.com/office/drawing/2014/main" id="{262497EF-9D59-41FF-2A58-36712540DCA5}"/>
                  </a:ext>
                </a:extLst>
              </p:cNvPr>
              <p:cNvSpPr/>
              <p:nvPr/>
            </p:nvSpPr>
            <p:spPr>
              <a:xfrm>
                <a:off x="8914478" y="6919829"/>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6</m:t>
                      </m:r>
                      <m:r>
                        <a:rPr lang="en-US" sz="3600" i="1" dirty="0" smtClean="0">
                          <a:solidFill>
                            <a:srgbClr val="FF0000"/>
                          </a:solidFill>
                          <a:latin typeface="Cambria Math" panose="02040503050406030204" pitchFamily="18" charset="0"/>
                          <a:cs typeface="Arial" panose="020B0604020202020204" pitchFamily="34" charset="0"/>
                        </a:rPr>
                        <m:t>0</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p:sp>
            <p:nvSpPr>
              <p:cNvPr id="8" name="Hình chữ nhật: Góc Tròn 7">
                <a:extLst>
                  <a:ext uri="{FF2B5EF4-FFF2-40B4-BE49-F238E27FC236}">
                    <a16:creationId xmlns:a16="http://schemas.microsoft.com/office/drawing/2014/main" id="{262497EF-9D59-41FF-2A58-36712540DCA5}"/>
                  </a:ext>
                </a:extLst>
              </p:cNvPr>
              <p:cNvSpPr>
                <a:spLocks noRot="1" noChangeAspect="1" noMove="1" noResize="1" noEditPoints="1" noAdjustHandles="1" noChangeArrowheads="1" noChangeShapeType="1" noTextEdit="1"/>
              </p:cNvSpPr>
              <p:nvPr/>
            </p:nvSpPr>
            <p:spPr>
              <a:xfrm>
                <a:off x="8914478" y="6919829"/>
                <a:ext cx="990600" cy="661741"/>
              </a:xfrm>
              <a:prstGeom prst="roundRect">
                <a:avLst/>
              </a:prstGeom>
              <a:blipFill>
                <a:blip r:embed="rId1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Hình chữ nhật: Góc Tròn 10">
                <a:extLst>
                  <a:ext uri="{FF2B5EF4-FFF2-40B4-BE49-F238E27FC236}">
                    <a16:creationId xmlns:a16="http://schemas.microsoft.com/office/drawing/2014/main" id="{F0EE11CA-D4FB-E820-0920-D6493BC9DB0E}"/>
                  </a:ext>
                </a:extLst>
              </p:cNvPr>
              <p:cNvSpPr/>
              <p:nvPr/>
            </p:nvSpPr>
            <p:spPr>
              <a:xfrm>
                <a:off x="11398190" y="6919828"/>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48</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p:sp>
            <p:nvSpPr>
              <p:cNvPr id="11" name="Hình chữ nhật: Góc Tròn 10">
                <a:extLst>
                  <a:ext uri="{FF2B5EF4-FFF2-40B4-BE49-F238E27FC236}">
                    <a16:creationId xmlns:a16="http://schemas.microsoft.com/office/drawing/2014/main" id="{F0EE11CA-D4FB-E820-0920-D6493BC9DB0E}"/>
                  </a:ext>
                </a:extLst>
              </p:cNvPr>
              <p:cNvSpPr>
                <a:spLocks noRot="1" noChangeAspect="1" noMove="1" noResize="1" noEditPoints="1" noAdjustHandles="1" noChangeArrowheads="1" noChangeShapeType="1" noTextEdit="1"/>
              </p:cNvSpPr>
              <p:nvPr/>
            </p:nvSpPr>
            <p:spPr>
              <a:xfrm>
                <a:off x="11398190" y="6919828"/>
                <a:ext cx="990600" cy="661741"/>
              </a:xfrm>
              <a:prstGeom prst="roundRect">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Hình chữ nhật: Góc Tròn 19">
                <a:extLst>
                  <a:ext uri="{FF2B5EF4-FFF2-40B4-BE49-F238E27FC236}">
                    <a16:creationId xmlns:a16="http://schemas.microsoft.com/office/drawing/2014/main" id="{4EF241F8-9896-0150-4CC2-D22C1756A6F1}"/>
                  </a:ext>
                </a:extLst>
              </p:cNvPr>
              <p:cNvSpPr/>
              <p:nvPr/>
            </p:nvSpPr>
            <p:spPr>
              <a:xfrm>
                <a:off x="13835668" y="6919827"/>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p:sp>
            <p:nvSpPr>
              <p:cNvPr id="20" name="Hình chữ nhật: Góc Tròn 19">
                <a:extLst>
                  <a:ext uri="{FF2B5EF4-FFF2-40B4-BE49-F238E27FC236}">
                    <a16:creationId xmlns:a16="http://schemas.microsoft.com/office/drawing/2014/main" id="{4EF241F8-9896-0150-4CC2-D22C1756A6F1}"/>
                  </a:ext>
                </a:extLst>
              </p:cNvPr>
              <p:cNvSpPr>
                <a:spLocks noRot="1" noChangeAspect="1" noMove="1" noResize="1" noEditPoints="1" noAdjustHandles="1" noChangeArrowheads="1" noChangeShapeType="1" noTextEdit="1"/>
              </p:cNvSpPr>
              <p:nvPr/>
            </p:nvSpPr>
            <p:spPr>
              <a:xfrm>
                <a:off x="13835668" y="6919827"/>
                <a:ext cx="990600" cy="661741"/>
              </a:xfrm>
              <a:prstGeom prst="roundRect">
                <a:avLst/>
              </a:prstGeom>
              <a:blipFill>
                <a:blip r:embed="rId18"/>
                <a:stretch>
                  <a:fillRect/>
                </a:stretch>
              </a:blipFill>
              <a:ln>
                <a:solidFill>
                  <a:schemeClr val="bg1"/>
                </a:solidFill>
              </a:ln>
            </p:spPr>
            <p:txBody>
              <a:bodyPr/>
              <a:lstStyle/>
              <a:p>
                <a:r>
                  <a:rPr lang="en-US">
                    <a:noFill/>
                  </a:rPr>
                  <a:t> </a:t>
                </a:r>
              </a:p>
            </p:txBody>
          </p:sp>
        </mc:Fallback>
      </mc:AlternateContent>
      <p:sp>
        <p:nvSpPr>
          <p:cNvPr id="21" name="Hình chữ nhật: Góc Tròn 20">
            <a:extLst>
              <a:ext uri="{FF2B5EF4-FFF2-40B4-BE49-F238E27FC236}">
                <a16:creationId xmlns:a16="http://schemas.microsoft.com/office/drawing/2014/main" id="{7834272B-4E27-DE8B-3C57-E49AFBBB0E18}"/>
              </a:ext>
            </a:extLst>
          </p:cNvPr>
          <p:cNvSpPr/>
          <p:nvPr/>
        </p:nvSpPr>
        <p:spPr>
          <a:xfrm>
            <a:off x="9656321" y="4616520"/>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7" grpId="0" animBg="1"/>
      <p:bldP spid="8" grpId="0" animBg="1"/>
      <p:bldP spid="11"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9" name="Group 9"/>
          <p:cNvGrpSpPr/>
          <p:nvPr/>
        </p:nvGrpSpPr>
        <p:grpSpPr>
          <a:xfrm rot="-5400000">
            <a:off x="6019800" y="-1463366"/>
            <a:ext cx="6248400" cy="12649941"/>
            <a:chOff x="0" y="0"/>
            <a:chExt cx="3762791" cy="3566364"/>
          </a:xfrm>
        </p:grpSpPr>
        <p:sp>
          <p:nvSpPr>
            <p:cNvPr id="10" name="Freeform 10"/>
            <p:cNvSpPr/>
            <p:nvPr/>
          </p:nvSpPr>
          <p:spPr>
            <a:xfrm>
              <a:off x="-9098" y="-6509"/>
              <a:ext cx="3777122" cy="3598417"/>
            </a:xfrm>
            <a:custGeom>
              <a:avLst/>
              <a:gdLst/>
              <a:ahLst/>
              <a:cxnLst/>
              <a:rect l="l" t="t" r="r" b="b"/>
              <a:pathLst>
                <a:path w="3777122" h="3598417">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84049" y="6965"/>
                  </a:cubicBezTo>
                  <a:lnTo>
                    <a:pt x="2884050" y="6965"/>
                  </a:ln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2746665"/>
                    <a:pt x="3750060" y="2942268"/>
                    <a:pt x="3750060" y="2942268"/>
                  </a:cubicBezTo>
                  <a:cubicBezTo>
                    <a:pt x="3733378" y="3158000"/>
                    <a:pt x="3618734" y="3368612"/>
                    <a:pt x="3421865" y="3480236"/>
                  </a:cubicBezTo>
                  <a:cubicBezTo>
                    <a:pt x="3271513" y="3565485"/>
                    <a:pt x="3073482" y="3580583"/>
                    <a:pt x="2435671" y="3569841"/>
                  </a:cubicBezTo>
                  <a:lnTo>
                    <a:pt x="2435645" y="3569841"/>
                  </a:lnTo>
                  <a:cubicBezTo>
                    <a:pt x="645952" y="3564564"/>
                    <a:pt x="384604" y="3598417"/>
                    <a:pt x="254278" y="3489260"/>
                  </a:cubicBezTo>
                  <a:cubicBezTo>
                    <a:pt x="145767" y="3398374"/>
                    <a:pt x="81795" y="3205063"/>
                    <a:pt x="63030" y="3004864"/>
                  </a:cubicBezTo>
                  <a:close/>
                </a:path>
              </a:pathLst>
            </a:custGeom>
            <a:solidFill>
              <a:srgbClr val="EEC51D"/>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899AF8FE-8137-60C1-2459-F243F9620696}"/>
                  </a:ext>
                </a:extLst>
              </p:cNvPr>
              <p:cNvSpPr txBox="1"/>
              <p:nvPr/>
            </p:nvSpPr>
            <p:spPr>
              <a:xfrm>
                <a:off x="4539343" y="2325855"/>
                <a:ext cx="9209314" cy="4979055"/>
              </a:xfrm>
              <a:prstGeom prst="rect">
                <a:avLst/>
              </a:prstGeom>
              <a:noFill/>
            </p:spPr>
            <p:txBody>
              <a:bodyPr wrap="square">
                <a:spAutoFit/>
              </a:bodyPr>
              <a:lstStyle/>
              <a:p>
                <a:pPr marL="0" marR="0" algn="ctr">
                  <a:lnSpc>
                    <a:spcPct val="150000"/>
                  </a:lnSpc>
                  <a:spcBef>
                    <a:spcPts val="0"/>
                  </a:spcBef>
                  <a:spcAft>
                    <a:spcPts val="6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Kết luận: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liên hệ với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công thức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x</m:t>
                        </m:r>
                      </m:den>
                    </m:f>
                    <m: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hay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𝑥𝑦</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là một hằng số khác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ta nói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899AF8FE-8137-60C1-2459-F243F9620696}"/>
                  </a:ext>
                </a:extLst>
              </p:cNvPr>
              <p:cNvSpPr txBox="1">
                <a:spLocks noRot="1" noChangeAspect="1" noMove="1" noResize="1" noEditPoints="1" noAdjustHandles="1" noChangeArrowheads="1" noChangeShapeType="1" noTextEdit="1"/>
              </p:cNvSpPr>
              <p:nvPr/>
            </p:nvSpPr>
            <p:spPr>
              <a:xfrm>
                <a:off x="4539343" y="2325855"/>
                <a:ext cx="9209314" cy="4979055"/>
              </a:xfrm>
              <a:prstGeom prst="rect">
                <a:avLst/>
              </a:prstGeom>
              <a:blipFill>
                <a:blip r:embed="rId15"/>
                <a:stretch>
                  <a:fillRect l="-2384" r="-2318" b="-4412"/>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39803" y="6645110"/>
            <a:ext cx="4056865" cy="3629050"/>
          </a:xfrm>
          <a:prstGeom prst="rect">
            <a:avLst/>
          </a:prstGeom>
        </p:spPr>
      </p:pic>
      <p:grpSp>
        <p:nvGrpSpPr>
          <p:cNvPr id="6" name="Group 6"/>
          <p:cNvGrpSpPr/>
          <p:nvPr/>
        </p:nvGrpSpPr>
        <p:grpSpPr>
          <a:xfrm rot="5400000">
            <a:off x="5638800" y="-764420"/>
            <a:ext cx="7010401" cy="11815840"/>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mc:Choice xmlns:a14="http://schemas.microsoft.com/office/drawing/2010/main" Requires="a14">
          <p:sp>
            <p:nvSpPr>
              <p:cNvPr id="12" name="Hộp Văn bản 11">
                <a:extLst>
                  <a:ext uri="{FF2B5EF4-FFF2-40B4-BE49-F238E27FC236}">
                    <a16:creationId xmlns:a16="http://schemas.microsoft.com/office/drawing/2014/main" id="{2DD4C509-B5B4-4200-759E-095D09C4521C}"/>
                  </a:ext>
                </a:extLst>
              </p:cNvPr>
              <p:cNvSpPr txBox="1"/>
              <p:nvPr/>
            </p:nvSpPr>
            <p:spPr>
              <a:xfrm>
                <a:off x="4395070" y="2788863"/>
                <a:ext cx="9474200" cy="4697504"/>
              </a:xfrm>
              <a:prstGeom prst="rect">
                <a:avLst/>
              </a:prstGeom>
              <a:noFill/>
            </p:spPr>
            <p:txBody>
              <a:bodyPr wrap="square">
                <a:spAutoFit/>
              </a:bodyPr>
              <a:lstStyle/>
              <a:p>
                <a:pPr marL="0" marR="0" algn="ctr">
                  <a:lnSpc>
                    <a:spcPct val="150000"/>
                  </a:lnSpc>
                  <a:spcBef>
                    <a:spcPts val="0"/>
                  </a:spcBef>
                  <a:spcAft>
                    <a:spcPts val="8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 Lưu ý:</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y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Ta nói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𝑦</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là hai đại lượng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Hộp Văn bản 11">
                <a:extLst>
                  <a:ext uri="{FF2B5EF4-FFF2-40B4-BE49-F238E27FC236}">
                    <a16:creationId xmlns:a16="http://schemas.microsoft.com/office/drawing/2014/main" id="{2DD4C509-B5B4-4200-759E-095D09C4521C}"/>
                  </a:ext>
                </a:extLst>
              </p:cNvPr>
              <p:cNvSpPr txBox="1">
                <a:spLocks noRot="1" noChangeAspect="1" noMove="1" noResize="1" noEditPoints="1" noAdjustHandles="1" noChangeArrowheads="1" noChangeShapeType="1" noTextEdit="1"/>
              </p:cNvSpPr>
              <p:nvPr/>
            </p:nvSpPr>
            <p:spPr>
              <a:xfrm>
                <a:off x="4395070" y="2788863"/>
                <a:ext cx="9474200" cy="4697504"/>
              </a:xfrm>
              <a:prstGeom prst="rect">
                <a:avLst/>
              </a:prstGeom>
              <a:blipFill>
                <a:blip r:embed="rId15"/>
                <a:stretch>
                  <a:fillRect l="-2317" r="-2252" b="-454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5081151" y="-1875020"/>
            <a:ext cx="8125698" cy="1403703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842684" y="2485169"/>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567834" y="2438951"/>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361020" y="994021"/>
            <a:ext cx="1691330" cy="2650232"/>
          </a:xfrm>
          <a:prstGeom prst="rect">
            <a:avLst/>
          </a:prstGeom>
        </p:spPr>
      </p:pic>
      <p:sp>
        <p:nvSpPr>
          <p:cNvPr id="19" name="Hình Bầu dục 18">
            <a:extLst>
              <a:ext uri="{FF2B5EF4-FFF2-40B4-BE49-F238E27FC236}">
                <a16:creationId xmlns:a16="http://schemas.microsoft.com/office/drawing/2014/main" id="{E0A7FE1F-D5FC-2CAA-1DE2-1E1D0DD4E971}"/>
              </a:ext>
            </a:extLst>
          </p:cNvPr>
          <p:cNvSpPr/>
          <p:nvPr/>
        </p:nvSpPr>
        <p:spPr>
          <a:xfrm>
            <a:off x="2413370" y="1651473"/>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mc:AlternateContent xmlns:mc="http://schemas.openxmlformats.org/markup-compatibility/2006">
        <mc:Choice xmlns:a14="http://schemas.microsoft.com/office/drawing/2010/main" Requires="a14">
          <p:sp>
            <p:nvSpPr>
              <p:cNvPr id="20" name="Hộp Văn bản 19">
                <a:extLst>
                  <a:ext uri="{FF2B5EF4-FFF2-40B4-BE49-F238E27FC236}">
                    <a16:creationId xmlns:a16="http://schemas.microsoft.com/office/drawing/2014/main" id="{53357388-863A-06A3-D890-BA3A44C97FB1}"/>
                  </a:ext>
                </a:extLst>
              </p:cNvPr>
              <p:cNvSpPr txBox="1"/>
              <p:nvPr/>
            </p:nvSpPr>
            <p:spPr>
              <a:xfrm>
                <a:off x="5467421" y="1431579"/>
                <a:ext cx="10002831"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=5</m:t>
                    </m:r>
                  </m:oMath>
                </a14:m>
                <a:endParaRPr lang="en-US" sz="4000" dirty="0">
                  <a:latin typeface="Arial" panose="020B0604020202020204" pitchFamily="34" charset="0"/>
                  <a:cs typeface="Arial" panose="020B0604020202020204" pitchFamily="34" charset="0"/>
                </a:endParaRPr>
              </a:p>
            </p:txBody>
          </p:sp>
        </mc:Choice>
        <mc:Fallback>
          <p:sp>
            <p:nvSpPr>
              <p:cNvPr id="20" name="Hộp Văn bản 19">
                <a:extLst>
                  <a:ext uri="{FF2B5EF4-FFF2-40B4-BE49-F238E27FC236}">
                    <a16:creationId xmlns:a16="http://schemas.microsoft.com/office/drawing/2014/main" id="{53357388-863A-06A3-D890-BA3A44C97FB1}"/>
                  </a:ext>
                </a:extLst>
              </p:cNvPr>
              <p:cNvSpPr txBox="1">
                <a:spLocks noRot="1" noChangeAspect="1" noMove="1" noResize="1" noEditPoints="1" noAdjustHandles="1" noChangeArrowheads="1" noChangeShapeType="1" noTextEdit="1"/>
              </p:cNvSpPr>
              <p:nvPr/>
            </p:nvSpPr>
            <p:spPr>
              <a:xfrm>
                <a:off x="5467421" y="1431579"/>
                <a:ext cx="10002831" cy="1824923"/>
              </a:xfrm>
              <a:prstGeom prst="rect">
                <a:avLst/>
              </a:prstGeom>
              <a:blipFill>
                <a:blip r:embed="rId15"/>
                <a:stretch>
                  <a:fillRect l="-2194" r="-2133" b="-137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D97F49F4-817F-3FDC-44C1-00915F56CBD7}"/>
                  </a:ext>
                </a:extLst>
              </p:cNvPr>
              <p:cNvSpPr txBox="1"/>
              <p:nvPr/>
            </p:nvSpPr>
            <p:spPr>
              <a:xfrm>
                <a:off x="2616738" y="3215636"/>
                <a:ext cx="13403942"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p:sp>
            <p:nvSpPr>
              <p:cNvPr id="22" name="Hộp Văn bản 21">
                <a:extLst>
                  <a:ext uri="{FF2B5EF4-FFF2-40B4-BE49-F238E27FC236}">
                    <a16:creationId xmlns:a16="http://schemas.microsoft.com/office/drawing/2014/main" id="{D97F49F4-817F-3FDC-44C1-00915F56CBD7}"/>
                  </a:ext>
                </a:extLst>
              </p:cNvPr>
              <p:cNvSpPr txBox="1">
                <a:spLocks noRot="1" noChangeAspect="1" noMove="1" noResize="1" noEditPoints="1" noAdjustHandles="1" noChangeArrowheads="1" noChangeShapeType="1" noTextEdit="1"/>
              </p:cNvSpPr>
              <p:nvPr/>
            </p:nvSpPr>
            <p:spPr>
              <a:xfrm>
                <a:off x="2616738" y="3215636"/>
                <a:ext cx="13403942" cy="2748253"/>
              </a:xfrm>
              <a:prstGeom prst="rect">
                <a:avLst/>
              </a:prstGeom>
              <a:blipFill>
                <a:blip r:embed="rId16"/>
                <a:stretch>
                  <a:fillRect l="-1592" b="-8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7"/>
                          <a:stretch>
                            <a:fillRect l="-250" t="-699" r="-400750" b="-113287"/>
                          </a:stretch>
                        </a:blipFill>
                      </a:tcPr>
                    </a:tc>
                    <a:tc>
                      <a:txBody>
                        <a:bodyPr/>
                        <a:lstStyle/>
                        <a:p>
                          <a:endParaRPr lang="en-US"/>
                        </a:p>
                      </a:txBody>
                      <a:tcPr anchor="ctr">
                        <a:blipFill>
                          <a:blip r:embed="rId17"/>
                          <a:stretch>
                            <a:fillRect l="-100250" t="-699" r="-300750" b="-113287"/>
                          </a:stretch>
                        </a:blipFill>
                      </a:tcPr>
                    </a:tc>
                    <a:tc>
                      <a:txBody>
                        <a:bodyPr/>
                        <a:lstStyle/>
                        <a:p>
                          <a:endParaRPr lang="en-US"/>
                        </a:p>
                      </a:txBody>
                      <a:tcPr anchor="ctr">
                        <a:blipFill>
                          <a:blip r:embed="rId17"/>
                          <a:stretch>
                            <a:fillRect l="-199751" t="-699" r="-200000" b="-113287"/>
                          </a:stretch>
                        </a:blipFill>
                      </a:tcPr>
                    </a:tc>
                    <a:tc>
                      <a:txBody>
                        <a:bodyPr/>
                        <a:lstStyle/>
                        <a:p>
                          <a:endParaRPr lang="en-US"/>
                        </a:p>
                      </a:txBody>
                      <a:tcPr anchor="ctr">
                        <a:blipFill>
                          <a:blip r:embed="rId17"/>
                          <a:stretch>
                            <a:fillRect l="-300500" t="-699" r="-100500" b="-113287"/>
                          </a:stretch>
                        </a:blipFill>
                      </a:tcPr>
                    </a:tc>
                    <a:tc>
                      <a:txBody>
                        <a:bodyPr/>
                        <a:lstStyle/>
                        <a:p>
                          <a:endParaRPr lang="en-US"/>
                        </a:p>
                      </a:txBody>
                      <a:tcPr anchor="ctr">
                        <a:blipFill>
                          <a:blip r:embed="rId17"/>
                          <a:stretch>
                            <a:fillRect l="-400500" t="-699" r="-500" b="-1132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7"/>
                          <a:stretch>
                            <a:fillRect l="-250" t="-100699" r="-400750" b="-132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p:sp>
        <p:nvSpPr>
          <p:cNvPr id="24" name="Hình chữ nhật: Góc Tròn 23">
            <a:extLst>
              <a:ext uri="{FF2B5EF4-FFF2-40B4-BE49-F238E27FC236}">
                <a16:creationId xmlns:a16="http://schemas.microsoft.com/office/drawing/2014/main" id="{01FE27C7-3AF5-A76A-1BF8-D248EA79CF40}"/>
              </a:ext>
            </a:extLst>
          </p:cNvPr>
          <p:cNvSpPr/>
          <p:nvPr/>
        </p:nvSpPr>
        <p:spPr>
          <a:xfrm>
            <a:off x="8153400" y="5305483"/>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3410</Words>
  <PresentationFormat>Tùy chỉnh</PresentationFormat>
  <Paragraphs>265</Paragraphs>
  <Slides>50</Slides>
  <Notes>0</Notes>
  <HiddenSlides>0</HiddenSlides>
  <MMClips>0</MMClips>
  <ScaleCrop>false</ScaleCrop>
  <HeadingPairs>
    <vt:vector size="8" baseType="variant">
      <vt:variant>
        <vt:lpstr>Phông được Dùng</vt:lpstr>
      </vt:variant>
      <vt:variant>
        <vt:i4>4</vt:i4>
      </vt:variant>
      <vt:variant>
        <vt:lpstr>Chủ đề</vt:lpstr>
      </vt:variant>
      <vt:variant>
        <vt:i4>1</vt:i4>
      </vt:variant>
      <vt:variant>
        <vt:lpstr>Máy chủ nhúng OLE</vt:lpstr>
      </vt:variant>
      <vt:variant>
        <vt:i4>1</vt:i4>
      </vt:variant>
      <vt:variant>
        <vt:lpstr>Tiêu đề Bản chiếu</vt:lpstr>
      </vt:variant>
      <vt:variant>
        <vt:i4>50</vt:i4>
      </vt:variant>
    </vt:vector>
  </HeadingPairs>
  <TitlesOfParts>
    <vt:vector size="56" baseType="lpstr">
      <vt:lpstr>Arial</vt:lpstr>
      <vt:lpstr>Cambria Math</vt:lpstr>
      <vt:lpstr>Calibri</vt:lpstr>
      <vt:lpstr>Symbol</vt:lpstr>
      <vt:lpstr>Office Theme</vt:lpstr>
      <vt:lpstr>MathType 7.0 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2006-08-16T00:00:00Z</dcterms:created>
  <dcterms:modified xsi:type="dcterms:W3CDTF">2022-10-04T10:14:14Z</dcterms:modified>
  <dc:identifier>DAFODE-shyA</dc:identifier>
</cp:coreProperties>
</file>