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327" r:id="rId2"/>
    <p:sldId id="427" r:id="rId3"/>
    <p:sldId id="440" r:id="rId4"/>
    <p:sldId id="443" r:id="rId5"/>
    <p:sldId id="442" r:id="rId6"/>
    <p:sldId id="441" r:id="rId7"/>
    <p:sldId id="340" r:id="rId8"/>
  </p:sldIdLst>
  <p:sldSz cx="16276638" cy="9144000"/>
  <p:notesSz cx="6858000" cy="9144000"/>
  <p:custDataLst>
    <p:tags r:id="rId10"/>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0066"/>
    <a:srgbClr val="C5F3F3"/>
    <a:srgbClr val="FF7C80"/>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varScale="1">
        <p:scale>
          <a:sx n="48" d="100"/>
          <a:sy n="48" d="100"/>
        </p:scale>
        <p:origin x="882" y="48"/>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7</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827200"/>
            <a:ext cx="1739080" cy="2257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1204119" y="4114800"/>
            <a:ext cx="13868400" cy="169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Tiếng Việt lớp 3</a:t>
            </a:r>
          </a:p>
          <a:p>
            <a:pPr algn="ctr" eaLnBrk="1" hangingPunct="1">
              <a:spcBef>
                <a:spcPts val="1800"/>
              </a:spcBef>
              <a:defRPr/>
            </a:pPr>
            <a:r>
              <a:rPr lang="en-US" sz="46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VIẾT 2: VIẾT TH</a:t>
            </a:r>
            <a:r>
              <a:rPr lang="vi-VN" sz="46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Ư</a:t>
            </a:r>
            <a:r>
              <a:rPr lang="en-US" sz="46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THĂM BẠN</a:t>
            </a:r>
          </a:p>
        </p:txBody>
      </p:sp>
      <p:sp>
        <p:nvSpPr>
          <p:cNvPr id="2059" name="Text Box 17"/>
          <p:cNvSpPr txBox="1">
            <a:spLocks noChangeArrowheads="1"/>
          </p:cNvSpPr>
          <p:nvPr/>
        </p:nvSpPr>
        <p:spPr bwMode="auto">
          <a:xfrm>
            <a:off x="2480250" y="2057400"/>
            <a:ext cx="11471154" cy="1807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54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54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4" name="Text Box 18"/>
          <p:cNvSpPr txBox="1">
            <a:spLocks noChangeArrowheads="1"/>
          </p:cNvSpPr>
          <p:nvPr/>
        </p:nvSpPr>
        <p:spPr bwMode="auto">
          <a:xfrm>
            <a:off x="3382959"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79" y="5867400"/>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1409" y="6100454"/>
            <a:ext cx="1211090" cy="8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176919" y="5781235"/>
            <a:ext cx="3396458" cy="2422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781234" y="42893"/>
            <a:ext cx="7938485" cy="1599885"/>
            <a:chOff x="3781234" y="42893"/>
            <a:chExt cx="7938485" cy="1599885"/>
          </a:xfrm>
        </p:grpSpPr>
        <p:grpSp>
          <p:nvGrpSpPr>
            <p:cNvPr id="14" name="Group 13"/>
            <p:cNvGrpSpPr/>
            <p:nvPr/>
          </p:nvGrpSpPr>
          <p:grpSpPr>
            <a:xfrm>
              <a:off x="4617134" y="42893"/>
              <a:ext cx="6255239" cy="990430"/>
              <a:chOff x="4539228" y="103852"/>
              <a:chExt cx="6149694" cy="990430"/>
            </a:xfrm>
          </p:grpSpPr>
          <p:grpSp>
            <p:nvGrpSpPr>
              <p:cNvPr id="15" name="Group 14"/>
              <p:cNvGrpSpPr/>
              <p:nvPr/>
            </p:nvGrpSpPr>
            <p:grpSpPr>
              <a:xfrm>
                <a:off x="4539228" y="103852"/>
                <a:ext cx="6149694" cy="990430"/>
                <a:chOff x="4539228" y="103852"/>
                <a:chExt cx="6149694" cy="990430"/>
              </a:xfrm>
            </p:grpSpPr>
            <p:sp>
              <p:nvSpPr>
                <p:cNvPr id="17" name="TextBox 16"/>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5753572" y="571062"/>
                  <a:ext cx="3510472"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 BÀI 12</a:t>
                  </a:r>
                </a:p>
              </p:txBody>
            </p:sp>
          </p:grpSp>
          <p:cxnSp>
            <p:nvCxnSpPr>
              <p:cNvPr id="16" name="Straight Connector 15"/>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3781234" y="1066800"/>
              <a:ext cx="79384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viết 2: VIẾT TH</a:t>
              </a:r>
              <a:r>
                <a:rPr lang="vi-VN" sz="2800" b="1">
                  <a:solidFill>
                    <a:srgbClr val="0000CC"/>
                  </a:solidFill>
                  <a:effectLst>
                    <a:outerShdw blurRad="38100" dist="38100" dir="2700000" algn="tl">
                      <a:srgbClr val="000000">
                        <a:alpha val="43137"/>
                      </a:srgbClr>
                    </a:outerShdw>
                  </a:effectLst>
                  <a:latin typeface="Times New Roman" pitchFamily="18" charset="0"/>
                </a:rPr>
                <a:t>Ư</a:t>
              </a:r>
              <a:r>
                <a:rPr lang="en-US" sz="2800" b="1">
                  <a:solidFill>
                    <a:srgbClr val="0000CC"/>
                  </a:solidFill>
                  <a:effectLst>
                    <a:outerShdw blurRad="38100" dist="38100" dir="2700000" algn="tl">
                      <a:srgbClr val="000000">
                        <a:alpha val="43137"/>
                      </a:srgbClr>
                    </a:outerShdw>
                  </a:effectLst>
                  <a:latin typeface="Times New Roman" pitchFamily="18" charset="0"/>
                </a:rPr>
                <a:t> THĂM BẠN</a:t>
              </a:r>
            </a:p>
          </p:txBody>
        </p:sp>
      </p:grpSp>
      <p:grpSp>
        <p:nvGrpSpPr>
          <p:cNvPr id="13" name="Group 12"/>
          <p:cNvGrpSpPr/>
          <p:nvPr/>
        </p:nvGrpSpPr>
        <p:grpSpPr>
          <a:xfrm>
            <a:off x="1119339" y="1528356"/>
            <a:ext cx="5671652" cy="584775"/>
            <a:chOff x="1508919" y="1684719"/>
            <a:chExt cx="6269914" cy="584775"/>
          </a:xfrm>
        </p:grpSpPr>
        <p:sp>
          <p:nvSpPr>
            <p:cNvPr id="20" name="Rectangle 19"/>
            <p:cNvSpPr/>
            <p:nvPr/>
          </p:nvSpPr>
          <p:spPr>
            <a:xfrm>
              <a:off x="1508919" y="1684719"/>
              <a:ext cx="6269914" cy="584775"/>
            </a:xfrm>
            <a:prstGeom prst="rect">
              <a:avLst/>
            </a:prstGeom>
          </p:spPr>
          <p:txBody>
            <a:bodyPr wrap="square">
              <a:spAutoFit/>
            </a:bodyPr>
            <a:lstStyle/>
            <a:p>
              <a:r>
                <a:rPr lang="en-US" sz="3200" b="1">
                  <a:solidFill>
                    <a:srgbClr val="FF0066"/>
                  </a:solidFill>
                  <a:latin typeface="Times New Roman" pitchFamily="18" charset="0"/>
                  <a:cs typeface="Times New Roman" pitchFamily="18" charset="0"/>
                </a:rPr>
                <a:t>1. Đọc bức thư sau và trao đổi.</a:t>
              </a:r>
            </a:p>
          </p:txBody>
        </p:sp>
        <p:cxnSp>
          <p:nvCxnSpPr>
            <p:cNvPr id="21" name="Straight Connector 20"/>
            <p:cNvCxnSpPr/>
            <p:nvPr/>
          </p:nvCxnSpPr>
          <p:spPr>
            <a:xfrm>
              <a:off x="1574289" y="2213763"/>
              <a:ext cx="5741878"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pic>
        <p:nvPicPr>
          <p:cNvPr id="3" name="Picture 2" descr="https://img.loigiaihay.com/picture/2022/0613/124.png">
            <a:extLst>
              <a:ext uri="{FF2B5EF4-FFF2-40B4-BE49-F238E27FC236}">
                <a16:creationId xmlns:a16="http://schemas.microsoft.com/office/drawing/2014/main" id="{6E9FDE2C-4873-4982-A0DC-9B852639D1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756" y="2362201"/>
            <a:ext cx="9890763" cy="65532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8CEE1927-3E15-4494-9192-71AFBCBD9FAF}"/>
              </a:ext>
            </a:extLst>
          </p:cNvPr>
          <p:cNvSpPr/>
          <p:nvPr/>
        </p:nvSpPr>
        <p:spPr>
          <a:xfrm>
            <a:off x="10185248" y="2362200"/>
            <a:ext cx="5441896" cy="553998"/>
          </a:xfrm>
          <a:prstGeom prst="rect">
            <a:avLst/>
          </a:prstGeom>
        </p:spPr>
        <p:txBody>
          <a:bodyPr wrap="square">
            <a:spAutoFit/>
          </a:bodyPr>
          <a:lstStyle/>
          <a:p>
            <a:pPr lvl="0" algn="just"/>
            <a:r>
              <a:rPr lang="vi-VN" sz="3000" b="1">
                <a:solidFill>
                  <a:srgbClr val="0000CC"/>
                </a:solidFill>
                <a:latin typeface="Times New Roman" panose="02020603050405020304" pitchFamily="18" charset="0"/>
                <a:cs typeface="Times New Roman" panose="02020603050405020304" pitchFamily="18" charset="0"/>
              </a:rPr>
              <a:t>a) Quỳnh Ngọc viết thư cho ai? </a:t>
            </a:r>
          </a:p>
        </p:txBody>
      </p:sp>
      <p:sp>
        <p:nvSpPr>
          <p:cNvPr id="7" name="Rectangle 6">
            <a:extLst>
              <a:ext uri="{FF2B5EF4-FFF2-40B4-BE49-F238E27FC236}">
                <a16:creationId xmlns:a16="http://schemas.microsoft.com/office/drawing/2014/main" id="{896F58D8-FEF6-4556-BD00-D9DF251E25DE}"/>
              </a:ext>
            </a:extLst>
          </p:cNvPr>
          <p:cNvSpPr/>
          <p:nvPr/>
        </p:nvSpPr>
        <p:spPr>
          <a:xfrm>
            <a:off x="10205944" y="3385462"/>
            <a:ext cx="5955476" cy="553998"/>
          </a:xfrm>
          <a:prstGeom prst="rect">
            <a:avLst/>
          </a:prstGeom>
        </p:spPr>
        <p:txBody>
          <a:bodyPr wrap="none">
            <a:spAutoFit/>
          </a:bodyPr>
          <a:lstStyle/>
          <a:p>
            <a:pPr algn="just"/>
            <a:r>
              <a:rPr lang="vi-VN" sz="3000" b="1">
                <a:solidFill>
                  <a:srgbClr val="0000CC"/>
                </a:solidFill>
                <a:latin typeface="Times New Roman" panose="02020603050405020304" pitchFamily="18" charset="0"/>
                <a:cs typeface="Times New Roman" panose="02020603050405020304" pitchFamily="18" charset="0"/>
              </a:rPr>
              <a:t>- Dòng đầu bức thư, bạn ấy viết gì?</a:t>
            </a:r>
            <a:endParaRPr lang="vi-VN" sz="3000" b="1"/>
          </a:p>
        </p:txBody>
      </p:sp>
      <p:sp>
        <p:nvSpPr>
          <p:cNvPr id="33" name="Rectangle 32">
            <a:extLst>
              <a:ext uri="{FF2B5EF4-FFF2-40B4-BE49-F238E27FC236}">
                <a16:creationId xmlns:a16="http://schemas.microsoft.com/office/drawing/2014/main" id="{ED65446A-4B1F-4C41-9E0A-CC42E46FE999}"/>
              </a:ext>
            </a:extLst>
          </p:cNvPr>
          <p:cNvSpPr/>
          <p:nvPr/>
        </p:nvSpPr>
        <p:spPr>
          <a:xfrm>
            <a:off x="10387373" y="3887097"/>
            <a:ext cx="5486400" cy="1015663"/>
          </a:xfrm>
          <a:prstGeom prst="rect">
            <a:avLst/>
          </a:prstGeom>
        </p:spPr>
        <p:txBody>
          <a:bodyPr wrap="square">
            <a:spAutoFit/>
          </a:bodyPr>
          <a:lstStyle/>
          <a:p>
            <a:r>
              <a:rPr lang="vi-VN" sz="3000" b="1">
                <a:solidFill>
                  <a:srgbClr val="0000CC"/>
                </a:solidFill>
                <a:latin typeface="Times New Roman" panose="02020603050405020304" pitchFamily="18" charset="0"/>
                <a:cs typeface="Times New Roman" panose="02020603050405020304" pitchFamily="18" charset="0"/>
              </a:rPr>
              <a:t>    </a:t>
            </a:r>
            <a:r>
              <a:rPr lang="vi-VN" sz="3000" b="1">
                <a:solidFill>
                  <a:srgbClr val="FF0000"/>
                </a:solidFill>
                <a:latin typeface="Times New Roman" panose="02020603050405020304" pitchFamily="18" charset="0"/>
                <a:cs typeface="Times New Roman" panose="02020603050405020304" pitchFamily="18" charset="0"/>
              </a:rPr>
              <a:t>Dòng đầu thư viết ngày tháng năm, Hà thân mến.</a:t>
            </a:r>
          </a:p>
        </p:txBody>
      </p:sp>
      <p:sp>
        <p:nvSpPr>
          <p:cNvPr id="34" name="Rectangle 33">
            <a:extLst>
              <a:ext uri="{FF2B5EF4-FFF2-40B4-BE49-F238E27FC236}">
                <a16:creationId xmlns:a16="http://schemas.microsoft.com/office/drawing/2014/main" id="{675101F7-B9D7-4C38-A1F5-AEE72B9BC199}"/>
              </a:ext>
            </a:extLst>
          </p:cNvPr>
          <p:cNvSpPr/>
          <p:nvPr/>
        </p:nvSpPr>
        <p:spPr>
          <a:xfrm>
            <a:off x="10348118" y="4851737"/>
            <a:ext cx="5486400" cy="1015663"/>
          </a:xfrm>
          <a:prstGeom prst="rect">
            <a:avLst/>
          </a:prstGeom>
        </p:spPr>
        <p:txBody>
          <a:bodyPr wrap="square">
            <a:spAutoFit/>
          </a:bodyPr>
          <a:lstStyle/>
          <a:p>
            <a:pPr algn="just"/>
            <a:r>
              <a:rPr lang="vi-VN" sz="3000" b="1">
                <a:solidFill>
                  <a:srgbClr val="0000CC"/>
                </a:solidFill>
                <a:latin typeface="Times New Roman" panose="02020603050405020304" pitchFamily="18" charset="0"/>
                <a:cs typeface="Times New Roman" panose="02020603050405020304" pitchFamily="18" charset="0"/>
              </a:rPr>
              <a:t>b) Quỳnh Ngọc hỏi thăm bạn về điều gì, kể với bạn những gì?</a:t>
            </a:r>
          </a:p>
        </p:txBody>
      </p:sp>
      <p:sp>
        <p:nvSpPr>
          <p:cNvPr id="35" name="Rectangle 34">
            <a:extLst>
              <a:ext uri="{FF2B5EF4-FFF2-40B4-BE49-F238E27FC236}">
                <a16:creationId xmlns:a16="http://schemas.microsoft.com/office/drawing/2014/main" id="{916946D8-059E-4E19-9D16-18EF34E58D7D}"/>
              </a:ext>
            </a:extLst>
          </p:cNvPr>
          <p:cNvSpPr/>
          <p:nvPr/>
        </p:nvSpPr>
        <p:spPr>
          <a:xfrm>
            <a:off x="10348117" y="5791199"/>
            <a:ext cx="5486400" cy="1477328"/>
          </a:xfrm>
          <a:prstGeom prst="rect">
            <a:avLst/>
          </a:prstGeom>
        </p:spPr>
        <p:txBody>
          <a:bodyPr wrap="square">
            <a:spAutoFit/>
          </a:bodyPr>
          <a:lstStyle/>
          <a:p>
            <a:pPr algn="just"/>
            <a:r>
              <a:rPr lang="vi-VN" sz="3000" b="1">
                <a:solidFill>
                  <a:srgbClr val="0000CC"/>
                </a:solidFill>
                <a:latin typeface="Times New Roman" panose="02020603050405020304" pitchFamily="18" charset="0"/>
                <a:cs typeface="Times New Roman" panose="02020603050405020304" pitchFamily="18" charset="0"/>
              </a:rPr>
              <a:t>     </a:t>
            </a:r>
            <a:r>
              <a:rPr lang="vi-VN" sz="3000" b="1">
                <a:solidFill>
                  <a:srgbClr val="FF0000"/>
                </a:solidFill>
                <a:latin typeface="Times New Roman" panose="02020603050405020304" pitchFamily="18" charset="0"/>
                <a:cs typeface="Times New Roman" panose="02020603050405020304" pitchFamily="18" charset="0"/>
              </a:rPr>
              <a:t>Hỏi thăm bạn về trường mới, về gia đình bạn, kể cho bạn nghe về những thay đổi ở quê.</a:t>
            </a:r>
          </a:p>
        </p:txBody>
      </p:sp>
      <p:sp>
        <p:nvSpPr>
          <p:cNvPr id="36" name="Rectangle 35">
            <a:extLst>
              <a:ext uri="{FF2B5EF4-FFF2-40B4-BE49-F238E27FC236}">
                <a16:creationId xmlns:a16="http://schemas.microsoft.com/office/drawing/2014/main" id="{781EF9A9-B114-44DA-8EA7-CF3009FAF25E}"/>
              </a:ext>
            </a:extLst>
          </p:cNvPr>
          <p:cNvSpPr/>
          <p:nvPr/>
        </p:nvSpPr>
        <p:spPr>
          <a:xfrm>
            <a:off x="10348117" y="7218402"/>
            <a:ext cx="5486400" cy="553998"/>
          </a:xfrm>
          <a:prstGeom prst="rect">
            <a:avLst/>
          </a:prstGeom>
        </p:spPr>
        <p:txBody>
          <a:bodyPr wrap="square">
            <a:spAutoFit/>
          </a:bodyPr>
          <a:lstStyle/>
          <a:p>
            <a:pPr algn="just"/>
            <a:r>
              <a:rPr lang="vi-VN" sz="3000" b="1">
                <a:solidFill>
                  <a:srgbClr val="0000CC"/>
                </a:solidFill>
                <a:latin typeface="Times New Roman" panose="02020603050405020304" pitchFamily="18" charset="0"/>
                <a:cs typeface="Times New Roman" panose="02020603050405020304" pitchFamily="18" charset="0"/>
              </a:rPr>
              <a:t>c) Cuối bức thư, Ngọc viết gì?</a:t>
            </a:r>
          </a:p>
        </p:txBody>
      </p:sp>
      <p:sp>
        <p:nvSpPr>
          <p:cNvPr id="37" name="Rectangle 36">
            <a:extLst>
              <a:ext uri="{FF2B5EF4-FFF2-40B4-BE49-F238E27FC236}">
                <a16:creationId xmlns:a16="http://schemas.microsoft.com/office/drawing/2014/main" id="{7555F861-F398-4592-9499-6E069B55EA3A}"/>
              </a:ext>
            </a:extLst>
          </p:cNvPr>
          <p:cNvSpPr/>
          <p:nvPr/>
        </p:nvSpPr>
        <p:spPr>
          <a:xfrm>
            <a:off x="10278003" y="2906475"/>
            <a:ext cx="5441896" cy="553998"/>
          </a:xfrm>
          <a:prstGeom prst="rect">
            <a:avLst/>
          </a:prstGeom>
        </p:spPr>
        <p:txBody>
          <a:bodyPr wrap="square">
            <a:spAutoFit/>
          </a:bodyPr>
          <a:lstStyle/>
          <a:p>
            <a:pPr lvl="0" algn="ctr"/>
            <a:r>
              <a:rPr lang="vi-VN" sz="3000" b="1">
                <a:solidFill>
                  <a:srgbClr val="FF0000"/>
                </a:solidFill>
                <a:latin typeface="Times New Roman" panose="02020603050405020304" pitchFamily="18" charset="0"/>
                <a:cs typeface="Times New Roman" panose="02020603050405020304" pitchFamily="18" charset="0"/>
              </a:rPr>
              <a:t>Quỳnh Ngọc viết thư cho Hà</a:t>
            </a:r>
          </a:p>
        </p:txBody>
      </p:sp>
      <p:sp>
        <p:nvSpPr>
          <p:cNvPr id="38" name="Rectangle 37">
            <a:extLst>
              <a:ext uri="{FF2B5EF4-FFF2-40B4-BE49-F238E27FC236}">
                <a16:creationId xmlns:a16="http://schemas.microsoft.com/office/drawing/2014/main" id="{723A257E-A082-4E18-B58B-F1A10FBE9F6C}"/>
              </a:ext>
            </a:extLst>
          </p:cNvPr>
          <p:cNvSpPr/>
          <p:nvPr/>
        </p:nvSpPr>
        <p:spPr>
          <a:xfrm>
            <a:off x="10419555" y="7722392"/>
            <a:ext cx="5486400" cy="1015663"/>
          </a:xfrm>
          <a:prstGeom prst="rect">
            <a:avLst/>
          </a:prstGeom>
        </p:spPr>
        <p:txBody>
          <a:bodyPr wrap="square">
            <a:spAutoFit/>
          </a:bodyPr>
          <a:lstStyle/>
          <a:p>
            <a:pPr algn="just"/>
            <a:r>
              <a:rPr lang="vi-VN" sz="3000" b="1">
                <a:solidFill>
                  <a:srgbClr val="0000CC"/>
                </a:solidFill>
                <a:latin typeface="Times New Roman" panose="02020603050405020304" pitchFamily="18" charset="0"/>
                <a:cs typeface="Times New Roman" panose="02020603050405020304" pitchFamily="18" charset="0"/>
              </a:rPr>
              <a:t>    </a:t>
            </a:r>
            <a:r>
              <a:rPr lang="vi-VN" sz="3000" b="1">
                <a:solidFill>
                  <a:srgbClr val="FF0000"/>
                </a:solidFill>
                <a:latin typeface="Times New Roman" panose="02020603050405020304" pitchFamily="18" charset="0"/>
                <a:cs typeface="Times New Roman" panose="02020603050405020304" pitchFamily="18" charset="0"/>
              </a:rPr>
              <a:t>Cuối thư Ngọc chúc hà học giỏi, và chờ thư Hà. </a:t>
            </a:r>
          </a:p>
        </p:txBody>
      </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5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500"/>
                                        <p:tgtEl>
                                          <p:spTgt spid="3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500"/>
                                        <p:tgtEl>
                                          <p:spTgt spid="3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500"/>
                                        <p:tgtEl>
                                          <p:spTgt spid="3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500"/>
                                        <p:tgtEl>
                                          <p:spTgt spid="3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fade">
                                      <p:cBhvr>
                                        <p:cTn id="5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33" grpId="0"/>
      <p:bldP spid="34" grpId="0"/>
      <p:bldP spid="35" grpId="0"/>
      <p:bldP spid="36" grpId="0"/>
      <p:bldP spid="37" grpId="0"/>
      <p:bldP spid="3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823119" y="1708916"/>
            <a:ext cx="13563600" cy="677108"/>
            <a:chOff x="1508919" y="1888664"/>
            <a:chExt cx="6269914" cy="677108"/>
          </a:xfrm>
        </p:grpSpPr>
        <p:sp>
          <p:nvSpPr>
            <p:cNvPr id="20" name="Rectangle 19"/>
            <p:cNvSpPr/>
            <p:nvPr/>
          </p:nvSpPr>
          <p:spPr>
            <a:xfrm>
              <a:off x="1508919" y="1888664"/>
              <a:ext cx="6269914"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2. </a:t>
              </a:r>
              <a:r>
                <a:rPr lang="vi-VN" sz="3800" b="1">
                  <a:solidFill>
                    <a:srgbClr val="FF0066"/>
                  </a:solidFill>
                  <a:latin typeface="Times New Roman" pitchFamily="18" charset="0"/>
                  <a:cs typeface="Times New Roman" pitchFamily="18" charset="0"/>
                </a:rPr>
                <a:t>Hãy đóng vai bạn Hà, viết một bức thư trả lời Quỳnh Ngọc. </a:t>
              </a:r>
            </a:p>
          </p:txBody>
        </p:sp>
        <p:cxnSp>
          <p:nvCxnSpPr>
            <p:cNvPr id="21" name="Straight Connector 20"/>
            <p:cNvCxnSpPr>
              <a:cxnSpLocks/>
            </p:cNvCxnSpPr>
            <p:nvPr/>
          </p:nvCxnSpPr>
          <p:spPr>
            <a:xfrm>
              <a:off x="1673234" y="2519755"/>
              <a:ext cx="571813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2" name="Group 21">
            <a:extLst>
              <a:ext uri="{FF2B5EF4-FFF2-40B4-BE49-F238E27FC236}">
                <a16:creationId xmlns:a16="http://schemas.microsoft.com/office/drawing/2014/main" id="{15810973-61A9-496E-A491-A5AC0D23986E}"/>
              </a:ext>
            </a:extLst>
          </p:cNvPr>
          <p:cNvGrpSpPr/>
          <p:nvPr/>
        </p:nvGrpSpPr>
        <p:grpSpPr>
          <a:xfrm>
            <a:off x="3781234" y="42893"/>
            <a:ext cx="7938485" cy="1599885"/>
            <a:chOff x="3781234" y="42893"/>
            <a:chExt cx="7938485" cy="1599885"/>
          </a:xfrm>
        </p:grpSpPr>
        <p:grpSp>
          <p:nvGrpSpPr>
            <p:cNvPr id="23" name="Group 22">
              <a:extLst>
                <a:ext uri="{FF2B5EF4-FFF2-40B4-BE49-F238E27FC236}">
                  <a16:creationId xmlns:a16="http://schemas.microsoft.com/office/drawing/2014/main" id="{7D2E49F6-D553-454A-8FB2-8F4FE02098D6}"/>
                </a:ext>
              </a:extLst>
            </p:cNvPr>
            <p:cNvGrpSpPr/>
            <p:nvPr/>
          </p:nvGrpSpPr>
          <p:grpSpPr>
            <a:xfrm>
              <a:off x="4617134" y="42893"/>
              <a:ext cx="6255239" cy="990430"/>
              <a:chOff x="4539228" y="103852"/>
              <a:chExt cx="6149694" cy="990430"/>
            </a:xfrm>
          </p:grpSpPr>
          <p:grpSp>
            <p:nvGrpSpPr>
              <p:cNvPr id="26" name="Group 25">
                <a:extLst>
                  <a:ext uri="{FF2B5EF4-FFF2-40B4-BE49-F238E27FC236}">
                    <a16:creationId xmlns:a16="http://schemas.microsoft.com/office/drawing/2014/main" id="{74FDF3E2-1525-48D1-8448-39C009C4195D}"/>
                  </a:ext>
                </a:extLst>
              </p:cNvPr>
              <p:cNvGrpSpPr/>
              <p:nvPr/>
            </p:nvGrpSpPr>
            <p:grpSpPr>
              <a:xfrm>
                <a:off x="4539228" y="103852"/>
                <a:ext cx="6149694" cy="990430"/>
                <a:chOff x="4539228" y="103852"/>
                <a:chExt cx="6149694" cy="990430"/>
              </a:xfrm>
            </p:grpSpPr>
            <p:sp>
              <p:nvSpPr>
                <p:cNvPr id="28" name="TextBox 27">
                  <a:extLst>
                    <a:ext uri="{FF2B5EF4-FFF2-40B4-BE49-F238E27FC236}">
                      <a16:creationId xmlns:a16="http://schemas.microsoft.com/office/drawing/2014/main" id="{01EBF499-51B3-4D86-B1AD-5E07534C7E8C}"/>
                    </a:ext>
                  </a:extLst>
                </p:cNvPr>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29" name="TextBox 28">
                  <a:extLst>
                    <a:ext uri="{FF2B5EF4-FFF2-40B4-BE49-F238E27FC236}">
                      <a16:creationId xmlns:a16="http://schemas.microsoft.com/office/drawing/2014/main" id="{1F21709C-B5BD-43CE-A2C0-3714EABB7E96}"/>
                    </a:ext>
                  </a:extLst>
                </p:cNvPr>
                <p:cNvSpPr txBox="1"/>
                <p:nvPr/>
              </p:nvSpPr>
              <p:spPr>
                <a:xfrm>
                  <a:off x="5753572" y="571062"/>
                  <a:ext cx="3510472"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 BÀI 12</a:t>
                  </a:r>
                </a:p>
              </p:txBody>
            </p:sp>
          </p:grpSp>
          <p:cxnSp>
            <p:nvCxnSpPr>
              <p:cNvPr id="27" name="Straight Connector 26">
                <a:extLst>
                  <a:ext uri="{FF2B5EF4-FFF2-40B4-BE49-F238E27FC236}">
                    <a16:creationId xmlns:a16="http://schemas.microsoft.com/office/drawing/2014/main" id="{8DA06198-ECB4-4DB2-8111-7BFE15A55261}"/>
                  </a:ext>
                </a:extLst>
              </p:cNvPr>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5" name="Text Box 14">
              <a:extLst>
                <a:ext uri="{FF2B5EF4-FFF2-40B4-BE49-F238E27FC236}">
                  <a16:creationId xmlns:a16="http://schemas.microsoft.com/office/drawing/2014/main" id="{EE768A46-E961-4F63-898B-883189F5A1A3}"/>
                </a:ext>
              </a:extLst>
            </p:cNvPr>
            <p:cNvSpPr txBox="1">
              <a:spLocks noChangeArrowheads="1"/>
            </p:cNvSpPr>
            <p:nvPr/>
          </p:nvSpPr>
          <p:spPr bwMode="auto">
            <a:xfrm>
              <a:off x="3781234" y="1066800"/>
              <a:ext cx="79384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viết 2: VIẾT TH</a:t>
              </a:r>
              <a:r>
                <a:rPr lang="vi-VN" sz="2800" b="1">
                  <a:solidFill>
                    <a:srgbClr val="0000CC"/>
                  </a:solidFill>
                  <a:effectLst>
                    <a:outerShdw blurRad="38100" dist="38100" dir="2700000" algn="tl">
                      <a:srgbClr val="000000">
                        <a:alpha val="43137"/>
                      </a:srgbClr>
                    </a:outerShdw>
                  </a:effectLst>
                  <a:latin typeface="Times New Roman" pitchFamily="18" charset="0"/>
                </a:rPr>
                <a:t>Ư</a:t>
              </a:r>
              <a:r>
                <a:rPr lang="en-US" sz="2800" b="1">
                  <a:solidFill>
                    <a:srgbClr val="0000CC"/>
                  </a:solidFill>
                  <a:effectLst>
                    <a:outerShdw blurRad="38100" dist="38100" dir="2700000" algn="tl">
                      <a:srgbClr val="000000">
                        <a:alpha val="43137"/>
                      </a:srgbClr>
                    </a:outerShdw>
                  </a:effectLst>
                  <a:latin typeface="Times New Roman" pitchFamily="18" charset="0"/>
                </a:rPr>
                <a:t> THĂM BẠN</a:t>
              </a:r>
            </a:p>
          </p:txBody>
        </p:sp>
      </p:grpSp>
      <p:pic>
        <p:nvPicPr>
          <p:cNvPr id="5" name="Picture 4">
            <a:extLst>
              <a:ext uri="{FF2B5EF4-FFF2-40B4-BE49-F238E27FC236}">
                <a16:creationId xmlns:a16="http://schemas.microsoft.com/office/drawing/2014/main" id="{A5086B2E-9B12-4DDB-8D36-065A89BCF5B5}"/>
              </a:ext>
            </a:extLst>
          </p:cNvPr>
          <p:cNvPicPr>
            <a:picLocks noChangeAspect="1"/>
          </p:cNvPicPr>
          <p:nvPr/>
        </p:nvPicPr>
        <p:blipFill rotWithShape="1">
          <a:blip r:embed="rId2"/>
          <a:srcRect l="55756" t="59669" r="21705" b="16706"/>
          <a:stretch/>
        </p:blipFill>
        <p:spPr>
          <a:xfrm>
            <a:off x="1966119" y="3017115"/>
            <a:ext cx="12725400" cy="5441085"/>
          </a:xfrm>
          <a:prstGeom prst="rect">
            <a:avLst/>
          </a:prstGeom>
        </p:spPr>
      </p:pic>
      <p:sp>
        <p:nvSpPr>
          <p:cNvPr id="7" name="TextBox 6">
            <a:extLst>
              <a:ext uri="{FF2B5EF4-FFF2-40B4-BE49-F238E27FC236}">
                <a16:creationId xmlns:a16="http://schemas.microsoft.com/office/drawing/2014/main" id="{B773B170-6576-48D8-96BA-7D86B2366C8E}"/>
              </a:ext>
            </a:extLst>
          </p:cNvPr>
          <p:cNvSpPr txBox="1"/>
          <p:nvPr/>
        </p:nvSpPr>
        <p:spPr>
          <a:xfrm>
            <a:off x="1178579" y="2452162"/>
            <a:ext cx="9245740" cy="584775"/>
          </a:xfrm>
          <a:prstGeom prst="rect">
            <a:avLst/>
          </a:prstGeom>
          <a:noFill/>
        </p:spPr>
        <p:txBody>
          <a:bodyPr wrap="square" rtlCol="0">
            <a:spAutoFit/>
          </a:bodyPr>
          <a:lstStyle/>
          <a:p>
            <a:r>
              <a:rPr lang="vi-VN" sz="3200" b="1">
                <a:solidFill>
                  <a:srgbClr val="0000CC"/>
                </a:solidFill>
                <a:latin typeface="Times New Roman" panose="02020603050405020304" pitchFamily="18" charset="0"/>
                <a:cs typeface="Times New Roman" panose="02020603050405020304" pitchFamily="18" charset="0"/>
              </a:rPr>
              <a:t>Quan sát sơ đồ để viết được bức thư hoàn chỉnh:</a:t>
            </a:r>
          </a:p>
        </p:txBody>
      </p:sp>
    </p:spTree>
    <p:extLst>
      <p:ext uri="{BB962C8B-B14F-4D97-AF65-F5344CB8AC3E}">
        <p14:creationId xmlns:p14="http://schemas.microsoft.com/office/powerpoint/2010/main" val="2075967227"/>
      </p:ext>
    </p:extLst>
  </p:cSld>
  <p:clrMapOvr>
    <a:masterClrMapping/>
  </p:clrMapOvr>
  <p:transition spd="slow">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127919" y="1533753"/>
            <a:ext cx="13563600" cy="584775"/>
            <a:chOff x="1508919" y="1888664"/>
            <a:chExt cx="6269914" cy="584775"/>
          </a:xfrm>
        </p:grpSpPr>
        <p:sp>
          <p:nvSpPr>
            <p:cNvPr id="20" name="Rectangle 19"/>
            <p:cNvSpPr/>
            <p:nvPr/>
          </p:nvSpPr>
          <p:spPr>
            <a:xfrm>
              <a:off x="1508919" y="1888664"/>
              <a:ext cx="6269914" cy="584775"/>
            </a:xfrm>
            <a:prstGeom prst="rect">
              <a:avLst/>
            </a:prstGeom>
          </p:spPr>
          <p:txBody>
            <a:bodyPr wrap="square">
              <a:spAutoFit/>
            </a:bodyPr>
            <a:lstStyle/>
            <a:p>
              <a:r>
                <a:rPr lang="en-US" sz="3200" b="1">
                  <a:solidFill>
                    <a:srgbClr val="FF0066"/>
                  </a:solidFill>
                  <a:latin typeface="Times New Roman" pitchFamily="18" charset="0"/>
                  <a:cs typeface="Times New Roman" pitchFamily="18" charset="0"/>
                </a:rPr>
                <a:t>2. </a:t>
              </a:r>
              <a:r>
                <a:rPr lang="vi-VN" sz="3200" b="1">
                  <a:solidFill>
                    <a:srgbClr val="FF0066"/>
                  </a:solidFill>
                  <a:latin typeface="Times New Roman" pitchFamily="18" charset="0"/>
                  <a:cs typeface="Times New Roman" pitchFamily="18" charset="0"/>
                </a:rPr>
                <a:t>Hãy đóng vai bạn Hà, viết một bức thư trả lời Quỳnh Ngọc. </a:t>
              </a:r>
            </a:p>
          </p:txBody>
        </p:sp>
        <p:cxnSp>
          <p:nvCxnSpPr>
            <p:cNvPr id="21" name="Straight Connector 20"/>
            <p:cNvCxnSpPr>
              <a:cxnSpLocks/>
            </p:cNvCxnSpPr>
            <p:nvPr/>
          </p:nvCxnSpPr>
          <p:spPr>
            <a:xfrm>
              <a:off x="1720264" y="2379486"/>
              <a:ext cx="475527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2" name="Group 21">
            <a:extLst>
              <a:ext uri="{FF2B5EF4-FFF2-40B4-BE49-F238E27FC236}">
                <a16:creationId xmlns:a16="http://schemas.microsoft.com/office/drawing/2014/main" id="{15810973-61A9-496E-A491-A5AC0D23986E}"/>
              </a:ext>
            </a:extLst>
          </p:cNvPr>
          <p:cNvGrpSpPr/>
          <p:nvPr/>
        </p:nvGrpSpPr>
        <p:grpSpPr>
          <a:xfrm>
            <a:off x="3781234" y="42893"/>
            <a:ext cx="7938485" cy="1599885"/>
            <a:chOff x="3781234" y="42893"/>
            <a:chExt cx="7938485" cy="1599885"/>
          </a:xfrm>
        </p:grpSpPr>
        <p:grpSp>
          <p:nvGrpSpPr>
            <p:cNvPr id="23" name="Group 22">
              <a:extLst>
                <a:ext uri="{FF2B5EF4-FFF2-40B4-BE49-F238E27FC236}">
                  <a16:creationId xmlns:a16="http://schemas.microsoft.com/office/drawing/2014/main" id="{7D2E49F6-D553-454A-8FB2-8F4FE02098D6}"/>
                </a:ext>
              </a:extLst>
            </p:cNvPr>
            <p:cNvGrpSpPr/>
            <p:nvPr/>
          </p:nvGrpSpPr>
          <p:grpSpPr>
            <a:xfrm>
              <a:off x="4617134" y="42893"/>
              <a:ext cx="6255239" cy="990430"/>
              <a:chOff x="4539228" y="103852"/>
              <a:chExt cx="6149694" cy="990430"/>
            </a:xfrm>
          </p:grpSpPr>
          <p:grpSp>
            <p:nvGrpSpPr>
              <p:cNvPr id="26" name="Group 25">
                <a:extLst>
                  <a:ext uri="{FF2B5EF4-FFF2-40B4-BE49-F238E27FC236}">
                    <a16:creationId xmlns:a16="http://schemas.microsoft.com/office/drawing/2014/main" id="{74FDF3E2-1525-48D1-8448-39C009C4195D}"/>
                  </a:ext>
                </a:extLst>
              </p:cNvPr>
              <p:cNvGrpSpPr/>
              <p:nvPr/>
            </p:nvGrpSpPr>
            <p:grpSpPr>
              <a:xfrm>
                <a:off x="4539228" y="103852"/>
                <a:ext cx="6149694" cy="990430"/>
                <a:chOff x="4539228" y="103852"/>
                <a:chExt cx="6149694" cy="990430"/>
              </a:xfrm>
            </p:grpSpPr>
            <p:sp>
              <p:nvSpPr>
                <p:cNvPr id="28" name="TextBox 27">
                  <a:extLst>
                    <a:ext uri="{FF2B5EF4-FFF2-40B4-BE49-F238E27FC236}">
                      <a16:creationId xmlns:a16="http://schemas.microsoft.com/office/drawing/2014/main" id="{01EBF499-51B3-4D86-B1AD-5E07534C7E8C}"/>
                    </a:ext>
                  </a:extLst>
                </p:cNvPr>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29" name="TextBox 28">
                  <a:extLst>
                    <a:ext uri="{FF2B5EF4-FFF2-40B4-BE49-F238E27FC236}">
                      <a16:creationId xmlns:a16="http://schemas.microsoft.com/office/drawing/2014/main" id="{1F21709C-B5BD-43CE-A2C0-3714EABB7E96}"/>
                    </a:ext>
                  </a:extLst>
                </p:cNvPr>
                <p:cNvSpPr txBox="1"/>
                <p:nvPr/>
              </p:nvSpPr>
              <p:spPr>
                <a:xfrm>
                  <a:off x="5753572" y="571062"/>
                  <a:ext cx="3510472"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 BÀI 12</a:t>
                  </a:r>
                </a:p>
              </p:txBody>
            </p:sp>
          </p:grpSp>
          <p:cxnSp>
            <p:nvCxnSpPr>
              <p:cNvPr id="27" name="Straight Connector 26">
                <a:extLst>
                  <a:ext uri="{FF2B5EF4-FFF2-40B4-BE49-F238E27FC236}">
                    <a16:creationId xmlns:a16="http://schemas.microsoft.com/office/drawing/2014/main" id="{8DA06198-ECB4-4DB2-8111-7BFE15A55261}"/>
                  </a:ext>
                </a:extLst>
              </p:cNvPr>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5" name="Text Box 14">
              <a:extLst>
                <a:ext uri="{FF2B5EF4-FFF2-40B4-BE49-F238E27FC236}">
                  <a16:creationId xmlns:a16="http://schemas.microsoft.com/office/drawing/2014/main" id="{EE768A46-E961-4F63-898B-883189F5A1A3}"/>
                </a:ext>
              </a:extLst>
            </p:cNvPr>
            <p:cNvSpPr txBox="1">
              <a:spLocks noChangeArrowheads="1"/>
            </p:cNvSpPr>
            <p:nvPr/>
          </p:nvSpPr>
          <p:spPr bwMode="auto">
            <a:xfrm>
              <a:off x="3781234" y="1066800"/>
              <a:ext cx="79384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viết 2: VIẾT TH</a:t>
              </a:r>
              <a:r>
                <a:rPr lang="vi-VN" sz="2800" b="1">
                  <a:solidFill>
                    <a:srgbClr val="0000CC"/>
                  </a:solidFill>
                  <a:effectLst>
                    <a:outerShdw blurRad="38100" dist="38100" dir="2700000" algn="tl">
                      <a:srgbClr val="000000">
                        <a:alpha val="43137"/>
                      </a:srgbClr>
                    </a:outerShdw>
                  </a:effectLst>
                  <a:latin typeface="Times New Roman" pitchFamily="18" charset="0"/>
                </a:rPr>
                <a:t>Ư</a:t>
              </a:r>
              <a:r>
                <a:rPr lang="en-US" sz="2800" b="1">
                  <a:solidFill>
                    <a:srgbClr val="0000CC"/>
                  </a:solidFill>
                  <a:effectLst>
                    <a:outerShdw blurRad="38100" dist="38100" dir="2700000" algn="tl">
                      <a:srgbClr val="000000">
                        <a:alpha val="43137"/>
                      </a:srgbClr>
                    </a:outerShdw>
                  </a:effectLst>
                  <a:latin typeface="Times New Roman" pitchFamily="18" charset="0"/>
                </a:rPr>
                <a:t> THĂM BẠN</a:t>
              </a:r>
            </a:p>
          </p:txBody>
        </p:sp>
      </p:grpSp>
      <p:sp>
        <p:nvSpPr>
          <p:cNvPr id="2" name="Rectangle 1">
            <a:extLst>
              <a:ext uri="{FF2B5EF4-FFF2-40B4-BE49-F238E27FC236}">
                <a16:creationId xmlns:a16="http://schemas.microsoft.com/office/drawing/2014/main" id="{84BA67DE-6321-4CE2-B443-9E06901635C0}"/>
              </a:ext>
            </a:extLst>
          </p:cNvPr>
          <p:cNvSpPr/>
          <p:nvPr/>
        </p:nvSpPr>
        <p:spPr>
          <a:xfrm>
            <a:off x="1127919" y="2126694"/>
            <a:ext cx="14396604" cy="7017306"/>
          </a:xfrm>
          <a:prstGeom prst="rect">
            <a:avLst/>
          </a:prstGeom>
        </p:spPr>
        <p:txBody>
          <a:bodyPr wrap="square">
            <a:spAutoFit/>
          </a:bodyPr>
          <a:lstStyle/>
          <a:p>
            <a:r>
              <a:rPr lang="vi-VN" sz="3000" b="1">
                <a:solidFill>
                  <a:srgbClr val="FF0000"/>
                </a:solidFill>
                <a:latin typeface="Times New Roman" panose="02020603050405020304" pitchFamily="18" charset="0"/>
                <a:cs typeface="Times New Roman" panose="02020603050405020304" pitchFamily="18" charset="0"/>
              </a:rPr>
              <a:t>1. Viết về gì? </a:t>
            </a:r>
            <a:r>
              <a:rPr lang="vi-VN" sz="3000" b="1">
                <a:solidFill>
                  <a:srgbClr val="0000CC"/>
                </a:solidFill>
                <a:latin typeface="Times New Roman" panose="02020603050405020304" pitchFamily="18" charset="0"/>
                <a:cs typeface="Times New Roman" panose="02020603050405020304" pitchFamily="18" charset="0"/>
              </a:rPr>
              <a:t>=&gt; Đóng vai bạn Hà, viết một bức thư trả lời Quỳnh Ngọc.</a:t>
            </a:r>
          </a:p>
          <a:p>
            <a:r>
              <a:rPr lang="vi-VN" sz="3000" b="1">
                <a:solidFill>
                  <a:srgbClr val="FF0000"/>
                </a:solidFill>
                <a:latin typeface="Times New Roman" panose="02020603050405020304" pitchFamily="18" charset="0"/>
                <a:cs typeface="Times New Roman" panose="02020603050405020304" pitchFamily="18" charset="0"/>
              </a:rPr>
              <a:t>2. Tìm ý:</a:t>
            </a:r>
            <a:r>
              <a:rPr lang="vi-VN" sz="3000" b="1">
                <a:solidFill>
                  <a:srgbClr val="0000CC"/>
                </a:solidFill>
                <a:latin typeface="Times New Roman" panose="02020603050405020304" pitchFamily="18" charset="0"/>
                <a:cs typeface="Times New Roman" panose="02020603050405020304" pitchFamily="18" charset="0"/>
              </a:rPr>
              <a:t> Nội dung thư cần viết gì?</a:t>
            </a:r>
          </a:p>
          <a:p>
            <a:r>
              <a:rPr lang="vi-VN" sz="3000" b="1">
                <a:solidFill>
                  <a:srgbClr val="0000CC"/>
                </a:solidFill>
                <a:latin typeface="Times New Roman" panose="02020603050405020304" pitchFamily="18" charset="0"/>
                <a:cs typeface="Times New Roman" panose="02020603050405020304" pitchFamily="18" charset="0"/>
              </a:rPr>
              <a:t>a) Trả lời những câu hỏi của bạn Quỳnh Ngọc về sức khoẻ, trường mới, thầy cô, bố mẹ và em Chi.</a:t>
            </a:r>
          </a:p>
          <a:p>
            <a:r>
              <a:rPr lang="vi-VN" sz="3000" b="1">
                <a:solidFill>
                  <a:srgbClr val="0000CC"/>
                </a:solidFill>
                <a:latin typeface="Times New Roman" panose="02020603050405020304" pitchFamily="18" charset="0"/>
                <a:cs typeface="Times New Roman" panose="02020603050405020304" pitchFamily="18" charset="0"/>
              </a:rPr>
              <a:t>b) Hẹn về quê và lời chúc với bạn: Lời chào, hẹn gặp lại, chia tay...</a:t>
            </a:r>
          </a:p>
          <a:p>
            <a:r>
              <a:rPr lang="vi-VN" sz="3000" b="1">
                <a:solidFill>
                  <a:srgbClr val="0000CC"/>
                </a:solidFill>
                <a:latin typeface="Times New Roman" panose="02020603050405020304" pitchFamily="18" charset="0"/>
                <a:cs typeface="Times New Roman" panose="02020603050405020304" pitchFamily="18" charset="0"/>
              </a:rPr>
              <a:t>- Nói lời chúc của mình đối với Quỳnh Ngọc và gia đình.</a:t>
            </a:r>
          </a:p>
          <a:p>
            <a:r>
              <a:rPr lang="vi-VN" sz="3000" b="1">
                <a:solidFill>
                  <a:srgbClr val="FF0000"/>
                </a:solidFill>
                <a:latin typeface="Times New Roman" panose="02020603050405020304" pitchFamily="18" charset="0"/>
                <a:cs typeface="Times New Roman" panose="02020603050405020304" pitchFamily="18" charset="0"/>
              </a:rPr>
              <a:t>3. Sắp xếp ý:</a:t>
            </a:r>
            <a:r>
              <a:rPr lang="vi-VN" sz="3000" b="1">
                <a:solidFill>
                  <a:srgbClr val="0000CC"/>
                </a:solidFill>
                <a:latin typeface="Times New Roman" panose="02020603050405020304" pitchFamily="18" charset="0"/>
                <a:cs typeface="Times New Roman" panose="02020603050405020304" pitchFamily="18" charset="0"/>
              </a:rPr>
              <a:t> Em sắp xếp các ý sẽ viết trong thư như thế nào?</a:t>
            </a:r>
          </a:p>
          <a:p>
            <a:r>
              <a:rPr lang="vi-VN" sz="3000" b="1">
                <a:solidFill>
                  <a:srgbClr val="0000CC"/>
                </a:solidFill>
                <a:latin typeface="Times New Roman" panose="02020603050405020304" pitchFamily="18" charset="0"/>
                <a:cs typeface="Times New Roman" panose="02020603050405020304" pitchFamily="18" charset="0"/>
              </a:rPr>
              <a:t>  - Địa điểm, ngày tháng viết thư</a:t>
            </a:r>
          </a:p>
          <a:p>
            <a:r>
              <a:rPr lang="vi-VN" sz="3000" b="1">
                <a:solidFill>
                  <a:srgbClr val="0000CC"/>
                </a:solidFill>
                <a:latin typeface="Times New Roman" panose="02020603050405020304" pitchFamily="18" charset="0"/>
                <a:cs typeface="Times New Roman" panose="02020603050405020304" pitchFamily="18" charset="0"/>
              </a:rPr>
              <a:t>  - Lời chào, trà lời câu hỏi của bạn.</a:t>
            </a:r>
          </a:p>
          <a:p>
            <a:r>
              <a:rPr lang="vi-VN" sz="3000" b="1">
                <a:solidFill>
                  <a:srgbClr val="0000CC"/>
                </a:solidFill>
                <a:latin typeface="Times New Roman" panose="02020603050405020304" pitchFamily="18" charset="0"/>
                <a:cs typeface="Times New Roman" panose="02020603050405020304" pitchFamily="18" charset="0"/>
              </a:rPr>
              <a:t>  - Lời hẹn, lời chúc, kí tên.</a:t>
            </a:r>
          </a:p>
          <a:p>
            <a:r>
              <a:rPr lang="vi-VN" sz="3000" b="1">
                <a:solidFill>
                  <a:srgbClr val="FF0000"/>
                </a:solidFill>
                <a:latin typeface="Times New Roman" panose="02020603050405020304" pitchFamily="18" charset="0"/>
                <a:cs typeface="Times New Roman" panose="02020603050405020304" pitchFamily="18" charset="0"/>
              </a:rPr>
              <a:t>4. Viết:</a:t>
            </a:r>
            <a:r>
              <a:rPr lang="vi-VN" sz="3000" b="1">
                <a:solidFill>
                  <a:srgbClr val="0000CC"/>
                </a:solidFill>
                <a:latin typeface="Times New Roman" panose="02020603050405020304" pitchFamily="18" charset="0"/>
                <a:cs typeface="Times New Roman" panose="02020603050405020304" pitchFamily="18" charset="0"/>
              </a:rPr>
              <a:t> Em sẽ dùng cặp từ xưng hỗ nào khi viết? Khi viết phải chú ý điều gì?</a:t>
            </a:r>
          </a:p>
          <a:p>
            <a:r>
              <a:rPr lang="vi-VN" sz="3000" b="1">
                <a:solidFill>
                  <a:srgbClr val="0000CC"/>
                </a:solidFill>
                <a:latin typeface="Times New Roman" panose="02020603050405020304" pitchFamily="18" charset="0"/>
                <a:cs typeface="Times New Roman" panose="02020603050405020304" pitchFamily="18" charset="0"/>
              </a:rPr>
              <a:t>  - Chọn cặp từ xưng hô phù hợp (Hà – Ngọc/mình – bạn/...)</a:t>
            </a:r>
          </a:p>
          <a:p>
            <a:r>
              <a:rPr lang="vi-VN" sz="3000" b="1">
                <a:solidFill>
                  <a:srgbClr val="FF0000"/>
                </a:solidFill>
                <a:latin typeface="Times New Roman" panose="02020603050405020304" pitchFamily="18" charset="0"/>
                <a:cs typeface="Times New Roman" panose="02020603050405020304" pitchFamily="18" charset="0"/>
              </a:rPr>
              <a:t>5. Hoàn chỉnh:</a:t>
            </a:r>
            <a:r>
              <a:rPr lang="vi-VN" sz="3000" b="1">
                <a:solidFill>
                  <a:srgbClr val="0000CC"/>
                </a:solidFill>
                <a:latin typeface="Times New Roman" panose="02020603050405020304" pitchFamily="18" charset="0"/>
                <a:cs typeface="Times New Roman" panose="02020603050405020304" pitchFamily="18" charset="0"/>
              </a:rPr>
              <a:t> Sau khi viết xong, em cần làm gì?</a:t>
            </a:r>
          </a:p>
          <a:p>
            <a:r>
              <a:rPr lang="vi-VN" sz="3000" b="1">
                <a:solidFill>
                  <a:srgbClr val="0000CC"/>
                </a:solidFill>
                <a:latin typeface="Times New Roman" panose="02020603050405020304" pitchFamily="18" charset="0"/>
                <a:cs typeface="Times New Roman" panose="02020603050405020304" pitchFamily="18" charset="0"/>
              </a:rPr>
              <a:t>  - Sửa lỗi.</a:t>
            </a:r>
          </a:p>
          <a:p>
            <a:r>
              <a:rPr lang="vi-VN" sz="3000" b="1">
                <a:solidFill>
                  <a:srgbClr val="0000CC"/>
                </a:solidFill>
                <a:latin typeface="Times New Roman" panose="02020603050405020304" pitchFamily="18" charset="0"/>
                <a:cs typeface="Times New Roman" panose="02020603050405020304" pitchFamily="18" charset="0"/>
              </a:rPr>
              <a:t>  - Bổ sung ý hay.</a:t>
            </a:r>
          </a:p>
        </p:txBody>
      </p:sp>
    </p:spTree>
    <p:extLst>
      <p:ext uri="{BB962C8B-B14F-4D97-AF65-F5344CB8AC3E}">
        <p14:creationId xmlns:p14="http://schemas.microsoft.com/office/powerpoint/2010/main" val="319945940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fade">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fade">
                                      <p:cBhvr>
                                        <p:cTn id="52" dur="500"/>
                                        <p:tgtEl>
                                          <p:spTgt spid="2">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
                                            <p:txEl>
                                              <p:pRg st="10" end="10"/>
                                            </p:txEl>
                                          </p:spTgt>
                                        </p:tgtEl>
                                        <p:attrNameLst>
                                          <p:attrName>style.visibility</p:attrName>
                                        </p:attrNameLst>
                                      </p:cBhvr>
                                      <p:to>
                                        <p:strVal val="visible"/>
                                      </p:to>
                                    </p:set>
                                    <p:animEffect transition="in" filter="fade">
                                      <p:cBhvr>
                                        <p:cTn id="57" dur="500"/>
                                        <p:tgtEl>
                                          <p:spTgt spid="2">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
                                            <p:txEl>
                                              <p:pRg st="11" end="11"/>
                                            </p:txEl>
                                          </p:spTgt>
                                        </p:tgtEl>
                                        <p:attrNameLst>
                                          <p:attrName>style.visibility</p:attrName>
                                        </p:attrNameLst>
                                      </p:cBhvr>
                                      <p:to>
                                        <p:strVal val="visible"/>
                                      </p:to>
                                    </p:set>
                                    <p:animEffect transition="in" filter="fade">
                                      <p:cBhvr>
                                        <p:cTn id="62" dur="500"/>
                                        <p:tgtEl>
                                          <p:spTgt spid="2">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
                                            <p:txEl>
                                              <p:pRg st="12" end="12"/>
                                            </p:txEl>
                                          </p:spTgt>
                                        </p:tgtEl>
                                        <p:attrNameLst>
                                          <p:attrName>style.visibility</p:attrName>
                                        </p:attrNameLst>
                                      </p:cBhvr>
                                      <p:to>
                                        <p:strVal val="visible"/>
                                      </p:to>
                                    </p:set>
                                    <p:animEffect transition="in" filter="fade">
                                      <p:cBhvr>
                                        <p:cTn id="67" dur="500"/>
                                        <p:tgtEl>
                                          <p:spTgt spid="2">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
                                            <p:txEl>
                                              <p:pRg st="13" end="13"/>
                                            </p:txEl>
                                          </p:spTgt>
                                        </p:tgtEl>
                                        <p:attrNameLst>
                                          <p:attrName>style.visibility</p:attrName>
                                        </p:attrNameLst>
                                      </p:cBhvr>
                                      <p:to>
                                        <p:strVal val="visible"/>
                                      </p:to>
                                    </p:set>
                                    <p:animEffect transition="in" filter="fade">
                                      <p:cBhvr>
                                        <p:cTn id="72" dur="500"/>
                                        <p:tgtEl>
                                          <p:spTgt spid="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63435" y="2190224"/>
            <a:ext cx="13966284" cy="677108"/>
          </a:xfrm>
          <a:prstGeom prst="rect">
            <a:avLst/>
          </a:prstGeom>
        </p:spPr>
        <p:txBody>
          <a:bodyPr wrap="square">
            <a:spAutoFit/>
          </a:bodyPr>
          <a:lstStyle/>
          <a:p>
            <a:pPr algn="just"/>
            <a:r>
              <a:rPr lang="en-US" sz="3800" b="1">
                <a:solidFill>
                  <a:srgbClr val="0000CC"/>
                </a:solidFill>
                <a:latin typeface="Times New Roman" pitchFamily="18" charset="0"/>
                <a:cs typeface="Times New Roman" pitchFamily="18" charset="0"/>
              </a:rPr>
              <a:t>Em hãy</a:t>
            </a:r>
            <a:r>
              <a:rPr lang="vi-VN" sz="3800" b="1">
                <a:solidFill>
                  <a:srgbClr val="0000CC"/>
                </a:solidFill>
                <a:latin typeface="Times New Roman" pitchFamily="18" charset="0"/>
                <a:cs typeface="Times New Roman" pitchFamily="18" charset="0"/>
              </a:rPr>
              <a:t> đóng vai bạn Hà, viết thư trả lời bạn Quỳnh Ngọc.</a:t>
            </a:r>
            <a:endParaRPr lang="en-US" sz="3800" b="1">
              <a:solidFill>
                <a:srgbClr val="0000CC"/>
              </a:solidFill>
              <a:latin typeface="Times New Roman" pitchFamily="18" charset="0"/>
              <a:cs typeface="Times New Roman" pitchFamily="18" charset="0"/>
            </a:endParaRPr>
          </a:p>
        </p:txBody>
      </p:sp>
      <p:grpSp>
        <p:nvGrpSpPr>
          <p:cNvPr id="13" name="Group 12"/>
          <p:cNvGrpSpPr/>
          <p:nvPr/>
        </p:nvGrpSpPr>
        <p:grpSpPr>
          <a:xfrm>
            <a:off x="1508919" y="1500533"/>
            <a:ext cx="7037658" cy="677108"/>
            <a:chOff x="1508919" y="1888664"/>
            <a:chExt cx="6269914" cy="677108"/>
          </a:xfrm>
        </p:grpSpPr>
        <p:sp>
          <p:nvSpPr>
            <p:cNvPr id="20" name="Rectangle 19"/>
            <p:cNvSpPr/>
            <p:nvPr/>
          </p:nvSpPr>
          <p:spPr>
            <a:xfrm>
              <a:off x="1508919" y="1888664"/>
              <a:ext cx="6269914"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3. Viết th</a:t>
              </a:r>
              <a:r>
                <a:rPr lang="vi-VN" sz="3800" b="1">
                  <a:solidFill>
                    <a:srgbClr val="FF0066"/>
                  </a:solidFill>
                  <a:latin typeface="Times New Roman" pitchFamily="18" charset="0"/>
                  <a:cs typeface="Times New Roman" pitchFamily="18" charset="0"/>
                </a:rPr>
                <a:t>ư</a:t>
              </a:r>
              <a:endParaRPr lang="en-US" sz="3800" b="1">
                <a:solidFill>
                  <a:srgbClr val="FF0066"/>
                </a:solidFill>
                <a:latin typeface="Times New Roman" pitchFamily="18" charset="0"/>
                <a:cs typeface="Times New Roman" pitchFamily="18" charset="0"/>
              </a:endParaRPr>
            </a:p>
          </p:txBody>
        </p:sp>
        <p:cxnSp>
          <p:nvCxnSpPr>
            <p:cNvPr id="21" name="Straight Connector 20"/>
            <p:cNvCxnSpPr>
              <a:cxnSpLocks/>
            </p:cNvCxnSpPr>
            <p:nvPr/>
          </p:nvCxnSpPr>
          <p:spPr>
            <a:xfrm>
              <a:off x="1673234" y="2519755"/>
              <a:ext cx="186011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4" name="Rectangle 23"/>
          <p:cNvSpPr/>
          <p:nvPr/>
        </p:nvSpPr>
        <p:spPr>
          <a:xfrm>
            <a:off x="1127919" y="2762716"/>
            <a:ext cx="14401800" cy="6001643"/>
          </a:xfrm>
          <a:prstGeom prst="rect">
            <a:avLst/>
          </a:prstGeom>
        </p:spPr>
        <p:txBody>
          <a:bodyPr wrap="square">
            <a:spAutoFit/>
          </a:bodyPr>
          <a:lstStyle/>
          <a:p>
            <a:pPr indent="914400" algn="just"/>
            <a:r>
              <a:rPr lang="en-US" sz="3200">
                <a:solidFill>
                  <a:srgbClr val="FF0000"/>
                </a:solidFill>
                <a:latin typeface="Times New Roman" pitchFamily="18" charset="0"/>
                <a:cs typeface="Times New Roman" pitchFamily="18" charset="0"/>
              </a:rPr>
              <a:t>Bài tham khảo:</a:t>
            </a:r>
          </a:p>
          <a:p>
            <a:pPr indent="914400" algn="r"/>
            <a:r>
              <a:rPr lang="vi-VN" sz="3200">
                <a:solidFill>
                  <a:srgbClr val="0000CC"/>
                </a:solidFill>
                <a:latin typeface="Times New Roman" pitchFamily="18" charset="0"/>
                <a:cs typeface="Times New Roman" pitchFamily="18" charset="0"/>
              </a:rPr>
              <a:t>……….., ngày... tháng... năm...</a:t>
            </a:r>
          </a:p>
          <a:p>
            <a:pPr indent="914400" algn="just"/>
            <a:r>
              <a:rPr lang="vi-VN" sz="3200">
                <a:solidFill>
                  <a:srgbClr val="0000CC"/>
                </a:solidFill>
                <a:latin typeface="Times New Roman" pitchFamily="18" charset="0"/>
                <a:cs typeface="Times New Roman" pitchFamily="18" charset="0"/>
              </a:rPr>
              <a:t>Quỳnh Ngọc thân mến!</a:t>
            </a:r>
          </a:p>
          <a:p>
            <a:pPr indent="914400" algn="just"/>
            <a:r>
              <a:rPr lang="vi-VN" sz="3200">
                <a:solidFill>
                  <a:srgbClr val="0000CC"/>
                </a:solidFill>
                <a:latin typeface="Times New Roman" pitchFamily="18" charset="0"/>
                <a:cs typeface="Times New Roman" pitchFamily="18" charset="0"/>
              </a:rPr>
              <a:t>Mình rất vui khi nhận được thư của bạn. Mình cũng rất nhớ bạn. Mình đang dần quen với trường mới. Ở đây mọi người rất hòa đồng và đáng mến. Thầy cô giáo cùng các bạn mới đều rất thân thiện và tốt bụng. Nghe bạn kể về quê mình thay đổi mà mình mong nhanh chóng đươc về quê hơn. Khi nào nghỉ hè, mình sẽ về và chúng mình cùng đi chơi nhé.</a:t>
            </a:r>
          </a:p>
          <a:p>
            <a:pPr indent="914400" algn="just"/>
            <a:r>
              <a:rPr lang="vi-VN" sz="3200">
                <a:solidFill>
                  <a:srgbClr val="0000CC"/>
                </a:solidFill>
                <a:latin typeface="Times New Roman" pitchFamily="18" charset="0"/>
                <a:cs typeface="Times New Roman" pitchFamily="18" charset="0"/>
              </a:rPr>
              <a:t>Mình chúc Quỳnh Ngọc thật nhiều sức khỏe và học thật giỏi. </a:t>
            </a:r>
          </a:p>
          <a:p>
            <a:pPr indent="914400" algn="just"/>
            <a:r>
              <a:rPr lang="vi-VN" sz="3200">
                <a:solidFill>
                  <a:srgbClr val="0000CC"/>
                </a:solidFill>
                <a:latin typeface="Times New Roman" pitchFamily="18" charset="0"/>
                <a:cs typeface="Times New Roman" pitchFamily="18" charset="0"/>
              </a:rPr>
              <a:t>Mình chờ thư của bạn.</a:t>
            </a:r>
          </a:p>
          <a:p>
            <a:pPr indent="914400" algn="ctr"/>
            <a:r>
              <a:rPr lang="vi-VN" sz="3200">
                <a:solidFill>
                  <a:srgbClr val="0000CC"/>
                </a:solidFill>
                <a:latin typeface="Times New Roman" pitchFamily="18" charset="0"/>
                <a:cs typeface="Times New Roman" pitchFamily="18" charset="0"/>
              </a:rPr>
              <a:t>Hà</a:t>
            </a:r>
          </a:p>
          <a:p>
            <a:pPr indent="914400" algn="ctr"/>
            <a:r>
              <a:rPr lang="vi-VN" sz="3200">
                <a:solidFill>
                  <a:srgbClr val="0000CC"/>
                </a:solidFill>
                <a:latin typeface="Times New Roman" pitchFamily="18" charset="0"/>
                <a:cs typeface="Times New Roman" pitchFamily="18" charset="0"/>
              </a:rPr>
              <a:t>Thanh Hà</a:t>
            </a:r>
          </a:p>
        </p:txBody>
      </p:sp>
      <p:grpSp>
        <p:nvGrpSpPr>
          <p:cNvPr id="22" name="Group 21">
            <a:extLst>
              <a:ext uri="{FF2B5EF4-FFF2-40B4-BE49-F238E27FC236}">
                <a16:creationId xmlns:a16="http://schemas.microsoft.com/office/drawing/2014/main" id="{15810973-61A9-496E-A491-A5AC0D23986E}"/>
              </a:ext>
            </a:extLst>
          </p:cNvPr>
          <p:cNvGrpSpPr/>
          <p:nvPr/>
        </p:nvGrpSpPr>
        <p:grpSpPr>
          <a:xfrm>
            <a:off x="3781234" y="42893"/>
            <a:ext cx="7938485" cy="1599885"/>
            <a:chOff x="3781234" y="42893"/>
            <a:chExt cx="7938485" cy="1599885"/>
          </a:xfrm>
        </p:grpSpPr>
        <p:grpSp>
          <p:nvGrpSpPr>
            <p:cNvPr id="23" name="Group 22">
              <a:extLst>
                <a:ext uri="{FF2B5EF4-FFF2-40B4-BE49-F238E27FC236}">
                  <a16:creationId xmlns:a16="http://schemas.microsoft.com/office/drawing/2014/main" id="{7D2E49F6-D553-454A-8FB2-8F4FE02098D6}"/>
                </a:ext>
              </a:extLst>
            </p:cNvPr>
            <p:cNvGrpSpPr/>
            <p:nvPr/>
          </p:nvGrpSpPr>
          <p:grpSpPr>
            <a:xfrm>
              <a:off x="4617134" y="42893"/>
              <a:ext cx="6255239" cy="990430"/>
              <a:chOff x="4539228" y="103852"/>
              <a:chExt cx="6149694" cy="990430"/>
            </a:xfrm>
          </p:grpSpPr>
          <p:grpSp>
            <p:nvGrpSpPr>
              <p:cNvPr id="26" name="Group 25">
                <a:extLst>
                  <a:ext uri="{FF2B5EF4-FFF2-40B4-BE49-F238E27FC236}">
                    <a16:creationId xmlns:a16="http://schemas.microsoft.com/office/drawing/2014/main" id="{74FDF3E2-1525-48D1-8448-39C009C4195D}"/>
                  </a:ext>
                </a:extLst>
              </p:cNvPr>
              <p:cNvGrpSpPr/>
              <p:nvPr/>
            </p:nvGrpSpPr>
            <p:grpSpPr>
              <a:xfrm>
                <a:off x="4539228" y="103852"/>
                <a:ext cx="6149694" cy="990430"/>
                <a:chOff x="4539228" y="103852"/>
                <a:chExt cx="6149694" cy="990430"/>
              </a:xfrm>
            </p:grpSpPr>
            <p:sp>
              <p:nvSpPr>
                <p:cNvPr id="28" name="TextBox 27">
                  <a:extLst>
                    <a:ext uri="{FF2B5EF4-FFF2-40B4-BE49-F238E27FC236}">
                      <a16:creationId xmlns:a16="http://schemas.microsoft.com/office/drawing/2014/main" id="{01EBF499-51B3-4D86-B1AD-5E07534C7E8C}"/>
                    </a:ext>
                  </a:extLst>
                </p:cNvPr>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29" name="TextBox 28">
                  <a:extLst>
                    <a:ext uri="{FF2B5EF4-FFF2-40B4-BE49-F238E27FC236}">
                      <a16:creationId xmlns:a16="http://schemas.microsoft.com/office/drawing/2014/main" id="{1F21709C-B5BD-43CE-A2C0-3714EABB7E96}"/>
                    </a:ext>
                  </a:extLst>
                </p:cNvPr>
                <p:cNvSpPr txBox="1"/>
                <p:nvPr/>
              </p:nvSpPr>
              <p:spPr>
                <a:xfrm>
                  <a:off x="5753572" y="571062"/>
                  <a:ext cx="3510472"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 BÀI 12</a:t>
                  </a:r>
                </a:p>
              </p:txBody>
            </p:sp>
          </p:grpSp>
          <p:cxnSp>
            <p:nvCxnSpPr>
              <p:cNvPr id="27" name="Straight Connector 26">
                <a:extLst>
                  <a:ext uri="{FF2B5EF4-FFF2-40B4-BE49-F238E27FC236}">
                    <a16:creationId xmlns:a16="http://schemas.microsoft.com/office/drawing/2014/main" id="{8DA06198-ECB4-4DB2-8111-7BFE15A55261}"/>
                  </a:ext>
                </a:extLst>
              </p:cNvPr>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5" name="Text Box 14">
              <a:extLst>
                <a:ext uri="{FF2B5EF4-FFF2-40B4-BE49-F238E27FC236}">
                  <a16:creationId xmlns:a16="http://schemas.microsoft.com/office/drawing/2014/main" id="{EE768A46-E961-4F63-898B-883189F5A1A3}"/>
                </a:ext>
              </a:extLst>
            </p:cNvPr>
            <p:cNvSpPr txBox="1">
              <a:spLocks noChangeArrowheads="1"/>
            </p:cNvSpPr>
            <p:nvPr/>
          </p:nvSpPr>
          <p:spPr bwMode="auto">
            <a:xfrm>
              <a:off x="3781234" y="1066800"/>
              <a:ext cx="79384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viết 2: VIẾT TH</a:t>
              </a:r>
              <a:r>
                <a:rPr lang="vi-VN" sz="2800" b="1">
                  <a:solidFill>
                    <a:srgbClr val="0000CC"/>
                  </a:solidFill>
                  <a:effectLst>
                    <a:outerShdw blurRad="38100" dist="38100" dir="2700000" algn="tl">
                      <a:srgbClr val="000000">
                        <a:alpha val="43137"/>
                      </a:srgbClr>
                    </a:outerShdw>
                  </a:effectLst>
                  <a:latin typeface="Times New Roman" pitchFamily="18" charset="0"/>
                </a:rPr>
                <a:t>Ư</a:t>
              </a:r>
              <a:r>
                <a:rPr lang="en-US" sz="2800" b="1">
                  <a:solidFill>
                    <a:srgbClr val="0000CC"/>
                  </a:solidFill>
                  <a:effectLst>
                    <a:outerShdw blurRad="38100" dist="38100" dir="2700000" algn="tl">
                      <a:srgbClr val="000000">
                        <a:alpha val="43137"/>
                      </a:srgbClr>
                    </a:outerShdw>
                  </a:effectLst>
                  <a:latin typeface="Times New Roman" pitchFamily="18" charset="0"/>
                </a:rPr>
                <a:t> THĂM BẠN</a:t>
              </a:r>
            </a:p>
          </p:txBody>
        </p:sp>
      </p:grpSp>
    </p:spTree>
    <p:extLst>
      <p:ext uri="{BB962C8B-B14F-4D97-AF65-F5344CB8AC3E}">
        <p14:creationId xmlns:p14="http://schemas.microsoft.com/office/powerpoint/2010/main" val="201307491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508919" y="1905000"/>
            <a:ext cx="7037658" cy="677108"/>
            <a:chOff x="1508919" y="1888664"/>
            <a:chExt cx="6269914" cy="677108"/>
          </a:xfrm>
        </p:grpSpPr>
        <p:sp>
          <p:nvSpPr>
            <p:cNvPr id="20" name="Rectangle 19"/>
            <p:cNvSpPr/>
            <p:nvPr/>
          </p:nvSpPr>
          <p:spPr>
            <a:xfrm>
              <a:off x="1508919" y="1888664"/>
              <a:ext cx="6269914"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4. Chia sẻ bài viết trước lớp.</a:t>
              </a:r>
            </a:p>
          </p:txBody>
        </p:sp>
        <p:cxnSp>
          <p:nvCxnSpPr>
            <p:cNvPr id="21" name="Straight Connector 20"/>
            <p:cNvCxnSpPr/>
            <p:nvPr/>
          </p:nvCxnSpPr>
          <p:spPr>
            <a:xfrm>
              <a:off x="1673234" y="2519755"/>
              <a:ext cx="492723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5" name="Cloud 4"/>
          <p:cNvSpPr/>
          <p:nvPr/>
        </p:nvSpPr>
        <p:spPr>
          <a:xfrm>
            <a:off x="2945877" y="2971800"/>
            <a:ext cx="11201400" cy="44196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Times New Roman" panose="02020603050405020304" pitchFamily="18" charset="0"/>
                <a:cs typeface="Times New Roman" panose="02020603050405020304" pitchFamily="18" charset="0"/>
              </a:rPr>
              <a:t>Chúng ta cùng nhau chia sẻ  bài viết của mình trước lớp</a:t>
            </a:r>
          </a:p>
        </p:txBody>
      </p:sp>
      <p:grpSp>
        <p:nvGrpSpPr>
          <p:cNvPr id="22" name="Group 21">
            <a:extLst>
              <a:ext uri="{FF2B5EF4-FFF2-40B4-BE49-F238E27FC236}">
                <a16:creationId xmlns:a16="http://schemas.microsoft.com/office/drawing/2014/main" id="{49713571-71A1-4826-82AA-46CECC946653}"/>
              </a:ext>
            </a:extLst>
          </p:cNvPr>
          <p:cNvGrpSpPr/>
          <p:nvPr/>
        </p:nvGrpSpPr>
        <p:grpSpPr>
          <a:xfrm>
            <a:off x="3781234" y="42893"/>
            <a:ext cx="7938485" cy="1599885"/>
            <a:chOff x="3781234" y="42893"/>
            <a:chExt cx="7938485" cy="1599885"/>
          </a:xfrm>
        </p:grpSpPr>
        <p:grpSp>
          <p:nvGrpSpPr>
            <p:cNvPr id="23" name="Group 22">
              <a:extLst>
                <a:ext uri="{FF2B5EF4-FFF2-40B4-BE49-F238E27FC236}">
                  <a16:creationId xmlns:a16="http://schemas.microsoft.com/office/drawing/2014/main" id="{D3695D39-40E1-41AE-8400-2765CD792730}"/>
                </a:ext>
              </a:extLst>
            </p:cNvPr>
            <p:cNvGrpSpPr/>
            <p:nvPr/>
          </p:nvGrpSpPr>
          <p:grpSpPr>
            <a:xfrm>
              <a:off x="4617134" y="42893"/>
              <a:ext cx="6255239" cy="990430"/>
              <a:chOff x="4539228" y="103852"/>
              <a:chExt cx="6149694" cy="990430"/>
            </a:xfrm>
          </p:grpSpPr>
          <p:grpSp>
            <p:nvGrpSpPr>
              <p:cNvPr id="25" name="Group 24">
                <a:extLst>
                  <a:ext uri="{FF2B5EF4-FFF2-40B4-BE49-F238E27FC236}">
                    <a16:creationId xmlns:a16="http://schemas.microsoft.com/office/drawing/2014/main" id="{97D1E117-6B84-48B6-B12C-C5D7D022CA3D}"/>
                  </a:ext>
                </a:extLst>
              </p:cNvPr>
              <p:cNvGrpSpPr/>
              <p:nvPr/>
            </p:nvGrpSpPr>
            <p:grpSpPr>
              <a:xfrm>
                <a:off x="4539228" y="103852"/>
                <a:ext cx="6149694" cy="990430"/>
                <a:chOff x="4539228" y="103852"/>
                <a:chExt cx="6149694" cy="990430"/>
              </a:xfrm>
            </p:grpSpPr>
            <p:sp>
              <p:nvSpPr>
                <p:cNvPr id="27" name="TextBox 26">
                  <a:extLst>
                    <a:ext uri="{FF2B5EF4-FFF2-40B4-BE49-F238E27FC236}">
                      <a16:creationId xmlns:a16="http://schemas.microsoft.com/office/drawing/2014/main" id="{13C393CD-494F-4EBA-BFB3-5D1AA25A5C29}"/>
                    </a:ext>
                  </a:extLst>
                </p:cNvPr>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28" name="TextBox 27">
                  <a:extLst>
                    <a:ext uri="{FF2B5EF4-FFF2-40B4-BE49-F238E27FC236}">
                      <a16:creationId xmlns:a16="http://schemas.microsoft.com/office/drawing/2014/main" id="{45178C98-0C0B-4FAD-B814-5344C860D2A9}"/>
                    </a:ext>
                  </a:extLst>
                </p:cNvPr>
                <p:cNvSpPr txBox="1"/>
                <p:nvPr/>
              </p:nvSpPr>
              <p:spPr>
                <a:xfrm>
                  <a:off x="5753572" y="571062"/>
                  <a:ext cx="3510472"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 BÀI 12</a:t>
                  </a:r>
                </a:p>
              </p:txBody>
            </p:sp>
          </p:grpSp>
          <p:cxnSp>
            <p:nvCxnSpPr>
              <p:cNvPr id="26" name="Straight Connector 25">
                <a:extLst>
                  <a:ext uri="{FF2B5EF4-FFF2-40B4-BE49-F238E27FC236}">
                    <a16:creationId xmlns:a16="http://schemas.microsoft.com/office/drawing/2014/main" id="{FCCD2A09-D7A4-44CD-9C4F-64A86A0D8F57}"/>
                  </a:ext>
                </a:extLst>
              </p:cNvPr>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4" name="Text Box 14">
              <a:extLst>
                <a:ext uri="{FF2B5EF4-FFF2-40B4-BE49-F238E27FC236}">
                  <a16:creationId xmlns:a16="http://schemas.microsoft.com/office/drawing/2014/main" id="{E69422B9-6BCB-4ED3-A8BA-9D1BC49C110D}"/>
                </a:ext>
              </a:extLst>
            </p:cNvPr>
            <p:cNvSpPr txBox="1">
              <a:spLocks noChangeArrowheads="1"/>
            </p:cNvSpPr>
            <p:nvPr/>
          </p:nvSpPr>
          <p:spPr bwMode="auto">
            <a:xfrm>
              <a:off x="3781234" y="1066800"/>
              <a:ext cx="79384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viết 2: VIẾT TH</a:t>
              </a:r>
              <a:r>
                <a:rPr lang="vi-VN" sz="2800" b="1">
                  <a:solidFill>
                    <a:srgbClr val="0000CC"/>
                  </a:solidFill>
                  <a:effectLst>
                    <a:outerShdw blurRad="38100" dist="38100" dir="2700000" algn="tl">
                      <a:srgbClr val="000000">
                        <a:alpha val="43137"/>
                      </a:srgbClr>
                    </a:outerShdw>
                  </a:effectLst>
                  <a:latin typeface="Times New Roman" pitchFamily="18" charset="0"/>
                </a:rPr>
                <a:t>Ư</a:t>
              </a:r>
              <a:r>
                <a:rPr lang="en-US" sz="2800" b="1">
                  <a:solidFill>
                    <a:srgbClr val="0000CC"/>
                  </a:solidFill>
                  <a:effectLst>
                    <a:outerShdw blurRad="38100" dist="38100" dir="2700000" algn="tl">
                      <a:srgbClr val="000000">
                        <a:alpha val="43137"/>
                      </a:srgbClr>
                    </a:outerShdw>
                  </a:effectLst>
                  <a:latin typeface="Times New Roman" pitchFamily="18" charset="0"/>
                </a:rPr>
                <a:t> THĂM BẠN</a:t>
              </a:r>
            </a:p>
          </p:txBody>
        </p:sp>
      </p:grpSp>
    </p:spTree>
    <p:extLst>
      <p:ext uri="{BB962C8B-B14F-4D97-AF65-F5344CB8AC3E}">
        <p14:creationId xmlns:p14="http://schemas.microsoft.com/office/powerpoint/2010/main" val="2907921243"/>
      </p:ext>
    </p:extLst>
  </p:cSld>
  <p:clrMapOvr>
    <a:masterClrMapping/>
  </p:clrMapOvr>
  <p:transition spd="slow">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3337719" y="4114800"/>
            <a:ext cx="9601200" cy="11255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10020</TotalTime>
  <Words>694</Words>
  <Application>Microsoft Office PowerPoint</Application>
  <PresentationFormat>Custom</PresentationFormat>
  <Paragraphs>63</Paragraphs>
  <Slides>7</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Tuyết Trương</dc:creator>
  <cp:lastModifiedBy>Ha</cp:lastModifiedBy>
  <cp:revision>1194</cp:revision>
  <dcterms:created xsi:type="dcterms:W3CDTF">2008-09-09T22:52:10Z</dcterms:created>
  <dcterms:modified xsi:type="dcterms:W3CDTF">2022-08-25T15:42:13Z</dcterms:modified>
</cp:coreProperties>
</file>