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08" r:id="rId4"/>
    <p:sldId id="449" r:id="rId5"/>
    <p:sldId id="446" r:id="rId6"/>
    <p:sldId id="448" r:id="rId7"/>
    <p:sldId id="450"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3399"/>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78" d="100"/>
          <a:sy n="78" d="100"/>
        </p:scale>
        <p:origin x="150" y="24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TRAO ĐỔI: EM ĐỌC SÁCH BÁO</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6341" y="1616350"/>
            <a:ext cx="14687831"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a:t>
            </a:r>
            <a:r>
              <a:rPr lang="vi-VN" sz="3600" b="1">
                <a:solidFill>
                  <a:srgbClr val="FF0066"/>
                </a:solidFill>
                <a:latin typeface="Times New Roman" pitchFamily="18" charset="0"/>
                <a:cs typeface="Times New Roman" pitchFamily="18" charset="0"/>
              </a:rPr>
              <a:t>Giới thiệu câu chuyện (nội dung bài thơ, bài văn) sẽ kể (đọc).</a:t>
            </a:r>
          </a:p>
        </p:txBody>
      </p:sp>
      <p:grpSp>
        <p:nvGrpSpPr>
          <p:cNvPr id="3" name="Group 2">
            <a:extLst>
              <a:ext uri="{FF2B5EF4-FFF2-40B4-BE49-F238E27FC236}">
                <a16:creationId xmlns:a16="http://schemas.microsoft.com/office/drawing/2014/main" id="{157067E0-B58C-4B76-96D5-DF2798E0BA9E}"/>
              </a:ext>
            </a:extLst>
          </p:cNvPr>
          <p:cNvGrpSpPr/>
          <p:nvPr/>
        </p:nvGrpSpPr>
        <p:grpSpPr>
          <a:xfrm>
            <a:off x="5084510" y="149573"/>
            <a:ext cx="5630446" cy="1479427"/>
            <a:chOff x="5084510" y="149573"/>
            <a:chExt cx="5630446" cy="1479427"/>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203056" y="646495"/>
                  <a:ext cx="288790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7</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094507" y="1105780"/>
              <a:ext cx="562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EM ĐỌC SÁCH BÁO</a:t>
              </a:r>
            </a:p>
          </p:txBody>
        </p:sp>
      </p:grpSp>
      <p:sp>
        <p:nvSpPr>
          <p:cNvPr id="23" name="Rectangle 22">
            <a:extLst>
              <a:ext uri="{FF2B5EF4-FFF2-40B4-BE49-F238E27FC236}">
                <a16:creationId xmlns:a16="http://schemas.microsoft.com/office/drawing/2014/main" id="{EBAF821B-29A7-4AD5-9D42-2A4CEC9FD151}"/>
              </a:ext>
            </a:extLst>
          </p:cNvPr>
          <p:cNvSpPr/>
          <p:nvPr/>
        </p:nvSpPr>
        <p:spPr>
          <a:xfrm>
            <a:off x="1126341" y="2577110"/>
            <a:ext cx="14687831" cy="1200329"/>
          </a:xfrm>
          <a:prstGeom prst="rect">
            <a:avLst/>
          </a:prstGeom>
        </p:spPr>
        <p:txBody>
          <a:bodyPr wrap="square">
            <a:spAutoFit/>
          </a:bodyPr>
          <a:lstStyle/>
          <a:p>
            <a:r>
              <a:rPr lang="vi-VN" sz="3600" b="1">
                <a:solidFill>
                  <a:srgbClr val="0000CC"/>
                </a:solidFill>
                <a:latin typeface="Times New Roman" pitchFamily="18" charset="0"/>
                <a:cs typeface="Times New Roman" pitchFamily="18" charset="0"/>
              </a:rPr>
              <a:t>a) Kể lại một câu chuyện hoặc đọc lại một bài thơ, bài văn mà chúng em đã đọc ở nhà, trao đổi về nội dung bài.</a:t>
            </a:r>
          </a:p>
        </p:txBody>
      </p:sp>
      <p:sp>
        <p:nvSpPr>
          <p:cNvPr id="24" name="Rectangle 23">
            <a:extLst>
              <a:ext uri="{FF2B5EF4-FFF2-40B4-BE49-F238E27FC236}">
                <a16:creationId xmlns:a16="http://schemas.microsoft.com/office/drawing/2014/main" id="{03A30472-99A1-4F06-B626-996163118A48}"/>
              </a:ext>
            </a:extLst>
          </p:cNvPr>
          <p:cNvSpPr/>
          <p:nvPr/>
        </p:nvSpPr>
        <p:spPr>
          <a:xfrm>
            <a:off x="1126341" y="3925669"/>
            <a:ext cx="7693626" cy="646331"/>
          </a:xfrm>
          <a:prstGeom prst="rect">
            <a:avLst/>
          </a:prstGeom>
        </p:spPr>
        <p:txBody>
          <a:bodyPr wrap="square">
            <a:spAutoFit/>
          </a:bodyPr>
          <a:lstStyle/>
          <a:p>
            <a:r>
              <a:rPr lang="en-US" sz="3600" b="1">
                <a:solidFill>
                  <a:srgbClr val="0000CC"/>
                </a:solidFill>
                <a:latin typeface="Times New Roman" pitchFamily="18" charset="0"/>
                <a:cs typeface="Times New Roman" pitchFamily="18" charset="0"/>
              </a:rPr>
              <a:t>b. Giới thiệu </a:t>
            </a:r>
            <a:r>
              <a:rPr lang="vi-VN" sz="3600" b="1">
                <a:solidFill>
                  <a:srgbClr val="0000CC"/>
                </a:solidFill>
                <a:latin typeface="Times New Roman" pitchFamily="18" charset="0"/>
                <a:cs typeface="Times New Roman" pitchFamily="18" charset="0"/>
              </a:rPr>
              <a:t>câu chuyện:</a:t>
            </a:r>
          </a:p>
        </p:txBody>
      </p:sp>
      <p:sp>
        <p:nvSpPr>
          <p:cNvPr id="13" name="Rectangle 12">
            <a:extLst>
              <a:ext uri="{FF2B5EF4-FFF2-40B4-BE49-F238E27FC236}">
                <a16:creationId xmlns:a16="http://schemas.microsoft.com/office/drawing/2014/main" id="{BF0F197E-C64C-474C-A358-902A9F3A357C}"/>
              </a:ext>
            </a:extLst>
          </p:cNvPr>
          <p:cNvSpPr/>
          <p:nvPr/>
        </p:nvSpPr>
        <p:spPr>
          <a:xfrm>
            <a:off x="832819" y="4747238"/>
            <a:ext cx="7095413" cy="2308324"/>
          </a:xfrm>
          <a:prstGeom prst="rect">
            <a:avLst/>
          </a:prstGeom>
        </p:spPr>
        <p:txBody>
          <a:bodyPr wrap="square">
            <a:spAutoFit/>
          </a:bodyPr>
          <a:lstStyle/>
          <a:p>
            <a:pPr lvl="0" algn="ctr"/>
            <a:r>
              <a:rPr lang="vi-VN" sz="3600" b="1">
                <a:solidFill>
                  <a:srgbClr val="FF0000"/>
                </a:solidFill>
                <a:latin typeface="Times New Roman" pitchFamily="18" charset="0"/>
                <a:cs typeface="Times New Roman" pitchFamily="18" charset="0"/>
              </a:rPr>
              <a:t>Bình nước và con cá vàng</a:t>
            </a:r>
          </a:p>
          <a:p>
            <a:pPr lvl="0"/>
            <a:r>
              <a:rPr lang="vi-VN" sz="3600" b="1">
                <a:solidFill>
                  <a:srgbClr val="0000CC"/>
                </a:solidFill>
                <a:latin typeface="Times New Roman" pitchFamily="18" charset="0"/>
                <a:cs typeface="Times New Roman" pitchFamily="18" charset="0"/>
              </a:rPr>
              <a:t>    Đây là câu chuyện rất thú vị về nhà bác học I-ren Giô-li-ô Quy-ri hồi nhỏ.</a:t>
            </a:r>
          </a:p>
        </p:txBody>
      </p:sp>
      <p:pic>
        <p:nvPicPr>
          <p:cNvPr id="4" name="Picture 3">
            <a:extLst>
              <a:ext uri="{FF2B5EF4-FFF2-40B4-BE49-F238E27FC236}">
                <a16:creationId xmlns:a16="http://schemas.microsoft.com/office/drawing/2014/main" id="{302176A8-97EC-419F-91C2-596495AD1A5F}"/>
              </a:ext>
            </a:extLst>
          </p:cNvPr>
          <p:cNvPicPr>
            <a:picLocks noChangeAspect="1"/>
          </p:cNvPicPr>
          <p:nvPr/>
        </p:nvPicPr>
        <p:blipFill rotWithShape="1">
          <a:blip r:embed="rId2">
            <a:extLst>
              <a:ext uri="{28A0092B-C50C-407E-A947-70E740481C1C}">
                <a14:useLocalDpi xmlns:a14="http://schemas.microsoft.com/office/drawing/2010/main" val="0"/>
              </a:ext>
            </a:extLst>
          </a:blip>
          <a:srcRect l="7915" t="66667" r="4479" b="10000"/>
          <a:stretch/>
        </p:blipFill>
        <p:spPr>
          <a:xfrm>
            <a:off x="8595519" y="3785154"/>
            <a:ext cx="7282384" cy="477330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fade">
                                      <p:cBhvr>
                                        <p:cTn id="3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6341" y="1616350"/>
            <a:ext cx="14687831"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a:t>
            </a:r>
            <a:r>
              <a:rPr lang="vi-VN" sz="3600" b="1">
                <a:solidFill>
                  <a:srgbClr val="FF0066"/>
                </a:solidFill>
                <a:latin typeface="Times New Roman" pitchFamily="18" charset="0"/>
                <a:cs typeface="Times New Roman" pitchFamily="18" charset="0"/>
              </a:rPr>
              <a:t>Giới thiệu câu chuyện (nội dung bài thơ, bài văn) sẽ kể (đọc).</a:t>
            </a:r>
          </a:p>
        </p:txBody>
      </p:sp>
      <p:grpSp>
        <p:nvGrpSpPr>
          <p:cNvPr id="3" name="Group 2">
            <a:extLst>
              <a:ext uri="{FF2B5EF4-FFF2-40B4-BE49-F238E27FC236}">
                <a16:creationId xmlns:a16="http://schemas.microsoft.com/office/drawing/2014/main" id="{157067E0-B58C-4B76-96D5-DF2798E0BA9E}"/>
              </a:ext>
            </a:extLst>
          </p:cNvPr>
          <p:cNvGrpSpPr/>
          <p:nvPr/>
        </p:nvGrpSpPr>
        <p:grpSpPr>
          <a:xfrm>
            <a:off x="5084510" y="149573"/>
            <a:ext cx="5630446" cy="1479427"/>
            <a:chOff x="5084510" y="149573"/>
            <a:chExt cx="5630446" cy="1479427"/>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203056" y="646495"/>
                  <a:ext cx="288790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7</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094507" y="1105780"/>
              <a:ext cx="562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EM ĐỌC SÁCH BÁO</a:t>
              </a:r>
            </a:p>
          </p:txBody>
        </p:sp>
      </p:grpSp>
      <p:pic>
        <p:nvPicPr>
          <p:cNvPr id="4" name="Picture 3">
            <a:extLst>
              <a:ext uri="{FF2B5EF4-FFF2-40B4-BE49-F238E27FC236}">
                <a16:creationId xmlns:a16="http://schemas.microsoft.com/office/drawing/2014/main" id="{302176A8-97EC-419F-91C2-596495AD1A5F}"/>
              </a:ext>
            </a:extLst>
          </p:cNvPr>
          <p:cNvPicPr>
            <a:picLocks noChangeAspect="1"/>
          </p:cNvPicPr>
          <p:nvPr/>
        </p:nvPicPr>
        <p:blipFill rotWithShape="1">
          <a:blip r:embed="rId2">
            <a:extLst>
              <a:ext uri="{28A0092B-C50C-407E-A947-70E740481C1C}">
                <a14:useLocalDpi xmlns:a14="http://schemas.microsoft.com/office/drawing/2010/main" val="0"/>
              </a:ext>
            </a:extLst>
          </a:blip>
          <a:srcRect l="7915" t="66667" r="4479" b="10000"/>
          <a:stretch/>
        </p:blipFill>
        <p:spPr>
          <a:xfrm>
            <a:off x="7073764" y="2556160"/>
            <a:ext cx="9353192" cy="6130640"/>
          </a:xfrm>
          <a:prstGeom prst="rect">
            <a:avLst/>
          </a:prstGeom>
        </p:spPr>
      </p:pic>
      <p:sp>
        <p:nvSpPr>
          <p:cNvPr id="19" name="Rectangle 18">
            <a:extLst>
              <a:ext uri="{FF2B5EF4-FFF2-40B4-BE49-F238E27FC236}">
                <a16:creationId xmlns:a16="http://schemas.microsoft.com/office/drawing/2014/main" id="{857D478B-1ECE-4187-9C2C-219DA7BE1324}"/>
              </a:ext>
            </a:extLst>
          </p:cNvPr>
          <p:cNvSpPr/>
          <p:nvPr/>
        </p:nvSpPr>
        <p:spPr>
          <a:xfrm>
            <a:off x="823120" y="2572557"/>
            <a:ext cx="6172200" cy="5016758"/>
          </a:xfrm>
          <a:prstGeom prst="rect">
            <a:avLst/>
          </a:prstGeom>
        </p:spPr>
        <p:txBody>
          <a:bodyPr wrap="square">
            <a:spAutoFit/>
          </a:bodyPr>
          <a:lstStyle/>
          <a:p>
            <a:pPr algn="just"/>
            <a:r>
              <a:rPr lang="en-US" sz="3200" b="1">
                <a:solidFill>
                  <a:srgbClr val="0000CC"/>
                </a:solidFill>
                <a:latin typeface="Times New Roman" panose="02020603050405020304" pitchFamily="18" charset="0"/>
                <a:ea typeface="Calibri" panose="020F0502020204030204" pitchFamily="34" charset="0"/>
              </a:rPr>
              <a:t>     I-ren Giô-li-ô Quy-ri là con gái của nữ bác học Ma-ri Quy-ri. Bà Ma-ri Quy-ri là người phụ nữ đầu tiên đoạt Giải thưởng Nô-ben  giải thưởng danh giá nhất về khoa học. Không những thế, bà đoạt giải thưởng này 2 lần. Về sau, I-ren (nhân vật trong câu chuyện các em học hôm này) cũng đoạt Giải Nô-ben</a:t>
            </a:r>
            <a:r>
              <a:rPr lang="en-US" sz="3200">
                <a:solidFill>
                  <a:srgbClr val="0000CC"/>
                </a:solidFill>
                <a:latin typeface="Times New Roman" panose="02020603050405020304" pitchFamily="18" charset="0"/>
                <a:ea typeface="Calibri" panose="020F0502020204030204" pitchFamily="34" charset="0"/>
              </a:rPr>
              <a:t>.</a:t>
            </a:r>
            <a:endParaRPr lang="vi-VN" sz="3200">
              <a:solidFill>
                <a:srgbClr val="0000CC"/>
              </a:solidFill>
            </a:endParaRPr>
          </a:p>
        </p:txBody>
      </p:sp>
    </p:spTree>
    <p:extLst>
      <p:ext uri="{BB962C8B-B14F-4D97-AF65-F5344CB8AC3E}">
        <p14:creationId xmlns:p14="http://schemas.microsoft.com/office/powerpoint/2010/main" val="3033951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61319" y="1496161"/>
            <a:ext cx="10363200" cy="646331"/>
            <a:chOff x="1508919" y="1888664"/>
            <a:chExt cx="11814465" cy="646331"/>
          </a:xfrm>
        </p:grpSpPr>
        <p:sp>
          <p:nvSpPr>
            <p:cNvPr id="10" name="Rectangle 9"/>
            <p:cNvSpPr/>
            <p:nvPr/>
          </p:nvSpPr>
          <p:spPr>
            <a:xfrm>
              <a:off x="1508919" y="1888664"/>
              <a:ext cx="11814465"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2. Trao đổi nội dung văn Bình n</a:t>
              </a:r>
              <a:r>
                <a:rPr lang="vi-VN" sz="3600" b="1">
                  <a:solidFill>
                    <a:srgbClr val="FF0066"/>
                  </a:solidFill>
                  <a:latin typeface="Times New Roman" pitchFamily="18" charset="0"/>
                  <a:cs typeface="Times New Roman" pitchFamily="18" charset="0"/>
                </a:rPr>
                <a:t>ư</a:t>
              </a:r>
              <a:r>
                <a:rPr lang="en-US" sz="3600" b="1">
                  <a:solidFill>
                    <a:srgbClr val="FF0066"/>
                  </a:solidFill>
                  <a:latin typeface="Times New Roman" pitchFamily="18" charset="0"/>
                  <a:cs typeface="Times New Roman" pitchFamily="18" charset="0"/>
                </a:rPr>
                <a:t>ớc và con cá vàng.</a:t>
              </a:r>
            </a:p>
          </p:txBody>
        </p:sp>
        <p:cxnSp>
          <p:nvCxnSpPr>
            <p:cNvPr id="11" name="Straight Connector 10"/>
            <p:cNvCxnSpPr>
              <a:cxnSpLocks/>
            </p:cNvCxnSpPr>
            <p:nvPr/>
          </p:nvCxnSpPr>
          <p:spPr>
            <a:xfrm>
              <a:off x="1718025" y="2452544"/>
              <a:ext cx="1118714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4" name="Rectangle 3">
            <a:extLst>
              <a:ext uri="{FF2B5EF4-FFF2-40B4-BE49-F238E27FC236}">
                <a16:creationId xmlns:a16="http://schemas.microsoft.com/office/drawing/2014/main" id="{8F595372-A1B8-4348-BE67-21D00D573E0D}"/>
              </a:ext>
            </a:extLst>
          </p:cNvPr>
          <p:cNvSpPr/>
          <p:nvPr/>
        </p:nvSpPr>
        <p:spPr>
          <a:xfrm>
            <a:off x="1623219" y="2310600"/>
            <a:ext cx="13030200" cy="6247864"/>
          </a:xfrm>
          <a:prstGeom prst="rect">
            <a:avLst/>
          </a:prstGeom>
        </p:spPr>
        <p:txBody>
          <a:bodyPr wrap="square">
            <a:spAutoFit/>
          </a:bodyPr>
          <a:lstStyle/>
          <a:p>
            <a:r>
              <a:rPr lang="vi-VN" sz="4000" b="1">
                <a:solidFill>
                  <a:srgbClr val="FF0066"/>
                </a:solidFill>
                <a:latin typeface="Times New Roman" panose="02020603050405020304" pitchFamily="18" charset="0"/>
                <a:cs typeface="Times New Roman" panose="02020603050405020304" pitchFamily="18" charset="0"/>
              </a:rPr>
              <a:t>+ Thầy giáo nói gì với lớp của I-ren?</a:t>
            </a:r>
          </a:p>
          <a:p>
            <a:r>
              <a:rPr lang="vi-VN" sz="4000" b="1">
                <a:solidFill>
                  <a:srgbClr val="0000CC"/>
                </a:solidFill>
                <a:latin typeface="Times New Roman" panose="02020603050405020304" pitchFamily="18" charset="0"/>
                <a:cs typeface="Times New Roman" panose="02020603050405020304" pitchFamily="18" charset="0"/>
              </a:rPr>
              <a:t>   Nếu tôi thả một con cá vàng vào bình nước đầy, nước sẽ như thế nào</a:t>
            </a:r>
          </a:p>
          <a:p>
            <a:r>
              <a:rPr lang="vi-VN" sz="4000" b="1">
                <a:solidFill>
                  <a:srgbClr val="FF0066"/>
                </a:solidFill>
                <a:latin typeface="Times New Roman" panose="02020603050405020304" pitchFamily="18" charset="0"/>
                <a:cs typeface="Times New Roman" panose="02020603050405020304" pitchFamily="18" charset="0"/>
              </a:rPr>
              <a:t>+ I-ren đã làm gì để giải đáp thắc mắc của mình?</a:t>
            </a:r>
          </a:p>
          <a:p>
            <a:r>
              <a:rPr lang="vi-VN" sz="4000" b="1">
                <a:solidFill>
                  <a:srgbClr val="FF0066"/>
                </a:solidFill>
                <a:latin typeface="Times New Roman" panose="02020603050405020304" pitchFamily="18" charset="0"/>
                <a:cs typeface="Times New Roman" panose="02020603050405020304" pitchFamily="18" charset="0"/>
              </a:rPr>
              <a:t>    </a:t>
            </a:r>
            <a:r>
              <a:rPr lang="vi-VN" sz="4000" b="1">
                <a:solidFill>
                  <a:srgbClr val="0000CC"/>
                </a:solidFill>
                <a:latin typeface="Times New Roman" panose="02020603050405020304" pitchFamily="18" charset="0"/>
                <a:cs typeface="Times New Roman" panose="02020603050405020304" pitchFamily="18" charset="0"/>
              </a:rPr>
              <a:t>I-ren đã làm thí nghiệm…..</a:t>
            </a:r>
          </a:p>
          <a:p>
            <a:r>
              <a:rPr lang="vi-VN" sz="4000" b="1">
                <a:solidFill>
                  <a:srgbClr val="FF0066"/>
                </a:solidFill>
                <a:latin typeface="Times New Roman" panose="02020603050405020304" pitchFamily="18" charset="0"/>
                <a:cs typeface="Times New Roman" panose="02020603050405020304" pitchFamily="18" charset="0"/>
              </a:rPr>
              <a:t>+ Theo em, vì sao thầy giáo cố ý nói một điều không đúng?</a:t>
            </a:r>
          </a:p>
          <a:p>
            <a:r>
              <a:rPr lang="vi-VN" sz="4000" b="1">
                <a:solidFill>
                  <a:srgbClr val="0000CC"/>
                </a:solidFill>
                <a:latin typeface="Times New Roman" panose="02020603050405020304" pitchFamily="18" charset="0"/>
                <a:cs typeface="Times New Roman" panose="02020603050405020304" pitchFamily="18" charset="0"/>
              </a:rPr>
              <a:t>   Vì ngay cả khoa học cũng có thể sai. Chỉ có sự thật mới đáng tin cậy. Ai chịu khó tìm tòi người đó sẽ thành công.</a:t>
            </a:r>
          </a:p>
          <a:p>
            <a:r>
              <a:rPr lang="vi-VN" sz="4000" b="1">
                <a:solidFill>
                  <a:srgbClr val="FF0066"/>
                </a:solidFill>
                <a:latin typeface="Times New Roman" panose="02020603050405020304" pitchFamily="18" charset="0"/>
                <a:cs typeface="Times New Roman" panose="02020603050405020304" pitchFamily="18" charset="0"/>
              </a:rPr>
              <a:t>+ Em thích câu nói nào của thầy giáo ở phần cuối câu chuyện?</a:t>
            </a:r>
          </a:p>
        </p:txBody>
      </p:sp>
      <p:grpSp>
        <p:nvGrpSpPr>
          <p:cNvPr id="19" name="Group 18">
            <a:extLst>
              <a:ext uri="{FF2B5EF4-FFF2-40B4-BE49-F238E27FC236}">
                <a16:creationId xmlns:a16="http://schemas.microsoft.com/office/drawing/2014/main" id="{39F70ECC-6FF9-4451-945A-81243B56C000}"/>
              </a:ext>
            </a:extLst>
          </p:cNvPr>
          <p:cNvGrpSpPr/>
          <p:nvPr/>
        </p:nvGrpSpPr>
        <p:grpSpPr>
          <a:xfrm>
            <a:off x="5063845" y="149573"/>
            <a:ext cx="5620449" cy="1373236"/>
            <a:chOff x="5063845" y="149573"/>
            <a:chExt cx="5620449" cy="1373236"/>
          </a:xfrm>
        </p:grpSpPr>
        <p:grpSp>
          <p:nvGrpSpPr>
            <p:cNvPr id="20" name="Group 19">
              <a:extLst>
                <a:ext uri="{FF2B5EF4-FFF2-40B4-BE49-F238E27FC236}">
                  <a16:creationId xmlns:a16="http://schemas.microsoft.com/office/drawing/2014/main" id="{F587A23F-D1E1-4C3B-A978-A5FAD1FAD323}"/>
                </a:ext>
              </a:extLst>
            </p:cNvPr>
            <p:cNvGrpSpPr/>
            <p:nvPr/>
          </p:nvGrpSpPr>
          <p:grpSpPr>
            <a:xfrm>
              <a:off x="5084510" y="149573"/>
              <a:ext cx="5492209" cy="897628"/>
              <a:chOff x="4998717" y="210532"/>
              <a:chExt cx="5399539" cy="897628"/>
            </a:xfrm>
          </p:grpSpPr>
          <p:grpSp>
            <p:nvGrpSpPr>
              <p:cNvPr id="23" name="Group 22">
                <a:extLst>
                  <a:ext uri="{FF2B5EF4-FFF2-40B4-BE49-F238E27FC236}">
                    <a16:creationId xmlns:a16="http://schemas.microsoft.com/office/drawing/2014/main" id="{150373A7-628E-4972-839D-5C0A0DB03820}"/>
                  </a:ext>
                </a:extLst>
              </p:cNvPr>
              <p:cNvGrpSpPr/>
              <p:nvPr/>
            </p:nvGrpSpPr>
            <p:grpSpPr>
              <a:xfrm>
                <a:off x="4998717" y="210532"/>
                <a:ext cx="5399539" cy="897628"/>
                <a:chOff x="4998717" y="210532"/>
                <a:chExt cx="5399539" cy="897628"/>
              </a:xfrm>
            </p:grpSpPr>
            <p:sp>
              <p:nvSpPr>
                <p:cNvPr id="25" name="TextBox 24">
                  <a:extLst>
                    <a:ext uri="{FF2B5EF4-FFF2-40B4-BE49-F238E27FC236}">
                      <a16:creationId xmlns:a16="http://schemas.microsoft.com/office/drawing/2014/main" id="{DEBA59D0-7D9F-4AF5-8433-514B0E95C79E}"/>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6" name="TextBox 25">
                  <a:extLst>
                    <a:ext uri="{FF2B5EF4-FFF2-40B4-BE49-F238E27FC236}">
                      <a16:creationId xmlns:a16="http://schemas.microsoft.com/office/drawing/2014/main" id="{82D982C0-2D70-45A7-A0CA-49114F31117D}"/>
                    </a:ext>
                  </a:extLst>
                </p:cNvPr>
                <p:cNvSpPr txBox="1"/>
                <p:nvPr/>
              </p:nvSpPr>
              <p:spPr>
                <a:xfrm>
                  <a:off x="6203056" y="646495"/>
                  <a:ext cx="288790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7</a:t>
                  </a:r>
                </a:p>
              </p:txBody>
            </p:sp>
          </p:grpSp>
          <p:cxnSp>
            <p:nvCxnSpPr>
              <p:cNvPr id="24" name="Straight Connector 23">
                <a:extLst>
                  <a:ext uri="{FF2B5EF4-FFF2-40B4-BE49-F238E27FC236}">
                    <a16:creationId xmlns:a16="http://schemas.microsoft.com/office/drawing/2014/main" id="{5E9F3BB9-5AE0-4AF2-9F83-34875B907EEC}"/>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a:extLst>
                <a:ext uri="{FF2B5EF4-FFF2-40B4-BE49-F238E27FC236}">
                  <a16:creationId xmlns:a16="http://schemas.microsoft.com/office/drawing/2014/main" id="{355B611B-4BAE-4285-9A91-2025A831EFF8}"/>
                </a:ext>
              </a:extLst>
            </p:cNvPr>
            <p:cNvSpPr>
              <a:spLocks noChangeArrowheads="1"/>
            </p:cNvSpPr>
            <p:nvPr/>
          </p:nvSpPr>
          <p:spPr bwMode="auto">
            <a:xfrm>
              <a:off x="5063845" y="999589"/>
              <a:ext cx="562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EM ĐỌC SÁCH BÁO</a:t>
              </a:r>
            </a:p>
          </p:txBody>
        </p:sp>
      </p:grpSp>
    </p:spTree>
    <p:extLst>
      <p:ext uri="{BB962C8B-B14F-4D97-AF65-F5344CB8AC3E}">
        <p14:creationId xmlns:p14="http://schemas.microsoft.com/office/powerpoint/2010/main" val="32703151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371600"/>
            <a:ext cx="14173200" cy="646331"/>
            <a:chOff x="1508919" y="1888664"/>
            <a:chExt cx="11935021" cy="646331"/>
          </a:xfrm>
        </p:grpSpPr>
        <p:sp>
          <p:nvSpPr>
            <p:cNvPr id="10" name="Rectangle 9"/>
            <p:cNvSpPr/>
            <p:nvPr/>
          </p:nvSpPr>
          <p:spPr>
            <a:xfrm>
              <a:off x="1508919" y="1888664"/>
              <a:ext cx="11935021"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3. </a:t>
              </a:r>
              <a:r>
                <a:rPr lang="vi-VN" sz="3600" b="1">
                  <a:solidFill>
                    <a:srgbClr val="FF0066"/>
                  </a:solidFill>
                  <a:latin typeface="Times New Roman" pitchFamily="18" charset="0"/>
                  <a:cs typeface="Times New Roman" pitchFamily="18" charset="0"/>
                </a:rPr>
                <a:t>Kể hoặc đọc lại câu chuyện (bài thơ, bài văn) và trao đổi trong nhóm</a:t>
              </a:r>
              <a:r>
                <a:rPr lang="en-US" sz="3600" b="1">
                  <a:solidFill>
                    <a:srgbClr val="FF0066"/>
                  </a:solidFill>
                  <a:latin typeface="Times New Roman" pitchFamily="18" charset="0"/>
                  <a:cs typeface="Times New Roman" pitchFamily="18" charset="0"/>
                </a:rPr>
                <a:t>.</a:t>
              </a:r>
            </a:p>
          </p:txBody>
        </p:sp>
        <p:cxnSp>
          <p:nvCxnSpPr>
            <p:cNvPr id="11" name="Straight Connector 10"/>
            <p:cNvCxnSpPr>
              <a:cxnSpLocks/>
            </p:cNvCxnSpPr>
            <p:nvPr/>
          </p:nvCxnSpPr>
          <p:spPr>
            <a:xfrm>
              <a:off x="1643020" y="2452544"/>
              <a:ext cx="1154425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3" name="Group 12">
            <a:extLst>
              <a:ext uri="{FF2B5EF4-FFF2-40B4-BE49-F238E27FC236}">
                <a16:creationId xmlns:a16="http://schemas.microsoft.com/office/drawing/2014/main" id="{90FB2F94-C178-4602-BA82-D66591409593}"/>
              </a:ext>
            </a:extLst>
          </p:cNvPr>
          <p:cNvGrpSpPr/>
          <p:nvPr/>
        </p:nvGrpSpPr>
        <p:grpSpPr>
          <a:xfrm>
            <a:off x="5063845" y="149573"/>
            <a:ext cx="5620449" cy="1373236"/>
            <a:chOff x="5063845" y="149573"/>
            <a:chExt cx="5620449" cy="1373236"/>
          </a:xfrm>
        </p:grpSpPr>
        <p:grpSp>
          <p:nvGrpSpPr>
            <p:cNvPr id="19" name="Group 18">
              <a:extLst>
                <a:ext uri="{FF2B5EF4-FFF2-40B4-BE49-F238E27FC236}">
                  <a16:creationId xmlns:a16="http://schemas.microsoft.com/office/drawing/2014/main" id="{E2D64A89-CBB3-45A9-8B28-1D94DB0A6164}"/>
                </a:ext>
              </a:extLst>
            </p:cNvPr>
            <p:cNvGrpSpPr/>
            <p:nvPr/>
          </p:nvGrpSpPr>
          <p:grpSpPr>
            <a:xfrm>
              <a:off x="5084510" y="149573"/>
              <a:ext cx="5492209" cy="897628"/>
              <a:chOff x="4998717" y="210532"/>
              <a:chExt cx="5399539" cy="897628"/>
            </a:xfrm>
          </p:grpSpPr>
          <p:grpSp>
            <p:nvGrpSpPr>
              <p:cNvPr id="22" name="Group 21">
                <a:extLst>
                  <a:ext uri="{FF2B5EF4-FFF2-40B4-BE49-F238E27FC236}">
                    <a16:creationId xmlns:a16="http://schemas.microsoft.com/office/drawing/2014/main" id="{18D4D0D5-5AEE-41BC-8918-1987753EE2AB}"/>
                  </a:ext>
                </a:extLst>
              </p:cNvPr>
              <p:cNvGrpSpPr/>
              <p:nvPr/>
            </p:nvGrpSpPr>
            <p:grpSpPr>
              <a:xfrm>
                <a:off x="4998717" y="210532"/>
                <a:ext cx="5399539" cy="897628"/>
                <a:chOff x="4998717" y="210532"/>
                <a:chExt cx="5399539" cy="897628"/>
              </a:xfrm>
            </p:grpSpPr>
            <p:sp>
              <p:nvSpPr>
                <p:cNvPr id="24" name="TextBox 23">
                  <a:extLst>
                    <a:ext uri="{FF2B5EF4-FFF2-40B4-BE49-F238E27FC236}">
                      <a16:creationId xmlns:a16="http://schemas.microsoft.com/office/drawing/2014/main" id="{0F8E1DB3-C926-4F02-B282-DF346DC99EF6}"/>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5" name="TextBox 24">
                  <a:extLst>
                    <a:ext uri="{FF2B5EF4-FFF2-40B4-BE49-F238E27FC236}">
                      <a16:creationId xmlns:a16="http://schemas.microsoft.com/office/drawing/2014/main" id="{31D3785D-700E-4885-B4BC-63953ED11988}"/>
                    </a:ext>
                  </a:extLst>
                </p:cNvPr>
                <p:cNvSpPr txBox="1"/>
                <p:nvPr/>
              </p:nvSpPr>
              <p:spPr>
                <a:xfrm>
                  <a:off x="6203056" y="646495"/>
                  <a:ext cx="288790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7</a:t>
                  </a:r>
                </a:p>
              </p:txBody>
            </p:sp>
          </p:grpSp>
          <p:cxnSp>
            <p:nvCxnSpPr>
              <p:cNvPr id="23" name="Straight Connector 22">
                <a:extLst>
                  <a:ext uri="{FF2B5EF4-FFF2-40B4-BE49-F238E27FC236}">
                    <a16:creationId xmlns:a16="http://schemas.microsoft.com/office/drawing/2014/main" id="{3C9CB07A-FCDF-4116-B999-31BC9C1D819A}"/>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a:extLst>
                <a:ext uri="{FF2B5EF4-FFF2-40B4-BE49-F238E27FC236}">
                  <a16:creationId xmlns:a16="http://schemas.microsoft.com/office/drawing/2014/main" id="{3E35FB33-90CB-4DF6-81BB-DDB9662AB764}"/>
                </a:ext>
              </a:extLst>
            </p:cNvPr>
            <p:cNvSpPr>
              <a:spLocks noChangeArrowheads="1"/>
            </p:cNvSpPr>
            <p:nvPr/>
          </p:nvSpPr>
          <p:spPr bwMode="auto">
            <a:xfrm>
              <a:off x="5063845" y="999589"/>
              <a:ext cx="562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EM ĐỌC SÁCH BÁO</a:t>
              </a:r>
            </a:p>
          </p:txBody>
        </p:sp>
      </p:grpSp>
      <p:sp>
        <p:nvSpPr>
          <p:cNvPr id="26" name="Rectangle 25">
            <a:extLst>
              <a:ext uri="{FF2B5EF4-FFF2-40B4-BE49-F238E27FC236}">
                <a16:creationId xmlns:a16="http://schemas.microsoft.com/office/drawing/2014/main" id="{1F27D9A4-FF1E-4836-9871-C01E86C779A3}"/>
              </a:ext>
            </a:extLst>
          </p:cNvPr>
          <p:cNvSpPr/>
          <p:nvPr/>
        </p:nvSpPr>
        <p:spPr>
          <a:xfrm>
            <a:off x="1508919" y="2164080"/>
            <a:ext cx="13868400" cy="1754326"/>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Chúng ta cùng thảo luận nhóm, kể hoặc đọc lại câu chuyện trong nhóm. Các bạn trong nhóm góp ý chân thành cho bạn mình sau khi nghe bạn kể chuyện.</a:t>
            </a:r>
          </a:p>
        </p:txBody>
      </p:sp>
      <p:grpSp>
        <p:nvGrpSpPr>
          <p:cNvPr id="27" name="Group 26">
            <a:extLst>
              <a:ext uri="{FF2B5EF4-FFF2-40B4-BE49-F238E27FC236}">
                <a16:creationId xmlns:a16="http://schemas.microsoft.com/office/drawing/2014/main" id="{509484DA-2AA9-4187-9C3C-A58987C721F4}"/>
              </a:ext>
            </a:extLst>
          </p:cNvPr>
          <p:cNvGrpSpPr/>
          <p:nvPr/>
        </p:nvGrpSpPr>
        <p:grpSpPr>
          <a:xfrm>
            <a:off x="1661319" y="3956149"/>
            <a:ext cx="14173200" cy="646331"/>
            <a:chOff x="1508919" y="1888664"/>
            <a:chExt cx="11935021" cy="646331"/>
          </a:xfrm>
        </p:grpSpPr>
        <p:sp>
          <p:nvSpPr>
            <p:cNvPr id="28" name="Rectangle 27">
              <a:extLst>
                <a:ext uri="{FF2B5EF4-FFF2-40B4-BE49-F238E27FC236}">
                  <a16:creationId xmlns:a16="http://schemas.microsoft.com/office/drawing/2014/main" id="{06EF1C49-66B4-4399-B79D-62461C19D46C}"/>
                </a:ext>
              </a:extLst>
            </p:cNvPr>
            <p:cNvSpPr/>
            <p:nvPr/>
          </p:nvSpPr>
          <p:spPr>
            <a:xfrm>
              <a:off x="1508919" y="1888664"/>
              <a:ext cx="11935021"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4. </a:t>
              </a:r>
              <a:r>
                <a:rPr lang="vi-VN" sz="3600" b="1">
                  <a:solidFill>
                    <a:srgbClr val="FF0066"/>
                  </a:solidFill>
                  <a:latin typeface="Times New Roman" pitchFamily="18" charset="0"/>
                  <a:cs typeface="Times New Roman" pitchFamily="18" charset="0"/>
                </a:rPr>
                <a:t>Kể hoặc đọc lại câu chuyện (bài thơ, bài văn) và trao đổi trước </a:t>
              </a:r>
              <a:r>
                <a:rPr lang="en-US" sz="3600" b="1">
                  <a:solidFill>
                    <a:srgbClr val="FF0066"/>
                  </a:solidFill>
                  <a:latin typeface="Times New Roman" pitchFamily="18" charset="0"/>
                  <a:cs typeface="Times New Roman" pitchFamily="18" charset="0"/>
                </a:rPr>
                <a:t>lớp.</a:t>
              </a:r>
            </a:p>
          </p:txBody>
        </p:sp>
        <p:cxnSp>
          <p:nvCxnSpPr>
            <p:cNvPr id="29" name="Straight Connector 28">
              <a:extLst>
                <a:ext uri="{FF2B5EF4-FFF2-40B4-BE49-F238E27FC236}">
                  <a16:creationId xmlns:a16="http://schemas.microsoft.com/office/drawing/2014/main" id="{9C3737C3-8D62-4A74-A024-98ADAE1F2E6E}"/>
                </a:ext>
              </a:extLst>
            </p:cNvPr>
            <p:cNvCxnSpPr>
              <a:cxnSpLocks/>
            </p:cNvCxnSpPr>
            <p:nvPr/>
          </p:nvCxnSpPr>
          <p:spPr>
            <a:xfrm>
              <a:off x="1643020" y="2452544"/>
              <a:ext cx="1154425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0" name="Rectangle 29">
            <a:extLst>
              <a:ext uri="{FF2B5EF4-FFF2-40B4-BE49-F238E27FC236}">
                <a16:creationId xmlns:a16="http://schemas.microsoft.com/office/drawing/2014/main" id="{A0F8E5E9-8BFE-4D3F-932D-B86A72544734}"/>
              </a:ext>
            </a:extLst>
          </p:cNvPr>
          <p:cNvSpPr/>
          <p:nvPr/>
        </p:nvSpPr>
        <p:spPr>
          <a:xfrm>
            <a:off x="1668168" y="4749225"/>
            <a:ext cx="13868400" cy="1754326"/>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Các nhóm cử đại diện kể trước lớp. </a:t>
            </a:r>
            <a:r>
              <a:rPr lang="vi-VN" sz="3600" b="1">
                <a:solidFill>
                  <a:srgbClr val="0000CC"/>
                </a:solidFill>
                <a:latin typeface="Times New Roman" pitchFamily="18" charset="0"/>
                <a:cs typeface="Times New Roman" pitchFamily="18" charset="0"/>
              </a:rPr>
              <a:t>Sau mỗi câu chuyện (bài thơ, bài văn), HS trong lớp đặt câu hỏi nếu có chi tiết các em chưa rõ  về câu chuyện, nhân vật trong câu chuyện (nội dung bài thơ, bài văn). </a:t>
            </a:r>
            <a:endParaRPr lang="en-US" sz="3600" b="1">
              <a:solidFill>
                <a:srgbClr val="0000CC"/>
              </a:solidFill>
              <a:latin typeface="Times New Roman" pitchFamily="18" charset="0"/>
              <a:cs typeface="Times New Roman" pitchFamily="18" charset="0"/>
            </a:endParaRPr>
          </a:p>
        </p:txBody>
      </p:sp>
      <p:sp>
        <p:nvSpPr>
          <p:cNvPr id="31" name="Rectangle 30">
            <a:extLst>
              <a:ext uri="{FF2B5EF4-FFF2-40B4-BE49-F238E27FC236}">
                <a16:creationId xmlns:a16="http://schemas.microsoft.com/office/drawing/2014/main" id="{92C3EB2B-8548-4CB1-B68C-649E6D986F8D}"/>
              </a:ext>
            </a:extLst>
          </p:cNvPr>
          <p:cNvSpPr/>
          <p:nvPr/>
        </p:nvSpPr>
        <p:spPr>
          <a:xfrm>
            <a:off x="1668168" y="6502130"/>
            <a:ext cx="13868400" cy="2308324"/>
          </a:xfrm>
          <a:prstGeom prst="rect">
            <a:avLst/>
          </a:prstGeom>
        </p:spPr>
        <p:txBody>
          <a:bodyPr wrap="square">
            <a:spAutoFit/>
          </a:bodyPr>
          <a:lstStyle/>
          <a:p>
            <a:pPr algn="just"/>
            <a:r>
              <a:rPr lang="en-US" sz="3600" b="1">
                <a:solidFill>
                  <a:srgbClr val="FF0066"/>
                </a:solidFill>
                <a:latin typeface="Times New Roman" pitchFamily="18" charset="0"/>
                <a:cs typeface="Times New Roman" pitchFamily="18" charset="0"/>
              </a:rPr>
              <a:t>Gợi ý nội dung trao đổi:</a:t>
            </a:r>
            <a:endParaRPr lang="vi-VN" sz="3600" b="1">
              <a:solidFill>
                <a:srgbClr val="FF0066"/>
              </a:solidFill>
              <a:latin typeface="Times New Roman" pitchFamily="18" charset="0"/>
              <a:cs typeface="Times New Roman" pitchFamily="18" charset="0"/>
            </a:endParaRPr>
          </a:p>
          <a:p>
            <a:pPr algn="just"/>
            <a:r>
              <a:rPr lang="vi-VN" sz="3600" b="1">
                <a:solidFill>
                  <a:srgbClr val="0000CC"/>
                </a:solidFill>
                <a:latin typeface="Times New Roman" pitchFamily="18" charset="0"/>
                <a:cs typeface="Times New Roman" pitchFamily="18" charset="0"/>
              </a:rPr>
              <a:t>+ Bạn thích nhân vật (hoặc chi tiết, hình ảnh) nào trong câu chuyện (bài thơ, bài văn) đó? Vì sao? </a:t>
            </a:r>
          </a:p>
          <a:p>
            <a:pPr algn="just"/>
            <a:r>
              <a:rPr lang="vi-VN" sz="3600" b="1">
                <a:solidFill>
                  <a:srgbClr val="0000CC"/>
                </a:solidFill>
                <a:latin typeface="Times New Roman" pitchFamily="18" charset="0"/>
                <a:cs typeface="Times New Roman" pitchFamily="18" charset="0"/>
              </a:rPr>
              <a:t>+ Câu chuyện (bài thơ, bài văn) đó nói lên điều gì?</a:t>
            </a:r>
          </a:p>
        </p:txBody>
      </p:sp>
    </p:spTree>
    <p:extLst>
      <p:ext uri="{BB962C8B-B14F-4D97-AF65-F5344CB8AC3E}">
        <p14:creationId xmlns:p14="http://schemas.microsoft.com/office/powerpoint/2010/main" val="12430303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0FB2F94-C178-4602-BA82-D66591409593}"/>
              </a:ext>
            </a:extLst>
          </p:cNvPr>
          <p:cNvGrpSpPr/>
          <p:nvPr/>
        </p:nvGrpSpPr>
        <p:grpSpPr>
          <a:xfrm>
            <a:off x="5063838" y="149573"/>
            <a:ext cx="5620449" cy="1447765"/>
            <a:chOff x="5063838" y="149573"/>
            <a:chExt cx="5620449" cy="1447765"/>
          </a:xfrm>
        </p:grpSpPr>
        <p:grpSp>
          <p:nvGrpSpPr>
            <p:cNvPr id="19" name="Group 18">
              <a:extLst>
                <a:ext uri="{FF2B5EF4-FFF2-40B4-BE49-F238E27FC236}">
                  <a16:creationId xmlns:a16="http://schemas.microsoft.com/office/drawing/2014/main" id="{E2D64A89-CBB3-45A9-8B28-1D94DB0A6164}"/>
                </a:ext>
              </a:extLst>
            </p:cNvPr>
            <p:cNvGrpSpPr/>
            <p:nvPr/>
          </p:nvGrpSpPr>
          <p:grpSpPr>
            <a:xfrm>
              <a:off x="5084510" y="149573"/>
              <a:ext cx="5492209" cy="897628"/>
              <a:chOff x="4998717" y="210532"/>
              <a:chExt cx="5399539" cy="897628"/>
            </a:xfrm>
          </p:grpSpPr>
          <p:grpSp>
            <p:nvGrpSpPr>
              <p:cNvPr id="22" name="Group 21">
                <a:extLst>
                  <a:ext uri="{FF2B5EF4-FFF2-40B4-BE49-F238E27FC236}">
                    <a16:creationId xmlns:a16="http://schemas.microsoft.com/office/drawing/2014/main" id="{18D4D0D5-5AEE-41BC-8918-1987753EE2AB}"/>
                  </a:ext>
                </a:extLst>
              </p:cNvPr>
              <p:cNvGrpSpPr/>
              <p:nvPr/>
            </p:nvGrpSpPr>
            <p:grpSpPr>
              <a:xfrm>
                <a:off x="4998717" y="210532"/>
                <a:ext cx="5399539" cy="897628"/>
                <a:chOff x="4998717" y="210532"/>
                <a:chExt cx="5399539" cy="897628"/>
              </a:xfrm>
            </p:grpSpPr>
            <p:sp>
              <p:nvSpPr>
                <p:cNvPr id="24" name="TextBox 23">
                  <a:extLst>
                    <a:ext uri="{FF2B5EF4-FFF2-40B4-BE49-F238E27FC236}">
                      <a16:creationId xmlns:a16="http://schemas.microsoft.com/office/drawing/2014/main" id="{0F8E1DB3-C926-4F02-B282-DF346DC99EF6}"/>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5" name="TextBox 24">
                  <a:extLst>
                    <a:ext uri="{FF2B5EF4-FFF2-40B4-BE49-F238E27FC236}">
                      <a16:creationId xmlns:a16="http://schemas.microsoft.com/office/drawing/2014/main" id="{31D3785D-700E-4885-B4BC-63953ED11988}"/>
                    </a:ext>
                  </a:extLst>
                </p:cNvPr>
                <p:cNvSpPr txBox="1"/>
                <p:nvPr/>
              </p:nvSpPr>
              <p:spPr>
                <a:xfrm>
                  <a:off x="6203056" y="646495"/>
                  <a:ext cx="288790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7</a:t>
                  </a:r>
                </a:p>
              </p:txBody>
            </p:sp>
          </p:grpSp>
          <p:cxnSp>
            <p:nvCxnSpPr>
              <p:cNvPr id="23" name="Straight Connector 22">
                <a:extLst>
                  <a:ext uri="{FF2B5EF4-FFF2-40B4-BE49-F238E27FC236}">
                    <a16:creationId xmlns:a16="http://schemas.microsoft.com/office/drawing/2014/main" id="{3C9CB07A-FCDF-4116-B999-31BC9C1D819A}"/>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a:extLst>
                <a:ext uri="{FF2B5EF4-FFF2-40B4-BE49-F238E27FC236}">
                  <a16:creationId xmlns:a16="http://schemas.microsoft.com/office/drawing/2014/main" id="{3E35FB33-90CB-4DF6-81BB-DDB9662AB764}"/>
                </a:ext>
              </a:extLst>
            </p:cNvPr>
            <p:cNvSpPr>
              <a:spLocks noChangeArrowheads="1"/>
            </p:cNvSpPr>
            <p:nvPr/>
          </p:nvSpPr>
          <p:spPr bwMode="auto">
            <a:xfrm>
              <a:off x="5063838" y="1074118"/>
              <a:ext cx="5620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EM ĐỌC SÁCH BÁO</a:t>
              </a:r>
            </a:p>
          </p:txBody>
        </p:sp>
      </p:grpSp>
      <p:sp>
        <p:nvSpPr>
          <p:cNvPr id="2" name="TextBox 1">
            <a:extLst>
              <a:ext uri="{FF2B5EF4-FFF2-40B4-BE49-F238E27FC236}">
                <a16:creationId xmlns:a16="http://schemas.microsoft.com/office/drawing/2014/main" id="{34DF1999-E1BF-4E51-AB5B-6C616A0C9BEF}"/>
              </a:ext>
            </a:extLst>
          </p:cNvPr>
          <p:cNvSpPr txBox="1"/>
          <p:nvPr/>
        </p:nvSpPr>
        <p:spPr>
          <a:xfrm>
            <a:off x="4861719" y="1498095"/>
            <a:ext cx="6248400" cy="646331"/>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Bài tham khảo</a:t>
            </a:r>
            <a:endParaRPr lang="vi-VN" sz="360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81CE0BD-5B55-43E4-BEBC-9C2C3A6FC65D}"/>
              </a:ext>
            </a:extLst>
          </p:cNvPr>
          <p:cNvSpPr/>
          <p:nvPr/>
        </p:nvSpPr>
        <p:spPr>
          <a:xfrm>
            <a:off x="1051719" y="2171343"/>
            <a:ext cx="14249400" cy="6555641"/>
          </a:xfrm>
          <a:prstGeom prst="rect">
            <a:avLst/>
          </a:prstGeom>
        </p:spPr>
        <p:txBody>
          <a:bodyPr wrap="square">
            <a:spAutoFit/>
          </a:bodyPr>
          <a:lstStyle/>
          <a:p>
            <a:pPr indent="457200" algn="just"/>
            <a:r>
              <a:rPr lang="vi-VN" sz="2800" b="1">
                <a:solidFill>
                  <a:srgbClr val="0000CC"/>
                </a:solidFill>
                <a:latin typeface="Times New Roman" panose="02020603050405020304" pitchFamily="18" charset="0"/>
                <a:cs typeface="Times New Roman" panose="02020603050405020304" pitchFamily="18" charset="0"/>
              </a:rPr>
              <a:t>Đặng Minh Đức là học sinh giỏi nhiều năm liền Trường THCS Thác Mơ, TX Phước Long. Bạn được biết đến là thiếu niên năng nổ, hoạt bát và nhiệt tình tham gia các phong trào ở trường lớp và địa phương. Năm 2013, Đức tham gia Cuộc thi sáng tạo thanh thiếu niên, nhi đồng và đã xuất sắc đoạt giải Ba với mô hình “Máy xúc nông sản bán tự động” rất hữu dụng.</a:t>
            </a:r>
          </a:p>
          <a:p>
            <a:pPr indent="457200" algn="just"/>
            <a:r>
              <a:rPr lang="vi-VN" sz="2800" b="1">
                <a:solidFill>
                  <a:srgbClr val="0000CC"/>
                </a:solidFill>
                <a:latin typeface="Times New Roman" panose="02020603050405020304" pitchFamily="18" charset="0"/>
                <a:cs typeface="Times New Roman" panose="02020603050405020304" pitchFamily="18" charset="0"/>
              </a:rPr>
              <a:t>Sáng tạo đó được xuất phát từ việc nhiều lần được cùng ba mẹ đến những xưởng chế biến điều ở địa phương, Đức thấy người lao động rất vất vả khi phải phơi và thu gom hạt điều một cách thủ công trên diện tích sân phơi khá rộng lớn. Từ đó, Đức đã nảy ra ý tưởng làm chiếc máy xúc nông sản bán tự động để hỗ trợ người nông dân, đặc biệt là các cơ sở chế biến điều giải quyết bài toán nhân công và năng suất lao động trong thu gom nông sản chỉ với 1 lao động bằng cách sử dụng chiếc máy thu gom này”. Mô hình sáng tạo này của Đức đã được Ban Giám khảo Cuộc thi đành giá là có tính ứng dụng cao và rất phù hợp với điều kiện ở Bình Phước, nếu được ứng dụng rộng rãi vào thực tiễn sẽ giúp tiết kiệm đáng kể sức lao động cũng như nhân công trong việc thu gom nông sản. Sản phẩm của Đức được Sở KH&amp;CN lựa chọn là một trong những sản phẩm tiêu biểu gửi tham dự Cuộc thi toàn quốc.</a:t>
            </a:r>
          </a:p>
        </p:txBody>
      </p:sp>
    </p:spTree>
    <p:extLst>
      <p:ext uri="{BB962C8B-B14F-4D97-AF65-F5344CB8AC3E}">
        <p14:creationId xmlns:p14="http://schemas.microsoft.com/office/powerpoint/2010/main" val="2294088837"/>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10058</TotalTime>
  <Words>949</Words>
  <Application>Microsoft Office PowerPoint</Application>
  <PresentationFormat>Custom</PresentationFormat>
  <Paragraphs>61</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Admin</cp:lastModifiedBy>
  <cp:revision>1208</cp:revision>
  <dcterms:created xsi:type="dcterms:W3CDTF">2008-09-09T22:52:10Z</dcterms:created>
  <dcterms:modified xsi:type="dcterms:W3CDTF">2022-08-20T09:12:04Z</dcterms:modified>
</cp:coreProperties>
</file>