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7"/>
  </p:handoutMasterIdLst>
  <p:sldIdLst>
    <p:sldId id="271" r:id="rId3"/>
    <p:sldId id="636" r:id="rId5"/>
    <p:sldId id="389" r:id="rId6"/>
    <p:sldId id="722" r:id="rId7"/>
    <p:sldId id="436" r:id="rId8"/>
    <p:sldId id="599" r:id="rId9"/>
    <p:sldId id="627" r:id="rId10"/>
    <p:sldId id="812" r:id="rId11"/>
    <p:sldId id="707" r:id="rId12"/>
    <p:sldId id="813" r:id="rId13"/>
    <p:sldId id="814" r:id="rId14"/>
    <p:sldId id="725" r:id="rId15"/>
    <p:sldId id="815" r:id="rId16"/>
    <p:sldId id="457" r:id="rId17"/>
    <p:sldId id="796" r:id="rId18"/>
    <p:sldId id="829" r:id="rId19"/>
    <p:sldId id="830" r:id="rId20"/>
    <p:sldId id="749" r:id="rId21"/>
    <p:sldId id="729" r:id="rId22"/>
    <p:sldId id="831" r:id="rId23"/>
    <p:sldId id="314" r:id="rId24"/>
    <p:sldId id="330" r:id="rId25"/>
    <p:sldId id="35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4" userDrawn="1">
          <p15:clr>
            <a:srgbClr val="A4A3A4"/>
          </p15:clr>
        </p15:guide>
        <p15:guide id="2" pos="37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B3C0"/>
    <a:srgbClr val="F6C3B9"/>
    <a:srgbClr val="AAC8A7"/>
    <a:srgbClr val="FFFFFF"/>
    <a:srgbClr val="E9FFC2"/>
    <a:srgbClr val="DADDB1"/>
    <a:srgbClr val="D6C7AE"/>
    <a:srgbClr val="B0926A"/>
    <a:srgbClr val="FF8357"/>
    <a:srgbClr val="FBBF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59" d="100"/>
          <a:sy n="59" d="100"/>
        </p:scale>
        <p:origin x="504" y="76"/>
      </p:cViewPr>
      <p:guideLst>
        <p:guide orient="horz" pos="2384"/>
        <p:guide pos="371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7.png"/><Relationship Id="rId6" Type="http://schemas.microsoft.com/office/2007/relationships/hdphoto" Target="../media/image6.wdp"/><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7.png"/><Relationship Id="rId2" Type="http://schemas.microsoft.com/office/2007/relationships/hdphoto" Target="../media/image6.wdp"/><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4.xml"/><Relationship Id="rId2" Type="http://schemas.openxmlformats.org/officeDocument/2006/relationships/image" Target="../media/image11.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2.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2.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image6.wdp"/><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jpeg"/><Relationship Id="rId3" Type="http://schemas.openxmlformats.org/officeDocument/2006/relationships/image" Target="../media/image7.png"/><Relationship Id="rId2" Type="http://schemas.microsoft.com/office/2007/relationships/hdphoto" Target="../media/image6.wdp"/><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tif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jpeg"/><Relationship Id="rId3" Type="http://schemas.openxmlformats.org/officeDocument/2006/relationships/image" Target="../media/image7.png"/><Relationship Id="rId2" Type="http://schemas.microsoft.com/office/2007/relationships/hdphoto" Target="../media/image6.wdp"/><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jpeg"/><Relationship Id="rId3" Type="http://schemas.openxmlformats.org/officeDocument/2006/relationships/image" Target="../media/image7.png"/><Relationship Id="rId2" Type="http://schemas.microsoft.com/office/2007/relationships/hdphoto" Target="../media/image6.wdp"/><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1"/>
          <p:cNvSpPr/>
          <p:nvPr/>
        </p:nvSpPr>
        <p:spPr>
          <a:xfrm>
            <a:off x="-11042015" y="1214755"/>
            <a:ext cx="6720205" cy="5253355"/>
          </a:xfrm>
          <a:custGeom>
            <a:avLst/>
            <a:gdLst/>
            <a:ahLst/>
            <a:cxnLst>
              <a:cxn ang="3">
                <a:pos x="hc" y="t"/>
              </a:cxn>
              <a:cxn ang="cd2">
                <a:pos x="l" y="vc"/>
              </a:cxn>
              <a:cxn ang="cd4">
                <a:pos x="hc" y="b"/>
              </a:cxn>
              <a:cxn ang="0">
                <a:pos x="r" y="vc"/>
              </a:cxn>
            </a:cxnLst>
            <a:rect l="l" t="t" r="r" b="b"/>
            <a:pathLst>
              <a:path w="14263" h="11150">
                <a:moveTo>
                  <a:pt x="0" y="0"/>
                </a:moveTo>
                <a:lnTo>
                  <a:pt x="11949" y="0"/>
                </a:lnTo>
                <a:lnTo>
                  <a:pt x="11968" y="22"/>
                </a:lnTo>
                <a:cubicBezTo>
                  <a:pt x="12260" y="373"/>
                  <a:pt x="12461" y="729"/>
                  <a:pt x="12491" y="1074"/>
                </a:cubicBezTo>
                <a:cubicBezTo>
                  <a:pt x="12655" y="2916"/>
                  <a:pt x="9957" y="4463"/>
                  <a:pt x="10309" y="6196"/>
                </a:cubicBezTo>
                <a:cubicBezTo>
                  <a:pt x="10661" y="7929"/>
                  <a:pt x="13952" y="8165"/>
                  <a:pt x="14249" y="9741"/>
                </a:cubicBezTo>
                <a:cubicBezTo>
                  <a:pt x="14335" y="10196"/>
                  <a:pt x="14003" y="10665"/>
                  <a:pt x="13534" y="11127"/>
                </a:cubicBezTo>
                <a:lnTo>
                  <a:pt x="13510" y="11150"/>
                </a:lnTo>
                <a:lnTo>
                  <a:pt x="0" y="11150"/>
                </a:lnTo>
                <a:lnTo>
                  <a:pt x="0" y="0"/>
                </a:lnTo>
                <a:close/>
              </a:path>
            </a:pathLst>
          </a:custGeom>
          <a:blipFill rotWithShape="1">
            <a:blip r:embed="rId2"/>
            <a:stretch>
              <a:fillRect/>
            </a:stretch>
          </a:blipFill>
          <a:ln>
            <a:noFill/>
          </a:ln>
          <a:effectLst>
            <a:outerShdw blurRad="381000" dist="38100" dir="18000000" sx="103000" sy="103000" algn="ctr" rotWithShape="0">
              <a:srgbClr val="000000">
                <a:alpha val="25000"/>
              </a:srgb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sp>
        <p:nvSpPr>
          <p:cNvPr id="3" name="Freeform 2"/>
          <p:cNvSpPr/>
          <p:nvPr/>
        </p:nvSpPr>
        <p:spPr>
          <a:xfrm>
            <a:off x="-11003280" y="1604010"/>
            <a:ext cx="6259195" cy="5253990"/>
          </a:xfrm>
          <a:custGeom>
            <a:avLst/>
            <a:gdLst/>
            <a:ahLst/>
            <a:cxnLst>
              <a:cxn ang="3">
                <a:pos x="hc" y="t"/>
              </a:cxn>
              <a:cxn ang="cd2">
                <a:pos x="l" y="vc"/>
              </a:cxn>
              <a:cxn ang="cd4">
                <a:pos x="hc" y="b"/>
              </a:cxn>
              <a:cxn ang="0">
                <a:pos x="r" y="vc"/>
              </a:cxn>
            </a:cxnLst>
            <a:rect l="l" t="t" r="r" b="b"/>
            <a:pathLst>
              <a:path w="14263" h="11150">
                <a:moveTo>
                  <a:pt x="0" y="0"/>
                </a:moveTo>
                <a:lnTo>
                  <a:pt x="11949" y="0"/>
                </a:lnTo>
                <a:lnTo>
                  <a:pt x="11968" y="22"/>
                </a:lnTo>
                <a:cubicBezTo>
                  <a:pt x="12260" y="373"/>
                  <a:pt x="12461" y="729"/>
                  <a:pt x="12491" y="1074"/>
                </a:cubicBezTo>
                <a:cubicBezTo>
                  <a:pt x="12655" y="2916"/>
                  <a:pt x="9957" y="4463"/>
                  <a:pt x="10309" y="6196"/>
                </a:cubicBezTo>
                <a:cubicBezTo>
                  <a:pt x="10661" y="7929"/>
                  <a:pt x="13952" y="8165"/>
                  <a:pt x="14249" y="9741"/>
                </a:cubicBezTo>
                <a:cubicBezTo>
                  <a:pt x="14335" y="10196"/>
                  <a:pt x="14003" y="10665"/>
                  <a:pt x="13534" y="11127"/>
                </a:cubicBezTo>
                <a:lnTo>
                  <a:pt x="13510" y="11150"/>
                </a:lnTo>
                <a:lnTo>
                  <a:pt x="0" y="11150"/>
                </a:lnTo>
                <a:lnTo>
                  <a:pt x="0" y="0"/>
                </a:lnTo>
                <a:close/>
              </a:path>
            </a:pathLst>
          </a:custGeom>
          <a:blipFill rotWithShape="1">
            <a:blip r:embed="rId3"/>
            <a:stretch>
              <a:fillRect/>
            </a:stretch>
          </a:blipFill>
          <a:ln>
            <a:noFill/>
          </a:ln>
          <a:effectLst>
            <a:outerShdw blurRad="381000" dist="38100" dir="18000000" sx="103000" sy="103000" algn="ctr" rotWithShape="0">
              <a:srgbClr val="000000">
                <a:alpha val="25000"/>
              </a:srgb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sp>
        <p:nvSpPr>
          <p:cNvPr id="4" name="Freeform 3"/>
          <p:cNvSpPr/>
          <p:nvPr/>
        </p:nvSpPr>
        <p:spPr>
          <a:xfrm>
            <a:off x="-9791065" y="1687195"/>
            <a:ext cx="5363845" cy="5089525"/>
          </a:xfrm>
          <a:custGeom>
            <a:avLst/>
            <a:gdLst/>
            <a:ahLst/>
            <a:cxnLst>
              <a:cxn ang="3">
                <a:pos x="hc" y="t"/>
              </a:cxn>
              <a:cxn ang="cd2">
                <a:pos x="l" y="vc"/>
              </a:cxn>
              <a:cxn ang="cd4">
                <a:pos x="hc" y="b"/>
              </a:cxn>
              <a:cxn ang="0">
                <a:pos x="r" y="vc"/>
              </a:cxn>
            </a:cxnLst>
            <a:rect l="l" t="t" r="r" b="b"/>
            <a:pathLst>
              <a:path w="14263" h="11150">
                <a:moveTo>
                  <a:pt x="0" y="0"/>
                </a:moveTo>
                <a:lnTo>
                  <a:pt x="11949" y="0"/>
                </a:lnTo>
                <a:lnTo>
                  <a:pt x="11968" y="22"/>
                </a:lnTo>
                <a:cubicBezTo>
                  <a:pt x="12260" y="373"/>
                  <a:pt x="12461" y="729"/>
                  <a:pt x="12491" y="1074"/>
                </a:cubicBezTo>
                <a:cubicBezTo>
                  <a:pt x="12655" y="2916"/>
                  <a:pt x="9957" y="4463"/>
                  <a:pt x="10309" y="6196"/>
                </a:cubicBezTo>
                <a:cubicBezTo>
                  <a:pt x="10661" y="7929"/>
                  <a:pt x="13952" y="8165"/>
                  <a:pt x="14249" y="9741"/>
                </a:cubicBezTo>
                <a:cubicBezTo>
                  <a:pt x="14335" y="10196"/>
                  <a:pt x="14003" y="10665"/>
                  <a:pt x="13534" y="11127"/>
                </a:cubicBezTo>
                <a:lnTo>
                  <a:pt x="13510" y="11150"/>
                </a:lnTo>
                <a:lnTo>
                  <a:pt x="0" y="11150"/>
                </a:lnTo>
                <a:lnTo>
                  <a:pt x="0" y="0"/>
                </a:lnTo>
                <a:close/>
              </a:path>
            </a:pathLst>
          </a:custGeom>
          <a:blipFill rotWithShape="1">
            <a:blip r:embed="rId4"/>
            <a:stretch>
              <a:fillRect/>
            </a:stretch>
          </a:blipFill>
          <a:ln>
            <a:noFill/>
          </a:ln>
          <a:effectLst>
            <a:outerShdw blurRad="381000" dist="38100" dir="18000000" sx="103000" sy="103000" algn="ctr" rotWithShape="0">
              <a:srgbClr val="000000">
                <a:alpha val="25000"/>
              </a:srgb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sp>
        <p:nvSpPr>
          <p:cNvPr id="24" name="Rectangles 23"/>
          <p:cNvSpPr/>
          <p:nvPr/>
        </p:nvSpPr>
        <p:spPr>
          <a:xfrm>
            <a:off x="-18341975" y="204470"/>
            <a:ext cx="5544185" cy="7273290"/>
          </a:xfrm>
          <a:prstGeom prst="rect">
            <a:avLst/>
          </a:prstGeom>
          <a:solidFill>
            <a:schemeClr val="tx1">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7" name="Group 6"/>
          <p:cNvGrpSpPr/>
          <p:nvPr/>
        </p:nvGrpSpPr>
        <p:grpSpPr>
          <a:xfrm>
            <a:off x="-18246090" y="3743960"/>
            <a:ext cx="5208905" cy="944245"/>
            <a:chOff x="-95" y="5445"/>
            <a:chExt cx="8203" cy="1487"/>
          </a:xfrm>
        </p:grpSpPr>
        <p:sp>
          <p:nvSpPr>
            <p:cNvPr id="23" name="Rounded Rectangle 13"/>
            <p:cNvSpPr/>
            <p:nvPr/>
          </p:nvSpPr>
          <p:spPr>
            <a:xfrm>
              <a:off x="883" y="5445"/>
              <a:ext cx="7225" cy="140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35"/>
            <p:cNvSpPr txBox="1"/>
            <p:nvPr/>
          </p:nvSpPr>
          <p:spPr>
            <a:xfrm>
              <a:off x="1206" y="5445"/>
              <a:ext cx="6622" cy="1404"/>
            </a:xfrm>
            <a:prstGeom prst="rect">
              <a:avLst/>
            </a:prstGeom>
            <a:noFill/>
          </p:spPr>
          <p:txBody>
            <a:bodyPr wrap="square" rtlCol="0">
              <a:spAutoFit/>
            </a:bodyPr>
            <a:lstStyle/>
            <a:p>
              <a:pPr algn="ctr"/>
              <a:r>
                <a:rPr lang="en-US" sz="2600" b="1">
                  <a:solidFill>
                    <a:schemeClr val="bg1"/>
                  </a:solidFill>
                  <a:sym typeface="+mn-ea"/>
                </a:rPr>
                <a:t>LESSON 7: LOOKING BACK &amp; PROJECT</a:t>
              </a:r>
              <a:endParaRPr lang="en-US" sz="2600" b="1" dirty="0">
                <a:solidFill>
                  <a:schemeClr val="bg1"/>
                </a:solidFill>
              </a:endParaRPr>
            </a:p>
          </p:txBody>
        </p:sp>
        <p:grpSp>
          <p:nvGrpSpPr>
            <p:cNvPr id="28" name="Group 27"/>
            <p:cNvGrpSpPr/>
            <p:nvPr/>
          </p:nvGrpSpPr>
          <p:grpSpPr>
            <a:xfrm>
              <a:off x="-95" y="5449"/>
              <a:ext cx="1316" cy="1483"/>
              <a:chOff x="2766630" y="1746890"/>
              <a:chExt cx="990895" cy="941618"/>
            </a:xfrm>
          </p:grpSpPr>
          <p:pic>
            <p:nvPicPr>
              <p:cNvPr id="29" name="Picture 28"/>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0" name="Picture 29"/>
              <p:cNvPicPr>
                <a:picLocks noChangeAspect="1"/>
              </p:cNvPicPr>
              <p:nvPr/>
            </p:nvPicPr>
            <p:blipFill rotWithShape="1">
              <a:blip r:embed="rId7"/>
              <a:srcRect t="5582"/>
              <a:stretch>
                <a:fillRect/>
              </a:stretch>
            </p:blipFill>
            <p:spPr>
              <a:xfrm>
                <a:off x="2906617" y="1968106"/>
                <a:ext cx="710920" cy="499184"/>
              </a:xfrm>
              <a:prstGeom prst="rect">
                <a:avLst/>
              </a:prstGeom>
            </p:spPr>
          </p:pic>
        </p:grpSp>
      </p:grpSp>
      <p:grpSp>
        <p:nvGrpSpPr>
          <p:cNvPr id="31" name="Group 30"/>
          <p:cNvGrpSpPr/>
          <p:nvPr/>
        </p:nvGrpSpPr>
        <p:grpSpPr>
          <a:xfrm>
            <a:off x="-17315815" y="1376680"/>
            <a:ext cx="3049905" cy="1000760"/>
            <a:chOff x="8730" y="2117"/>
            <a:chExt cx="4803" cy="1576"/>
          </a:xfrm>
        </p:grpSpPr>
        <p:grpSp>
          <p:nvGrpSpPr>
            <p:cNvPr id="32" name="Group 31"/>
            <p:cNvGrpSpPr/>
            <p:nvPr/>
          </p:nvGrpSpPr>
          <p:grpSpPr>
            <a:xfrm>
              <a:off x="11864" y="2117"/>
              <a:ext cx="1584" cy="1577"/>
              <a:chOff x="2180974" y="148629"/>
              <a:chExt cx="712319" cy="709214"/>
            </a:xfrm>
          </p:grpSpPr>
          <p:sp>
            <p:nvSpPr>
              <p:cNvPr id="33" name="Oval 32"/>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Chord 33"/>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5" name="TextBox 39"/>
            <p:cNvSpPr txBox="1"/>
            <p:nvPr/>
          </p:nvSpPr>
          <p:spPr>
            <a:xfrm>
              <a:off x="8730" y="2370"/>
              <a:ext cx="3290" cy="1307"/>
            </a:xfrm>
            <a:prstGeom prst="rect">
              <a:avLst/>
            </a:prstGeom>
            <a:noFill/>
          </p:spPr>
          <p:txBody>
            <a:bodyPr wrap="square" rtlCol="0">
              <a:spAutoFit/>
            </a:bodyPr>
            <a:lstStyle/>
            <a:p>
              <a:pPr algn="ctr"/>
              <a:r>
                <a:rPr lang="en-US" sz="4800" b="1" dirty="0">
                  <a:solidFill>
                    <a:schemeClr val="bg1"/>
                  </a:solidFill>
                  <a:latin typeface="Myriad Pro" pitchFamily="34" charset="0"/>
                </a:rPr>
                <a:t>Unit</a:t>
              </a:r>
              <a:endParaRPr lang="en-US" sz="4800" b="1" dirty="0">
                <a:solidFill>
                  <a:schemeClr val="bg1"/>
                </a:solidFill>
                <a:latin typeface="Myriad Pro" pitchFamily="34" charset="0"/>
              </a:endParaRPr>
            </a:p>
          </p:txBody>
        </p:sp>
        <p:sp>
          <p:nvSpPr>
            <p:cNvPr id="36" name="TextBox 16"/>
            <p:cNvSpPr txBox="1"/>
            <p:nvPr/>
          </p:nvSpPr>
          <p:spPr>
            <a:xfrm>
              <a:off x="11725" y="2330"/>
              <a:ext cx="1809" cy="1113"/>
            </a:xfrm>
            <a:prstGeom prst="rect">
              <a:avLst/>
            </a:prstGeom>
            <a:noFill/>
          </p:spPr>
          <p:txBody>
            <a:bodyPr wrap="square" rtlCol="0">
              <a:spAutoFit/>
            </a:bodyPr>
            <a:lstStyle/>
            <a:p>
              <a:pPr algn="ctr"/>
              <a:r>
                <a:rPr lang="en-US" sz="4000" b="1">
                  <a:solidFill>
                    <a:schemeClr val="bg1"/>
                  </a:solidFill>
                  <a:latin typeface="Myriad Pro" pitchFamily="34" charset="0"/>
                </a:rPr>
                <a:t>12</a:t>
              </a:r>
              <a:endParaRPr lang="en-US" sz="4000" b="1" dirty="0">
                <a:solidFill>
                  <a:schemeClr val="bg1"/>
                </a:solidFill>
                <a:latin typeface="Myriad Pro"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880110"/>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Combine each pair of sentences into one, using the given word in the brackets</a:t>
            </a:r>
            <a:endParaRPr lang="en-US" sz="3200" b="1" dirty="0">
              <a:effectLst>
                <a:glow rad="88900">
                  <a:schemeClr val="bg1"/>
                </a:glow>
              </a:effectLst>
              <a:cs typeface="Arial" panose="020B0604020202020204" pitchFamily="34" charset="0"/>
              <a:sym typeface="+mn-ea"/>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GRAMMAR</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5" name="Text Box 4"/>
          <p:cNvSpPr txBox="1"/>
          <p:nvPr/>
        </p:nvSpPr>
        <p:spPr>
          <a:xfrm>
            <a:off x="630555" y="1997075"/>
            <a:ext cx="11066145" cy="1076325"/>
          </a:xfrm>
          <a:prstGeom prst="rect">
            <a:avLst/>
          </a:prstGeom>
          <a:solidFill>
            <a:srgbClr val="AAC8A7"/>
          </a:solidFill>
        </p:spPr>
        <p:txBody>
          <a:bodyPr wrap="square" rtlCol="0" anchor="t">
            <a:spAutoFit/>
          </a:bodyPr>
          <a:p>
            <a:r>
              <a:rPr lang="en-US" sz="3200" b="1"/>
              <a:t>3. </a:t>
            </a:r>
            <a:r>
              <a:rPr lang="en-US" sz="3200"/>
              <a:t>Life in the city was too demanding, so he came back to his village. </a:t>
            </a:r>
            <a:r>
              <a:rPr lang="en-US" sz="3200" b="1"/>
              <a:t>(because)</a:t>
            </a:r>
            <a:endParaRPr lang="en-US" sz="3200" b="1"/>
          </a:p>
        </p:txBody>
      </p:sp>
      <p:sp>
        <p:nvSpPr>
          <p:cNvPr id="6" name="Text Box 5"/>
          <p:cNvSpPr txBox="1"/>
          <p:nvPr/>
        </p:nvSpPr>
        <p:spPr>
          <a:xfrm>
            <a:off x="1029970" y="3229610"/>
            <a:ext cx="10666095" cy="748030"/>
          </a:xfrm>
          <a:prstGeom prst="rect">
            <a:avLst/>
          </a:prstGeom>
          <a:solidFill>
            <a:srgbClr val="E9FFC2"/>
          </a:solidFill>
          <a:extLst>
            <a:ext uri="{909E8E84-426E-40DD-AFC4-6F175D3DCCD1}">
              <a14:hiddenFill xmlns:a14="http://schemas.microsoft.com/office/drawing/2010/main">
                <a:solidFill>
                  <a:schemeClr val="accent1">
                    <a:lumMod val="20000"/>
                    <a:lumOff val="80000"/>
                  </a:schemeClr>
                </a:solidFill>
              </a14:hiddenFill>
            </a:ext>
          </a:extLst>
        </p:spPr>
        <p:txBody>
          <a:bodyPr wrap="square" rtlCol="0" anchor="t">
            <a:noAutofit/>
          </a:bodyPr>
          <a:p>
            <a:r>
              <a:rPr lang="en-US" sz="3200" b="1">
                <a:latin typeface="Calibri" panose="020F0502020204030204" pitchFamily="34" charset="0"/>
                <a:cs typeface="Calibri" panose="020F0502020204030204" pitchFamily="34" charset="0"/>
                <a:sym typeface="+mn-ea"/>
              </a:rPr>
              <a:t>He came</a:t>
            </a:r>
            <a:r>
              <a:rPr lang="en-US" sz="3200"/>
              <a:t>___________________________________________.</a:t>
            </a:r>
            <a:endParaRPr lang="en-US" sz="3200"/>
          </a:p>
        </p:txBody>
      </p:sp>
      <p:sp>
        <p:nvSpPr>
          <p:cNvPr id="32" name="Right Arrow 31"/>
          <p:cNvSpPr/>
          <p:nvPr/>
        </p:nvSpPr>
        <p:spPr>
          <a:xfrm>
            <a:off x="268605" y="3437890"/>
            <a:ext cx="609600" cy="431800"/>
          </a:xfrm>
          <a:prstGeom prst="rightArrow">
            <a:avLst/>
          </a:prstGeom>
          <a:solidFill>
            <a:srgbClr val="E9FFC2"/>
          </a:solidFill>
          <a:ln>
            <a:no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Text Box 10"/>
          <p:cNvSpPr txBox="1"/>
          <p:nvPr/>
        </p:nvSpPr>
        <p:spPr>
          <a:xfrm>
            <a:off x="542290" y="4124960"/>
            <a:ext cx="11066145" cy="1076325"/>
          </a:xfrm>
          <a:prstGeom prst="rect">
            <a:avLst/>
          </a:prstGeom>
          <a:solidFill>
            <a:srgbClr val="AAC8A7"/>
          </a:solidFill>
          <a:extLst>
            <a:ext uri="{909E8E84-426E-40DD-AFC4-6F175D3DCCD1}">
              <a14:hiddenFill xmlns:a14="http://schemas.microsoft.com/office/drawing/2010/main">
                <a:solidFill>
                  <a:srgbClr val="FFF5C2"/>
                </a:solidFill>
              </a14:hiddenFill>
            </a:ext>
          </a:extLst>
        </p:spPr>
        <p:txBody>
          <a:bodyPr wrap="square" rtlCol="0" anchor="t">
            <a:spAutoFit/>
          </a:bodyPr>
          <a:p>
            <a:r>
              <a:rPr lang="en-US" sz="3200" b="1"/>
              <a:t>4</a:t>
            </a:r>
            <a:r>
              <a:rPr lang="en-US" sz="3200"/>
              <a:t>. Her backache was too painful. She had to stop working in the factory. </a:t>
            </a:r>
            <a:r>
              <a:rPr lang="en-US" sz="3200" b="1"/>
              <a:t>(so)</a:t>
            </a:r>
            <a:endParaRPr lang="en-US" sz="3200" b="1"/>
          </a:p>
        </p:txBody>
      </p:sp>
      <p:sp>
        <p:nvSpPr>
          <p:cNvPr id="19" name="Text Box 18"/>
          <p:cNvSpPr txBox="1"/>
          <p:nvPr/>
        </p:nvSpPr>
        <p:spPr>
          <a:xfrm>
            <a:off x="1030605" y="5459095"/>
            <a:ext cx="10666095" cy="769620"/>
          </a:xfrm>
          <a:prstGeom prst="rect">
            <a:avLst/>
          </a:prstGeom>
          <a:solidFill>
            <a:srgbClr val="E9FFC2"/>
          </a:solidFill>
          <a:extLst>
            <a:ext uri="{909E8E84-426E-40DD-AFC4-6F175D3DCCD1}">
              <a14:hiddenFill xmlns:a14="http://schemas.microsoft.com/office/drawing/2010/main">
                <a:solidFill>
                  <a:schemeClr val="accent1">
                    <a:lumMod val="20000"/>
                    <a:lumOff val="80000"/>
                  </a:schemeClr>
                </a:solidFill>
              </a14:hiddenFill>
            </a:ext>
          </a:extLst>
        </p:spPr>
        <p:txBody>
          <a:bodyPr wrap="square" rtlCol="0" anchor="t">
            <a:noAutofit/>
          </a:bodyPr>
          <a:p>
            <a:r>
              <a:rPr lang="en-US" sz="3200" b="1">
                <a:latin typeface="Calibri" panose="020F0502020204030204" pitchFamily="34" charset="0"/>
                <a:cs typeface="Calibri" panose="020F0502020204030204" pitchFamily="34" charset="0"/>
                <a:sym typeface="+mn-ea"/>
              </a:rPr>
              <a:t>Her backache</a:t>
            </a:r>
            <a:r>
              <a:rPr lang="en-US" sz="3200"/>
              <a:t>________________________________________.</a:t>
            </a:r>
            <a:endParaRPr lang="en-US" sz="3200"/>
          </a:p>
        </p:txBody>
      </p:sp>
      <p:sp>
        <p:nvSpPr>
          <p:cNvPr id="20" name="Right Arrow 19"/>
          <p:cNvSpPr/>
          <p:nvPr/>
        </p:nvSpPr>
        <p:spPr>
          <a:xfrm>
            <a:off x="268605" y="5719445"/>
            <a:ext cx="609600" cy="431800"/>
          </a:xfrm>
          <a:prstGeom prst="rightArrow">
            <a:avLst/>
          </a:prstGeom>
          <a:solidFill>
            <a:srgbClr val="E9FFC2"/>
          </a:solidFill>
          <a:ln>
            <a:no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9" name="Text Box 28"/>
          <p:cNvSpPr txBox="1"/>
          <p:nvPr/>
        </p:nvSpPr>
        <p:spPr>
          <a:xfrm>
            <a:off x="2517775" y="3121660"/>
            <a:ext cx="9091295" cy="1014730"/>
          </a:xfrm>
          <a:prstGeom prst="rect">
            <a:avLst/>
          </a:prstGeom>
          <a:noFill/>
          <a:extLst>
            <a:ext uri="{909E8E84-426E-40DD-AFC4-6F175D3DCCD1}">
              <a14:hiddenFill xmlns:a14="http://schemas.microsoft.com/office/drawing/2010/main">
                <a:solidFill>
                  <a:srgbClr val="CEE6F3"/>
                </a:solidFill>
              </a14:hiddenFill>
            </a:ext>
          </a:extLst>
        </p:spPr>
        <p:txBody>
          <a:bodyPr wrap="square" rtlCol="0" anchor="t">
            <a:spAutoFit/>
          </a:bodyPr>
          <a:p>
            <a:pPr algn="just"/>
            <a:r>
              <a:rPr lang="en-US" sz="3000" b="1">
                <a:solidFill>
                  <a:srgbClr val="FF0000"/>
                </a:solidFill>
              </a:rPr>
              <a:t>back to his village because life in the city was too demanding.</a:t>
            </a:r>
            <a:endParaRPr lang="en-US" sz="3000" b="1">
              <a:solidFill>
                <a:srgbClr val="FF0000"/>
              </a:solidFill>
            </a:endParaRPr>
          </a:p>
        </p:txBody>
      </p:sp>
      <p:sp>
        <p:nvSpPr>
          <p:cNvPr id="7" name="Text Box 6"/>
          <p:cNvSpPr txBox="1"/>
          <p:nvPr/>
        </p:nvSpPr>
        <p:spPr>
          <a:xfrm>
            <a:off x="3472180" y="5380355"/>
            <a:ext cx="8214995" cy="1014730"/>
          </a:xfrm>
          <a:prstGeom prst="rect">
            <a:avLst/>
          </a:prstGeom>
          <a:noFill/>
          <a:extLst>
            <a:ext uri="{909E8E84-426E-40DD-AFC4-6F175D3DCCD1}">
              <a14:hiddenFill xmlns:a14="http://schemas.microsoft.com/office/drawing/2010/main">
                <a:solidFill>
                  <a:srgbClr val="CEE6F3"/>
                </a:solidFill>
              </a14:hiddenFill>
            </a:ext>
          </a:extLst>
        </p:spPr>
        <p:txBody>
          <a:bodyPr wrap="square" rtlCol="0" anchor="t">
            <a:spAutoFit/>
          </a:bodyPr>
          <a:p>
            <a:pPr algn="just"/>
            <a:r>
              <a:rPr lang="en-US" sz="3000" b="1">
                <a:solidFill>
                  <a:srgbClr val="FF0000"/>
                </a:solidFill>
              </a:rPr>
              <a:t> was so painful that she had to stop working in the factory. </a:t>
            </a:r>
            <a:endParaRPr lang="en-US" sz="3000" b="1">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 calcmode="lin" valueType="num">
                                      <p:cBhvr>
                                        <p:cTn id="1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1"/>
                                        </p:tgtEl>
                                        <p:attrNameLst>
                                          <p:attrName>ppt_y</p:attrName>
                                        </p:attrNameLst>
                                      </p:cBhvr>
                                      <p:tavLst>
                                        <p:tav tm="0">
                                          <p:val>
                                            <p:strVal val="#ppt_y"/>
                                          </p:val>
                                        </p:tav>
                                        <p:tav tm="100000">
                                          <p:val>
                                            <p:strVal val="#ppt_y"/>
                                          </p:val>
                                        </p:tav>
                                      </p:tavLst>
                                    </p:anim>
                                    <p:anim calcmode="lin" valueType="num">
                                      <p:cBhvr>
                                        <p:cTn id="2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1"/>
                                        </p:tgtEl>
                                      </p:cBhvr>
                                    </p:animEffect>
                                  </p:childTnLst>
                                </p:cTn>
                              </p:par>
                              <p:par>
                                <p:cTn id="26" presetID="41" presetClass="entr" presetSubtype="0" fill="hold" grpId="0" nodeType="withEffect">
                                  <p:stCondLst>
                                    <p:cond delay="0"/>
                                  </p:stCondLst>
                                  <p:iterate type="lt">
                                    <p:tmPct val="5000"/>
                                  </p:iterate>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9"/>
                                        </p:tgtEl>
                                        <p:attrNameLst>
                                          <p:attrName>ppt_y</p:attrName>
                                        </p:attrNameLst>
                                      </p:cBhvr>
                                      <p:tavLst>
                                        <p:tav tm="0">
                                          <p:val>
                                            <p:strVal val="#ppt_y"/>
                                          </p:val>
                                        </p:tav>
                                        <p:tav tm="100000">
                                          <p:val>
                                            <p:strVal val="#ppt_y"/>
                                          </p:val>
                                        </p:tav>
                                      </p:tavLst>
                                    </p:anim>
                                    <p:anim calcmode="lin" valueType="num">
                                      <p:cBhvr>
                                        <p:cTn id="30"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1000" fill="hold"/>
                                        <p:tgtEl>
                                          <p:spTgt spid="29"/>
                                        </p:tgtEl>
                                        <p:attrNameLst>
                                          <p:attrName>ppt_w</p:attrName>
                                        </p:attrNameLst>
                                      </p:cBhvr>
                                      <p:tavLst>
                                        <p:tav tm="0">
                                          <p:val>
                                            <p:strVal val="#ppt_w*0.70"/>
                                          </p:val>
                                        </p:tav>
                                        <p:tav tm="100000">
                                          <p:val>
                                            <p:strVal val="#ppt_w"/>
                                          </p:val>
                                        </p:tav>
                                      </p:tavLst>
                                    </p:anim>
                                    <p:anim calcmode="lin" valueType="num">
                                      <p:cBhvr>
                                        <p:cTn id="38" dur="1000" fill="hold"/>
                                        <p:tgtEl>
                                          <p:spTgt spid="29"/>
                                        </p:tgtEl>
                                        <p:attrNameLst>
                                          <p:attrName>ppt_h</p:attrName>
                                        </p:attrNameLst>
                                      </p:cBhvr>
                                      <p:tavLst>
                                        <p:tav tm="0">
                                          <p:val>
                                            <p:strVal val="#ppt_h"/>
                                          </p:val>
                                        </p:tav>
                                        <p:tav tm="100000">
                                          <p:val>
                                            <p:strVal val="#ppt_h"/>
                                          </p:val>
                                        </p:tav>
                                      </p:tavLst>
                                    </p:anim>
                                    <p:animEffect transition="in" filter="fade">
                                      <p:cBhvr>
                                        <p:cTn id="39" dur="10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strVal val="#ppt_w*0.70"/>
                                          </p:val>
                                        </p:tav>
                                        <p:tav tm="100000">
                                          <p:val>
                                            <p:strVal val="#ppt_w"/>
                                          </p:val>
                                        </p:tav>
                                      </p:tavLst>
                                    </p:anim>
                                    <p:anim calcmode="lin" valueType="num">
                                      <p:cBhvr>
                                        <p:cTn id="45" dur="1000" fill="hold"/>
                                        <p:tgtEl>
                                          <p:spTgt spid="7"/>
                                        </p:tgtEl>
                                        <p:attrNameLst>
                                          <p:attrName>ppt_h</p:attrName>
                                        </p:attrNameLst>
                                      </p:cBhvr>
                                      <p:tavLst>
                                        <p:tav tm="0">
                                          <p:val>
                                            <p:strVal val="#ppt_h"/>
                                          </p:val>
                                        </p:tav>
                                        <p:tav tm="100000">
                                          <p:val>
                                            <p:strVal val="#ppt_h"/>
                                          </p:val>
                                        </p:tav>
                                      </p:tavLst>
                                    </p:anim>
                                    <p:animEffect transition="in" filter="fade">
                                      <p:cBhvr>
                                        <p:cTn id="4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1" grpId="0" animBg="1"/>
      <p:bldP spid="11" grpId="1" animBg="1"/>
      <p:bldP spid="19" grpId="0" animBg="1"/>
      <p:bldP spid="19" grpId="1" animBg="1"/>
      <p:bldP spid="29" grpId="0" bldLvl="0" animBg="1"/>
      <p:bldP spid="29" grpId="1" animBg="1"/>
      <p:bldP spid="7" grpId="0" bldLvl="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880110"/>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Combine each pair of sentences into one, using the given word in the brackets</a:t>
            </a:r>
            <a:endParaRPr lang="en-US" sz="3200" b="1" dirty="0">
              <a:effectLst>
                <a:glow rad="88900">
                  <a:schemeClr val="bg1"/>
                </a:glow>
              </a:effectLst>
              <a:cs typeface="Arial" panose="020B0604020202020204" pitchFamily="34" charset="0"/>
              <a:sym typeface="+mn-ea"/>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GRAMMAR</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5" name="Text Box 4"/>
          <p:cNvSpPr txBox="1"/>
          <p:nvPr/>
        </p:nvSpPr>
        <p:spPr>
          <a:xfrm>
            <a:off x="630555" y="2301875"/>
            <a:ext cx="11066145" cy="1076325"/>
          </a:xfrm>
          <a:prstGeom prst="rect">
            <a:avLst/>
          </a:prstGeom>
          <a:solidFill>
            <a:srgbClr val="AAC8A7"/>
          </a:solidFill>
        </p:spPr>
        <p:txBody>
          <a:bodyPr wrap="square" rtlCol="0" anchor="t">
            <a:spAutoFit/>
          </a:bodyPr>
          <a:p>
            <a:r>
              <a:rPr lang="en-US" sz="3200" b="1"/>
              <a:t>5. </a:t>
            </a:r>
            <a:r>
              <a:rPr lang="en-US" sz="3200"/>
              <a:t>Clara didn’t like academic subjects. Her mum insisted that she go to university. </a:t>
            </a:r>
            <a:r>
              <a:rPr lang="en-US" sz="3200" b="1"/>
              <a:t>(although)</a:t>
            </a:r>
            <a:endParaRPr lang="en-US" sz="3200" b="1"/>
          </a:p>
        </p:txBody>
      </p:sp>
      <p:sp>
        <p:nvSpPr>
          <p:cNvPr id="6" name="Text Box 5"/>
          <p:cNvSpPr txBox="1"/>
          <p:nvPr/>
        </p:nvSpPr>
        <p:spPr>
          <a:xfrm>
            <a:off x="1020445" y="3599815"/>
            <a:ext cx="10666095" cy="748030"/>
          </a:xfrm>
          <a:prstGeom prst="rect">
            <a:avLst/>
          </a:prstGeom>
          <a:solidFill>
            <a:srgbClr val="E9FFC2"/>
          </a:solidFill>
          <a:extLst>
            <a:ext uri="{909E8E84-426E-40DD-AFC4-6F175D3DCCD1}">
              <a14:hiddenFill xmlns:a14="http://schemas.microsoft.com/office/drawing/2010/main">
                <a:solidFill>
                  <a:schemeClr val="accent1">
                    <a:lumMod val="20000"/>
                    <a:lumOff val="80000"/>
                  </a:schemeClr>
                </a:solidFill>
              </a14:hiddenFill>
            </a:ext>
          </a:extLst>
        </p:spPr>
        <p:txBody>
          <a:bodyPr wrap="square" rtlCol="0" anchor="t">
            <a:noAutofit/>
          </a:bodyPr>
          <a:p>
            <a:r>
              <a:rPr lang="en-US" sz="3200" b="1">
                <a:latin typeface="Calibri" panose="020F0502020204030204" pitchFamily="34" charset="0"/>
                <a:cs typeface="Calibri" panose="020F0502020204030204" pitchFamily="34" charset="0"/>
                <a:sym typeface="+mn-ea"/>
              </a:rPr>
              <a:t>Clara’s mum</a:t>
            </a:r>
            <a:r>
              <a:rPr lang="en-US" sz="3200"/>
              <a:t>_________________________________________.</a:t>
            </a:r>
            <a:endParaRPr lang="en-US" sz="3200"/>
          </a:p>
        </p:txBody>
      </p:sp>
      <p:sp>
        <p:nvSpPr>
          <p:cNvPr id="32" name="Right Arrow 31"/>
          <p:cNvSpPr/>
          <p:nvPr/>
        </p:nvSpPr>
        <p:spPr>
          <a:xfrm>
            <a:off x="268605" y="3703955"/>
            <a:ext cx="609600" cy="431800"/>
          </a:xfrm>
          <a:prstGeom prst="rightArrow">
            <a:avLst/>
          </a:prstGeom>
          <a:solidFill>
            <a:srgbClr val="E9FFC2"/>
          </a:solidFill>
          <a:ln>
            <a:no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9" name="Text Box 28"/>
          <p:cNvSpPr txBox="1"/>
          <p:nvPr/>
        </p:nvSpPr>
        <p:spPr>
          <a:xfrm>
            <a:off x="3155950" y="3476625"/>
            <a:ext cx="8540750" cy="1014730"/>
          </a:xfrm>
          <a:prstGeom prst="rect">
            <a:avLst/>
          </a:prstGeom>
          <a:noFill/>
          <a:extLst>
            <a:ext uri="{909E8E84-426E-40DD-AFC4-6F175D3DCCD1}">
              <a14:hiddenFill xmlns:a14="http://schemas.microsoft.com/office/drawing/2010/main">
                <a:solidFill>
                  <a:srgbClr val="CEE6F3"/>
                </a:solidFill>
              </a14:hiddenFill>
            </a:ext>
          </a:extLst>
        </p:spPr>
        <p:txBody>
          <a:bodyPr wrap="square" rtlCol="0" anchor="t">
            <a:spAutoFit/>
          </a:bodyPr>
          <a:p>
            <a:pPr algn="just"/>
            <a:r>
              <a:rPr lang="en-US" sz="3000" b="1">
                <a:solidFill>
                  <a:srgbClr val="FF0000"/>
                </a:solidFill>
              </a:rPr>
              <a:t>insisted that she go to university although she didn’t like academic subjects. </a:t>
            </a:r>
            <a:endParaRPr lang="en-US" sz="3000" b="1">
              <a:solidFill>
                <a:srgbClr val="FF0000"/>
              </a:solidFill>
            </a:endParaRPr>
          </a:p>
        </p:txBody>
      </p:sp>
      <p:sp>
        <p:nvSpPr>
          <p:cNvPr id="9" name="Text Box 8"/>
          <p:cNvSpPr txBox="1"/>
          <p:nvPr/>
        </p:nvSpPr>
        <p:spPr>
          <a:xfrm>
            <a:off x="276860" y="7707630"/>
            <a:ext cx="11970385" cy="3959860"/>
          </a:xfrm>
          <a:prstGeom prst="rect">
            <a:avLst/>
          </a:prstGeom>
          <a:solidFill>
            <a:srgbClr val="DADDB1"/>
          </a:solidFill>
        </p:spPr>
        <p:txBody>
          <a:bodyPr wrap="square" rtlCol="0" anchor="t">
            <a:noAutofit/>
          </a:bodyPr>
          <a:p>
            <a:pPr algn="just"/>
            <a:r>
              <a:rPr lang="en-US" sz="3000"/>
              <a:t>Making career choices is </a:t>
            </a:r>
            <a:r>
              <a:rPr lang="en-US" sz="3000" b="1"/>
              <a:t>(1)</a:t>
            </a:r>
            <a:r>
              <a:rPr lang="en-US" sz="3000"/>
              <a:t> ______ a difficult process that conflicts happen in many families when they discuss their teenager’s future career. </a:t>
            </a:r>
            <a:r>
              <a:rPr lang="en-US" sz="3000" b="1"/>
              <a:t>(2) </a:t>
            </a:r>
            <a:r>
              <a:rPr lang="en-US" sz="3000"/>
              <a:t>______some parents consider their child’s dream job unrealistic, they try to stop him / her from pursuing it. Sometimes, the parents force their child to study for a job which is </a:t>
            </a:r>
            <a:r>
              <a:rPr lang="en-US" sz="3000" b="1"/>
              <a:t>(3)</a:t>
            </a:r>
            <a:r>
              <a:rPr lang="en-US" sz="3000"/>
              <a:t> ______ demanding that he / she feels stressed just </a:t>
            </a:r>
            <a:r>
              <a:rPr lang="en-US" sz="3000" b="1"/>
              <a:t>(4)</a:t>
            </a:r>
            <a:r>
              <a:rPr lang="en-US" sz="3000"/>
              <a:t> __________ they overestimate their child’s ability. </a:t>
            </a:r>
            <a:r>
              <a:rPr lang="en-US" sz="3000" b="1"/>
              <a:t>(5)</a:t>
            </a:r>
            <a:r>
              <a:rPr lang="en-US" sz="3000"/>
              <a:t> _________ parents want to help their children make good career decisions, they really need to understand their teenaged children’s passions and abilities.</a:t>
            </a:r>
            <a:endParaRPr lang="en-US" sz="3000"/>
          </a:p>
        </p:txBody>
      </p:sp>
      <p:sp>
        <p:nvSpPr>
          <p:cNvPr id="3" name="Text Box 2"/>
          <p:cNvSpPr txBox="1"/>
          <p:nvPr/>
        </p:nvSpPr>
        <p:spPr>
          <a:xfrm>
            <a:off x="1915160" y="-1182370"/>
            <a:ext cx="8417560" cy="542290"/>
          </a:xfrm>
          <a:prstGeom prst="rect">
            <a:avLst/>
          </a:prstGeom>
          <a:solidFill>
            <a:srgbClr val="D6C7AE"/>
          </a:solidFill>
        </p:spPr>
        <p:txBody>
          <a:bodyPr wrap="square" rtlCol="0" anchor="t">
            <a:noAutofit/>
          </a:bodyPr>
          <a:p>
            <a:r>
              <a:rPr lang="en-US" sz="3000"/>
              <a:t>     although      because         since         so         such</a:t>
            </a:r>
            <a:endParaRPr lang="en-US" sz="3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 calcmode="lin" valueType="num">
                                      <p:cBhvr>
                                        <p:cTn id="1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1000" fill="hold"/>
                                        <p:tgtEl>
                                          <p:spTgt spid="29"/>
                                        </p:tgtEl>
                                        <p:attrNameLst>
                                          <p:attrName>ppt_w</p:attrName>
                                        </p:attrNameLst>
                                      </p:cBhvr>
                                      <p:tavLst>
                                        <p:tav tm="0">
                                          <p:val>
                                            <p:strVal val="#ppt_w*0.70"/>
                                          </p:val>
                                        </p:tav>
                                        <p:tav tm="100000">
                                          <p:val>
                                            <p:strVal val="#ppt_w"/>
                                          </p:val>
                                        </p:tav>
                                      </p:tavLst>
                                    </p:anim>
                                    <p:anim calcmode="lin" valueType="num">
                                      <p:cBhvr>
                                        <p:cTn id="24" dur="1000" fill="hold"/>
                                        <p:tgtEl>
                                          <p:spTgt spid="29"/>
                                        </p:tgtEl>
                                        <p:attrNameLst>
                                          <p:attrName>ppt_h</p:attrName>
                                        </p:attrNameLst>
                                      </p:cBhvr>
                                      <p:tavLst>
                                        <p:tav tm="0">
                                          <p:val>
                                            <p:strVal val="#ppt_h"/>
                                          </p:val>
                                        </p:tav>
                                        <p:tav tm="100000">
                                          <p:val>
                                            <p:strVal val="#ppt_h"/>
                                          </p:val>
                                        </p:tav>
                                      </p:tavLst>
                                    </p:anim>
                                    <p:animEffect transition="in" filter="fade">
                                      <p:cBhvr>
                                        <p:cTn id="2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29" grpId="0" bldLvl="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91186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8" name="TextBox 7"/>
          <p:cNvSpPr txBox="1"/>
          <p:nvPr/>
        </p:nvSpPr>
        <p:spPr>
          <a:xfrm>
            <a:off x="-429260" y="38100"/>
            <a:ext cx="5245100" cy="829945"/>
          </a:xfrm>
          <a:prstGeom prst="rect">
            <a:avLst/>
          </a:prstGeom>
          <a:noFill/>
          <a:effectLst/>
        </p:spPr>
        <p:txBody>
          <a:bodyPr wrap="square" rtlCol="0">
            <a:spAutoFit/>
          </a:bodyPr>
          <a:lstStyle/>
          <a:p>
            <a:pPr algn="ctr"/>
            <a:r>
              <a:rPr lang="en-US" sz="4800" b="1" dirty="0">
                <a:sym typeface="+mn-ea"/>
              </a:rPr>
              <a:t>GRAMMAR</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5" name="TextBox 11"/>
          <p:cNvSpPr txBox="1"/>
          <p:nvPr/>
        </p:nvSpPr>
        <p:spPr>
          <a:xfrm>
            <a:off x="1080770" y="1104265"/>
            <a:ext cx="10888345" cy="58356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sym typeface="+mn-ea"/>
              </a:rPr>
              <a:t>Fill in each gap in the text with a conjunction from the box. </a:t>
            </a:r>
            <a:endParaRPr lang="en-US" sz="3200" b="1" dirty="0">
              <a:effectLst>
                <a:glow rad="88900">
                  <a:schemeClr val="bg1"/>
                </a:glow>
              </a:effectLst>
              <a:cs typeface="Arial" panose="020B0604020202020204" pitchFamily="34" charset="0"/>
              <a:sym typeface="+mn-ea"/>
            </a:endParaRPr>
          </a:p>
        </p:txBody>
      </p:sp>
      <p:sp>
        <p:nvSpPr>
          <p:cNvPr id="2" name="TextBox 16"/>
          <p:cNvSpPr txBox="1"/>
          <p:nvPr/>
        </p:nvSpPr>
        <p:spPr>
          <a:xfrm>
            <a:off x="635968" y="10323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3" name="Text Box 2"/>
          <p:cNvSpPr txBox="1"/>
          <p:nvPr/>
        </p:nvSpPr>
        <p:spPr>
          <a:xfrm>
            <a:off x="1519555" y="1654175"/>
            <a:ext cx="8417560" cy="542290"/>
          </a:xfrm>
          <a:prstGeom prst="rect">
            <a:avLst/>
          </a:prstGeom>
          <a:solidFill>
            <a:srgbClr val="D6C7AE"/>
          </a:solidFill>
        </p:spPr>
        <p:txBody>
          <a:bodyPr wrap="square" rtlCol="0" anchor="t">
            <a:noAutofit/>
          </a:bodyPr>
          <a:p>
            <a:r>
              <a:rPr lang="en-US" sz="3000"/>
              <a:t>     although      because         since         so         such</a:t>
            </a:r>
            <a:endParaRPr lang="en-US" sz="3000"/>
          </a:p>
        </p:txBody>
      </p:sp>
      <p:sp>
        <p:nvSpPr>
          <p:cNvPr id="9" name="Text Box 8"/>
          <p:cNvSpPr txBox="1"/>
          <p:nvPr/>
        </p:nvSpPr>
        <p:spPr>
          <a:xfrm>
            <a:off x="90805" y="2435225"/>
            <a:ext cx="11970385" cy="3959860"/>
          </a:xfrm>
          <a:prstGeom prst="rect">
            <a:avLst/>
          </a:prstGeom>
          <a:solidFill>
            <a:srgbClr val="DADDB1"/>
          </a:solidFill>
        </p:spPr>
        <p:txBody>
          <a:bodyPr wrap="square" rtlCol="0" anchor="t">
            <a:noAutofit/>
          </a:bodyPr>
          <a:p>
            <a:pPr algn="just"/>
            <a:r>
              <a:rPr lang="en-US" sz="3000"/>
              <a:t>Making career choices is </a:t>
            </a:r>
            <a:r>
              <a:rPr lang="en-US" sz="3000" b="1"/>
              <a:t>(1)</a:t>
            </a:r>
            <a:r>
              <a:rPr lang="en-US" sz="3000"/>
              <a:t> ______ a difficult process that conflicts happen in many families when they discuss their teenager’s future career. </a:t>
            </a:r>
            <a:r>
              <a:rPr lang="en-US" sz="3000" b="1"/>
              <a:t>(2) </a:t>
            </a:r>
            <a:r>
              <a:rPr lang="en-US" sz="3000"/>
              <a:t>______some parents consider their child’s dream job unrealistic, they try to stop him / her from pursuing it. Sometimes, the parents force their child to study for a job which is </a:t>
            </a:r>
            <a:r>
              <a:rPr lang="en-US" sz="3000" b="1"/>
              <a:t>(3)</a:t>
            </a:r>
            <a:r>
              <a:rPr lang="en-US" sz="3000"/>
              <a:t> ______ demanding that he / she feels stressed just </a:t>
            </a:r>
            <a:r>
              <a:rPr lang="en-US" sz="3000" b="1"/>
              <a:t>(4)</a:t>
            </a:r>
            <a:r>
              <a:rPr lang="en-US" sz="3000"/>
              <a:t> __________ they overestimate their child’s ability. </a:t>
            </a:r>
            <a:r>
              <a:rPr lang="en-US" sz="3000" b="1"/>
              <a:t>(5)</a:t>
            </a:r>
            <a:r>
              <a:rPr lang="en-US" sz="3000"/>
              <a:t> _________ parents want to help their children make good career decisions, they really need to understand their teenaged children’s passions and abilities.</a:t>
            </a:r>
            <a:endParaRPr lang="en-US" sz="3000"/>
          </a:p>
        </p:txBody>
      </p:sp>
      <p:sp>
        <p:nvSpPr>
          <p:cNvPr id="4" name="Text Box 3"/>
          <p:cNvSpPr txBox="1"/>
          <p:nvPr/>
        </p:nvSpPr>
        <p:spPr>
          <a:xfrm>
            <a:off x="4709795" y="2359025"/>
            <a:ext cx="1915160" cy="645160"/>
          </a:xfrm>
          <a:prstGeom prst="rect">
            <a:avLst/>
          </a:prstGeom>
          <a:noFill/>
          <a:ln w="9525">
            <a:noFill/>
          </a:ln>
        </p:spPr>
        <p:txBody>
          <a:bodyPr wrap="square">
            <a:spAutoFit/>
          </a:bodyPr>
          <a:p>
            <a:pPr indent="0" algn="just"/>
            <a:r>
              <a:rPr lang="en-US" sz="3600" b="1">
                <a:solidFill>
                  <a:srgbClr val="FF0000"/>
                </a:solidFill>
                <a:latin typeface="Calibri" panose="020F0502020204030204" pitchFamily="34" charset="0"/>
                <a:cs typeface="Calibri" panose="020F0502020204030204" pitchFamily="34" charset="0"/>
              </a:rPr>
              <a:t>such</a:t>
            </a:r>
            <a:endParaRPr lang="en-US" sz="3600" b="1">
              <a:solidFill>
                <a:srgbClr val="FF0000"/>
              </a:solidFill>
              <a:latin typeface="Calibri" panose="020F0502020204030204" pitchFamily="34" charset="0"/>
              <a:cs typeface="Calibri" panose="020F0502020204030204" pitchFamily="34" charset="0"/>
            </a:endParaRPr>
          </a:p>
        </p:txBody>
      </p:sp>
      <p:sp>
        <p:nvSpPr>
          <p:cNvPr id="11" name="Text Box 10"/>
          <p:cNvSpPr txBox="1"/>
          <p:nvPr/>
        </p:nvSpPr>
        <p:spPr>
          <a:xfrm>
            <a:off x="167005" y="3253105"/>
            <a:ext cx="1915160" cy="645160"/>
          </a:xfrm>
          <a:prstGeom prst="rect">
            <a:avLst/>
          </a:prstGeom>
          <a:noFill/>
          <a:ln w="9525">
            <a:noFill/>
          </a:ln>
        </p:spPr>
        <p:txBody>
          <a:bodyPr wrap="square">
            <a:spAutoFit/>
          </a:bodyPr>
          <a:p>
            <a:pPr indent="0" algn="just"/>
            <a:r>
              <a:rPr lang="en-US" sz="3600" b="1">
                <a:solidFill>
                  <a:srgbClr val="FF0000"/>
                </a:solidFill>
                <a:latin typeface="Calibri" panose="020F0502020204030204" pitchFamily="34" charset="0"/>
                <a:cs typeface="Calibri" panose="020F0502020204030204" pitchFamily="34" charset="0"/>
              </a:rPr>
              <a:t>Since</a:t>
            </a:r>
            <a:endParaRPr lang="en-US" sz="3600" b="1">
              <a:solidFill>
                <a:srgbClr val="FF0000"/>
              </a:solidFill>
              <a:latin typeface="Calibri" panose="020F0502020204030204" pitchFamily="34" charset="0"/>
              <a:cs typeface="Calibri" panose="020F0502020204030204" pitchFamily="34" charset="0"/>
            </a:endParaRPr>
          </a:p>
        </p:txBody>
      </p:sp>
      <p:sp>
        <p:nvSpPr>
          <p:cNvPr id="6" name="Text Box 5"/>
          <p:cNvSpPr txBox="1"/>
          <p:nvPr/>
        </p:nvSpPr>
        <p:spPr>
          <a:xfrm>
            <a:off x="4877435" y="4193540"/>
            <a:ext cx="930275" cy="645160"/>
          </a:xfrm>
          <a:prstGeom prst="rect">
            <a:avLst/>
          </a:prstGeom>
          <a:noFill/>
          <a:ln w="9525">
            <a:noFill/>
          </a:ln>
        </p:spPr>
        <p:txBody>
          <a:bodyPr wrap="square">
            <a:spAutoFit/>
          </a:bodyPr>
          <a:p>
            <a:pPr indent="0" algn="just"/>
            <a:r>
              <a:rPr lang="en-US" sz="3600" b="1">
                <a:solidFill>
                  <a:srgbClr val="FF0000"/>
                </a:solidFill>
                <a:latin typeface="Calibri" panose="020F0502020204030204" pitchFamily="34" charset="0"/>
                <a:cs typeface="Calibri" panose="020F0502020204030204" pitchFamily="34" charset="0"/>
              </a:rPr>
              <a:t>so</a:t>
            </a:r>
            <a:endParaRPr lang="en-US" sz="3600" b="1">
              <a:solidFill>
                <a:srgbClr val="FF0000"/>
              </a:solidFill>
              <a:latin typeface="Calibri" panose="020F0502020204030204" pitchFamily="34" charset="0"/>
              <a:cs typeface="Calibri" panose="020F0502020204030204" pitchFamily="34" charset="0"/>
            </a:endParaRPr>
          </a:p>
        </p:txBody>
      </p:sp>
      <p:sp>
        <p:nvSpPr>
          <p:cNvPr id="10" name="Text Box 9"/>
          <p:cNvSpPr txBox="1"/>
          <p:nvPr/>
        </p:nvSpPr>
        <p:spPr>
          <a:xfrm>
            <a:off x="1510030" y="4641215"/>
            <a:ext cx="2151380" cy="645160"/>
          </a:xfrm>
          <a:prstGeom prst="rect">
            <a:avLst/>
          </a:prstGeom>
          <a:noFill/>
          <a:ln w="9525">
            <a:noFill/>
          </a:ln>
        </p:spPr>
        <p:txBody>
          <a:bodyPr wrap="square">
            <a:spAutoFit/>
          </a:bodyPr>
          <a:p>
            <a:pPr indent="0" algn="just"/>
            <a:r>
              <a:rPr lang="en-US" sz="3600" b="1">
                <a:solidFill>
                  <a:srgbClr val="FF0000"/>
                </a:solidFill>
                <a:latin typeface="Calibri" panose="020F0502020204030204" pitchFamily="34" charset="0"/>
                <a:cs typeface="Calibri" panose="020F0502020204030204" pitchFamily="34" charset="0"/>
              </a:rPr>
              <a:t>because</a:t>
            </a:r>
            <a:endParaRPr lang="en-US" sz="3600" b="1">
              <a:solidFill>
                <a:srgbClr val="FF0000"/>
              </a:solidFill>
              <a:latin typeface="Calibri" panose="020F0502020204030204" pitchFamily="34" charset="0"/>
              <a:cs typeface="Calibri" panose="020F0502020204030204" pitchFamily="34" charset="0"/>
            </a:endParaRPr>
          </a:p>
        </p:txBody>
      </p:sp>
      <p:sp>
        <p:nvSpPr>
          <p:cNvPr id="12" name="Text Box 11"/>
          <p:cNvSpPr txBox="1"/>
          <p:nvPr/>
        </p:nvSpPr>
        <p:spPr>
          <a:xfrm>
            <a:off x="10022840" y="4641215"/>
            <a:ext cx="2151380" cy="645160"/>
          </a:xfrm>
          <a:prstGeom prst="rect">
            <a:avLst/>
          </a:prstGeom>
          <a:noFill/>
          <a:ln w="9525">
            <a:noFill/>
          </a:ln>
        </p:spPr>
        <p:txBody>
          <a:bodyPr wrap="square">
            <a:spAutoFit/>
          </a:bodyPr>
          <a:p>
            <a:pPr indent="0" algn="just"/>
            <a:r>
              <a:rPr lang="en-US" sz="3600" b="1">
                <a:solidFill>
                  <a:srgbClr val="FF0000"/>
                </a:solidFill>
                <a:latin typeface="Calibri" panose="020F0502020204030204" pitchFamily="34" charset="0"/>
                <a:cs typeface="Calibri" panose="020F0502020204030204" pitchFamily="34" charset="0"/>
              </a:rPr>
              <a:t>Although</a:t>
            </a:r>
            <a:endParaRPr lang="en-US" sz="36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1" grpId="1"/>
      <p:bldP spid="6" grpId="0"/>
      <p:bldP spid="6" grpId="1"/>
      <p:bldP spid="10" grpId="0"/>
      <p:bldP spid="10" grpId="1"/>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VOCABULARY</a:t>
            </a:r>
            <a:endParaRPr lang="en-US" b="1" dirty="0">
              <a:solidFill>
                <a:schemeClr val="tx1"/>
              </a:solidFill>
            </a:endParaRPr>
          </a:p>
        </p:txBody>
      </p:sp>
      <p:sp>
        <p:nvSpPr>
          <p:cNvPr id="18" name="Rounded Rectangle 17"/>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GRAMMAR</a:t>
            </a:r>
            <a:endParaRPr lang="en-GB" b="1" dirty="0">
              <a:solidFill>
                <a:schemeClr val="tx1"/>
              </a:solidFill>
            </a:endParaRPr>
          </a:p>
        </p:txBody>
      </p:sp>
      <p:sp>
        <p:nvSpPr>
          <p:cNvPr id="19" name="Rounded Rectangle 18"/>
          <p:cNvSpPr/>
          <p:nvPr/>
        </p:nvSpPr>
        <p:spPr>
          <a:xfrm>
            <a:off x="2599233" y="48464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PROJECT</a:t>
            </a:r>
            <a:endParaRPr lang="en-GB" b="1" dirty="0">
              <a:solidFill>
                <a:schemeClr val="tx1"/>
              </a:solidFill>
            </a:endParaRPr>
          </a:p>
        </p:txBody>
      </p:sp>
      <p:sp>
        <p:nvSpPr>
          <p:cNvPr id="20" name="Rectangle 19"/>
          <p:cNvSpPr/>
          <p:nvPr/>
        </p:nvSpPr>
        <p:spPr>
          <a:xfrm>
            <a:off x="5588635" y="1163320"/>
            <a:ext cx="5741035" cy="4679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Brainstorming</a:t>
            </a:r>
            <a:endParaRPr lang="en-GB" dirty="0">
              <a:solidFill>
                <a:schemeClr val="tx1"/>
              </a:solidFill>
            </a:endParaRPr>
          </a:p>
        </p:txBody>
      </p:sp>
      <p:sp>
        <p:nvSpPr>
          <p:cNvPr id="21" name="Rectangle 20"/>
          <p:cNvSpPr/>
          <p:nvPr/>
        </p:nvSpPr>
        <p:spPr>
          <a:xfrm>
            <a:off x="5570855" y="1828800"/>
            <a:ext cx="5758815" cy="113982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Task 1: Put the words and phrases in the appropriate column.</a:t>
            </a:r>
            <a:endParaRPr lang="en-US" dirty="0">
              <a:solidFill>
                <a:schemeClr val="tx1"/>
              </a:solidFill>
            </a:endParaRPr>
          </a:p>
          <a:p>
            <a:pPr algn="just"/>
            <a:r>
              <a:rPr lang="en-US" dirty="0">
                <a:solidFill>
                  <a:schemeClr val="tx1"/>
                </a:solidFill>
              </a:rPr>
              <a:t>Task 2: Complete the sentences, using words/phrases from the box.</a:t>
            </a:r>
            <a:endParaRPr lang="en-US" dirty="0">
              <a:solidFill>
                <a:schemeClr val="tx1"/>
              </a:solidFill>
            </a:endParaRPr>
          </a:p>
        </p:txBody>
      </p:sp>
      <p:sp>
        <p:nvSpPr>
          <p:cNvPr id="22" name="Rectangle 21"/>
          <p:cNvSpPr/>
          <p:nvPr/>
        </p:nvSpPr>
        <p:spPr>
          <a:xfrm>
            <a:off x="5588635" y="3258185"/>
            <a:ext cx="5755005" cy="12522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Combine each pair of sentences into one, using the given word in the brackets.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Fill in each gap in the text with a conjunction from the box.</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5585947" y="4876450"/>
            <a:ext cx="5743692"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Poster presentation</a:t>
            </a:r>
            <a:endParaRPr>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541341"/>
            <a:ext cx="728462"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3788410"/>
            <a:ext cx="1012190" cy="105791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147310"/>
            <a:ext cx="1011555" cy="7791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839" y="5863476"/>
            <a:ext cx="5740800" cy="6849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endParaRPr lang="en-US" dirty="0">
              <a:solidFill>
                <a:schemeClr val="tx1"/>
              </a:solidFill>
            </a:endParaRP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677481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250690" y="279400"/>
            <a:ext cx="5702935" cy="521970"/>
          </a:xfrm>
          <a:prstGeom prst="rect">
            <a:avLst/>
          </a:prstGeom>
          <a:noFill/>
        </p:spPr>
        <p:txBody>
          <a:bodyPr wrap="square" rtlCol="0">
            <a:spAutoFit/>
          </a:bodyPr>
          <a:lstStyle/>
          <a:p>
            <a:r>
              <a:rPr lang="en-US" sz="2800" b="1">
                <a:solidFill>
                  <a:schemeClr val="bg1"/>
                </a:solidFill>
              </a:rPr>
              <a:t>LESSON 7: LOOKING BACK &amp; PROJECT</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Picture 7"/>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323465" y="1163320"/>
            <a:ext cx="1296035" cy="862965"/>
          </a:xfrm>
          <a:prstGeom prst="rect">
            <a:avLst/>
          </a:prstGeom>
        </p:spPr>
      </p:pic>
      <p:pic>
        <p:nvPicPr>
          <p:cNvPr id="12" name="Picture 11"/>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8547735" y="7197090"/>
            <a:ext cx="1123950" cy="7486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p>
            <a:endParaRPr lang="en-US"/>
          </a:p>
        </p:txBody>
      </p:sp>
      <p:sp>
        <p:nvSpPr>
          <p:cNvPr id="7" name="Rectangles 6"/>
          <p:cNvSpPr/>
          <p:nvPr/>
        </p:nvSpPr>
        <p:spPr>
          <a:xfrm>
            <a:off x="63500" y="4032885"/>
            <a:ext cx="12150090" cy="2825115"/>
          </a:xfrm>
          <a:prstGeom prst="rect">
            <a:avLst/>
          </a:prstGeom>
          <a:solidFill>
            <a:srgbClr val="89B3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 name="Rectangles 1"/>
          <p:cNvSpPr/>
          <p:nvPr/>
        </p:nvSpPr>
        <p:spPr>
          <a:xfrm>
            <a:off x="635" y="1092835"/>
            <a:ext cx="12150090" cy="2939415"/>
          </a:xfrm>
          <a:prstGeom prst="rect">
            <a:avLst/>
          </a:prstGeom>
          <a:solidFill>
            <a:srgbClr val="F6C3B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nvGrpSpPr>
          <p:cNvPr id="15" name="Group 14"/>
          <p:cNvGrpSpPr/>
          <p:nvPr/>
        </p:nvGrpSpPr>
        <p:grpSpPr>
          <a:xfrm>
            <a:off x="-635" y="19685"/>
            <a:ext cx="12331065"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PROJECT</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398780" y="3651250"/>
            <a:ext cx="11114405" cy="768350"/>
          </a:xfrm>
          <a:prstGeom prst="rect">
            <a:avLst/>
          </a:prstGeom>
          <a:noFill/>
          <a:ln w="9525">
            <a:noFill/>
          </a:ln>
          <a:extLst>
            <a:ext uri="{909E8E84-426E-40DD-AFC4-6F175D3DCCD1}">
              <a14:hiddenFill xmlns:a14="http://schemas.microsoft.com/office/drawing/2010/main">
                <a:solidFill>
                  <a:srgbClr val="FFF7D4">
                    <a:alpha val="68000"/>
                  </a:srgbClr>
                </a:solidFill>
              </a14:hiddenFill>
            </a:ext>
          </a:extLst>
        </p:spPr>
        <p:txBody>
          <a:bodyPr wrap="square">
            <a:prstTxWarp prst="textDoubleWave1">
              <a:avLst/>
            </a:prstTxWarp>
            <a:spAutoFit/>
          </a:bodyPr>
          <a:lstStyle/>
          <a:p>
            <a:pPr marL="1270" indent="-1270" algn="ctr"/>
            <a:r>
              <a:rPr lang="en-US" sz="4400" b="1">
                <a:solidFill>
                  <a:schemeClr val="accent2"/>
                </a:solidFill>
                <a:effectLst>
                  <a:glow rad="330200">
                    <a:schemeClr val="bg1">
                      <a:alpha val="40000"/>
                    </a:schemeClr>
                  </a:glow>
                </a:effectLst>
                <a:latin typeface="Cooper Black" panose="0208090404030B020404" charset="0"/>
                <a:cs typeface="Cooper Black" panose="0208090404030B020404" charset="0"/>
              </a:rPr>
              <a:t>YOUR FUTURE JOBS</a:t>
            </a:r>
            <a:endParaRPr lang="en-US" sz="4400" b="1">
              <a:solidFill>
                <a:schemeClr val="accent2"/>
              </a:solidFill>
              <a:effectLst>
                <a:glow rad="330200">
                  <a:schemeClr val="bg1">
                    <a:alpha val="40000"/>
                  </a:schemeClr>
                </a:glow>
              </a:effectLst>
              <a:latin typeface="Cooper Black" panose="0208090404030B020404" charset="0"/>
              <a:cs typeface="Cooper Black" panose="0208090404030B020404" charset="0"/>
            </a:endParaRPr>
          </a:p>
        </p:txBody>
      </p:sp>
      <p:pic>
        <p:nvPicPr>
          <p:cNvPr id="3" name="Picture 2"/>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3500" y="1102995"/>
            <a:ext cx="3517900" cy="2343150"/>
          </a:xfrm>
          <a:prstGeom prst="rect">
            <a:avLst/>
          </a:prstGeom>
        </p:spPr>
      </p:pic>
      <p:pic>
        <p:nvPicPr>
          <p:cNvPr id="5" name="Picture 4"/>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357235" y="4624705"/>
            <a:ext cx="3155950" cy="21018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3873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706755"/>
          </a:xfrm>
          <a:prstGeom prst="rect">
            <a:avLst/>
          </a:prstGeom>
          <a:noFill/>
          <a:effectLst/>
        </p:spPr>
        <p:txBody>
          <a:bodyPr wrap="square" rtlCol="0">
            <a:spAutoFit/>
          </a:bodyPr>
          <a:lstStyle/>
          <a:p>
            <a:r>
              <a:rPr lang="en-US" sz="4000" b="1">
                <a:effectLst>
                  <a:glow rad="88900">
                    <a:schemeClr val="bg1"/>
                  </a:glow>
                </a:effectLst>
                <a:latin typeface="Arial" panose="020B0604020202020204" pitchFamily="34" charset="0"/>
                <a:cs typeface="Arial" panose="020B0604020202020204" pitchFamily="34" charset="0"/>
              </a:rPr>
              <a:t>PROJECT</a:t>
            </a:r>
            <a:endParaRPr lang="en-US" sz="40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326390" y="1389380"/>
            <a:ext cx="11539220" cy="1322070"/>
          </a:xfrm>
          <a:prstGeom prst="rect">
            <a:avLst/>
          </a:prstGeom>
          <a:noFill/>
          <a:ln w="9525">
            <a:noFill/>
          </a:ln>
        </p:spPr>
        <p:txBody>
          <a:bodyPr wrap="square">
            <a:spAutoFit/>
          </a:bodyPr>
          <a:lstStyle/>
          <a:p>
            <a:pPr marL="635" indent="-635" algn="just"/>
            <a:r>
              <a:rPr lang="en-US" sz="4000" b="0">
                <a:solidFill>
                  <a:srgbClr val="242021"/>
                </a:solidFill>
                <a:latin typeface="Calibri" panose="020F0502020204030204" pitchFamily="34" charset="0"/>
                <a:cs typeface="Calibri" panose="020F0502020204030204" pitchFamily="34" charset="0"/>
              </a:rPr>
              <a:t>-Work in your groups. Give them a few minutes to prepare for the presentation.</a:t>
            </a:r>
            <a:endParaRPr lang="en-US" sz="4000" b="0">
              <a:solidFill>
                <a:srgbClr val="242021"/>
              </a:solidFill>
              <a:latin typeface="Calibri" panose="020F0502020204030204" pitchFamily="34" charset="0"/>
              <a:cs typeface="Calibri" panose="020F0502020204030204" pitchFamily="34" charset="0"/>
            </a:endParaRPr>
          </a:p>
        </p:txBody>
      </p:sp>
      <p:sp>
        <p:nvSpPr>
          <p:cNvPr id="6" name="Text Box 5"/>
          <p:cNvSpPr txBox="1"/>
          <p:nvPr/>
        </p:nvSpPr>
        <p:spPr>
          <a:xfrm>
            <a:off x="326390" y="2665095"/>
            <a:ext cx="11539220" cy="706755"/>
          </a:xfrm>
          <a:prstGeom prst="rect">
            <a:avLst/>
          </a:prstGeom>
          <a:noFill/>
          <a:ln w="9525">
            <a:noFill/>
          </a:ln>
        </p:spPr>
        <p:txBody>
          <a:bodyPr wrap="square">
            <a:spAutoFit/>
          </a:bodyPr>
          <a:p>
            <a:pPr marL="635" indent="-635" algn="just"/>
            <a:r>
              <a:rPr lang="en-US" sz="4000" b="0">
                <a:solidFill>
                  <a:srgbClr val="242021"/>
                </a:solidFill>
                <a:latin typeface="Calibri" panose="020F0502020204030204" pitchFamily="34" charset="0"/>
                <a:cs typeface="Calibri" panose="020F0502020204030204" pitchFamily="34" charset="0"/>
              </a:rPr>
              <a:t>- There are checklists for self and peer assessment. </a:t>
            </a:r>
            <a:endParaRPr lang="en-US" sz="4000" b="0">
              <a:solidFill>
                <a:srgbClr val="242021"/>
              </a:solidFill>
              <a:latin typeface="Calibri" panose="020F0502020204030204" pitchFamily="34" charset="0"/>
              <a:cs typeface="Calibri" panose="020F0502020204030204" pitchFamily="34" charset="0"/>
            </a:endParaRPr>
          </a:p>
        </p:txBody>
      </p:sp>
      <p:sp>
        <p:nvSpPr>
          <p:cNvPr id="7" name="Text Box 6"/>
          <p:cNvSpPr txBox="1"/>
          <p:nvPr/>
        </p:nvSpPr>
        <p:spPr>
          <a:xfrm>
            <a:off x="326390" y="3434715"/>
            <a:ext cx="11539220" cy="1938020"/>
          </a:xfrm>
          <a:prstGeom prst="rect">
            <a:avLst/>
          </a:prstGeom>
          <a:noFill/>
          <a:ln w="9525">
            <a:noFill/>
          </a:ln>
        </p:spPr>
        <p:txBody>
          <a:bodyPr wrap="square">
            <a:spAutoFit/>
          </a:bodyPr>
          <a:p>
            <a:pPr marL="635" indent="-635" algn="just"/>
            <a:r>
              <a:rPr lang="en-US" sz="4000" b="0">
                <a:solidFill>
                  <a:srgbClr val="242021"/>
                </a:solidFill>
                <a:latin typeface="Calibri" panose="020F0502020204030204" pitchFamily="34" charset="0"/>
                <a:cs typeface="Calibri" panose="020F0502020204030204" pitchFamily="34" charset="0"/>
              </a:rPr>
              <a:t>- Check appropriate items while listening to your classmates’ presentations and write comments if you have any.</a:t>
            </a:r>
            <a:endParaRPr lang="en-US" sz="4000" b="0">
              <a:solidFill>
                <a:srgbClr val="24202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strips(downLeft)">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6" grpId="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326390" y="0"/>
            <a:ext cx="5080000" cy="460375"/>
          </a:xfrm>
          <a:prstGeom prst="rect">
            <a:avLst/>
          </a:prstGeom>
          <a:noFill/>
          <a:ln w="9525">
            <a:noFill/>
          </a:ln>
        </p:spPr>
        <p:txBody>
          <a:bodyPr>
            <a:spAutoFit/>
          </a:bodyPr>
          <a:p>
            <a:pPr indent="0"/>
            <a:r>
              <a:rPr lang="en-US" sz="2400" b="1">
                <a:latin typeface="Calibri" panose="020F0502020204030204" pitchFamily="34" charset="0"/>
                <a:cs typeface="Calibri" panose="020F0502020204030204" pitchFamily="34" charset="0"/>
              </a:rPr>
              <a:t>1/ Self-assessment</a:t>
            </a:r>
            <a:endParaRPr lang="en-US" sz="2400" b="1">
              <a:latin typeface="Calibri" panose="020F0502020204030204" pitchFamily="34" charset="0"/>
              <a:cs typeface="Calibri" panose="020F0502020204030204" pitchFamily="34" charset="0"/>
            </a:endParaRPr>
          </a:p>
        </p:txBody>
      </p:sp>
      <p:graphicFrame>
        <p:nvGraphicFramePr>
          <p:cNvPr id="4" name="Table 3"/>
          <p:cNvGraphicFramePr/>
          <p:nvPr/>
        </p:nvGraphicFramePr>
        <p:xfrm>
          <a:off x="483870" y="384175"/>
          <a:ext cx="11580495" cy="6348095"/>
        </p:xfrm>
        <a:graphic>
          <a:graphicData uri="http://schemas.openxmlformats.org/drawingml/2006/table">
            <a:tbl>
              <a:tblPr/>
              <a:tblGrid>
                <a:gridCol w="6180455"/>
                <a:gridCol w="2451100"/>
                <a:gridCol w="2948940"/>
              </a:tblGrid>
              <a:tr h="805180">
                <a:tc>
                  <a:txBody>
                    <a:bodyPr/>
                    <a:p>
                      <a:pPr indent="0" algn="just">
                        <a:buNone/>
                      </a:pP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Calibri" panose="020F0502020204030204" pitchFamily="34" charset="0"/>
                          <a:cs typeface="Calibri" panose="020F0502020204030204" pitchFamily="34" charset="0"/>
                        </a:rPr>
                        <a:t>Tick where appropriate</a:t>
                      </a:r>
                      <a:endParaRPr lang="en-US" sz="20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Calibri" panose="020F0502020204030204" pitchFamily="34" charset="0"/>
                          <a:cs typeface="Calibri" panose="020F0502020204030204" pitchFamily="34" charset="0"/>
                        </a:rPr>
                        <a:t>Comments (in English or Vietnamese)</a:t>
                      </a:r>
                      <a:endParaRPr lang="en-US" sz="20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8610">
                <a:tc>
                  <a:txBody>
                    <a:bodyPr/>
                    <a:p>
                      <a:pPr indent="0" algn="just">
                        <a:buNone/>
                      </a:pPr>
                      <a:r>
                        <a:rPr lang="en-US" sz="2000" b="1">
                          <a:latin typeface="Calibri" panose="020F0502020204030204" pitchFamily="34" charset="0"/>
                          <a:cs typeface="Calibri" panose="020F0502020204030204" pitchFamily="34" charset="0"/>
                        </a:rPr>
                        <a:t>DELIVERY </a:t>
                      </a:r>
                      <a:endParaRPr lang="en-US" sz="20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8610">
                <a:tc>
                  <a:txBody>
                    <a:bodyPr/>
                    <a:p>
                      <a:pPr indent="0" algn="just">
                        <a:buNone/>
                      </a:pPr>
                      <a:r>
                        <a:rPr lang="en-US" sz="2000" b="0">
                          <a:latin typeface="Calibri" panose="020F0502020204030204" pitchFamily="34" charset="0"/>
                          <a:cs typeface="Calibri" panose="020F0502020204030204" pitchFamily="34" charset="0"/>
                        </a:rPr>
                        <a:t>1. I greeted the audience.</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8610">
                <a:tc>
                  <a:txBody>
                    <a:bodyPr/>
                    <a:p>
                      <a:pPr indent="0" algn="just">
                        <a:buNone/>
                      </a:pPr>
                      <a:r>
                        <a:rPr lang="en-US" sz="2000" b="0">
                          <a:latin typeface="Calibri" panose="020F0502020204030204" pitchFamily="34" charset="0"/>
                          <a:cs typeface="Calibri" panose="020F0502020204030204" pitchFamily="34" charset="0"/>
                        </a:rPr>
                        <a:t>2. I spoke clearly and naturally.</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9600">
                <a:tc>
                  <a:txBody>
                    <a:bodyPr/>
                    <a:p>
                      <a:pPr indent="0" algn="just">
                        <a:buNone/>
                      </a:pPr>
                      <a:r>
                        <a:rPr lang="en-US" sz="2000" b="0">
                          <a:latin typeface="Calibri" panose="020F0502020204030204" pitchFamily="34" charset="0"/>
                          <a:cs typeface="Calibri" panose="020F0502020204030204" pitchFamily="34" charset="0"/>
                        </a:rPr>
                        <a:t>3.I cooperated with my group members when delivering the talk.</a:t>
                      </a:r>
                      <a:endParaRPr lang="en-US" sz="2000" b="0">
                        <a:latin typeface="Calibri" panose="020F0502020204030204" pitchFamily="34" charset="0"/>
                        <a:cs typeface="Calibri" panose="020F050202020403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8610">
                <a:tc>
                  <a:txBody>
                    <a:bodyPr/>
                    <a:p>
                      <a:pPr indent="0" algn="just">
                        <a:buNone/>
                      </a:pPr>
                      <a:r>
                        <a:rPr lang="en-US" sz="2000" b="0">
                          <a:latin typeface="Calibri" panose="020F0502020204030204" pitchFamily="34" charset="0"/>
                          <a:cs typeface="Calibri" panose="020F0502020204030204" pitchFamily="34" charset="0"/>
                        </a:rPr>
                        <a:t>4. I interacted with the audience.</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8610">
                <a:tc>
                  <a:txBody>
                    <a:bodyPr/>
                    <a:p>
                      <a:pPr indent="0" algn="just">
                        <a:buNone/>
                      </a:pPr>
                      <a:r>
                        <a:rPr lang="en-US" sz="2000" b="0">
                          <a:latin typeface="Calibri" panose="020F0502020204030204" pitchFamily="34" charset="0"/>
                          <a:cs typeface="Calibri" panose="020F0502020204030204" pitchFamily="34" charset="0"/>
                        </a:rPr>
                        <a:t>5. I concluded the talk appropriately.</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7975">
                <a:tc>
                  <a:txBody>
                    <a:bodyPr/>
                    <a:p>
                      <a:pPr indent="0" algn="just">
                        <a:buNone/>
                      </a:pPr>
                      <a:r>
                        <a:rPr lang="en-US" sz="2000" b="1">
                          <a:latin typeface="Calibri" panose="020F0502020204030204" pitchFamily="34" charset="0"/>
                          <a:cs typeface="Calibri" panose="020F0502020204030204" pitchFamily="34" charset="0"/>
                        </a:rPr>
                        <a:t>DESIGN OF THE POSTER</a:t>
                      </a:r>
                      <a:endParaRPr lang="en-US" sz="20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8610">
                <a:tc>
                  <a:txBody>
                    <a:bodyPr/>
                    <a:p>
                      <a:pPr indent="0" algn="just">
                        <a:buNone/>
                      </a:pPr>
                      <a:r>
                        <a:rPr lang="en-US" sz="2000" b="0">
                          <a:latin typeface="Calibri" panose="020F0502020204030204" pitchFamily="34" charset="0"/>
                          <a:cs typeface="Calibri" panose="020F0502020204030204" pitchFamily="34" charset="0"/>
                        </a:rPr>
                        <a:t>1. Our poster was clearly organised.</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8135">
                <a:tc>
                  <a:txBody>
                    <a:bodyPr/>
                    <a:p>
                      <a:pPr indent="0" algn="just">
                        <a:buNone/>
                      </a:pPr>
                      <a:r>
                        <a:rPr lang="en-US" sz="2000" b="0">
                          <a:latin typeface="Calibri" panose="020F0502020204030204" pitchFamily="34" charset="0"/>
                          <a:cs typeface="Calibri" panose="020F0502020204030204" pitchFamily="34" charset="0"/>
                        </a:rPr>
                        <a:t>2. Our photos and drawings were suitable.</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9600">
                <a:tc>
                  <a:txBody>
                    <a:bodyPr/>
                    <a:p>
                      <a:pPr indent="0" algn="just">
                        <a:buNone/>
                      </a:pPr>
                      <a:r>
                        <a:rPr lang="en-US" sz="2000" b="1">
                          <a:latin typeface="Calibri" panose="020F0502020204030204" pitchFamily="34" charset="0"/>
                          <a:cs typeface="Calibri" panose="020F0502020204030204" pitchFamily="34" charset="0"/>
                        </a:rPr>
                        <a:t>CONTENT</a:t>
                      </a:r>
                      <a:r>
                        <a:rPr lang="en-US" sz="2000" b="0">
                          <a:latin typeface="Calibri" panose="020F0502020204030204" pitchFamily="34" charset="0"/>
                          <a:cs typeface="Calibri" panose="020F0502020204030204" pitchFamily="34" charset="0"/>
                        </a:rPr>
                        <a:t>: Our presentation includes the following information</a:t>
                      </a:r>
                      <a:endParaRPr lang="en-US" sz="20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1945">
                <a:tc>
                  <a:txBody>
                    <a:bodyPr/>
                    <a:p>
                      <a:pPr indent="0">
                        <a:buNone/>
                      </a:pPr>
                      <a:r>
                        <a:rPr lang="en-US" sz="2000" b="0">
                          <a:latin typeface="Times New Roman" panose="02020603050405020304" charset="0"/>
                          <a:cs typeface="Times New Roman" panose="02020603050405020304" charset="0"/>
                        </a:rPr>
                        <a:t>What the jobs are</a:t>
                      </a:r>
                      <a:endParaRPr lang="en-US" sz="2000" b="0">
                        <a:latin typeface="Times New Roman" panose="02020603050405020304" charset="0"/>
                        <a:ea typeface="Calibri" panose="020F0502020204030204" pitchFamily="3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a:txBody>
                    <a:bodyPr/>
                    <a:p>
                      <a:pPr indent="0">
                        <a:buNone/>
                      </a:pPr>
                      <a:r>
                        <a:rPr lang="en-US" sz="2000" b="0">
                          <a:latin typeface="Times New Roman" panose="02020603050405020304" charset="0"/>
                          <a:cs typeface="Times New Roman" panose="02020603050405020304" charset="0"/>
                        </a:rPr>
                        <a:t>What type(s) of training the jobs require</a:t>
                      </a:r>
                      <a:endParaRPr lang="en-US" sz="2000" b="0">
                        <a:latin typeface="Times New Roman" panose="02020603050405020304" charset="0"/>
                        <a:ea typeface="Calibri" panose="020F0502020204030204" pitchFamily="3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9600">
                <a:tc>
                  <a:txBody>
                    <a:bodyPr/>
                    <a:p>
                      <a:pPr indent="0" algn="just">
                        <a:buNone/>
                      </a:pPr>
                      <a:r>
                        <a:rPr lang="en-US" sz="2000" b="0">
                          <a:latin typeface="Times New Roman" panose="02020603050405020304" charset="0"/>
                          <a:cs typeface="Times New Roman" panose="02020603050405020304" charset="0"/>
                        </a:rPr>
                        <a:t>What skills and personal qualities we need to do the jobs well</a:t>
                      </a:r>
                      <a:endParaRPr lang="en-US" sz="2000" b="0">
                        <a:latin typeface="Times New Roman" panose="02020603050405020304" charset="0"/>
                        <a:ea typeface="Calibri" panose="020F0502020204030204" pitchFamily="3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9600">
                <a:tc>
                  <a:txBody>
                    <a:bodyPr/>
                    <a:p>
                      <a:pPr indent="0" algn="just">
                        <a:buNone/>
                      </a:pPr>
                      <a:r>
                        <a:rPr lang="en-US" sz="2000" b="0">
                          <a:latin typeface="Times New Roman" panose="02020603050405020304" charset="0"/>
                          <a:ea typeface="Calibri" panose="020F0502020204030204" pitchFamily="34" charset="0"/>
                          <a:cs typeface="Times New Roman" panose="02020603050405020304" charset="0"/>
                        </a:rPr>
                        <a:t>Whether the jobs will be popular in the future (and/or which job will be more popular in the future)</a:t>
                      </a:r>
                      <a:endParaRPr lang="en-US" sz="2000" b="0">
                        <a:latin typeface="Times New Roman" panose="02020603050405020304" charset="0"/>
                        <a:ea typeface="Calibri" panose="020F0502020204030204" pitchFamily="3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iphy (2)"/>
          <p:cNvPicPr>
            <a:picLocks noGrp="1" noChangeAspect="1"/>
          </p:cNvPicPr>
          <p:nvPr>
            <p:ph idx="1"/>
          </p:nvPr>
        </p:nvPicPr>
        <p:blipFill>
          <a:blip r:embed="rId1"/>
          <a:stretch>
            <a:fillRect/>
          </a:stretch>
        </p:blipFill>
        <p:spPr>
          <a:xfrm>
            <a:off x="-5831840" y="1617345"/>
            <a:ext cx="5397500" cy="4846955"/>
          </a:xfrm>
          <a:prstGeom prst="rect">
            <a:avLst/>
          </a:prstGeom>
        </p:spPr>
      </p:pic>
      <p:sp>
        <p:nvSpPr>
          <p:cNvPr id="7" name="Text Box 6"/>
          <p:cNvSpPr txBox="1"/>
          <p:nvPr/>
        </p:nvSpPr>
        <p:spPr>
          <a:xfrm rot="21180000">
            <a:off x="7026910" y="9240520"/>
            <a:ext cx="4728210" cy="768350"/>
          </a:xfrm>
          <a:prstGeom prst="rect">
            <a:avLst/>
          </a:prstGeom>
          <a:noFill/>
          <a:ln w="9525">
            <a:noFill/>
          </a:ln>
        </p:spPr>
        <p:txBody>
          <a:bodyPr wrap="square">
            <a:spAutoFit/>
          </a:bodyPr>
          <a:p>
            <a:pPr marL="1270" indent="-1270"/>
            <a:r>
              <a:rPr lang="en-US" sz="4400" b="1">
                <a:solidFill>
                  <a:srgbClr val="FF0000"/>
                </a:solidFill>
                <a:effectLst>
                  <a:glow rad="330200">
                    <a:schemeClr val="bg1">
                      <a:alpha val="40000"/>
                    </a:schemeClr>
                  </a:glow>
                </a:effectLst>
                <a:latin typeface="Times New Roman" panose="02020603050405020304" charset="0"/>
              </a:rPr>
              <a:t>PRESENTATION </a:t>
            </a:r>
            <a:endParaRPr lang="en-US" sz="4400" b="1">
              <a:solidFill>
                <a:srgbClr val="FF0000"/>
              </a:solidFill>
              <a:effectLst>
                <a:glow rad="330200">
                  <a:schemeClr val="bg1">
                    <a:alpha val="40000"/>
                  </a:schemeClr>
                </a:glow>
              </a:effectLst>
              <a:latin typeface="Times New Roman" panose="02020603050405020304" charset="0"/>
            </a:endParaRPr>
          </a:p>
        </p:txBody>
      </p:sp>
      <p:sp>
        <p:nvSpPr>
          <p:cNvPr id="3" name="Text Box 2"/>
          <p:cNvSpPr txBox="1"/>
          <p:nvPr/>
        </p:nvSpPr>
        <p:spPr>
          <a:xfrm>
            <a:off x="326390" y="0"/>
            <a:ext cx="5080000" cy="460375"/>
          </a:xfrm>
          <a:prstGeom prst="rect">
            <a:avLst/>
          </a:prstGeom>
          <a:noFill/>
          <a:ln w="9525">
            <a:noFill/>
          </a:ln>
        </p:spPr>
        <p:txBody>
          <a:bodyPr>
            <a:spAutoFit/>
          </a:bodyPr>
          <a:p>
            <a:pPr indent="0"/>
            <a:r>
              <a:rPr lang="en-US" sz="2400" b="1">
                <a:latin typeface="Calibri" panose="020F0502020204030204" pitchFamily="34" charset="0"/>
                <a:cs typeface="Calibri" panose="020F0502020204030204" pitchFamily="34" charset="0"/>
              </a:rPr>
              <a:t>1/ Peer-assessment</a:t>
            </a:r>
            <a:endParaRPr lang="en-US" sz="2400" b="1">
              <a:latin typeface="Calibri" panose="020F0502020204030204" pitchFamily="34" charset="0"/>
              <a:cs typeface="Calibri" panose="020F0502020204030204" pitchFamily="34" charset="0"/>
            </a:endParaRPr>
          </a:p>
        </p:txBody>
      </p:sp>
      <p:graphicFrame>
        <p:nvGraphicFramePr>
          <p:cNvPr id="4" name="Table 3"/>
          <p:cNvGraphicFramePr/>
          <p:nvPr/>
        </p:nvGraphicFramePr>
        <p:xfrm>
          <a:off x="483870" y="302895"/>
          <a:ext cx="11186795" cy="6416675"/>
        </p:xfrm>
        <a:graphic>
          <a:graphicData uri="http://schemas.openxmlformats.org/drawingml/2006/table">
            <a:tbl>
              <a:tblPr/>
              <a:tblGrid>
                <a:gridCol w="6180455"/>
                <a:gridCol w="3019425"/>
                <a:gridCol w="1986915"/>
              </a:tblGrid>
              <a:tr h="914400">
                <a:tc>
                  <a:txBody>
                    <a:bodyPr/>
                    <a:p>
                      <a:pPr indent="0">
                        <a:buNone/>
                      </a:pP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Calibri" panose="020F0502020204030204" pitchFamily="34" charset="0"/>
                          <a:cs typeface="Calibri" panose="020F0502020204030204" pitchFamily="34" charset="0"/>
                        </a:rPr>
                        <a:t>Tick where appropriate</a:t>
                      </a:r>
                      <a:endParaRPr lang="en-US" sz="20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Calibri" panose="020F0502020204030204" pitchFamily="34" charset="0"/>
                          <a:cs typeface="Calibri" panose="020F0502020204030204" pitchFamily="34" charset="0"/>
                        </a:rPr>
                        <a:t>Comments (in English or Vietnamese)</a:t>
                      </a:r>
                      <a:endParaRPr lang="en-US" sz="20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3215">
                <a:tc>
                  <a:txBody>
                    <a:bodyPr/>
                    <a:p>
                      <a:pPr indent="0" algn="just">
                        <a:buNone/>
                      </a:pPr>
                      <a:r>
                        <a:rPr lang="en-US" sz="2000" b="1">
                          <a:latin typeface="Calibri" panose="020F0502020204030204" pitchFamily="34" charset="0"/>
                          <a:cs typeface="Calibri" panose="020F0502020204030204" pitchFamily="34" charset="0"/>
                        </a:rPr>
                        <a:t>DELIVERY </a:t>
                      </a:r>
                      <a:endParaRPr lang="en-US" sz="20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3850">
                <a:tc>
                  <a:txBody>
                    <a:bodyPr/>
                    <a:p>
                      <a:pPr indent="0" algn="just">
                        <a:buNone/>
                      </a:pPr>
                      <a:r>
                        <a:rPr lang="en-US" sz="2000" b="0">
                          <a:latin typeface="Calibri" panose="020F0502020204030204" pitchFamily="34" charset="0"/>
                          <a:cs typeface="Calibri" panose="020F0502020204030204" pitchFamily="34" charset="0"/>
                        </a:rPr>
                        <a:t>1. The presenter greeted the audience.</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3215">
                <a:tc>
                  <a:txBody>
                    <a:bodyPr/>
                    <a:p>
                      <a:pPr indent="0" algn="just">
                        <a:buNone/>
                      </a:pPr>
                      <a:r>
                        <a:rPr lang="en-US" sz="2000" b="0">
                          <a:latin typeface="Calibri" panose="020F0502020204030204" pitchFamily="34" charset="0"/>
                          <a:cs typeface="Calibri" panose="020F0502020204030204" pitchFamily="34" charset="0"/>
                        </a:rPr>
                        <a:t>2. The presenter spoke clearly and naturally.</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3850">
                <a:tc>
                  <a:txBody>
                    <a:bodyPr/>
                    <a:p>
                      <a:pPr indent="0" algn="just">
                        <a:buNone/>
                      </a:pPr>
                      <a:r>
                        <a:rPr lang="en-US" sz="2000" b="0">
                          <a:latin typeface="Calibri" panose="020F0502020204030204" pitchFamily="34" charset="0"/>
                          <a:cs typeface="Calibri" panose="020F0502020204030204" pitchFamily="34" charset="0"/>
                        </a:rPr>
                        <a:t>3.The presenter cooperated when delivering their talk</a:t>
                      </a:r>
                      <a:endParaRPr lang="en-US" sz="2000" b="0">
                        <a:latin typeface="Calibri" panose="020F0502020204030204" pitchFamily="34" charset="0"/>
                        <a:cs typeface="Calibri" panose="020F050202020403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3215">
                <a:tc>
                  <a:txBody>
                    <a:bodyPr/>
                    <a:p>
                      <a:pPr indent="0" algn="just">
                        <a:buNone/>
                      </a:pPr>
                      <a:r>
                        <a:rPr lang="en-US" sz="2000" b="0">
                          <a:latin typeface="Calibri" panose="020F0502020204030204" pitchFamily="34" charset="0"/>
                          <a:cs typeface="Calibri" panose="020F0502020204030204" pitchFamily="34" charset="0"/>
                        </a:rPr>
                        <a:t>4. The presenters interacted with the audience.</a:t>
                      </a:r>
                      <a:endParaRPr lang="en-US" sz="2000" b="0">
                        <a:latin typeface="Calibri" panose="020F0502020204030204" pitchFamily="34" charset="0"/>
                        <a:cs typeface="Calibri" panose="020F050202020403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3215">
                <a:tc>
                  <a:txBody>
                    <a:bodyPr/>
                    <a:p>
                      <a:pPr indent="0" algn="just">
                        <a:buNone/>
                      </a:pPr>
                      <a:r>
                        <a:rPr lang="en-US" sz="2000" b="0">
                          <a:latin typeface="Calibri" panose="020F0502020204030204" pitchFamily="34" charset="0"/>
                          <a:ea typeface="Times New Roman" panose="02020603050405020304" charset="0"/>
                          <a:cs typeface="Calibri" panose="020F0502020204030204" pitchFamily="34" charset="0"/>
                        </a:rPr>
                        <a:t>5.The presenters concluded their talk appropriately.</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3850">
                <a:tc>
                  <a:txBody>
                    <a:bodyPr/>
                    <a:p>
                      <a:pPr indent="0" algn="just">
                        <a:buNone/>
                      </a:pPr>
                      <a:r>
                        <a:rPr lang="en-US" sz="2000" b="1">
                          <a:latin typeface="Calibri" panose="020F0502020204030204" pitchFamily="34" charset="0"/>
                          <a:cs typeface="Calibri" panose="020F0502020204030204" pitchFamily="34" charset="0"/>
                        </a:rPr>
                        <a:t>DESIGN OF THE POSTER</a:t>
                      </a:r>
                      <a:endParaRPr lang="en-US" sz="2000" b="1">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3215">
                <a:tc>
                  <a:txBody>
                    <a:bodyPr/>
                    <a:p>
                      <a:pPr indent="0" algn="just">
                        <a:buNone/>
                      </a:pPr>
                      <a:r>
                        <a:rPr lang="en-US" sz="2000" b="0">
                          <a:latin typeface="Calibri" panose="020F0502020204030204" pitchFamily="34" charset="0"/>
                          <a:cs typeface="Calibri" panose="020F0502020204030204" pitchFamily="34" charset="0"/>
                        </a:rPr>
                        <a:t>1. Their poster is clearly organised.</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a:txBody>
                    <a:bodyPr/>
                    <a:p>
                      <a:pPr indent="0" algn="just">
                        <a:buNone/>
                      </a:pPr>
                      <a:r>
                        <a:rPr lang="en-US" sz="2000" b="0">
                          <a:latin typeface="Calibri" panose="020F0502020204030204" pitchFamily="34" charset="0"/>
                          <a:cs typeface="Calibri" panose="020F0502020204030204" pitchFamily="34" charset="0"/>
                        </a:rPr>
                        <a:t>2. Their photos and drawings are suitable.</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9600">
                <a:tc>
                  <a:txBody>
                    <a:bodyPr/>
                    <a:p>
                      <a:pPr indent="0" algn="just">
                        <a:buNone/>
                      </a:pPr>
                      <a:r>
                        <a:rPr lang="en-US" sz="2000" b="1">
                          <a:latin typeface="Calibri" panose="020F0502020204030204" pitchFamily="34" charset="0"/>
                          <a:cs typeface="Calibri" panose="020F0502020204030204" pitchFamily="34" charset="0"/>
                        </a:rPr>
                        <a:t>CONTENT</a:t>
                      </a:r>
                      <a:r>
                        <a:rPr lang="en-US" sz="2000" b="0">
                          <a:latin typeface="Calibri" panose="020F0502020204030204" pitchFamily="34" charset="0"/>
                          <a:cs typeface="Calibri" panose="020F0502020204030204" pitchFamily="34" charset="0"/>
                        </a:rPr>
                        <a:t>: The presentation includes the following information about the future city</a:t>
                      </a:r>
                      <a:endParaRPr lang="en-US" sz="2000" b="0">
                        <a:latin typeface="Calibri" panose="020F0502020204030204" pitchFamily="3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7500">
                <a:tc>
                  <a:txBody>
                    <a:bodyPr/>
                    <a:p>
                      <a:pPr indent="0">
                        <a:buNone/>
                      </a:pPr>
                      <a:r>
                        <a:rPr lang="en-US" sz="2000" b="0">
                          <a:latin typeface="Times New Roman" panose="02020603050405020304" charset="0"/>
                          <a:cs typeface="Times New Roman" panose="02020603050405020304" charset="0"/>
                        </a:rPr>
                        <a:t>What the jobs are</a:t>
                      </a:r>
                      <a:endParaRPr lang="en-US" sz="2000" b="0">
                        <a:latin typeface="Times New Roman" panose="02020603050405020304" charset="0"/>
                        <a:ea typeface="Calibri" panose="020F0502020204030204" pitchFamily="3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Calibri" panose="020F0502020204030204" pitchFamily="34" charset="0"/>
                          <a:cs typeface="Calibri" panose="020F0502020204030204" pitchFamily="34" charset="0"/>
                        </a:rPr>
                        <a:t> </a:t>
                      </a: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000" b="0">
                        <a:latin typeface="Calibri" panose="020F0502020204030204" pitchFamily="34" charset="0"/>
                        <a:ea typeface="Times New Roman" panose="02020603050405020304"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6240">
                <a:tc>
                  <a:txBody>
                    <a:bodyPr/>
                    <a:p>
                      <a:pPr indent="0">
                        <a:buNone/>
                      </a:pPr>
                      <a:r>
                        <a:rPr lang="en-US" sz="2000" b="0">
                          <a:latin typeface="Times New Roman" panose="02020603050405020304" charset="0"/>
                          <a:cs typeface="Times New Roman" panose="02020603050405020304" charset="0"/>
                        </a:rPr>
                        <a:t>What type(s) of training the jobs require</a:t>
                      </a:r>
                      <a:endParaRPr lang="en-US" sz="2000" b="0">
                        <a:latin typeface="Times New Roman" panose="02020603050405020304" charset="0"/>
                        <a:ea typeface="Calibri" panose="020F0502020204030204" pitchFamily="34" charset="0"/>
                        <a:cs typeface="Times New Roman" panose="02020603050405020304" charset="0"/>
                      </a:endParaRPr>
                    </a:p>
                  </a:txBody>
                  <a:tcPr marL="68580" marR="68580" marT="0" marB="0" vert="horz" anchor="t" anchorCtr="0"/>
                </a:tc>
                <a:tc>
                  <a:txBody>
                    <a:bodyPr/>
                    <a:p>
                      <a:pPr>
                        <a:buNone/>
                      </a:pPr>
                      <a:endParaRPr lang="en-US" sz="2000"/>
                    </a:p>
                  </a:txBody>
                  <a:tcPr/>
                </a:tc>
                <a:tc>
                  <a:txBody>
                    <a:bodyPr/>
                    <a:p>
                      <a:pPr>
                        <a:buNone/>
                      </a:pPr>
                      <a:endParaRPr lang="en-US" sz="2000"/>
                    </a:p>
                  </a:txBody>
                  <a:tcPr/>
                </a:tc>
              </a:tr>
              <a:tr h="609600">
                <a:tc>
                  <a:txBody>
                    <a:bodyPr/>
                    <a:p>
                      <a:pPr indent="0" algn="just">
                        <a:buNone/>
                      </a:pPr>
                      <a:r>
                        <a:rPr lang="en-US" sz="2000" b="0">
                          <a:latin typeface="Times New Roman" panose="02020603050405020304" charset="0"/>
                          <a:cs typeface="Times New Roman" panose="02020603050405020304" charset="0"/>
                        </a:rPr>
                        <a:t>What skills and personal qualities we need to do the jobs well</a:t>
                      </a:r>
                      <a:endParaRPr lang="en-US" sz="2000" b="0">
                        <a:latin typeface="Times New Roman" panose="02020603050405020304" charset="0"/>
                        <a:ea typeface="Calibri" panose="020F0502020204030204" pitchFamily="34" charset="0"/>
                        <a:cs typeface="Times New Roman" panose="02020603050405020304" charset="0"/>
                      </a:endParaRPr>
                    </a:p>
                  </a:txBody>
                  <a:tcPr marL="68580" marR="68580" marT="0" marB="0" vert="horz" anchor="t" anchorCtr="0"/>
                </a:tc>
                <a:tc>
                  <a:txBody>
                    <a:bodyPr/>
                    <a:p>
                      <a:pPr>
                        <a:buNone/>
                      </a:pPr>
                      <a:endParaRPr lang="en-US" sz="2000"/>
                    </a:p>
                  </a:txBody>
                  <a:tcPr/>
                </a:tc>
                <a:tc>
                  <a:txBody>
                    <a:bodyPr/>
                    <a:p>
                      <a:pPr>
                        <a:buNone/>
                      </a:pPr>
                      <a:endParaRPr lang="en-US" sz="2000"/>
                    </a:p>
                  </a:txBody>
                  <a:tcPr/>
                </a:tc>
              </a:tr>
              <a:tr h="676910">
                <a:tc>
                  <a:txBody>
                    <a:bodyPr/>
                    <a:p>
                      <a:pPr indent="0" algn="just">
                        <a:buNone/>
                      </a:pPr>
                      <a:r>
                        <a:rPr lang="en-US" sz="2000" b="0">
                          <a:latin typeface="Times New Roman" panose="02020603050405020304" charset="0"/>
                          <a:cs typeface="Times New Roman" panose="02020603050405020304" charset="0"/>
                        </a:rPr>
                        <a:t>Whether the jobs will be popular in the future (and/or which job will be more popular in the future)</a:t>
                      </a:r>
                      <a:endParaRPr lang="en-US" sz="2000" b="0">
                        <a:latin typeface="Times New Roman" panose="02020603050405020304" charset="0"/>
                        <a:ea typeface="Calibri" panose="020F0502020204030204" pitchFamily="34" charset="0"/>
                        <a:cs typeface="Times New Roman" panose="02020603050405020304" charset="0"/>
                      </a:endParaRPr>
                    </a:p>
                  </a:txBody>
                  <a:tcPr marL="68580" marR="68580" marT="0" marB="0" vert="horz" anchor="t" anchorCtr="0"/>
                </a:tc>
                <a:tc>
                  <a:txBody>
                    <a:bodyPr/>
                    <a:p>
                      <a:pPr>
                        <a:buNone/>
                      </a:pPr>
                      <a:endParaRPr lang="en-US" sz="2000"/>
                    </a:p>
                  </a:txBody>
                  <a:tcPr/>
                </a:tc>
                <a:tc>
                  <a:txBody>
                    <a:bodyPr/>
                    <a:p>
                      <a:pPr>
                        <a:buNone/>
                      </a:pPr>
                      <a:endParaRPr lang="en-US" sz="2000"/>
                    </a:p>
                  </a:txBody>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3873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706755"/>
          </a:xfrm>
          <a:prstGeom prst="rect">
            <a:avLst/>
          </a:prstGeom>
          <a:noFill/>
          <a:effectLst/>
        </p:spPr>
        <p:txBody>
          <a:bodyPr wrap="square" rtlCol="0">
            <a:spAutoFit/>
          </a:bodyPr>
          <a:lstStyle/>
          <a:p>
            <a:r>
              <a:rPr lang="en-US" sz="4000" b="1">
                <a:effectLst>
                  <a:glow rad="88900">
                    <a:schemeClr val="bg1"/>
                  </a:glow>
                </a:effectLst>
                <a:latin typeface="Arial" panose="020B0604020202020204" pitchFamily="34" charset="0"/>
                <a:cs typeface="Arial" panose="020B0604020202020204" pitchFamily="34" charset="0"/>
              </a:rPr>
              <a:t>PROJECT</a:t>
            </a:r>
            <a:endParaRPr lang="en-US" sz="4000" b="1" dirty="0">
              <a:effectLst>
                <a:glow rad="88900">
                  <a:schemeClr val="bg1"/>
                </a:glow>
              </a:effectLst>
              <a:latin typeface="Arial" panose="020B0604020202020204" pitchFamily="34" charset="0"/>
              <a:cs typeface="Arial" panose="020B0604020202020204" pitchFamily="34" charset="0"/>
            </a:endParaRPr>
          </a:p>
        </p:txBody>
      </p:sp>
      <p:pic>
        <p:nvPicPr>
          <p:cNvPr id="6" name="Content Placeholder 5" descr="giphy (2)"/>
          <p:cNvPicPr>
            <a:picLocks noGrp="1" noChangeAspect="1"/>
          </p:cNvPicPr>
          <p:nvPr>
            <p:ph idx="1"/>
          </p:nvPr>
        </p:nvPicPr>
        <p:blipFill>
          <a:blip r:embed="rId1"/>
          <a:stretch>
            <a:fillRect/>
          </a:stretch>
        </p:blipFill>
        <p:spPr>
          <a:xfrm>
            <a:off x="3307715" y="1482725"/>
            <a:ext cx="5397500" cy="4846955"/>
          </a:xfrm>
          <a:prstGeom prst="rect">
            <a:avLst/>
          </a:prstGeom>
        </p:spPr>
      </p:pic>
      <p:sp>
        <p:nvSpPr>
          <p:cNvPr id="7" name="Text Box 6"/>
          <p:cNvSpPr txBox="1"/>
          <p:nvPr/>
        </p:nvSpPr>
        <p:spPr>
          <a:xfrm rot="21180000">
            <a:off x="6236970" y="2794635"/>
            <a:ext cx="4728210" cy="768350"/>
          </a:xfrm>
          <a:prstGeom prst="rect">
            <a:avLst/>
          </a:prstGeom>
          <a:noFill/>
          <a:ln w="9525">
            <a:noFill/>
          </a:ln>
        </p:spPr>
        <p:txBody>
          <a:bodyPr wrap="square">
            <a:spAutoFit/>
          </a:bodyPr>
          <a:lstStyle/>
          <a:p>
            <a:pPr marL="1270" indent="-1270"/>
            <a:r>
              <a:rPr lang="en-US" sz="4400" b="1">
                <a:solidFill>
                  <a:srgbClr val="FF0000"/>
                </a:solidFill>
                <a:effectLst>
                  <a:glow rad="330200">
                    <a:schemeClr val="bg1">
                      <a:alpha val="40000"/>
                    </a:schemeClr>
                  </a:glow>
                </a:effectLst>
                <a:latin typeface="Times New Roman" panose="02020603050405020304" charset="0"/>
              </a:rPr>
              <a:t>PRESENTATION </a:t>
            </a:r>
            <a:endParaRPr lang="en-US" sz="4400" b="1">
              <a:solidFill>
                <a:srgbClr val="FF0000"/>
              </a:solidFill>
              <a:effectLst>
                <a:glow rad="330200">
                  <a:schemeClr val="bg1">
                    <a:alpha val="40000"/>
                  </a:schemeClr>
                </a:glow>
              </a:effectLst>
              <a:latin typeface="Times New Roman" panose="0202060305040502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1280" y="0"/>
            <a:ext cx="12192000" cy="81978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NOW I CAN...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Rectangle 5"/>
          <p:cNvSpPr/>
          <p:nvPr/>
        </p:nvSpPr>
        <p:spPr>
          <a:xfrm>
            <a:off x="588645" y="793750"/>
            <a:ext cx="5440045" cy="607695"/>
          </a:xfrm>
          <a:prstGeom prst="rect">
            <a:avLst/>
          </a:prstGeom>
        </p:spPr>
        <p:txBody>
          <a:bodyPr wrap="square">
            <a:spAutoFit/>
          </a:bodyPr>
          <a:lstStyle/>
          <a:p>
            <a:pPr>
              <a:lnSpc>
                <a:spcPct val="120000"/>
              </a:lnSpc>
            </a:pPr>
            <a:r>
              <a:rPr lang="en-US" sz="2800" b="1" dirty="0">
                <a:sym typeface="+mn-ea"/>
              </a:rPr>
              <a:t>Complete the self-assessment table.</a:t>
            </a:r>
            <a:endParaRPr lang="en-US" sz="2800" b="1" dirty="0">
              <a:sym typeface="+mn-ea"/>
            </a:endParaRPr>
          </a:p>
        </p:txBody>
      </p:sp>
      <p:pic>
        <p:nvPicPr>
          <p:cNvPr id="2" name="Picture 1"/>
          <p:cNvPicPr>
            <a:picLocks noChangeAspect="1"/>
          </p:cNvPicPr>
          <p:nvPr/>
        </p:nvPicPr>
        <p:blipFill>
          <a:blip r:embed="rId1"/>
          <a:stretch>
            <a:fillRect/>
          </a:stretch>
        </p:blipFill>
        <p:spPr>
          <a:xfrm>
            <a:off x="588645" y="1814195"/>
            <a:ext cx="11039475" cy="37623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0" name="Freeform 19"/>
          <p:cNvSpPr/>
          <p:nvPr/>
        </p:nvSpPr>
        <p:spPr>
          <a:xfrm>
            <a:off x="5542280" y="-81915"/>
            <a:ext cx="9056993" cy="7080250"/>
          </a:xfrm>
          <a:custGeom>
            <a:avLst/>
            <a:gdLst/>
            <a:ahLst/>
            <a:cxnLst>
              <a:cxn ang="3">
                <a:pos x="hc" y="t"/>
              </a:cxn>
              <a:cxn ang="cd2">
                <a:pos x="l" y="vc"/>
              </a:cxn>
              <a:cxn ang="cd4">
                <a:pos x="hc" y="b"/>
              </a:cxn>
              <a:cxn ang="0">
                <a:pos x="r" y="vc"/>
              </a:cxn>
            </a:cxnLst>
            <a:rect l="l" t="t" r="r" b="b"/>
            <a:pathLst>
              <a:path w="14263" h="11150">
                <a:moveTo>
                  <a:pt x="0" y="0"/>
                </a:moveTo>
                <a:lnTo>
                  <a:pt x="11949" y="0"/>
                </a:lnTo>
                <a:lnTo>
                  <a:pt x="11968" y="22"/>
                </a:lnTo>
                <a:cubicBezTo>
                  <a:pt x="12260" y="373"/>
                  <a:pt x="12461" y="729"/>
                  <a:pt x="12491" y="1074"/>
                </a:cubicBezTo>
                <a:cubicBezTo>
                  <a:pt x="12655" y="2916"/>
                  <a:pt x="9957" y="4463"/>
                  <a:pt x="10309" y="6196"/>
                </a:cubicBezTo>
                <a:cubicBezTo>
                  <a:pt x="10661" y="7929"/>
                  <a:pt x="13952" y="8165"/>
                  <a:pt x="14249" y="9741"/>
                </a:cubicBezTo>
                <a:cubicBezTo>
                  <a:pt x="14335" y="10196"/>
                  <a:pt x="14003" y="10665"/>
                  <a:pt x="13534" y="11127"/>
                </a:cubicBezTo>
                <a:lnTo>
                  <a:pt x="13510" y="11150"/>
                </a:lnTo>
                <a:lnTo>
                  <a:pt x="0" y="11150"/>
                </a:lnTo>
                <a:lnTo>
                  <a:pt x="0" y="0"/>
                </a:lnTo>
                <a:close/>
              </a:path>
            </a:pathLst>
          </a:custGeom>
          <a:blipFill rotWithShape="1">
            <a:blip r:embed="rId1"/>
            <a:stretch>
              <a:fillRect/>
            </a:stretch>
          </a:blipFill>
          <a:ln>
            <a:noFill/>
          </a:ln>
          <a:effectLst>
            <a:outerShdw blurRad="381000" dist="38100" dir="18000000" sx="103000" sy="103000" algn="ctr" rotWithShape="0">
              <a:srgbClr val="000000">
                <a:alpha val="25000"/>
              </a:srgb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sp>
        <p:nvSpPr>
          <p:cNvPr id="18" name="Freeform 17"/>
          <p:cNvSpPr/>
          <p:nvPr/>
        </p:nvSpPr>
        <p:spPr>
          <a:xfrm>
            <a:off x="2057400" y="-81915"/>
            <a:ext cx="8435340" cy="7080250"/>
          </a:xfrm>
          <a:custGeom>
            <a:avLst/>
            <a:gdLst/>
            <a:ahLst/>
            <a:cxnLst>
              <a:cxn ang="3">
                <a:pos x="hc" y="t"/>
              </a:cxn>
              <a:cxn ang="cd2">
                <a:pos x="l" y="vc"/>
              </a:cxn>
              <a:cxn ang="cd4">
                <a:pos x="hc" y="b"/>
              </a:cxn>
              <a:cxn ang="0">
                <a:pos x="r" y="vc"/>
              </a:cxn>
            </a:cxnLst>
            <a:rect l="l" t="t" r="r" b="b"/>
            <a:pathLst>
              <a:path w="14263" h="11150">
                <a:moveTo>
                  <a:pt x="0" y="0"/>
                </a:moveTo>
                <a:lnTo>
                  <a:pt x="11949" y="0"/>
                </a:lnTo>
                <a:lnTo>
                  <a:pt x="11968" y="22"/>
                </a:lnTo>
                <a:cubicBezTo>
                  <a:pt x="12260" y="373"/>
                  <a:pt x="12461" y="729"/>
                  <a:pt x="12491" y="1074"/>
                </a:cubicBezTo>
                <a:cubicBezTo>
                  <a:pt x="12655" y="2916"/>
                  <a:pt x="9957" y="4463"/>
                  <a:pt x="10309" y="6196"/>
                </a:cubicBezTo>
                <a:cubicBezTo>
                  <a:pt x="10661" y="7929"/>
                  <a:pt x="13952" y="8165"/>
                  <a:pt x="14249" y="9741"/>
                </a:cubicBezTo>
                <a:cubicBezTo>
                  <a:pt x="14335" y="10196"/>
                  <a:pt x="14003" y="10665"/>
                  <a:pt x="13534" y="11127"/>
                </a:cubicBezTo>
                <a:lnTo>
                  <a:pt x="13510" y="11150"/>
                </a:lnTo>
                <a:lnTo>
                  <a:pt x="0" y="11150"/>
                </a:lnTo>
                <a:lnTo>
                  <a:pt x="0" y="0"/>
                </a:lnTo>
                <a:close/>
              </a:path>
            </a:pathLst>
          </a:custGeom>
          <a:blipFill rotWithShape="1">
            <a:blip r:embed="rId2"/>
            <a:stretch>
              <a:fillRect/>
            </a:stretch>
          </a:blipFill>
          <a:ln>
            <a:noFill/>
          </a:ln>
          <a:effectLst>
            <a:outerShdw blurRad="381000" dist="38100" dir="18000000" sx="103000" sy="103000" algn="ctr" rotWithShape="0">
              <a:srgbClr val="000000">
                <a:alpha val="25000"/>
              </a:srgb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sp>
        <p:nvSpPr>
          <p:cNvPr id="3" name="Freeform 2"/>
          <p:cNvSpPr/>
          <p:nvPr/>
        </p:nvSpPr>
        <p:spPr>
          <a:xfrm>
            <a:off x="-159385" y="-81915"/>
            <a:ext cx="7228205" cy="6858635"/>
          </a:xfrm>
          <a:custGeom>
            <a:avLst/>
            <a:gdLst/>
            <a:ahLst/>
            <a:cxnLst>
              <a:cxn ang="3">
                <a:pos x="hc" y="t"/>
              </a:cxn>
              <a:cxn ang="cd2">
                <a:pos x="l" y="vc"/>
              </a:cxn>
              <a:cxn ang="cd4">
                <a:pos x="hc" y="b"/>
              </a:cxn>
              <a:cxn ang="0">
                <a:pos x="r" y="vc"/>
              </a:cxn>
            </a:cxnLst>
            <a:rect l="l" t="t" r="r" b="b"/>
            <a:pathLst>
              <a:path w="14263" h="11150">
                <a:moveTo>
                  <a:pt x="0" y="0"/>
                </a:moveTo>
                <a:lnTo>
                  <a:pt x="11949" y="0"/>
                </a:lnTo>
                <a:lnTo>
                  <a:pt x="11968" y="22"/>
                </a:lnTo>
                <a:cubicBezTo>
                  <a:pt x="12260" y="373"/>
                  <a:pt x="12461" y="729"/>
                  <a:pt x="12491" y="1074"/>
                </a:cubicBezTo>
                <a:cubicBezTo>
                  <a:pt x="12655" y="2916"/>
                  <a:pt x="9957" y="4463"/>
                  <a:pt x="10309" y="6196"/>
                </a:cubicBezTo>
                <a:cubicBezTo>
                  <a:pt x="10661" y="7929"/>
                  <a:pt x="13952" y="8165"/>
                  <a:pt x="14249" y="9741"/>
                </a:cubicBezTo>
                <a:cubicBezTo>
                  <a:pt x="14335" y="10196"/>
                  <a:pt x="14003" y="10665"/>
                  <a:pt x="13534" y="11127"/>
                </a:cubicBezTo>
                <a:lnTo>
                  <a:pt x="13510" y="11150"/>
                </a:lnTo>
                <a:lnTo>
                  <a:pt x="0" y="11150"/>
                </a:lnTo>
                <a:lnTo>
                  <a:pt x="0" y="0"/>
                </a:lnTo>
                <a:close/>
              </a:path>
            </a:pathLst>
          </a:custGeom>
          <a:blipFill rotWithShape="1">
            <a:blip r:embed="rId3"/>
            <a:stretch>
              <a:fillRect/>
            </a:stretch>
          </a:blipFill>
          <a:ln>
            <a:noFill/>
          </a:ln>
          <a:effectLst>
            <a:outerShdw blurRad="381000" dist="38100" dir="18000000" sx="103000" sy="103000" algn="ctr" rotWithShape="0">
              <a:srgbClr val="000000">
                <a:alpha val="25000"/>
              </a:srgb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sp>
        <p:nvSpPr>
          <p:cNvPr id="24" name="Rectangles 23"/>
          <p:cNvSpPr/>
          <p:nvPr/>
        </p:nvSpPr>
        <p:spPr>
          <a:xfrm>
            <a:off x="-156210" y="-81915"/>
            <a:ext cx="5544185" cy="7273290"/>
          </a:xfrm>
          <a:prstGeom prst="rect">
            <a:avLst/>
          </a:prstGeom>
          <a:solidFill>
            <a:schemeClr val="tx1">
              <a:alpha val="4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25" name="Group 24"/>
          <p:cNvGrpSpPr/>
          <p:nvPr/>
        </p:nvGrpSpPr>
        <p:grpSpPr>
          <a:xfrm>
            <a:off x="-60325" y="3457575"/>
            <a:ext cx="5208905" cy="944245"/>
            <a:chOff x="-95" y="5445"/>
            <a:chExt cx="8203" cy="1487"/>
          </a:xfrm>
        </p:grpSpPr>
        <p:sp>
          <p:nvSpPr>
            <p:cNvPr id="12" name="Rounded Rectangle 13"/>
            <p:cNvSpPr/>
            <p:nvPr/>
          </p:nvSpPr>
          <p:spPr>
            <a:xfrm>
              <a:off x="883" y="5445"/>
              <a:ext cx="7225" cy="140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5"/>
            <p:cNvSpPr txBox="1"/>
            <p:nvPr/>
          </p:nvSpPr>
          <p:spPr>
            <a:xfrm>
              <a:off x="1206" y="5445"/>
              <a:ext cx="6622" cy="1404"/>
            </a:xfrm>
            <a:prstGeom prst="rect">
              <a:avLst/>
            </a:prstGeom>
            <a:noFill/>
          </p:spPr>
          <p:txBody>
            <a:bodyPr wrap="square" rtlCol="0">
              <a:spAutoFit/>
            </a:bodyPr>
            <a:lstStyle/>
            <a:p>
              <a:pPr algn="ctr"/>
              <a:r>
                <a:rPr lang="en-US" sz="2600" b="1">
                  <a:solidFill>
                    <a:schemeClr val="bg1"/>
                  </a:solidFill>
                  <a:sym typeface="+mn-ea"/>
                </a:rPr>
                <a:t>LESSON 7: LOOKING BACK &amp; PROJECT</a:t>
              </a:r>
              <a:endParaRPr lang="en-US" sz="2600" b="1" dirty="0">
                <a:solidFill>
                  <a:schemeClr val="bg1"/>
                </a:solidFill>
              </a:endParaRPr>
            </a:p>
          </p:txBody>
        </p:sp>
        <p:grpSp>
          <p:nvGrpSpPr>
            <p:cNvPr id="14" name="Group 13"/>
            <p:cNvGrpSpPr/>
            <p:nvPr/>
          </p:nvGrpSpPr>
          <p:grpSpPr>
            <a:xfrm>
              <a:off x="-95" y="5449"/>
              <a:ext cx="1316" cy="1483"/>
              <a:chOff x="2766630" y="1746890"/>
              <a:chExt cx="990895" cy="941618"/>
            </a:xfrm>
          </p:grpSpPr>
          <p:pic>
            <p:nvPicPr>
              <p:cNvPr id="15" name="Picture 14"/>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6" name="Picture 15"/>
              <p:cNvPicPr>
                <a:picLocks noChangeAspect="1"/>
              </p:cNvPicPr>
              <p:nvPr/>
            </p:nvPicPr>
            <p:blipFill rotWithShape="1">
              <a:blip r:embed="rId6"/>
              <a:srcRect t="5582"/>
              <a:stretch>
                <a:fillRect/>
              </a:stretch>
            </p:blipFill>
            <p:spPr>
              <a:xfrm>
                <a:off x="2906617" y="1968106"/>
                <a:ext cx="710920" cy="499184"/>
              </a:xfrm>
              <a:prstGeom prst="rect">
                <a:avLst/>
              </a:prstGeom>
            </p:spPr>
          </p:pic>
        </p:grpSp>
      </p:grpSp>
      <p:sp>
        <p:nvSpPr>
          <p:cNvPr id="2" name="TextBox 40"/>
          <p:cNvSpPr txBox="1"/>
          <p:nvPr/>
        </p:nvSpPr>
        <p:spPr>
          <a:xfrm>
            <a:off x="-1837055" y="2301240"/>
            <a:ext cx="9284335" cy="706755"/>
          </a:xfrm>
          <a:prstGeom prst="rect">
            <a:avLst/>
          </a:prstGeom>
          <a:noFill/>
        </p:spPr>
        <p:txBody>
          <a:bodyPr wrap="square" rtlCol="0">
            <a:spAutoFit/>
          </a:bodyPr>
          <a:lstStyle/>
          <a:p>
            <a:pPr algn="ctr"/>
            <a:r>
              <a:rPr lang="en-US" sz="4000" b="1" dirty="0">
                <a:solidFill>
                  <a:schemeClr val="bg1"/>
                </a:solidFill>
                <a:latin typeface="Myriad Pro" pitchFamily="34" charset="0"/>
              </a:rPr>
              <a:t>CAREER CHOICES</a:t>
            </a:r>
            <a:endParaRPr lang="en-US" sz="4000" b="1" dirty="0">
              <a:solidFill>
                <a:schemeClr val="bg1"/>
              </a:solidFill>
              <a:latin typeface="Myriad Pro" pitchFamily="34" charset="0"/>
            </a:endParaRPr>
          </a:p>
        </p:txBody>
      </p:sp>
      <p:grpSp>
        <p:nvGrpSpPr>
          <p:cNvPr id="5" name="Group 4"/>
          <p:cNvGrpSpPr/>
          <p:nvPr/>
        </p:nvGrpSpPr>
        <p:grpSpPr>
          <a:xfrm>
            <a:off x="869950" y="1090295"/>
            <a:ext cx="3049905" cy="1000760"/>
            <a:chOff x="8730" y="2117"/>
            <a:chExt cx="4803" cy="1576"/>
          </a:xfrm>
        </p:grpSpPr>
        <p:grpSp>
          <p:nvGrpSpPr>
            <p:cNvPr id="7" name="Group 6"/>
            <p:cNvGrpSpPr/>
            <p:nvPr/>
          </p:nvGrpSpPr>
          <p:grpSpPr>
            <a:xfrm>
              <a:off x="11864" y="2117"/>
              <a:ext cx="1584" cy="1577"/>
              <a:chOff x="2180974" y="148629"/>
              <a:chExt cx="712319" cy="709214"/>
            </a:xfrm>
          </p:grpSpPr>
          <p:sp>
            <p:nvSpPr>
              <p:cNvPr id="17" name="Oval 16"/>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hord 18"/>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2" name="TextBox 39"/>
            <p:cNvSpPr txBox="1"/>
            <p:nvPr/>
          </p:nvSpPr>
          <p:spPr>
            <a:xfrm>
              <a:off x="8730" y="2370"/>
              <a:ext cx="3290" cy="1307"/>
            </a:xfrm>
            <a:prstGeom prst="rect">
              <a:avLst/>
            </a:prstGeom>
            <a:noFill/>
          </p:spPr>
          <p:txBody>
            <a:bodyPr wrap="square" rtlCol="0">
              <a:spAutoFit/>
            </a:bodyPr>
            <a:lstStyle/>
            <a:p>
              <a:pPr algn="ctr"/>
              <a:r>
                <a:rPr lang="en-US" sz="4800" b="1" dirty="0">
                  <a:solidFill>
                    <a:schemeClr val="bg1"/>
                  </a:solidFill>
                  <a:latin typeface="Myriad Pro" pitchFamily="34" charset="0"/>
                </a:rPr>
                <a:t>Unit</a:t>
              </a:r>
              <a:endParaRPr lang="en-US" sz="4800" b="1" dirty="0">
                <a:solidFill>
                  <a:schemeClr val="bg1"/>
                </a:solidFill>
                <a:latin typeface="Myriad Pro" pitchFamily="34" charset="0"/>
              </a:endParaRPr>
            </a:p>
          </p:txBody>
        </p:sp>
        <p:sp>
          <p:nvSpPr>
            <p:cNvPr id="23" name="TextBox 16"/>
            <p:cNvSpPr txBox="1"/>
            <p:nvPr/>
          </p:nvSpPr>
          <p:spPr>
            <a:xfrm>
              <a:off x="11725" y="2330"/>
              <a:ext cx="1809" cy="1113"/>
            </a:xfrm>
            <a:prstGeom prst="rect">
              <a:avLst/>
            </a:prstGeom>
            <a:noFill/>
          </p:spPr>
          <p:txBody>
            <a:bodyPr wrap="square" rtlCol="0">
              <a:spAutoFit/>
            </a:bodyPr>
            <a:lstStyle/>
            <a:p>
              <a:pPr algn="ctr"/>
              <a:r>
                <a:rPr lang="en-US" sz="4000" b="1">
                  <a:solidFill>
                    <a:schemeClr val="bg1"/>
                  </a:solidFill>
                  <a:latin typeface="Myriad Pro" pitchFamily="34" charset="0"/>
                </a:rPr>
                <a:t>12</a:t>
              </a:r>
              <a:endParaRPr lang="en-US" sz="4000" b="1" dirty="0">
                <a:solidFill>
                  <a:schemeClr val="bg1"/>
                </a:solidFill>
                <a:latin typeface="Myriad Pro"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iterate type="lt">
                                    <p:tmPct val="6000"/>
                                  </p:iterate>
                                  <p:childTnLst>
                                    <p:set>
                                      <p:cBhvr>
                                        <p:cTn id="6" dur="1000"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6*min(max(#ppt_w*#ppt_h,.3),1)-7.4)/-.7*#ppt_w"/>
                                          </p:val>
                                        </p:tav>
                                        <p:tav tm="100000">
                                          <p:val>
                                            <p:strVal val="#ppt_w"/>
                                          </p:val>
                                        </p:tav>
                                      </p:tavLst>
                                    </p:anim>
                                    <p:anim calcmode="lin" valueType="num">
                                      <p:cBhvr>
                                        <p:cTn id="8" dur="1000" fill="hold"/>
                                        <p:tgtEl>
                                          <p:spTgt spid="2"/>
                                        </p:tgtEl>
                                        <p:attrNameLst>
                                          <p:attrName>ppt_h</p:attrName>
                                        </p:attrNameLst>
                                      </p:cBhvr>
                                      <p:tavLst>
                                        <p:tav tm="0">
                                          <p:val>
                                            <p:strVal val="(6*min(max(#ppt_w*#ppt_h,.3),1)-7.4)/-.7*#ppt_h"/>
                                          </p:val>
                                        </p:tav>
                                        <p:tav tm="100000">
                                          <p:val>
                                            <p:strVal val="#ppt_h"/>
                                          </p:val>
                                        </p:tav>
                                      </p:tavLst>
                                    </p:anim>
                                    <p:anim calcmode="lin" valueType="num">
                                      <p:cBhvr>
                                        <p:cTn id="9" dur="1000" fill="hold"/>
                                        <p:tgtEl>
                                          <p:spTgt spid="2"/>
                                        </p:tgtEl>
                                        <p:attrNameLst>
                                          <p:attrName>ppt_x</p:attrName>
                                        </p:attrNameLst>
                                      </p:cBhvr>
                                      <p:tavLst>
                                        <p:tav tm="0">
                                          <p:val>
                                            <p:fltVal val="0.5"/>
                                          </p:val>
                                        </p:tav>
                                        <p:tav tm="100000">
                                          <p:val>
                                            <p:strVal val="#ppt_x"/>
                                          </p:val>
                                        </p:tav>
                                      </p:tavLst>
                                    </p:anim>
                                    <p:anim calcmode="lin" valueType="num">
                                      <p:cBhvr>
                                        <p:cTn id="10" dur="10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VOCABULARY</a:t>
            </a:r>
            <a:endParaRPr lang="en-US" b="1" dirty="0">
              <a:solidFill>
                <a:schemeClr val="tx1"/>
              </a:solidFill>
            </a:endParaRPr>
          </a:p>
        </p:txBody>
      </p:sp>
      <p:sp>
        <p:nvSpPr>
          <p:cNvPr id="18" name="Rounded Rectangle 17"/>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GRAMMAR</a:t>
            </a:r>
            <a:endParaRPr lang="en-GB" b="1" dirty="0">
              <a:solidFill>
                <a:schemeClr val="tx1"/>
              </a:solidFill>
            </a:endParaRPr>
          </a:p>
        </p:txBody>
      </p:sp>
      <p:sp>
        <p:nvSpPr>
          <p:cNvPr id="19" name="Rounded Rectangle 18"/>
          <p:cNvSpPr/>
          <p:nvPr/>
        </p:nvSpPr>
        <p:spPr>
          <a:xfrm>
            <a:off x="2599233" y="48464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PROJECT</a:t>
            </a:r>
            <a:endParaRPr lang="en-GB" b="1" dirty="0">
              <a:solidFill>
                <a:schemeClr val="tx1"/>
              </a:solidFill>
            </a:endParaRPr>
          </a:p>
        </p:txBody>
      </p:sp>
      <p:sp>
        <p:nvSpPr>
          <p:cNvPr id="20" name="Rectangle 19"/>
          <p:cNvSpPr/>
          <p:nvPr/>
        </p:nvSpPr>
        <p:spPr>
          <a:xfrm>
            <a:off x="5588635" y="1163320"/>
            <a:ext cx="5741035" cy="4679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Brainstorming</a:t>
            </a:r>
            <a:endParaRPr lang="en-GB" dirty="0">
              <a:solidFill>
                <a:schemeClr val="tx1"/>
              </a:solidFill>
            </a:endParaRPr>
          </a:p>
        </p:txBody>
      </p:sp>
      <p:sp>
        <p:nvSpPr>
          <p:cNvPr id="21" name="Rectangle 20"/>
          <p:cNvSpPr/>
          <p:nvPr/>
        </p:nvSpPr>
        <p:spPr>
          <a:xfrm>
            <a:off x="5570855" y="1828800"/>
            <a:ext cx="5758815" cy="113982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Task 1: Put the words and phrases in the appropriate column.</a:t>
            </a:r>
            <a:endParaRPr lang="en-US" dirty="0">
              <a:solidFill>
                <a:schemeClr val="tx1"/>
              </a:solidFill>
            </a:endParaRPr>
          </a:p>
          <a:p>
            <a:pPr algn="just"/>
            <a:r>
              <a:rPr lang="en-US" dirty="0">
                <a:solidFill>
                  <a:schemeClr val="tx1"/>
                </a:solidFill>
              </a:rPr>
              <a:t>Task 2: Complete the sentences, using words/phrases from the box.</a:t>
            </a:r>
            <a:endParaRPr lang="en-US" dirty="0">
              <a:solidFill>
                <a:schemeClr val="tx1"/>
              </a:solidFill>
            </a:endParaRPr>
          </a:p>
        </p:txBody>
      </p:sp>
      <p:sp>
        <p:nvSpPr>
          <p:cNvPr id="22" name="Rectangle 21"/>
          <p:cNvSpPr/>
          <p:nvPr/>
        </p:nvSpPr>
        <p:spPr>
          <a:xfrm>
            <a:off x="5588635" y="3258185"/>
            <a:ext cx="5755005" cy="12522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Combine each pair of sentences into one, using the given word in the brackets.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Fill in each gap in the text with a conjunction from the box.</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5585947" y="4876450"/>
            <a:ext cx="5743692"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Poster presentation</a:t>
            </a:r>
            <a:endParaRPr>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541341"/>
            <a:ext cx="728462"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3788410"/>
            <a:ext cx="1012190" cy="105791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147310"/>
            <a:ext cx="1011555" cy="7791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839" y="5863476"/>
            <a:ext cx="5740800" cy="6849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endParaRPr lang="en-US" dirty="0">
              <a:solidFill>
                <a:schemeClr val="tx1"/>
              </a:solidFill>
            </a:endParaRP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677481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250690" y="279400"/>
            <a:ext cx="5702935" cy="521970"/>
          </a:xfrm>
          <a:prstGeom prst="rect">
            <a:avLst/>
          </a:prstGeom>
          <a:noFill/>
        </p:spPr>
        <p:txBody>
          <a:bodyPr wrap="square" rtlCol="0">
            <a:spAutoFit/>
          </a:bodyPr>
          <a:lstStyle/>
          <a:p>
            <a:r>
              <a:rPr lang="en-US" sz="2800" b="1">
                <a:solidFill>
                  <a:schemeClr val="bg1"/>
                </a:solidFill>
              </a:rPr>
              <a:t>LESSON 7: LOOKING BACK &amp; PROJECT</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Content Placeholder 7" descr="board-3699939_1280"/>
          <p:cNvPicPr>
            <a:picLocks noChangeAspect="1"/>
          </p:cNvPicPr>
          <p:nvPr/>
        </p:nvPicPr>
        <p:blipFill>
          <a:blip r:embed="rId4"/>
          <a:stretch>
            <a:fillRect/>
          </a:stretch>
        </p:blipFill>
        <p:spPr>
          <a:xfrm>
            <a:off x="11009630" y="7346315"/>
            <a:ext cx="923290" cy="6153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049941"/>
            <a:ext cx="11445622" cy="4246245"/>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nSpc>
                <a:spcPct val="150000"/>
              </a:lnSpc>
              <a:buFont typeface="Wingdings" panose="05000000000000000000" pitchFamily="2" charset="2"/>
              <a:buChar char="ü"/>
            </a:pPr>
            <a:r>
              <a:rPr lang="en-US" sz="3600" dirty="0">
                <a:sym typeface="+mn-ea"/>
              </a:rPr>
              <a:t>Review the vocabulary and grammar of Unit 12</a:t>
            </a:r>
            <a:endParaRPr lang="en-US" sz="3600" dirty="0">
              <a:sym typeface="+mn-ea"/>
            </a:endParaRPr>
          </a:p>
          <a:p>
            <a:pPr marL="457200" indent="-457200">
              <a:lnSpc>
                <a:spcPct val="150000"/>
              </a:lnSpc>
              <a:buFont typeface="Wingdings" panose="05000000000000000000" pitchFamily="2" charset="2"/>
              <a:buChar char="ü"/>
            </a:pPr>
            <a:r>
              <a:rPr lang="en-US" sz="3600" dirty="0">
                <a:sym typeface="+mn-ea"/>
              </a:rPr>
              <a:t>Apply what they have learnt (vocabulary and grammar) into practice through a project.</a:t>
            </a:r>
            <a:endParaRPr lang="en-US" sz="3600" dirty="0">
              <a:sym typeface="+mn-ea"/>
            </a:endParaRPr>
          </a:p>
          <a:p>
            <a:pPr indent="0">
              <a:lnSpc>
                <a:spcPct val="150000"/>
              </a:lnSpc>
              <a:buFont typeface="Wingdings" panose="05000000000000000000" pitchFamily="2" charset="2"/>
              <a:buNone/>
            </a:pPr>
            <a:endParaRPr lang="en-US" sz="3600" dirty="0"/>
          </a:p>
        </p:txBody>
      </p:sp>
      <p:pic>
        <p:nvPicPr>
          <p:cNvPr id="2050" name="Picture 2" descr="Recruiting Action Plan Wrap-Up – firecracker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30515" y="1289050"/>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793875"/>
            <a:ext cx="11184255" cy="922020"/>
          </a:xfrm>
          <a:prstGeom prst="rect">
            <a:avLst/>
          </a:prstGeom>
          <a:noFill/>
        </p:spPr>
        <p:txBody>
          <a:bodyPr wrap="square" rtlCol="0">
            <a:spAutoFit/>
          </a:bodyPr>
          <a:lstStyle/>
          <a:p>
            <a:pPr>
              <a:lnSpc>
                <a:spcPct val="150000"/>
              </a:lnSpc>
            </a:pPr>
            <a:r>
              <a:rPr lang="en-US" sz="3600"/>
              <a:t>- Prepare for the next lesson</a:t>
            </a:r>
            <a:endParaRPr lang="en-US" sz="360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endParaRPr lang="en-US" sz="3600" dirty="0"/>
          </a:p>
          <a:p>
            <a:pPr marL="457200" indent="-457200" algn="just">
              <a:lnSpc>
                <a:spcPct val="150000"/>
              </a:lnSpc>
              <a:buFont typeface="Courier New" panose="02070309020205020404" pitchFamily="49" charset="0"/>
              <a:buChar char="o"/>
            </a:pPr>
            <a:r>
              <a:rPr lang="en-US" sz="3600" dirty="0"/>
              <a:t>Review the vocabulary and grammar of Unit 12</a:t>
            </a:r>
            <a:endParaRPr lang="en-US" sz="3600" dirty="0"/>
          </a:p>
          <a:p>
            <a:pPr marL="457200" indent="-457200" algn="just">
              <a:lnSpc>
                <a:spcPct val="150000"/>
              </a:lnSpc>
              <a:buFont typeface="Courier New" panose="02070309020205020404" pitchFamily="49" charset="0"/>
              <a:buChar char="o"/>
            </a:pPr>
            <a:r>
              <a:rPr lang="en-US" sz="3600" dirty="0"/>
              <a:t>Apply what they have learnt (vocabulary and grammar) into practice through a project.</a:t>
            </a:r>
            <a:endParaRPr lang="en-US" sz="3600" dirty="0"/>
          </a:p>
        </p:txBody>
      </p:sp>
      <p:sp>
        <p:nvSpPr>
          <p:cNvPr id="3" name="Text Box 2"/>
          <p:cNvSpPr txBox="1"/>
          <p:nvPr/>
        </p:nvSpPr>
        <p:spPr>
          <a:xfrm>
            <a:off x="12386310" y="1123315"/>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doors dir="ver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VOCABULARY</a:t>
            </a:r>
            <a:endParaRPr lang="en-US" b="1" dirty="0">
              <a:solidFill>
                <a:schemeClr val="tx1"/>
              </a:solidFill>
            </a:endParaRPr>
          </a:p>
        </p:txBody>
      </p:sp>
      <p:sp>
        <p:nvSpPr>
          <p:cNvPr id="18" name="Rounded Rectangle 17"/>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GRAMMAR</a:t>
            </a:r>
            <a:endParaRPr lang="en-GB" b="1" dirty="0">
              <a:solidFill>
                <a:schemeClr val="tx1"/>
              </a:solidFill>
            </a:endParaRPr>
          </a:p>
        </p:txBody>
      </p:sp>
      <p:sp>
        <p:nvSpPr>
          <p:cNvPr id="19" name="Rounded Rectangle 18"/>
          <p:cNvSpPr/>
          <p:nvPr/>
        </p:nvSpPr>
        <p:spPr>
          <a:xfrm>
            <a:off x="2599233" y="48464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PROJECT</a:t>
            </a:r>
            <a:endParaRPr lang="en-GB" b="1" dirty="0">
              <a:solidFill>
                <a:schemeClr val="tx1"/>
              </a:solidFill>
            </a:endParaRPr>
          </a:p>
        </p:txBody>
      </p:sp>
      <p:sp>
        <p:nvSpPr>
          <p:cNvPr id="20" name="Rectangle 19"/>
          <p:cNvSpPr/>
          <p:nvPr/>
        </p:nvSpPr>
        <p:spPr>
          <a:xfrm>
            <a:off x="5588635" y="1163320"/>
            <a:ext cx="5741035" cy="4679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Brainstorming</a:t>
            </a:r>
            <a:endParaRPr lang="en-GB" dirty="0">
              <a:solidFill>
                <a:schemeClr val="tx1"/>
              </a:solidFill>
            </a:endParaRPr>
          </a:p>
        </p:txBody>
      </p:sp>
      <p:sp>
        <p:nvSpPr>
          <p:cNvPr id="21" name="Rectangle 20"/>
          <p:cNvSpPr/>
          <p:nvPr/>
        </p:nvSpPr>
        <p:spPr>
          <a:xfrm>
            <a:off x="5570855" y="1828800"/>
            <a:ext cx="5758815" cy="113982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Task 1: Put the words and phrases in the appropriate column.</a:t>
            </a:r>
            <a:endParaRPr lang="en-US" dirty="0">
              <a:solidFill>
                <a:schemeClr val="tx1"/>
              </a:solidFill>
            </a:endParaRPr>
          </a:p>
          <a:p>
            <a:pPr algn="just"/>
            <a:r>
              <a:rPr lang="en-US" dirty="0">
                <a:solidFill>
                  <a:schemeClr val="tx1"/>
                </a:solidFill>
              </a:rPr>
              <a:t>Task 2: Complete the sentences, using words/phrases from the box.</a:t>
            </a:r>
            <a:endParaRPr lang="en-US" dirty="0">
              <a:solidFill>
                <a:schemeClr val="tx1"/>
              </a:solidFill>
            </a:endParaRPr>
          </a:p>
        </p:txBody>
      </p:sp>
      <p:sp>
        <p:nvSpPr>
          <p:cNvPr id="22" name="Rectangle 21"/>
          <p:cNvSpPr/>
          <p:nvPr/>
        </p:nvSpPr>
        <p:spPr>
          <a:xfrm>
            <a:off x="5588635" y="3258185"/>
            <a:ext cx="5755005" cy="12522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Combine each pair of sentences into one, using the given word in the brackets.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Fill in each gap in the text with a conjunction from the box.</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5585947" y="4876450"/>
            <a:ext cx="5743692"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Poster presentation</a:t>
            </a:r>
            <a:endParaRPr>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541341"/>
            <a:ext cx="728462"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3788410"/>
            <a:ext cx="1012190" cy="105791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147310"/>
            <a:ext cx="1011555" cy="7791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839" y="5863476"/>
            <a:ext cx="5740800" cy="6849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endParaRPr lang="en-US" dirty="0">
              <a:solidFill>
                <a:schemeClr val="tx1"/>
              </a:solidFill>
            </a:endParaRP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677481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250690" y="279400"/>
            <a:ext cx="5702935" cy="521970"/>
          </a:xfrm>
          <a:prstGeom prst="rect">
            <a:avLst/>
          </a:prstGeom>
          <a:noFill/>
        </p:spPr>
        <p:txBody>
          <a:bodyPr wrap="square" rtlCol="0">
            <a:spAutoFit/>
          </a:bodyPr>
          <a:lstStyle/>
          <a:p>
            <a:r>
              <a:rPr lang="en-US" sz="2800" b="1">
                <a:solidFill>
                  <a:schemeClr val="bg1"/>
                </a:solidFill>
              </a:rPr>
              <a:t>LESSON 7: LOOKING BACK &amp; PROJECT</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Content Placeholder 7" descr="board-3699939_1280"/>
          <p:cNvPicPr>
            <a:picLocks noChangeAspect="1"/>
          </p:cNvPicPr>
          <p:nvPr/>
        </p:nvPicPr>
        <p:blipFill>
          <a:blip r:embed="rId4"/>
          <a:stretch>
            <a:fillRect/>
          </a:stretch>
        </p:blipFill>
        <p:spPr>
          <a:xfrm>
            <a:off x="11009630" y="7346315"/>
            <a:ext cx="923290" cy="6153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774327" y="20843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BRAINSTORMING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949325" y="772160"/>
            <a:ext cx="6612890" cy="1353820"/>
          </a:xfrm>
          <a:prstGeom prst="rect">
            <a:avLst/>
          </a:prstGeom>
          <a:noFill/>
        </p:spPr>
        <p:txBody>
          <a:bodyPr wrap="square">
            <a:noAutofit/>
          </a:bodyPr>
          <a:lstStyle/>
          <a:p>
            <a:pPr>
              <a:lnSpc>
                <a:spcPct val="200000"/>
              </a:lnSpc>
            </a:pPr>
            <a:r>
              <a:rPr lang="en-US" sz="3600" dirty="0"/>
              <a:t>- Work in teams</a:t>
            </a:r>
            <a:endParaRPr lang="en-US" sz="3600" dirty="0"/>
          </a:p>
        </p:txBody>
      </p:sp>
      <p:sp>
        <p:nvSpPr>
          <p:cNvPr id="4" name="TextBox 20"/>
          <p:cNvSpPr txBox="1"/>
          <p:nvPr/>
        </p:nvSpPr>
        <p:spPr>
          <a:xfrm>
            <a:off x="949325" y="1689735"/>
            <a:ext cx="10742295" cy="1353820"/>
          </a:xfrm>
          <a:prstGeom prst="rect">
            <a:avLst/>
          </a:prstGeom>
          <a:noFill/>
        </p:spPr>
        <p:txBody>
          <a:bodyPr wrap="square">
            <a:noAutofit/>
          </a:bodyPr>
          <a:lstStyle/>
          <a:p>
            <a:pPr algn="just">
              <a:lnSpc>
                <a:spcPct val="150000"/>
              </a:lnSpc>
            </a:pPr>
            <a:r>
              <a:rPr lang="en-US" sz="3600" dirty="0"/>
              <a:t>- Members of each team take turns and write as many vocabulary </a:t>
            </a:r>
            <a:r>
              <a:rPr lang="en-US" sz="3600" b="1" u="sng" dirty="0"/>
              <a:t>in Unit 12</a:t>
            </a:r>
            <a:r>
              <a:rPr lang="en-US" sz="3600" dirty="0"/>
              <a:t> as possible in ................. minutes.</a:t>
            </a:r>
            <a:endParaRPr lang="en-US" sz="3600" dirty="0"/>
          </a:p>
        </p:txBody>
      </p:sp>
      <p:sp>
        <p:nvSpPr>
          <p:cNvPr id="6" name="TextBox 20"/>
          <p:cNvSpPr txBox="1"/>
          <p:nvPr/>
        </p:nvSpPr>
        <p:spPr>
          <a:xfrm>
            <a:off x="913765" y="3496945"/>
            <a:ext cx="10211435" cy="1353820"/>
          </a:xfrm>
          <a:prstGeom prst="rect">
            <a:avLst/>
          </a:prstGeom>
          <a:noFill/>
        </p:spPr>
        <p:txBody>
          <a:bodyPr wrap="square">
            <a:noAutofit/>
          </a:bodyPr>
          <a:lstStyle/>
          <a:p>
            <a:pPr algn="just">
              <a:lnSpc>
                <a:spcPct val="100000"/>
              </a:lnSpc>
            </a:pPr>
            <a:r>
              <a:rPr lang="en-US" sz="3600" dirty="0"/>
              <a:t>- The group having more correct answers is the winner.</a:t>
            </a:r>
            <a:endParaRPr lang="en-US" sz="3600" dirty="0"/>
          </a:p>
        </p:txBody>
      </p:sp>
      <p:pic>
        <p:nvPicPr>
          <p:cNvPr id="8" name="Content Placeholder 7" descr="board-3699939_1280"/>
          <p:cNvPicPr>
            <a:picLocks noGrp="1" noChangeAspect="1"/>
          </p:cNvPicPr>
          <p:nvPr>
            <p:ph idx="1"/>
          </p:nvPr>
        </p:nvPicPr>
        <p:blipFill>
          <a:blip r:embed="rId1"/>
          <a:stretch>
            <a:fillRect/>
          </a:stretch>
        </p:blipFill>
        <p:spPr>
          <a:xfrm>
            <a:off x="8787130" y="4724400"/>
            <a:ext cx="2903855" cy="1935480"/>
          </a:xfrm>
          <a:prstGeom prst="rect">
            <a:avLst/>
          </a:prstGeom>
        </p:spPr>
      </p:pic>
      <p:sp>
        <p:nvSpPr>
          <p:cNvPr id="2" name="Text Box 1"/>
          <p:cNvSpPr txBox="1"/>
          <p:nvPr/>
        </p:nvSpPr>
        <p:spPr>
          <a:xfrm>
            <a:off x="2142490" y="-2805430"/>
            <a:ext cx="1997710" cy="583565"/>
          </a:xfrm>
          <a:prstGeom prst="rect">
            <a:avLst/>
          </a:prstGeom>
          <a:solidFill>
            <a:srgbClr val="FF8357"/>
          </a:solidFill>
        </p:spPr>
        <p:txBody>
          <a:bodyPr wrap="square" rtlCol="0" anchor="t">
            <a:spAutoFit/>
          </a:bodyPr>
          <a:p>
            <a:pPr algn="ctr"/>
            <a:r>
              <a:rPr lang="en-US" sz="3200" dirty="0"/>
              <a:t>surgeon</a:t>
            </a:r>
            <a:endParaRPr lang="en-US" sz="3200" dirty="0"/>
          </a:p>
        </p:txBody>
      </p:sp>
      <p:sp>
        <p:nvSpPr>
          <p:cNvPr id="10" name="Text Box 9"/>
          <p:cNvSpPr txBox="1"/>
          <p:nvPr/>
        </p:nvSpPr>
        <p:spPr>
          <a:xfrm>
            <a:off x="4643755" y="-2805430"/>
            <a:ext cx="2127885" cy="583565"/>
          </a:xfrm>
          <a:prstGeom prst="rect">
            <a:avLst/>
          </a:prstGeom>
          <a:solidFill>
            <a:srgbClr val="89D5C9"/>
          </a:solidFill>
        </p:spPr>
        <p:txBody>
          <a:bodyPr wrap="square" rtlCol="0" anchor="t">
            <a:spAutoFit/>
          </a:bodyPr>
          <a:p>
            <a:pPr algn="ctr"/>
            <a:r>
              <a:rPr lang="en-US" sz="3200" dirty="0"/>
              <a:t>demanding</a:t>
            </a:r>
            <a:endParaRPr lang="en-US" sz="3200" dirty="0"/>
          </a:p>
        </p:txBody>
      </p:sp>
      <p:sp>
        <p:nvSpPr>
          <p:cNvPr id="11" name="Text Box 10"/>
          <p:cNvSpPr txBox="1"/>
          <p:nvPr/>
        </p:nvSpPr>
        <p:spPr>
          <a:xfrm>
            <a:off x="7173595" y="-2805430"/>
            <a:ext cx="2017395" cy="583565"/>
          </a:xfrm>
          <a:prstGeom prst="rect">
            <a:avLst/>
          </a:prstGeom>
          <a:solidFill>
            <a:srgbClr val="ADC965"/>
          </a:solidFill>
        </p:spPr>
        <p:txBody>
          <a:bodyPr wrap="square" rtlCol="0" anchor="t">
            <a:spAutoFit/>
          </a:bodyPr>
          <a:p>
            <a:pPr algn="ctr"/>
            <a:r>
              <a:rPr lang="en-US" sz="3200" dirty="0"/>
              <a:t>repetitive</a:t>
            </a:r>
            <a:endParaRPr lang="en-US" sz="3200" dirty="0"/>
          </a:p>
        </p:txBody>
      </p:sp>
      <p:sp>
        <p:nvSpPr>
          <p:cNvPr id="3" name="Text Box 2"/>
          <p:cNvSpPr txBox="1"/>
          <p:nvPr/>
        </p:nvSpPr>
        <p:spPr>
          <a:xfrm>
            <a:off x="7562215" y="-2844165"/>
            <a:ext cx="1891030" cy="583565"/>
          </a:xfrm>
          <a:prstGeom prst="rect">
            <a:avLst/>
          </a:prstGeom>
          <a:solidFill>
            <a:srgbClr val="FF8357"/>
          </a:solidFill>
        </p:spPr>
        <p:txBody>
          <a:bodyPr wrap="square" rtlCol="0" anchor="t">
            <a:spAutoFit/>
          </a:bodyPr>
          <a:p>
            <a:pPr algn="ctr"/>
            <a:r>
              <a:rPr lang="en-US" sz="3200"/>
              <a:t>well-paid</a:t>
            </a:r>
            <a:endParaRPr lang="en-US" sz="3200"/>
          </a:p>
        </p:txBody>
      </p:sp>
      <p:sp>
        <p:nvSpPr>
          <p:cNvPr id="7" name="Text Box 6"/>
          <p:cNvSpPr txBox="1"/>
          <p:nvPr/>
        </p:nvSpPr>
        <p:spPr>
          <a:xfrm>
            <a:off x="2897505" y="-2567940"/>
            <a:ext cx="1891030" cy="583565"/>
          </a:xfrm>
          <a:prstGeom prst="rect">
            <a:avLst/>
          </a:prstGeom>
          <a:solidFill>
            <a:srgbClr val="89D5C9"/>
          </a:solidFill>
        </p:spPr>
        <p:txBody>
          <a:bodyPr wrap="square" rtlCol="0" anchor="t">
            <a:spAutoFit/>
          </a:bodyPr>
          <a:p>
            <a:pPr algn="ctr"/>
            <a:r>
              <a:rPr lang="en-US" sz="3200"/>
              <a:t>designing</a:t>
            </a:r>
            <a:endParaRPr lang="en-US" sz="3200"/>
          </a:p>
        </p:txBody>
      </p:sp>
      <p:sp>
        <p:nvSpPr>
          <p:cNvPr id="22" name="Text Box 21"/>
          <p:cNvSpPr txBox="1"/>
          <p:nvPr/>
        </p:nvSpPr>
        <p:spPr>
          <a:xfrm>
            <a:off x="5520628" y="-2567940"/>
            <a:ext cx="3151505" cy="583565"/>
          </a:xfrm>
          <a:prstGeom prst="rect">
            <a:avLst/>
          </a:prstGeom>
          <a:solidFill>
            <a:srgbClr val="ADC965"/>
          </a:solidFill>
        </p:spPr>
        <p:txBody>
          <a:bodyPr wrap="square" rtlCol="0" anchor="t">
            <a:spAutoFit/>
          </a:bodyPr>
          <a:p>
            <a:pPr algn="ctr"/>
            <a:r>
              <a:rPr lang="en-US" sz="3200" dirty="0"/>
              <a:t>assembly worker</a:t>
            </a:r>
            <a:endParaRPr lang="en-US" sz="3200" dirty="0"/>
          </a:p>
        </p:txBody>
      </p:sp>
      <p:sp>
        <p:nvSpPr>
          <p:cNvPr id="25" name="Text Box 24"/>
          <p:cNvSpPr txBox="1"/>
          <p:nvPr/>
        </p:nvSpPr>
        <p:spPr>
          <a:xfrm>
            <a:off x="7319010" y="-2783840"/>
            <a:ext cx="2152015" cy="583565"/>
          </a:xfrm>
          <a:prstGeom prst="rect">
            <a:avLst/>
          </a:prstGeom>
          <a:solidFill>
            <a:srgbClr val="FF8357"/>
          </a:solidFill>
        </p:spPr>
        <p:txBody>
          <a:bodyPr wrap="square" rtlCol="0" anchor="t">
            <a:spAutoFit/>
          </a:bodyPr>
          <a:p>
            <a:pPr algn="ctr"/>
            <a:r>
              <a:rPr lang="en-US" sz="3200"/>
              <a:t>teamwork</a:t>
            </a:r>
            <a:endParaRPr lang="en-US" sz="3200"/>
          </a:p>
        </p:txBody>
      </p:sp>
      <p:sp>
        <p:nvSpPr>
          <p:cNvPr id="26" name="Text Box 25"/>
          <p:cNvSpPr txBox="1"/>
          <p:nvPr/>
        </p:nvSpPr>
        <p:spPr>
          <a:xfrm>
            <a:off x="4788535" y="-2260600"/>
            <a:ext cx="3428365" cy="583565"/>
          </a:xfrm>
          <a:prstGeom prst="rect">
            <a:avLst/>
          </a:prstGeom>
          <a:solidFill>
            <a:srgbClr val="89D5C9"/>
          </a:solidFill>
        </p:spPr>
        <p:txBody>
          <a:bodyPr wrap="square" rtlCol="0" anchor="t">
            <a:spAutoFit/>
          </a:bodyPr>
          <a:p>
            <a:pPr algn="ctr"/>
            <a:r>
              <a:rPr lang="en-US" sz="3200" dirty="0"/>
              <a:t>software engineer</a:t>
            </a:r>
            <a:endParaRPr lang="en-US" sz="3200" dirty="0"/>
          </a:p>
        </p:txBody>
      </p:sp>
      <p:sp>
        <p:nvSpPr>
          <p:cNvPr id="27" name="Text Box 26"/>
          <p:cNvSpPr txBox="1"/>
          <p:nvPr/>
        </p:nvSpPr>
        <p:spPr>
          <a:xfrm>
            <a:off x="4502785" y="-3017520"/>
            <a:ext cx="4284345" cy="583565"/>
          </a:xfrm>
          <a:prstGeom prst="rect">
            <a:avLst/>
          </a:prstGeom>
          <a:solidFill>
            <a:srgbClr val="ADC965"/>
          </a:solidFill>
        </p:spPr>
        <p:txBody>
          <a:bodyPr wrap="square" rtlCol="0" anchor="t">
            <a:spAutoFit/>
          </a:bodyPr>
          <a:p>
            <a:pPr algn="ctr"/>
            <a:r>
              <a:rPr lang="en-US" sz="3200" dirty="0"/>
              <a:t>hand-eye coordination</a:t>
            </a:r>
            <a:endParaRPr lang="en-US" sz="3200" dirty="0"/>
          </a:p>
        </p:txBody>
      </p:sp>
      <p:graphicFrame>
        <p:nvGraphicFramePr>
          <p:cNvPr id="29" name="Table 28"/>
          <p:cNvGraphicFramePr/>
          <p:nvPr/>
        </p:nvGraphicFramePr>
        <p:xfrm>
          <a:off x="-181" y="7494270"/>
          <a:ext cx="11750856" cy="2672969"/>
        </p:xfrm>
        <a:graphic>
          <a:graphicData uri="http://schemas.openxmlformats.org/drawingml/2006/table">
            <a:tbl>
              <a:tblPr firstRow="1" bandRow="1">
                <a:tableStyleId>{5C22544A-7EE6-4342-B048-85BDC9FD1C3A}</a:tableStyleId>
              </a:tblPr>
              <a:tblGrid>
                <a:gridCol w="3916952"/>
                <a:gridCol w="3916952"/>
                <a:gridCol w="3916952"/>
              </a:tblGrid>
              <a:tr h="762635">
                <a:tc>
                  <a:txBody>
                    <a:bodyPr/>
                    <a:p>
                      <a:pPr algn="ctr">
                        <a:buNone/>
                      </a:pPr>
                      <a:r>
                        <a:rPr lang="en-US" sz="3000" dirty="0"/>
                        <a:t>Jobs</a:t>
                      </a:r>
                      <a:endParaRPr lang="en-US" sz="3000" dirty="0"/>
                    </a:p>
                  </a:txBody>
                  <a:tcPr>
                    <a:solidFill>
                      <a:srgbClr val="E15C45"/>
                    </a:solidFill>
                  </a:tcPr>
                </a:tc>
                <a:tc>
                  <a:txBody>
                    <a:bodyPr/>
                    <a:p>
                      <a:pPr algn="ctr">
                        <a:buNone/>
                      </a:pPr>
                      <a:r>
                        <a:rPr lang="en-US" sz="3000"/>
                        <a:t>Job Features</a:t>
                      </a:r>
                      <a:endParaRPr lang="en-US" sz="3000"/>
                    </a:p>
                  </a:txBody>
                  <a:tcPr>
                    <a:solidFill>
                      <a:srgbClr val="E15C45"/>
                    </a:solidFill>
                  </a:tcPr>
                </a:tc>
                <a:tc>
                  <a:txBody>
                    <a:bodyPr/>
                    <a:p>
                      <a:pPr algn="ctr">
                        <a:buNone/>
                      </a:pPr>
                      <a:r>
                        <a:rPr lang="en-US" sz="3000"/>
                        <a:t>Job Skills</a:t>
                      </a:r>
                      <a:endParaRPr lang="en-US" sz="3000"/>
                    </a:p>
                  </a:txBody>
                  <a:tcPr>
                    <a:solidFill>
                      <a:srgbClr val="E15C45"/>
                    </a:solidFill>
                  </a:tcPr>
                </a:tc>
              </a:tr>
              <a:tr h="1910334">
                <a:tc>
                  <a:txBody>
                    <a:bodyPr/>
                    <a:p>
                      <a:pPr>
                        <a:buNone/>
                      </a:pPr>
                      <a:endParaRPr lang="en-US" dirty="0"/>
                    </a:p>
                  </a:txBody>
                  <a:tcPr>
                    <a:solidFill>
                      <a:srgbClr val="FBBF77"/>
                    </a:solidFill>
                  </a:tcPr>
                </a:tc>
                <a:tc>
                  <a:txBody>
                    <a:bodyPr/>
                    <a:p>
                      <a:pPr>
                        <a:buNone/>
                      </a:pPr>
                      <a:endParaRPr lang="en-US" dirty="0"/>
                    </a:p>
                  </a:txBody>
                  <a:tcPr>
                    <a:solidFill>
                      <a:srgbClr val="FBBF77"/>
                    </a:solidFill>
                  </a:tcPr>
                </a:tc>
                <a:tc>
                  <a:txBody>
                    <a:bodyPr/>
                    <a:p>
                      <a:pPr>
                        <a:buNone/>
                      </a:pPr>
                      <a:endParaRPr lang="en-US" dirty="0"/>
                    </a:p>
                  </a:txBody>
                  <a:tcPr>
                    <a:solidFill>
                      <a:srgbClr val="FBBF77"/>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29" name="Table 28"/>
          <p:cNvGraphicFramePr/>
          <p:nvPr/>
        </p:nvGraphicFramePr>
        <p:xfrm>
          <a:off x="283029" y="4011295"/>
          <a:ext cx="11750856" cy="2672969"/>
        </p:xfrm>
        <a:graphic>
          <a:graphicData uri="http://schemas.openxmlformats.org/drawingml/2006/table">
            <a:tbl>
              <a:tblPr firstRow="1" bandRow="1">
                <a:tableStyleId>{5C22544A-7EE6-4342-B048-85BDC9FD1C3A}</a:tableStyleId>
              </a:tblPr>
              <a:tblGrid>
                <a:gridCol w="3916952"/>
                <a:gridCol w="3916952"/>
                <a:gridCol w="3916952"/>
              </a:tblGrid>
              <a:tr h="762635">
                <a:tc>
                  <a:txBody>
                    <a:bodyPr/>
                    <a:lstStyle/>
                    <a:p>
                      <a:pPr algn="ctr">
                        <a:buNone/>
                      </a:pPr>
                      <a:r>
                        <a:rPr lang="en-US" sz="3000" dirty="0"/>
                        <a:t>Jobs</a:t>
                      </a:r>
                      <a:endParaRPr lang="en-US" sz="3000" dirty="0"/>
                    </a:p>
                  </a:txBody>
                  <a:tcPr>
                    <a:solidFill>
                      <a:srgbClr val="E15C45"/>
                    </a:solidFill>
                  </a:tcPr>
                </a:tc>
                <a:tc>
                  <a:txBody>
                    <a:bodyPr/>
                    <a:lstStyle/>
                    <a:p>
                      <a:pPr algn="ctr">
                        <a:buNone/>
                      </a:pPr>
                      <a:r>
                        <a:rPr lang="en-US" sz="3000"/>
                        <a:t>Job Features</a:t>
                      </a:r>
                      <a:endParaRPr lang="en-US" sz="3000"/>
                    </a:p>
                  </a:txBody>
                  <a:tcPr>
                    <a:solidFill>
                      <a:srgbClr val="E15C45"/>
                    </a:solidFill>
                  </a:tcPr>
                </a:tc>
                <a:tc>
                  <a:txBody>
                    <a:bodyPr/>
                    <a:lstStyle/>
                    <a:p>
                      <a:pPr algn="ctr">
                        <a:buNone/>
                      </a:pPr>
                      <a:r>
                        <a:rPr lang="en-US" sz="3000"/>
                        <a:t>Job Skills</a:t>
                      </a:r>
                      <a:endParaRPr lang="en-US" sz="3000"/>
                    </a:p>
                  </a:txBody>
                  <a:tcPr>
                    <a:solidFill>
                      <a:srgbClr val="E15C45"/>
                    </a:solidFill>
                  </a:tcPr>
                </a:tc>
              </a:tr>
              <a:tr h="1910334">
                <a:tc>
                  <a:txBody>
                    <a:bodyPr/>
                    <a:lstStyle/>
                    <a:p>
                      <a:pPr>
                        <a:buNone/>
                      </a:pPr>
                      <a:endParaRPr lang="en-US" dirty="0"/>
                    </a:p>
                  </a:txBody>
                  <a:tcPr>
                    <a:solidFill>
                      <a:srgbClr val="FBBF77"/>
                    </a:solidFill>
                  </a:tcPr>
                </a:tc>
                <a:tc>
                  <a:txBody>
                    <a:bodyPr/>
                    <a:lstStyle/>
                    <a:p>
                      <a:pPr>
                        <a:buNone/>
                      </a:pPr>
                      <a:endParaRPr lang="en-US" dirty="0"/>
                    </a:p>
                  </a:txBody>
                  <a:tcPr>
                    <a:solidFill>
                      <a:srgbClr val="FBBF77"/>
                    </a:solidFill>
                  </a:tcPr>
                </a:tc>
                <a:tc>
                  <a:txBody>
                    <a:bodyPr/>
                    <a:lstStyle/>
                    <a:p>
                      <a:pPr>
                        <a:buNone/>
                      </a:pPr>
                      <a:endParaRPr lang="en-US" dirty="0"/>
                    </a:p>
                  </a:txBody>
                  <a:tcPr>
                    <a:solidFill>
                      <a:srgbClr val="FBBF77"/>
                    </a:solidFill>
                  </a:tcPr>
                </a:tc>
              </a:tr>
            </a:tbl>
          </a:graphicData>
        </a:graphic>
      </p:graphicFrame>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VOCABULARY </a:t>
            </a:r>
            <a:endParaRPr lang="en-US" sz="4800" b="1" dirty="0">
              <a:sym typeface="+mn-ea"/>
            </a:endParaRPr>
          </a:p>
        </p:txBody>
      </p:sp>
      <p:sp>
        <p:nvSpPr>
          <p:cNvPr id="12" name="TextBox 11"/>
          <p:cNvSpPr txBox="1"/>
          <p:nvPr/>
        </p:nvSpPr>
        <p:spPr>
          <a:xfrm>
            <a:off x="1143635" y="109982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Put the words and phrases in the appropriate column.</a:t>
            </a:r>
            <a:endParaRPr lang="en-US" sz="3200" b="1" dirty="0">
              <a:ln>
                <a:noFill/>
              </a:ln>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4" name="Text Box 3"/>
          <p:cNvSpPr txBox="1"/>
          <p:nvPr/>
        </p:nvSpPr>
        <p:spPr>
          <a:xfrm>
            <a:off x="1596390" y="1774190"/>
            <a:ext cx="1997710" cy="583565"/>
          </a:xfrm>
          <a:prstGeom prst="rect">
            <a:avLst/>
          </a:prstGeom>
          <a:solidFill>
            <a:srgbClr val="FF8357"/>
          </a:solidFill>
        </p:spPr>
        <p:txBody>
          <a:bodyPr wrap="square" rtlCol="0" anchor="t">
            <a:spAutoFit/>
          </a:bodyPr>
          <a:lstStyle/>
          <a:p>
            <a:pPr algn="ctr"/>
            <a:r>
              <a:rPr lang="en-US" sz="3200" dirty="0"/>
              <a:t>surgeon</a:t>
            </a:r>
            <a:endParaRPr lang="en-US" sz="3200" dirty="0"/>
          </a:p>
        </p:txBody>
      </p:sp>
      <p:sp>
        <p:nvSpPr>
          <p:cNvPr id="10" name="Text Box 9"/>
          <p:cNvSpPr txBox="1"/>
          <p:nvPr/>
        </p:nvSpPr>
        <p:spPr>
          <a:xfrm>
            <a:off x="4097655" y="1774190"/>
            <a:ext cx="2127885" cy="583565"/>
          </a:xfrm>
          <a:prstGeom prst="rect">
            <a:avLst/>
          </a:prstGeom>
          <a:solidFill>
            <a:srgbClr val="89D5C9"/>
          </a:solidFill>
        </p:spPr>
        <p:txBody>
          <a:bodyPr wrap="square" rtlCol="0" anchor="t">
            <a:spAutoFit/>
          </a:bodyPr>
          <a:lstStyle/>
          <a:p>
            <a:pPr algn="ctr"/>
            <a:r>
              <a:rPr lang="en-US" sz="3200" dirty="0"/>
              <a:t>demanding</a:t>
            </a:r>
            <a:endParaRPr lang="en-US" sz="3200" dirty="0"/>
          </a:p>
        </p:txBody>
      </p:sp>
      <p:sp>
        <p:nvSpPr>
          <p:cNvPr id="11" name="Text Box 10"/>
          <p:cNvSpPr txBox="1"/>
          <p:nvPr/>
        </p:nvSpPr>
        <p:spPr>
          <a:xfrm>
            <a:off x="6627495" y="1774190"/>
            <a:ext cx="2017395" cy="583565"/>
          </a:xfrm>
          <a:prstGeom prst="rect">
            <a:avLst/>
          </a:prstGeom>
          <a:solidFill>
            <a:srgbClr val="ADC965"/>
          </a:solidFill>
        </p:spPr>
        <p:txBody>
          <a:bodyPr wrap="square" rtlCol="0" anchor="t">
            <a:spAutoFit/>
          </a:bodyPr>
          <a:lstStyle/>
          <a:p>
            <a:pPr algn="ctr"/>
            <a:r>
              <a:rPr lang="en-US" sz="3200" dirty="0"/>
              <a:t>repetitive</a:t>
            </a:r>
            <a:endParaRPr lang="en-US" sz="3200" dirty="0"/>
          </a:p>
        </p:txBody>
      </p:sp>
      <p:sp>
        <p:nvSpPr>
          <p:cNvPr id="14" name="Text Box 13"/>
          <p:cNvSpPr txBox="1"/>
          <p:nvPr/>
        </p:nvSpPr>
        <p:spPr>
          <a:xfrm>
            <a:off x="9046845" y="1774190"/>
            <a:ext cx="1891030" cy="583565"/>
          </a:xfrm>
          <a:prstGeom prst="rect">
            <a:avLst/>
          </a:prstGeom>
          <a:solidFill>
            <a:srgbClr val="FF8357"/>
          </a:solidFill>
        </p:spPr>
        <p:txBody>
          <a:bodyPr wrap="square" rtlCol="0" anchor="t">
            <a:spAutoFit/>
          </a:bodyPr>
          <a:lstStyle/>
          <a:p>
            <a:pPr algn="ctr"/>
            <a:r>
              <a:rPr lang="en-US" sz="3200"/>
              <a:t>well-paid</a:t>
            </a:r>
            <a:endParaRPr lang="en-US" sz="3200"/>
          </a:p>
        </p:txBody>
      </p:sp>
      <p:sp>
        <p:nvSpPr>
          <p:cNvPr id="15" name="Text Box 14"/>
          <p:cNvSpPr txBox="1"/>
          <p:nvPr/>
        </p:nvSpPr>
        <p:spPr>
          <a:xfrm>
            <a:off x="1143635" y="2553970"/>
            <a:ext cx="1891030" cy="583565"/>
          </a:xfrm>
          <a:prstGeom prst="rect">
            <a:avLst/>
          </a:prstGeom>
          <a:solidFill>
            <a:srgbClr val="89D5C9"/>
          </a:solidFill>
        </p:spPr>
        <p:txBody>
          <a:bodyPr wrap="square" rtlCol="0" anchor="t">
            <a:spAutoFit/>
          </a:bodyPr>
          <a:lstStyle/>
          <a:p>
            <a:pPr algn="ctr"/>
            <a:r>
              <a:rPr lang="en-US" sz="3200"/>
              <a:t>designing</a:t>
            </a:r>
            <a:endParaRPr lang="en-US" sz="3200"/>
          </a:p>
        </p:txBody>
      </p:sp>
      <p:sp>
        <p:nvSpPr>
          <p:cNvPr id="22" name="Text Box 21"/>
          <p:cNvSpPr txBox="1"/>
          <p:nvPr/>
        </p:nvSpPr>
        <p:spPr>
          <a:xfrm>
            <a:off x="4782123" y="2564765"/>
            <a:ext cx="3151505" cy="583565"/>
          </a:xfrm>
          <a:prstGeom prst="rect">
            <a:avLst/>
          </a:prstGeom>
          <a:solidFill>
            <a:srgbClr val="ADC965"/>
          </a:solidFill>
        </p:spPr>
        <p:txBody>
          <a:bodyPr wrap="square" rtlCol="0" anchor="t">
            <a:spAutoFit/>
          </a:bodyPr>
          <a:lstStyle/>
          <a:p>
            <a:pPr algn="ctr"/>
            <a:r>
              <a:rPr lang="en-US" sz="3200" dirty="0"/>
              <a:t>assembly worker</a:t>
            </a:r>
            <a:endParaRPr lang="en-US" sz="3200" dirty="0"/>
          </a:p>
        </p:txBody>
      </p:sp>
      <p:sp>
        <p:nvSpPr>
          <p:cNvPr id="25" name="Text Box 24"/>
          <p:cNvSpPr txBox="1"/>
          <p:nvPr/>
        </p:nvSpPr>
        <p:spPr>
          <a:xfrm>
            <a:off x="9331960" y="2553970"/>
            <a:ext cx="2152015" cy="583565"/>
          </a:xfrm>
          <a:prstGeom prst="rect">
            <a:avLst/>
          </a:prstGeom>
          <a:solidFill>
            <a:srgbClr val="FF8357"/>
          </a:solidFill>
        </p:spPr>
        <p:txBody>
          <a:bodyPr wrap="square" rtlCol="0" anchor="t">
            <a:spAutoFit/>
          </a:bodyPr>
          <a:lstStyle/>
          <a:p>
            <a:pPr algn="ctr"/>
            <a:r>
              <a:rPr lang="en-US" sz="3200"/>
              <a:t>teamwork</a:t>
            </a:r>
            <a:endParaRPr lang="en-US" sz="3200"/>
          </a:p>
        </p:txBody>
      </p:sp>
      <p:sp>
        <p:nvSpPr>
          <p:cNvPr id="26" name="Text Box 25"/>
          <p:cNvSpPr txBox="1"/>
          <p:nvPr/>
        </p:nvSpPr>
        <p:spPr>
          <a:xfrm>
            <a:off x="2298700" y="3291840"/>
            <a:ext cx="3428365" cy="583565"/>
          </a:xfrm>
          <a:prstGeom prst="rect">
            <a:avLst/>
          </a:prstGeom>
          <a:solidFill>
            <a:srgbClr val="89D5C9"/>
          </a:solidFill>
        </p:spPr>
        <p:txBody>
          <a:bodyPr wrap="square" rtlCol="0" anchor="t">
            <a:spAutoFit/>
          </a:bodyPr>
          <a:lstStyle/>
          <a:p>
            <a:pPr algn="ctr"/>
            <a:r>
              <a:rPr lang="en-US" sz="3200" dirty="0"/>
              <a:t>software engineer</a:t>
            </a:r>
            <a:endParaRPr lang="en-US" sz="3200" dirty="0"/>
          </a:p>
        </p:txBody>
      </p:sp>
      <p:sp>
        <p:nvSpPr>
          <p:cNvPr id="27" name="Text Box 26"/>
          <p:cNvSpPr txBox="1"/>
          <p:nvPr/>
        </p:nvSpPr>
        <p:spPr>
          <a:xfrm>
            <a:off x="6156325" y="3291840"/>
            <a:ext cx="4284345" cy="583565"/>
          </a:xfrm>
          <a:prstGeom prst="rect">
            <a:avLst/>
          </a:prstGeom>
          <a:solidFill>
            <a:srgbClr val="ADC965"/>
          </a:solidFill>
        </p:spPr>
        <p:txBody>
          <a:bodyPr wrap="square" rtlCol="0" anchor="t">
            <a:spAutoFit/>
          </a:bodyPr>
          <a:lstStyle/>
          <a:p>
            <a:pPr algn="ctr"/>
            <a:r>
              <a:rPr lang="en-US" sz="3200" dirty="0"/>
              <a:t>hand-eye coordination</a:t>
            </a:r>
            <a:endParaRPr lang="en-US" sz="3200" dirty="0"/>
          </a:p>
        </p:txBody>
      </p:sp>
      <p:sp>
        <p:nvSpPr>
          <p:cNvPr id="3" name="Text Box 2"/>
          <p:cNvSpPr txBox="1"/>
          <p:nvPr/>
        </p:nvSpPr>
        <p:spPr>
          <a:xfrm>
            <a:off x="-7157085" y="1281430"/>
            <a:ext cx="6096000" cy="1076325"/>
          </a:xfrm>
          <a:prstGeom prst="rect">
            <a:avLst/>
          </a:prstGeom>
          <a:solidFill>
            <a:srgbClr val="D6C7AE"/>
          </a:solidFill>
        </p:spPr>
        <p:txBody>
          <a:bodyPr wrap="square" rtlCol="0" anchor="t">
            <a:spAutoFit/>
          </a:bodyPr>
          <a:p>
            <a:r>
              <a:rPr lang="en-US" sz="3200"/>
              <a:t>job                creative           career</a:t>
            </a:r>
            <a:endParaRPr lang="en-US" sz="3200"/>
          </a:p>
          <a:p>
            <a:r>
              <a:rPr lang="en-US" sz="3200"/>
              <a:t>     rewarding               sewing</a:t>
            </a:r>
            <a:endParaRPr lang="en-US" sz="3200"/>
          </a:p>
        </p:txBody>
      </p:sp>
      <p:sp>
        <p:nvSpPr>
          <p:cNvPr id="9" name="Text Box 8"/>
          <p:cNvSpPr txBox="1"/>
          <p:nvPr/>
        </p:nvSpPr>
        <p:spPr>
          <a:xfrm>
            <a:off x="283210" y="7867015"/>
            <a:ext cx="11645265" cy="3968750"/>
          </a:xfrm>
          <a:prstGeom prst="rect">
            <a:avLst/>
          </a:prstGeom>
          <a:solidFill>
            <a:srgbClr val="DADDB1"/>
          </a:solidFill>
        </p:spPr>
        <p:txBody>
          <a:bodyPr wrap="square" rtlCol="0" anchor="t">
            <a:noAutofit/>
          </a:bodyPr>
          <a:p>
            <a:pPr algn="just"/>
            <a:r>
              <a:rPr lang="en-US" sz="3200"/>
              <a:t>My mum first learnt </a:t>
            </a:r>
            <a:r>
              <a:rPr lang="en-US" sz="3200" b="1"/>
              <a:t>(1)</a:t>
            </a:r>
            <a:r>
              <a:rPr lang="en-US" sz="3200"/>
              <a:t> ________ skills from my grandmother. She got her </a:t>
            </a:r>
            <a:r>
              <a:rPr lang="en-US" sz="3200" b="1"/>
              <a:t>(2) </a:t>
            </a:r>
            <a:r>
              <a:rPr lang="en-US" sz="3200"/>
              <a:t>_________ </a:t>
            </a:r>
            <a:r>
              <a:rPr lang="en-US" sz="3200"/>
              <a:t> as a tailor when she was 16. Now she owns a small tailor shop in the village. She is </a:t>
            </a:r>
            <a:r>
              <a:rPr lang="en-US" sz="3200" b="1"/>
              <a:t>(3)</a:t>
            </a:r>
            <a:r>
              <a:rPr lang="en-US" sz="3200"/>
              <a:t> _________  and hardworking. She has such an excellent sense of style that many ladies love the clothes she makes. Though sometimes she has to work late at night, she finds her job </a:t>
            </a:r>
            <a:r>
              <a:rPr lang="en-US" sz="3200" b="1"/>
              <a:t>(4)</a:t>
            </a:r>
            <a:r>
              <a:rPr lang="en-US" sz="3200"/>
              <a:t> _________  because she can satisfy her customers. I think my mum has had a successful </a:t>
            </a:r>
            <a:r>
              <a:rPr lang="en-US" sz="3200" b="1"/>
              <a:t>(5)</a:t>
            </a:r>
            <a:r>
              <a:rPr lang="en-US" sz="3200"/>
              <a:t> _________  in tailoring</a:t>
            </a:r>
            <a:endParaRPr lang="en-US" sz="32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6.25E-7 2.59259E-6 L -0.03971 0.44815 " pathEditMode="relative" rAng="0" ptsTypes="AA">
                                      <p:cBhvr>
                                        <p:cTn id="6" dur="2000" fill="hold"/>
                                        <p:tgtEl>
                                          <p:spTgt spid="4"/>
                                        </p:tgtEl>
                                        <p:attrNameLst>
                                          <p:attrName>ppt_x</p:attrName>
                                          <p:attrName>ppt_y</p:attrName>
                                        </p:attrNameLst>
                                      </p:cBhvr>
                                      <p:rCtr x="-1992" y="2240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0833E-6 2.59259E-6 L 0.06966 0.45278 " pathEditMode="relative" rAng="0" ptsTypes="AA">
                                      <p:cBhvr>
                                        <p:cTn id="10" dur="2000" fill="hold"/>
                                        <p:tgtEl>
                                          <p:spTgt spid="10"/>
                                        </p:tgtEl>
                                        <p:attrNameLst>
                                          <p:attrName>ppt_x</p:attrName>
                                          <p:attrName>ppt_y</p:attrName>
                                        </p:attrNameLst>
                                      </p:cBhvr>
                                      <p:rCtr x="3477" y="2263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08333E-6 2.59259E-6 L -0.1263 0.5243 " pathEditMode="relative" rAng="0" ptsTypes="AA">
                                      <p:cBhvr>
                                        <p:cTn id="14" dur="2000" fill="hold"/>
                                        <p:tgtEl>
                                          <p:spTgt spid="11"/>
                                        </p:tgtEl>
                                        <p:attrNameLst>
                                          <p:attrName>ppt_x</p:attrName>
                                          <p:attrName>ppt_y</p:attrName>
                                        </p:attrNameLst>
                                      </p:cBhvr>
                                      <p:rCtr x="-6315" y="2620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25E-6 2.59259E-6 L -0.31953 0.60671 " pathEditMode="relative" rAng="0" ptsTypes="AA">
                                      <p:cBhvr>
                                        <p:cTn id="18" dur="2000" fill="hold"/>
                                        <p:tgtEl>
                                          <p:spTgt spid="14"/>
                                        </p:tgtEl>
                                        <p:attrNameLst>
                                          <p:attrName>ppt_x</p:attrName>
                                          <p:attrName>ppt_y</p:attrName>
                                        </p:attrNameLst>
                                      </p:cBhvr>
                                      <p:rCtr x="-15977" y="3032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16667E-6 -4.81481E-6 L 0.65365 0.33982 " pathEditMode="relative" rAng="0" ptsTypes="AA">
                                      <p:cBhvr>
                                        <p:cTn id="22" dur="2000" fill="hold"/>
                                        <p:tgtEl>
                                          <p:spTgt spid="15"/>
                                        </p:tgtEl>
                                        <p:attrNameLst>
                                          <p:attrName>ppt_x</p:attrName>
                                          <p:attrName>ppt_y</p:attrName>
                                        </p:attrNameLst>
                                      </p:cBhvr>
                                      <p:rCtr x="32682" y="16991"/>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375E-6 4.81481E-6 L -0.33945 0.40787 " pathEditMode="relative" rAng="0" ptsTypes="AA">
                                      <p:cBhvr>
                                        <p:cTn id="26" dur="2000" fill="hold"/>
                                        <p:tgtEl>
                                          <p:spTgt spid="22"/>
                                        </p:tgtEl>
                                        <p:attrNameLst>
                                          <p:attrName>ppt_x</p:attrName>
                                          <p:attrName>ppt_y</p:attrName>
                                        </p:attrNameLst>
                                      </p:cBhvr>
                                      <p:rCtr x="-16979" y="2039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02136 0.40463 " pathEditMode="relative" rAng="0" ptsTypes="AA">
                                      <p:cBhvr>
                                        <p:cTn id="30" dur="2000" fill="hold"/>
                                        <p:tgtEl>
                                          <p:spTgt spid="25"/>
                                        </p:tgtEl>
                                        <p:attrNameLst>
                                          <p:attrName>ppt_x</p:attrName>
                                          <p:attrName>ppt_y</p:attrName>
                                        </p:attrNameLst>
                                      </p:cBhvr>
                                      <p:rCtr x="-1068" y="20231"/>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3.33333E-6 -3.7037E-6 L -0.12526 0.38704 " pathEditMode="relative" rAng="0" ptsTypes="AA">
                                      <p:cBhvr>
                                        <p:cTn id="34" dur="2000" fill="hold"/>
                                        <p:tgtEl>
                                          <p:spTgt spid="26"/>
                                        </p:tgtEl>
                                        <p:attrNameLst>
                                          <p:attrName>ppt_x</p:attrName>
                                          <p:attrName>ppt_y</p:attrName>
                                        </p:attrNameLst>
                                      </p:cBhvr>
                                      <p:rCtr x="-6263" y="19352"/>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1.04167E-6 -3.7037E-6 L 0.14075 0.40926 " pathEditMode="relative" rAng="0" ptsTypes="AA">
                                      <p:cBhvr>
                                        <p:cTn id="38" dur="2000" fill="hold"/>
                                        <p:tgtEl>
                                          <p:spTgt spid="27"/>
                                        </p:tgtEl>
                                        <p:attrNameLst>
                                          <p:attrName>ppt_x</p:attrName>
                                          <p:attrName>ppt_y</p:attrName>
                                        </p:attrNameLst>
                                      </p:cBhvr>
                                      <p:rCtr x="7031" y="2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4" grpId="0" animBg="1"/>
      <p:bldP spid="15" grpId="0" animBg="1"/>
      <p:bldP spid="22" grpId="0" bldLvl="0" animBg="1"/>
      <p:bldP spid="25" grpId="0" bldLvl="0" animBg="1"/>
      <p:bldP spid="26" grpId="0" bldLvl="0" animBg="1"/>
      <p:bldP spid="2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VOCABULARY </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43635" y="96710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Complete the sentences, using words/phrases from the bo</a:t>
            </a:r>
            <a:endParaRPr lang="en-US" sz="3200" b="1" dirty="0">
              <a:effectLst>
                <a:glow rad="88900">
                  <a:schemeClr val="bg1"/>
                </a:glow>
              </a:effectLst>
              <a:cs typeface="Arial" panose="020B0604020202020204" pitchFamily="34" charset="0"/>
            </a:endParaRPr>
          </a:p>
        </p:txBody>
      </p:sp>
      <p:sp>
        <p:nvSpPr>
          <p:cNvPr id="40" name="Rounded Rectangle 39"/>
          <p:cNvSpPr/>
          <p:nvPr/>
        </p:nvSpPr>
        <p:spPr>
          <a:xfrm>
            <a:off x="577850" y="967105"/>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630888" y="8545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Text Box 2"/>
          <p:cNvSpPr txBox="1"/>
          <p:nvPr/>
        </p:nvSpPr>
        <p:spPr>
          <a:xfrm>
            <a:off x="3307080" y="1663065"/>
            <a:ext cx="6096000" cy="1076325"/>
          </a:xfrm>
          <a:prstGeom prst="rect">
            <a:avLst/>
          </a:prstGeom>
          <a:solidFill>
            <a:srgbClr val="D6C7AE"/>
          </a:solidFill>
        </p:spPr>
        <p:txBody>
          <a:bodyPr wrap="square" rtlCol="0" anchor="t">
            <a:spAutoFit/>
          </a:bodyPr>
          <a:p>
            <a:r>
              <a:rPr lang="en-US" sz="3200"/>
              <a:t> job                creative           career</a:t>
            </a:r>
            <a:endParaRPr lang="en-US" sz="3200"/>
          </a:p>
          <a:p>
            <a:r>
              <a:rPr lang="en-US" sz="3200"/>
              <a:t>     rewarding               sewing</a:t>
            </a:r>
            <a:endParaRPr lang="en-US" sz="3200"/>
          </a:p>
        </p:txBody>
      </p:sp>
      <p:sp>
        <p:nvSpPr>
          <p:cNvPr id="9" name="Text Box 8"/>
          <p:cNvSpPr txBox="1"/>
          <p:nvPr/>
        </p:nvSpPr>
        <p:spPr>
          <a:xfrm>
            <a:off x="349250" y="2816225"/>
            <a:ext cx="11645265" cy="3968750"/>
          </a:xfrm>
          <a:prstGeom prst="rect">
            <a:avLst/>
          </a:prstGeom>
          <a:solidFill>
            <a:srgbClr val="DADDB1"/>
          </a:solidFill>
        </p:spPr>
        <p:txBody>
          <a:bodyPr wrap="square" rtlCol="0" anchor="t">
            <a:noAutofit/>
          </a:bodyPr>
          <a:p>
            <a:pPr algn="just"/>
            <a:r>
              <a:rPr lang="en-US" sz="3200"/>
              <a:t>My mum first learnt </a:t>
            </a:r>
            <a:r>
              <a:rPr lang="en-US" sz="3200" b="1"/>
              <a:t>(1)</a:t>
            </a:r>
            <a:r>
              <a:rPr lang="en-US" sz="3200"/>
              <a:t> ________ skills from my grandmother. She got her </a:t>
            </a:r>
            <a:r>
              <a:rPr lang="en-US" sz="3200" b="1"/>
              <a:t>(2) </a:t>
            </a:r>
            <a:r>
              <a:rPr lang="en-US" sz="3200"/>
              <a:t>_________ </a:t>
            </a:r>
            <a:r>
              <a:rPr lang="en-US" sz="3200"/>
              <a:t> as a tailor when she was 16. Now she owns a small tailor shop in the village. She is </a:t>
            </a:r>
            <a:r>
              <a:rPr lang="en-US" sz="3200" b="1"/>
              <a:t>(3)</a:t>
            </a:r>
            <a:r>
              <a:rPr lang="en-US" sz="3200"/>
              <a:t> _________  and hardworking. She has such an excellent sense of style that many ladies love the clothes she makes. Though sometimes she has to work late at night, she finds her job </a:t>
            </a:r>
            <a:r>
              <a:rPr lang="en-US" sz="3200" b="1"/>
              <a:t>(4)</a:t>
            </a:r>
            <a:r>
              <a:rPr lang="en-US" sz="3200"/>
              <a:t> _________  because she can satisfy her customers. I think my mum has had a successful </a:t>
            </a:r>
            <a:r>
              <a:rPr lang="en-US" sz="3200" b="1"/>
              <a:t>(5)</a:t>
            </a:r>
            <a:r>
              <a:rPr lang="en-US" sz="3200"/>
              <a:t> _________  in tailoring</a:t>
            </a:r>
            <a:endParaRPr lang="en-US" sz="3200"/>
          </a:p>
        </p:txBody>
      </p:sp>
      <p:sp>
        <p:nvSpPr>
          <p:cNvPr id="26" name="Text Box 25"/>
          <p:cNvSpPr txBox="1"/>
          <p:nvPr/>
        </p:nvSpPr>
        <p:spPr>
          <a:xfrm>
            <a:off x="4568190" y="2816225"/>
            <a:ext cx="1915160" cy="645160"/>
          </a:xfrm>
          <a:prstGeom prst="rect">
            <a:avLst/>
          </a:prstGeom>
          <a:noFill/>
          <a:ln w="9525">
            <a:noFill/>
          </a:ln>
        </p:spPr>
        <p:txBody>
          <a:bodyPr wrap="square">
            <a:spAutoFit/>
          </a:bodyPr>
          <a:p>
            <a:pPr indent="0" algn="just"/>
            <a:r>
              <a:rPr lang="en-US" sz="3600" b="1">
                <a:solidFill>
                  <a:srgbClr val="FF0000"/>
                </a:solidFill>
                <a:latin typeface="Calibri" panose="020F0502020204030204" pitchFamily="34" charset="0"/>
                <a:cs typeface="Calibri" panose="020F0502020204030204" pitchFamily="34" charset="0"/>
              </a:rPr>
              <a:t>sewing</a:t>
            </a:r>
            <a:endParaRPr lang="en-US" sz="3600" b="1">
              <a:solidFill>
                <a:srgbClr val="FF0000"/>
              </a:solidFill>
              <a:latin typeface="Calibri" panose="020F0502020204030204" pitchFamily="34" charset="0"/>
              <a:cs typeface="Calibri" panose="020F0502020204030204" pitchFamily="34" charset="0"/>
            </a:endParaRPr>
          </a:p>
        </p:txBody>
      </p:sp>
      <p:sp>
        <p:nvSpPr>
          <p:cNvPr id="11" name="Text Box 10"/>
          <p:cNvSpPr txBox="1"/>
          <p:nvPr/>
        </p:nvSpPr>
        <p:spPr>
          <a:xfrm>
            <a:off x="2548255" y="3300730"/>
            <a:ext cx="1915160" cy="645160"/>
          </a:xfrm>
          <a:prstGeom prst="rect">
            <a:avLst/>
          </a:prstGeom>
          <a:noFill/>
          <a:ln w="9525">
            <a:noFill/>
          </a:ln>
        </p:spPr>
        <p:txBody>
          <a:bodyPr wrap="square">
            <a:spAutoFit/>
          </a:bodyPr>
          <a:p>
            <a:pPr indent="0" algn="just"/>
            <a:r>
              <a:rPr lang="en-US" sz="3600" b="1">
                <a:solidFill>
                  <a:srgbClr val="FF0000"/>
                </a:solidFill>
                <a:latin typeface="Calibri" panose="020F0502020204030204" pitchFamily="34" charset="0"/>
                <a:cs typeface="Calibri" panose="020F0502020204030204" pitchFamily="34" charset="0"/>
              </a:rPr>
              <a:t>job</a:t>
            </a:r>
            <a:endParaRPr lang="en-US" sz="3600" b="1">
              <a:solidFill>
                <a:srgbClr val="FF0000"/>
              </a:solidFill>
              <a:latin typeface="Calibri" panose="020F0502020204030204" pitchFamily="34" charset="0"/>
              <a:cs typeface="Calibri" panose="020F0502020204030204" pitchFamily="34" charset="0"/>
            </a:endParaRPr>
          </a:p>
        </p:txBody>
      </p:sp>
      <p:sp>
        <p:nvSpPr>
          <p:cNvPr id="15" name="Text Box 14"/>
          <p:cNvSpPr txBox="1"/>
          <p:nvPr/>
        </p:nvSpPr>
        <p:spPr>
          <a:xfrm>
            <a:off x="9022080" y="3721735"/>
            <a:ext cx="1915160" cy="645160"/>
          </a:xfrm>
          <a:prstGeom prst="rect">
            <a:avLst/>
          </a:prstGeom>
          <a:noFill/>
          <a:ln w="9525">
            <a:noFill/>
          </a:ln>
        </p:spPr>
        <p:txBody>
          <a:bodyPr wrap="square">
            <a:spAutoFit/>
          </a:bodyPr>
          <a:p>
            <a:pPr indent="0" algn="just"/>
            <a:r>
              <a:rPr lang="en-US" sz="3600" b="1">
                <a:solidFill>
                  <a:srgbClr val="FF0000"/>
                </a:solidFill>
                <a:latin typeface="Calibri" panose="020F0502020204030204" pitchFamily="34" charset="0"/>
                <a:cs typeface="Calibri" panose="020F0502020204030204" pitchFamily="34" charset="0"/>
              </a:rPr>
              <a:t>creative</a:t>
            </a:r>
            <a:endParaRPr lang="en-US" sz="3600" b="1">
              <a:solidFill>
                <a:srgbClr val="FF0000"/>
              </a:solidFill>
              <a:latin typeface="Calibri" panose="020F0502020204030204" pitchFamily="34" charset="0"/>
              <a:cs typeface="Calibri" panose="020F0502020204030204" pitchFamily="34" charset="0"/>
            </a:endParaRPr>
          </a:p>
        </p:txBody>
      </p:sp>
      <p:sp>
        <p:nvSpPr>
          <p:cNvPr id="16" name="Text Box 15"/>
          <p:cNvSpPr txBox="1"/>
          <p:nvPr/>
        </p:nvSpPr>
        <p:spPr>
          <a:xfrm>
            <a:off x="6933565" y="5219700"/>
            <a:ext cx="2151380" cy="645160"/>
          </a:xfrm>
          <a:prstGeom prst="rect">
            <a:avLst/>
          </a:prstGeom>
          <a:noFill/>
          <a:ln w="9525">
            <a:noFill/>
          </a:ln>
        </p:spPr>
        <p:txBody>
          <a:bodyPr wrap="square">
            <a:spAutoFit/>
          </a:bodyPr>
          <a:p>
            <a:pPr indent="0" algn="just"/>
            <a:r>
              <a:rPr lang="en-US" sz="3600" b="1">
                <a:solidFill>
                  <a:srgbClr val="FF0000"/>
                </a:solidFill>
                <a:latin typeface="Calibri" panose="020F0502020204030204" pitchFamily="34" charset="0"/>
                <a:cs typeface="Calibri" panose="020F0502020204030204" pitchFamily="34" charset="0"/>
              </a:rPr>
              <a:t>rewarding</a:t>
            </a:r>
            <a:endParaRPr lang="en-US" sz="3600" b="1">
              <a:solidFill>
                <a:srgbClr val="FF0000"/>
              </a:solidFill>
              <a:latin typeface="Calibri" panose="020F0502020204030204" pitchFamily="34" charset="0"/>
              <a:cs typeface="Calibri" panose="020F0502020204030204" pitchFamily="34" charset="0"/>
            </a:endParaRPr>
          </a:p>
        </p:txBody>
      </p:sp>
      <p:sp>
        <p:nvSpPr>
          <p:cNvPr id="17" name="Text Box 16"/>
          <p:cNvSpPr txBox="1"/>
          <p:nvPr/>
        </p:nvSpPr>
        <p:spPr>
          <a:xfrm>
            <a:off x="755015" y="6139815"/>
            <a:ext cx="2151380" cy="645160"/>
          </a:xfrm>
          <a:prstGeom prst="rect">
            <a:avLst/>
          </a:prstGeom>
          <a:noFill/>
          <a:ln w="9525">
            <a:noFill/>
          </a:ln>
        </p:spPr>
        <p:txBody>
          <a:bodyPr wrap="square">
            <a:spAutoFit/>
          </a:bodyPr>
          <a:p>
            <a:pPr indent="0" algn="just"/>
            <a:r>
              <a:rPr lang="en-US" sz="3600" b="1">
                <a:solidFill>
                  <a:srgbClr val="FF0000"/>
                </a:solidFill>
                <a:latin typeface="Calibri" panose="020F0502020204030204" pitchFamily="34" charset="0"/>
                <a:cs typeface="Calibri" panose="020F0502020204030204" pitchFamily="34" charset="0"/>
              </a:rPr>
              <a:t>career</a:t>
            </a:r>
            <a:endParaRPr lang="en-US" sz="36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11" grpId="0"/>
      <p:bldP spid="11" grpId="1"/>
      <p:bldP spid="15" grpId="0"/>
      <p:bldP spid="15" grpId="1"/>
      <p:bldP spid="16" grpId="0"/>
      <p:bldP spid="16" grpId="1"/>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VOCABULARY</a:t>
            </a:r>
            <a:endParaRPr lang="en-US" b="1" dirty="0">
              <a:solidFill>
                <a:schemeClr val="tx1"/>
              </a:solidFill>
            </a:endParaRPr>
          </a:p>
        </p:txBody>
      </p:sp>
      <p:sp>
        <p:nvSpPr>
          <p:cNvPr id="18" name="Rounded Rectangle 17"/>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GRAMMAR</a:t>
            </a:r>
            <a:endParaRPr lang="en-GB" b="1" dirty="0">
              <a:solidFill>
                <a:schemeClr val="tx1"/>
              </a:solidFill>
            </a:endParaRPr>
          </a:p>
        </p:txBody>
      </p:sp>
      <p:sp>
        <p:nvSpPr>
          <p:cNvPr id="20" name="Rectangle 19"/>
          <p:cNvSpPr/>
          <p:nvPr/>
        </p:nvSpPr>
        <p:spPr>
          <a:xfrm>
            <a:off x="5588635" y="1163320"/>
            <a:ext cx="5741035" cy="4679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Brainstorming</a:t>
            </a:r>
            <a:endParaRPr lang="en-GB" dirty="0">
              <a:solidFill>
                <a:schemeClr val="tx1"/>
              </a:solidFill>
            </a:endParaRPr>
          </a:p>
        </p:txBody>
      </p:sp>
      <p:sp>
        <p:nvSpPr>
          <p:cNvPr id="21" name="Rectangle 20"/>
          <p:cNvSpPr/>
          <p:nvPr/>
        </p:nvSpPr>
        <p:spPr>
          <a:xfrm>
            <a:off x="5570855" y="1828800"/>
            <a:ext cx="5758815" cy="113982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Task 1: Put the words and phrases in the appropriate column.</a:t>
            </a:r>
            <a:endParaRPr lang="en-US" dirty="0">
              <a:solidFill>
                <a:schemeClr val="tx1"/>
              </a:solidFill>
            </a:endParaRPr>
          </a:p>
          <a:p>
            <a:pPr algn="just"/>
            <a:r>
              <a:rPr lang="en-US" dirty="0">
                <a:solidFill>
                  <a:schemeClr val="tx1"/>
                </a:solidFill>
              </a:rPr>
              <a:t>Task 2: Complete the sentences, using words/phrases from the box.</a:t>
            </a:r>
            <a:endParaRPr lang="en-US" dirty="0">
              <a:solidFill>
                <a:schemeClr val="tx1"/>
              </a:solidFill>
            </a:endParaRPr>
          </a:p>
        </p:txBody>
      </p:sp>
      <p:sp>
        <p:nvSpPr>
          <p:cNvPr id="22" name="Rectangle 21"/>
          <p:cNvSpPr/>
          <p:nvPr/>
        </p:nvSpPr>
        <p:spPr>
          <a:xfrm>
            <a:off x="5588635" y="3258185"/>
            <a:ext cx="5755005" cy="12522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Combine each pair of sentences into one, using the given word in the brackets.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Fill in each gap in the text with a conjunction from the box.</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541341"/>
            <a:ext cx="728462"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850" y="247015"/>
            <a:ext cx="677481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250690" y="279400"/>
            <a:ext cx="5702935" cy="521970"/>
          </a:xfrm>
          <a:prstGeom prst="rect">
            <a:avLst/>
          </a:prstGeom>
          <a:noFill/>
        </p:spPr>
        <p:txBody>
          <a:bodyPr wrap="square" rtlCol="0">
            <a:spAutoFit/>
          </a:bodyPr>
          <a:lstStyle/>
          <a:p>
            <a:r>
              <a:rPr lang="en-US" sz="2800" b="1">
                <a:solidFill>
                  <a:schemeClr val="bg1"/>
                </a:solidFill>
              </a:rPr>
              <a:t>LESSON 7: LOOKING BACK &amp; PROJECT</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Content Placeholder 7" descr="board-3699939_1280"/>
          <p:cNvPicPr>
            <a:picLocks noChangeAspect="1"/>
          </p:cNvPicPr>
          <p:nvPr/>
        </p:nvPicPr>
        <p:blipFill>
          <a:blip r:embed="rId4"/>
          <a:stretch>
            <a:fillRect/>
          </a:stretch>
        </p:blipFill>
        <p:spPr>
          <a:xfrm>
            <a:off x="11009630" y="7346315"/>
            <a:ext cx="923290" cy="6153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880110"/>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Combine each pair of sentences into one, using the given word in the brackets</a:t>
            </a:r>
            <a:endParaRPr lang="en-US" sz="3200" b="1" dirty="0">
              <a:effectLst>
                <a:glow rad="88900">
                  <a:schemeClr val="bg1"/>
                </a:glow>
              </a:effectLst>
              <a:cs typeface="Arial" panose="020B0604020202020204" pitchFamily="34" charset="0"/>
              <a:sym typeface="+mn-ea"/>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GRAMMAR</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5" name="Text Box 4"/>
          <p:cNvSpPr txBox="1"/>
          <p:nvPr/>
        </p:nvSpPr>
        <p:spPr>
          <a:xfrm>
            <a:off x="630555" y="1997075"/>
            <a:ext cx="11066145" cy="583565"/>
          </a:xfrm>
          <a:prstGeom prst="rect">
            <a:avLst/>
          </a:prstGeom>
          <a:solidFill>
            <a:srgbClr val="AAC8A7"/>
          </a:solidFill>
        </p:spPr>
        <p:txBody>
          <a:bodyPr wrap="square" rtlCol="0" anchor="t">
            <a:spAutoFit/>
          </a:bodyPr>
          <a:p>
            <a:r>
              <a:rPr lang="en-US" sz="3200" b="1"/>
              <a:t>1. </a:t>
            </a:r>
            <a:r>
              <a:rPr lang="en-US" sz="3200"/>
              <a:t>The salary was low. She accepted the job. </a:t>
            </a:r>
            <a:r>
              <a:rPr lang="en-US" sz="3200" b="1"/>
              <a:t>(though)</a:t>
            </a:r>
            <a:endParaRPr lang="en-US" sz="3200" b="1"/>
          </a:p>
        </p:txBody>
      </p:sp>
      <p:sp>
        <p:nvSpPr>
          <p:cNvPr id="6" name="Text Box 5"/>
          <p:cNvSpPr txBox="1"/>
          <p:nvPr/>
        </p:nvSpPr>
        <p:spPr>
          <a:xfrm>
            <a:off x="1029970" y="2810510"/>
            <a:ext cx="10666095" cy="748030"/>
          </a:xfrm>
          <a:prstGeom prst="rect">
            <a:avLst/>
          </a:prstGeom>
          <a:solidFill>
            <a:srgbClr val="E9FFC2"/>
          </a:solidFill>
          <a:extLst>
            <a:ext uri="{909E8E84-426E-40DD-AFC4-6F175D3DCCD1}">
              <a14:hiddenFill xmlns:a14="http://schemas.microsoft.com/office/drawing/2010/main">
                <a:solidFill>
                  <a:schemeClr val="accent1">
                    <a:lumMod val="20000"/>
                    <a:lumOff val="80000"/>
                  </a:schemeClr>
                </a:solidFill>
              </a14:hiddenFill>
            </a:ext>
          </a:extLst>
        </p:spPr>
        <p:txBody>
          <a:bodyPr wrap="square" rtlCol="0" anchor="t">
            <a:noAutofit/>
          </a:bodyPr>
          <a:p>
            <a:r>
              <a:rPr lang="en-US" sz="3200" b="1">
                <a:latin typeface="Calibri" panose="020F0502020204030204" pitchFamily="34" charset="0"/>
                <a:cs typeface="Calibri" panose="020F0502020204030204" pitchFamily="34" charset="0"/>
                <a:sym typeface="+mn-ea"/>
              </a:rPr>
              <a:t>She</a:t>
            </a:r>
            <a:r>
              <a:rPr lang="en-US" sz="3200"/>
              <a:t>________________________________________________.</a:t>
            </a:r>
            <a:endParaRPr lang="en-US" sz="3200"/>
          </a:p>
        </p:txBody>
      </p:sp>
      <p:sp>
        <p:nvSpPr>
          <p:cNvPr id="32" name="Right Arrow 31"/>
          <p:cNvSpPr/>
          <p:nvPr/>
        </p:nvSpPr>
        <p:spPr>
          <a:xfrm>
            <a:off x="268605" y="3020695"/>
            <a:ext cx="609600" cy="431800"/>
          </a:xfrm>
          <a:prstGeom prst="rightArrow">
            <a:avLst/>
          </a:prstGeom>
          <a:solidFill>
            <a:srgbClr val="E9FFC2"/>
          </a:solidFill>
          <a:ln>
            <a:no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Text Box 10"/>
          <p:cNvSpPr txBox="1"/>
          <p:nvPr/>
        </p:nvSpPr>
        <p:spPr>
          <a:xfrm>
            <a:off x="542290" y="4124960"/>
            <a:ext cx="11066145" cy="583565"/>
          </a:xfrm>
          <a:prstGeom prst="rect">
            <a:avLst/>
          </a:prstGeom>
          <a:solidFill>
            <a:srgbClr val="AAC8A7"/>
          </a:solidFill>
          <a:extLst>
            <a:ext uri="{909E8E84-426E-40DD-AFC4-6F175D3DCCD1}">
              <a14:hiddenFill xmlns:a14="http://schemas.microsoft.com/office/drawing/2010/main">
                <a:solidFill>
                  <a:srgbClr val="FFF5C2"/>
                </a:solidFill>
              </a14:hiddenFill>
            </a:ext>
          </a:extLst>
        </p:spPr>
        <p:txBody>
          <a:bodyPr wrap="square" rtlCol="0" anchor="t">
            <a:spAutoFit/>
          </a:bodyPr>
          <a:p>
            <a:r>
              <a:rPr lang="en-US" sz="3200" b="1"/>
              <a:t>2</a:t>
            </a:r>
            <a:r>
              <a:rPr lang="en-US" sz="3200"/>
              <a:t>. My sister is too shy. She can’t be an MC. </a:t>
            </a:r>
            <a:r>
              <a:rPr lang="en-US" sz="3200" b="1"/>
              <a:t>(such)</a:t>
            </a:r>
            <a:endParaRPr lang="en-US" sz="3200" b="1"/>
          </a:p>
        </p:txBody>
      </p:sp>
      <p:sp>
        <p:nvSpPr>
          <p:cNvPr id="19" name="Text Box 18"/>
          <p:cNvSpPr txBox="1"/>
          <p:nvPr/>
        </p:nvSpPr>
        <p:spPr>
          <a:xfrm>
            <a:off x="1030605" y="5030470"/>
            <a:ext cx="10666095" cy="769620"/>
          </a:xfrm>
          <a:prstGeom prst="rect">
            <a:avLst/>
          </a:prstGeom>
          <a:solidFill>
            <a:srgbClr val="E9FFC2"/>
          </a:solidFill>
          <a:extLst>
            <a:ext uri="{909E8E84-426E-40DD-AFC4-6F175D3DCCD1}">
              <a14:hiddenFill xmlns:a14="http://schemas.microsoft.com/office/drawing/2010/main">
                <a:solidFill>
                  <a:schemeClr val="accent1">
                    <a:lumMod val="20000"/>
                    <a:lumOff val="80000"/>
                  </a:schemeClr>
                </a:solidFill>
              </a14:hiddenFill>
            </a:ext>
          </a:extLst>
        </p:spPr>
        <p:txBody>
          <a:bodyPr wrap="square" rtlCol="0" anchor="t">
            <a:noAutofit/>
          </a:bodyPr>
          <a:p>
            <a:r>
              <a:rPr lang="en-US" sz="3200" b="1">
                <a:latin typeface="Calibri" panose="020F0502020204030204" pitchFamily="34" charset="0"/>
                <a:cs typeface="Calibri" panose="020F0502020204030204" pitchFamily="34" charset="0"/>
                <a:sym typeface="+mn-ea"/>
              </a:rPr>
              <a:t>My sister is</a:t>
            </a:r>
            <a:r>
              <a:rPr lang="en-US" sz="3200"/>
              <a:t>__________________________________________.</a:t>
            </a:r>
            <a:endParaRPr lang="en-US" sz="3200"/>
          </a:p>
        </p:txBody>
      </p:sp>
      <p:sp>
        <p:nvSpPr>
          <p:cNvPr id="20" name="Right Arrow 19"/>
          <p:cNvSpPr/>
          <p:nvPr/>
        </p:nvSpPr>
        <p:spPr>
          <a:xfrm>
            <a:off x="268605" y="5290820"/>
            <a:ext cx="609600" cy="431800"/>
          </a:xfrm>
          <a:prstGeom prst="rightArrow">
            <a:avLst/>
          </a:prstGeom>
          <a:solidFill>
            <a:srgbClr val="E9FFC2"/>
          </a:solidFill>
          <a:ln>
            <a:no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9" name="Text Box 28"/>
          <p:cNvSpPr txBox="1"/>
          <p:nvPr/>
        </p:nvSpPr>
        <p:spPr>
          <a:xfrm>
            <a:off x="1729740" y="2757170"/>
            <a:ext cx="9451340" cy="614045"/>
          </a:xfrm>
          <a:prstGeom prst="rect">
            <a:avLst/>
          </a:prstGeom>
          <a:noFill/>
          <a:extLst>
            <a:ext uri="{909E8E84-426E-40DD-AFC4-6F175D3DCCD1}">
              <a14:hiddenFill xmlns:a14="http://schemas.microsoft.com/office/drawing/2010/main">
                <a:solidFill>
                  <a:srgbClr val="CEE6F3"/>
                </a:solidFill>
              </a14:hiddenFill>
            </a:ext>
          </a:extLst>
        </p:spPr>
        <p:txBody>
          <a:bodyPr wrap="square" rtlCol="0" anchor="t">
            <a:spAutoFit/>
          </a:bodyPr>
          <a:p>
            <a:pPr algn="just"/>
            <a:r>
              <a:rPr lang="en-US" sz="3400" b="1">
                <a:solidFill>
                  <a:srgbClr val="FF0000"/>
                </a:solidFill>
              </a:rPr>
              <a:t>accepted the job though the salary was low</a:t>
            </a:r>
            <a:endParaRPr lang="en-US" sz="3400" b="1">
              <a:solidFill>
                <a:srgbClr val="FF0000"/>
              </a:solidFill>
            </a:endParaRPr>
          </a:p>
        </p:txBody>
      </p:sp>
      <p:sp>
        <p:nvSpPr>
          <p:cNvPr id="7" name="Text Box 6"/>
          <p:cNvSpPr txBox="1"/>
          <p:nvPr/>
        </p:nvSpPr>
        <p:spPr>
          <a:xfrm>
            <a:off x="3155950" y="4949825"/>
            <a:ext cx="9451340" cy="614045"/>
          </a:xfrm>
          <a:prstGeom prst="rect">
            <a:avLst/>
          </a:prstGeom>
          <a:noFill/>
          <a:extLst>
            <a:ext uri="{909E8E84-426E-40DD-AFC4-6F175D3DCCD1}">
              <a14:hiddenFill xmlns:a14="http://schemas.microsoft.com/office/drawing/2010/main">
                <a:solidFill>
                  <a:srgbClr val="CEE6F3"/>
                </a:solidFill>
              </a14:hiddenFill>
            </a:ext>
          </a:extLst>
        </p:spPr>
        <p:txBody>
          <a:bodyPr wrap="square" rtlCol="0" anchor="t">
            <a:spAutoFit/>
          </a:bodyPr>
          <a:p>
            <a:pPr algn="just"/>
            <a:r>
              <a:rPr lang="en-US" sz="3400" b="1">
                <a:solidFill>
                  <a:srgbClr val="FF0000"/>
                </a:solidFill>
              </a:rPr>
              <a:t>such a shy girl that she can’t be an MC.</a:t>
            </a:r>
            <a:endParaRPr lang="en-US" sz="3400" b="1">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 calcmode="lin" valueType="num">
                                      <p:cBhvr>
                                        <p:cTn id="1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1"/>
                                        </p:tgtEl>
                                        <p:attrNameLst>
                                          <p:attrName>ppt_y</p:attrName>
                                        </p:attrNameLst>
                                      </p:cBhvr>
                                      <p:tavLst>
                                        <p:tav tm="0">
                                          <p:val>
                                            <p:strVal val="#ppt_y"/>
                                          </p:val>
                                        </p:tav>
                                        <p:tav tm="100000">
                                          <p:val>
                                            <p:strVal val="#ppt_y"/>
                                          </p:val>
                                        </p:tav>
                                      </p:tavLst>
                                    </p:anim>
                                    <p:anim calcmode="lin" valueType="num">
                                      <p:cBhvr>
                                        <p:cTn id="2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1"/>
                                        </p:tgtEl>
                                      </p:cBhvr>
                                    </p:animEffect>
                                  </p:childTnLst>
                                </p:cTn>
                              </p:par>
                              <p:par>
                                <p:cTn id="26" presetID="41" presetClass="entr" presetSubtype="0" fill="hold" grpId="0" nodeType="withEffect">
                                  <p:stCondLst>
                                    <p:cond delay="0"/>
                                  </p:stCondLst>
                                  <p:iterate type="lt">
                                    <p:tmPct val="5000"/>
                                  </p:iterate>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9"/>
                                        </p:tgtEl>
                                        <p:attrNameLst>
                                          <p:attrName>ppt_y</p:attrName>
                                        </p:attrNameLst>
                                      </p:cBhvr>
                                      <p:tavLst>
                                        <p:tav tm="0">
                                          <p:val>
                                            <p:strVal val="#ppt_y"/>
                                          </p:val>
                                        </p:tav>
                                        <p:tav tm="100000">
                                          <p:val>
                                            <p:strVal val="#ppt_y"/>
                                          </p:val>
                                        </p:tav>
                                      </p:tavLst>
                                    </p:anim>
                                    <p:anim calcmode="lin" valueType="num">
                                      <p:cBhvr>
                                        <p:cTn id="30"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1000" fill="hold"/>
                                        <p:tgtEl>
                                          <p:spTgt spid="29"/>
                                        </p:tgtEl>
                                        <p:attrNameLst>
                                          <p:attrName>ppt_w</p:attrName>
                                        </p:attrNameLst>
                                      </p:cBhvr>
                                      <p:tavLst>
                                        <p:tav tm="0">
                                          <p:val>
                                            <p:strVal val="#ppt_w*0.70"/>
                                          </p:val>
                                        </p:tav>
                                        <p:tav tm="100000">
                                          <p:val>
                                            <p:strVal val="#ppt_w"/>
                                          </p:val>
                                        </p:tav>
                                      </p:tavLst>
                                    </p:anim>
                                    <p:anim calcmode="lin" valueType="num">
                                      <p:cBhvr>
                                        <p:cTn id="38" dur="1000" fill="hold"/>
                                        <p:tgtEl>
                                          <p:spTgt spid="29"/>
                                        </p:tgtEl>
                                        <p:attrNameLst>
                                          <p:attrName>ppt_h</p:attrName>
                                        </p:attrNameLst>
                                      </p:cBhvr>
                                      <p:tavLst>
                                        <p:tav tm="0">
                                          <p:val>
                                            <p:strVal val="#ppt_h"/>
                                          </p:val>
                                        </p:tav>
                                        <p:tav tm="100000">
                                          <p:val>
                                            <p:strVal val="#ppt_h"/>
                                          </p:val>
                                        </p:tav>
                                      </p:tavLst>
                                    </p:anim>
                                    <p:animEffect transition="in" filter="fade">
                                      <p:cBhvr>
                                        <p:cTn id="39" dur="10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strVal val="#ppt_w*0.70"/>
                                          </p:val>
                                        </p:tav>
                                        <p:tav tm="100000">
                                          <p:val>
                                            <p:strVal val="#ppt_w"/>
                                          </p:val>
                                        </p:tav>
                                      </p:tavLst>
                                    </p:anim>
                                    <p:anim calcmode="lin" valueType="num">
                                      <p:cBhvr>
                                        <p:cTn id="45" dur="1000" fill="hold"/>
                                        <p:tgtEl>
                                          <p:spTgt spid="7"/>
                                        </p:tgtEl>
                                        <p:attrNameLst>
                                          <p:attrName>ppt_h</p:attrName>
                                        </p:attrNameLst>
                                      </p:cBhvr>
                                      <p:tavLst>
                                        <p:tav tm="0">
                                          <p:val>
                                            <p:strVal val="#ppt_h"/>
                                          </p:val>
                                        </p:tav>
                                        <p:tav tm="100000">
                                          <p:val>
                                            <p:strVal val="#ppt_h"/>
                                          </p:val>
                                        </p:tav>
                                      </p:tavLst>
                                    </p:anim>
                                    <p:animEffect transition="in" filter="fade">
                                      <p:cBhvr>
                                        <p:cTn id="4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1" grpId="0" animBg="1"/>
      <p:bldP spid="11" grpId="1" animBg="1"/>
      <p:bldP spid="19" grpId="0" animBg="1"/>
      <p:bldP spid="19" grpId="1" animBg="1"/>
      <p:bldP spid="29" grpId="0" bldLvl="0" animBg="1"/>
      <p:bldP spid="29" grpId="1" animBg="1"/>
      <p:bldP spid="7" grpId="0" bldLvl="0" animBg="1"/>
      <p:bldP spid="7"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8329</Words>
  <PresentationFormat>Widescreen</PresentationFormat>
  <Paragraphs>483</Paragraphs>
  <Slides>23</Slides>
  <Notes>21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SimSun</vt:lpstr>
      <vt:lpstr>Wingdings</vt:lpstr>
      <vt:lpstr>Myriad Pro</vt:lpstr>
      <vt:lpstr>Segoe Print</vt:lpstr>
      <vt:lpstr>Courier New</vt:lpstr>
      <vt:lpstr>Adobe Gothic Std B</vt:lpstr>
      <vt:lpstr>Yu Gothic UI Semibold</vt:lpstr>
      <vt:lpstr>Calibri</vt:lpstr>
      <vt:lpstr>Microsoft YaHei</vt:lpstr>
      <vt:lpstr>Arial Unicode MS</vt:lpstr>
      <vt:lpstr>Calibri Light</vt:lpstr>
      <vt:lpstr>Cooper Black</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2023-12-28T04:02:06Z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D8DDB1DC7937498796ABEBFCF2186461_13</vt:lpwstr>
  </property>
  <property fmtid="{D5CDD505-2E9C-101B-9397-08002B2CF9AE}" pid="3" name="KSOProductBuildVer">
    <vt:lpwstr>1033-12.2.0.13359</vt:lpwstr>
  </property>
</Properties>
</file>