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72" r:id="rId14"/>
    <p:sldId id="269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5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0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8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1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3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9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2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8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1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81" y="1686908"/>
            <a:ext cx="9080938" cy="5108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1847" y="189186"/>
            <a:ext cx="805412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ĐỀ 6: </a:t>
            </a: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 BÀO</a:t>
            </a:r>
            <a:endParaRPr lang="en-US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 VỊ CƠ SỞ CỦA SỰ SỐNG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3959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841" y="993227"/>
            <a:ext cx="11608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7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1882" y="2282005"/>
            <a:ext cx="10456254" cy="4388528"/>
            <a:chOff x="40182" y="2360834"/>
            <a:chExt cx="10456254" cy="43885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1687" t="34159" r="47778" b="16056"/>
            <a:stretch/>
          </p:blipFill>
          <p:spPr>
            <a:xfrm>
              <a:off x="40182" y="2360834"/>
              <a:ext cx="4787484" cy="43885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1876" t="25539" r="48506" b="41056"/>
            <a:stretch/>
          </p:blipFill>
          <p:spPr>
            <a:xfrm>
              <a:off x="4827666" y="3154824"/>
              <a:ext cx="5668770" cy="359453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01883" y="1040397"/>
            <a:ext cx="10456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2" y="1066274"/>
            <a:ext cx="610106" cy="97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90" y="923015"/>
            <a:ext cx="4655106" cy="3491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677" y="923015"/>
            <a:ext cx="5274463" cy="3499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196" y="3748395"/>
            <a:ext cx="4460734" cy="2971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6966" y="5751111"/>
            <a:ext cx="190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lạp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3064594" y="4776952"/>
            <a:ext cx="2815944" cy="126654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064594" y="3705148"/>
            <a:ext cx="486970" cy="233835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3064594" y="2317531"/>
            <a:ext cx="4379204" cy="37259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3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202" t="35022" r="40266" b="45314"/>
          <a:stretch/>
        </p:blipFill>
        <p:spPr>
          <a:xfrm>
            <a:off x="1440535" y="3965603"/>
            <a:ext cx="9151265" cy="2625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479" y="752897"/>
            <a:ext cx="11933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38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596" t="18211" r="21848" b="55711"/>
          <a:stretch/>
        </p:blipFill>
        <p:spPr>
          <a:xfrm>
            <a:off x="782759" y="3195317"/>
            <a:ext cx="10323391" cy="2629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509" y="916103"/>
            <a:ext cx="10990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839" t="43382" r="42036" b="17349"/>
          <a:stretch/>
        </p:blipFill>
        <p:spPr>
          <a:xfrm>
            <a:off x="3608714" y="1790700"/>
            <a:ext cx="8392786" cy="4991100"/>
          </a:xfrm>
          <a:prstGeom prst="rect">
            <a:avLst/>
          </a:prstGeom>
        </p:spPr>
      </p:pic>
      <p:sp>
        <p:nvSpPr>
          <p:cNvPr id="4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733" y="932822"/>
            <a:ext cx="10456254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I, II, III.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4" y="859988"/>
            <a:ext cx="610106" cy="9782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4704" y="2018122"/>
            <a:ext cx="35928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n.</a:t>
            </a:r>
          </a:p>
        </p:txBody>
      </p:sp>
    </p:spTree>
    <p:extLst>
      <p:ext uri="{BB962C8B-B14F-4D97-AF65-F5344CB8AC3E}">
        <p14:creationId xmlns:p14="http://schemas.microsoft.com/office/powerpoint/2010/main" val="19263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596" t="25000" r="40922" b="34896"/>
          <a:stretch/>
        </p:blipFill>
        <p:spPr>
          <a:xfrm>
            <a:off x="1917700" y="1862370"/>
            <a:ext cx="8229600" cy="4950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133" y="752897"/>
            <a:ext cx="10456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3kg,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50kg. Theo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7" y="932822"/>
            <a:ext cx="610106" cy="9782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946387-2F02-078F-CFE7-3E0B85BC9B39}"/>
              </a:ext>
            </a:extLst>
          </p:cNvPr>
          <p:cNvSpPr txBox="1"/>
          <p:nvPr/>
        </p:nvSpPr>
        <p:spPr>
          <a:xfrm>
            <a:off x="511613" y="2090956"/>
            <a:ext cx="6159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8620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2171700"/>
            <a:ext cx="60960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7096" y="1015161"/>
            <a:ext cx="10456254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Thằn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lằn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7" y="932822"/>
            <a:ext cx="610106" cy="97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5078579" y="197411"/>
            <a:ext cx="2350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7">
            <a:extLst>
              <a:ext uri="{FF2B5EF4-FFF2-40B4-BE49-F238E27FC236}">
                <a16:creationId xmlns:a16="http://schemas.microsoft.com/office/drawing/2014/main" id="{E45079B2-0D79-481E-94BA-401C63C3F762}"/>
              </a:ext>
            </a:extLst>
          </p:cNvPr>
          <p:cNvGrpSpPr/>
          <p:nvPr/>
        </p:nvGrpSpPr>
        <p:grpSpPr>
          <a:xfrm>
            <a:off x="2777343" y="1840847"/>
            <a:ext cx="4966154" cy="4433073"/>
            <a:chOff x="3576317" y="1789637"/>
            <a:chExt cx="4966154" cy="4433073"/>
          </a:xfrm>
          <a:solidFill>
            <a:srgbClr val="195F9A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F1DC143C-288D-40E4-93DD-449058B06511}"/>
                </a:ext>
              </a:extLst>
            </p:cNvPr>
            <p:cNvSpPr/>
            <p:nvPr/>
          </p:nvSpPr>
          <p:spPr bwMode="auto">
            <a:xfrm>
              <a:off x="5389037" y="4284504"/>
              <a:ext cx="1529883" cy="1938206"/>
            </a:xfrm>
            <a:custGeom>
              <a:avLst/>
              <a:gdLst>
                <a:gd name="T0" fmla="*/ 369 w 889"/>
                <a:gd name="T1" fmla="*/ 1124 h 1124"/>
                <a:gd name="T2" fmla="*/ 713 w 889"/>
                <a:gd name="T3" fmla="*/ 1124 h 1124"/>
                <a:gd name="T4" fmla="*/ 676 w 889"/>
                <a:gd name="T5" fmla="*/ 705 h 1124"/>
                <a:gd name="T6" fmla="*/ 862 w 889"/>
                <a:gd name="T7" fmla="*/ 273 h 1124"/>
                <a:gd name="T8" fmla="*/ 853 w 889"/>
                <a:gd name="T9" fmla="*/ 202 h 1124"/>
                <a:gd name="T10" fmla="*/ 775 w 889"/>
                <a:gd name="T11" fmla="*/ 257 h 1124"/>
                <a:gd name="T12" fmla="*/ 612 w 889"/>
                <a:gd name="T13" fmla="*/ 387 h 1124"/>
                <a:gd name="T14" fmla="*/ 489 w 889"/>
                <a:gd name="T15" fmla="*/ 141 h 1124"/>
                <a:gd name="T16" fmla="*/ 417 w 889"/>
                <a:gd name="T17" fmla="*/ 5 h 1124"/>
                <a:gd name="T18" fmla="*/ 404 w 889"/>
                <a:gd name="T19" fmla="*/ 155 h 1124"/>
                <a:gd name="T20" fmla="*/ 405 w 889"/>
                <a:gd name="T21" fmla="*/ 327 h 1124"/>
                <a:gd name="T22" fmla="*/ 275 w 889"/>
                <a:gd name="T23" fmla="*/ 196 h 1124"/>
                <a:gd name="T24" fmla="*/ 154 w 889"/>
                <a:gd name="T25" fmla="*/ 49 h 1124"/>
                <a:gd name="T26" fmla="*/ 207 w 889"/>
                <a:gd name="T27" fmla="*/ 218 h 1124"/>
                <a:gd name="T28" fmla="*/ 281 w 889"/>
                <a:gd name="T29" fmla="*/ 387 h 1124"/>
                <a:gd name="T30" fmla="*/ 155 w 889"/>
                <a:gd name="T31" fmla="*/ 273 h 1124"/>
                <a:gd name="T32" fmla="*/ 28 w 889"/>
                <a:gd name="T33" fmla="*/ 187 h 1124"/>
                <a:gd name="T34" fmla="*/ 113 w 889"/>
                <a:gd name="T35" fmla="*/ 350 h 1124"/>
                <a:gd name="T36" fmla="*/ 234 w 889"/>
                <a:gd name="T37" fmla="*/ 489 h 1124"/>
                <a:gd name="T38" fmla="*/ 107 w 889"/>
                <a:gd name="T39" fmla="*/ 421 h 1124"/>
                <a:gd name="T40" fmla="*/ 29 w 889"/>
                <a:gd name="T41" fmla="*/ 413 h 1124"/>
                <a:gd name="T42" fmla="*/ 173 w 889"/>
                <a:gd name="T43" fmla="*/ 550 h 1124"/>
                <a:gd name="T44" fmla="*/ 397 w 889"/>
                <a:gd name="T45" fmla="*/ 850 h 1124"/>
                <a:gd name="T46" fmla="*/ 369 w 889"/>
                <a:gd name="T47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9" h="1124">
                  <a:moveTo>
                    <a:pt x="369" y="1124"/>
                  </a:moveTo>
                  <a:cubicBezTo>
                    <a:pt x="713" y="1124"/>
                    <a:pt x="713" y="1124"/>
                    <a:pt x="713" y="1124"/>
                  </a:cubicBezTo>
                  <a:cubicBezTo>
                    <a:pt x="713" y="1124"/>
                    <a:pt x="608" y="991"/>
                    <a:pt x="676" y="705"/>
                  </a:cubicBezTo>
                  <a:cubicBezTo>
                    <a:pt x="744" y="420"/>
                    <a:pt x="845" y="300"/>
                    <a:pt x="862" y="273"/>
                  </a:cubicBezTo>
                  <a:cubicBezTo>
                    <a:pt x="880" y="247"/>
                    <a:pt x="889" y="215"/>
                    <a:pt x="853" y="202"/>
                  </a:cubicBezTo>
                  <a:cubicBezTo>
                    <a:pt x="824" y="191"/>
                    <a:pt x="784" y="242"/>
                    <a:pt x="775" y="257"/>
                  </a:cubicBezTo>
                  <a:cubicBezTo>
                    <a:pt x="766" y="272"/>
                    <a:pt x="693" y="394"/>
                    <a:pt x="612" y="387"/>
                  </a:cubicBezTo>
                  <a:cubicBezTo>
                    <a:pt x="531" y="380"/>
                    <a:pt x="510" y="225"/>
                    <a:pt x="489" y="141"/>
                  </a:cubicBezTo>
                  <a:cubicBezTo>
                    <a:pt x="468" y="57"/>
                    <a:pt x="454" y="0"/>
                    <a:pt x="417" y="5"/>
                  </a:cubicBezTo>
                  <a:cubicBezTo>
                    <a:pt x="383" y="10"/>
                    <a:pt x="401" y="127"/>
                    <a:pt x="404" y="155"/>
                  </a:cubicBezTo>
                  <a:cubicBezTo>
                    <a:pt x="407" y="183"/>
                    <a:pt x="438" y="315"/>
                    <a:pt x="405" y="327"/>
                  </a:cubicBezTo>
                  <a:cubicBezTo>
                    <a:pt x="372" y="339"/>
                    <a:pt x="306" y="258"/>
                    <a:pt x="275" y="196"/>
                  </a:cubicBezTo>
                  <a:cubicBezTo>
                    <a:pt x="244" y="134"/>
                    <a:pt x="204" y="27"/>
                    <a:pt x="154" y="49"/>
                  </a:cubicBezTo>
                  <a:cubicBezTo>
                    <a:pt x="113" y="68"/>
                    <a:pt x="193" y="189"/>
                    <a:pt x="207" y="218"/>
                  </a:cubicBezTo>
                  <a:cubicBezTo>
                    <a:pt x="221" y="247"/>
                    <a:pt x="293" y="374"/>
                    <a:pt x="281" y="387"/>
                  </a:cubicBezTo>
                  <a:cubicBezTo>
                    <a:pt x="269" y="400"/>
                    <a:pt x="178" y="299"/>
                    <a:pt x="155" y="273"/>
                  </a:cubicBezTo>
                  <a:cubicBezTo>
                    <a:pt x="132" y="247"/>
                    <a:pt x="56" y="155"/>
                    <a:pt x="28" y="187"/>
                  </a:cubicBezTo>
                  <a:cubicBezTo>
                    <a:pt x="0" y="219"/>
                    <a:pt x="67" y="306"/>
                    <a:pt x="113" y="350"/>
                  </a:cubicBezTo>
                  <a:cubicBezTo>
                    <a:pt x="159" y="394"/>
                    <a:pt x="243" y="472"/>
                    <a:pt x="234" y="489"/>
                  </a:cubicBezTo>
                  <a:cubicBezTo>
                    <a:pt x="225" y="506"/>
                    <a:pt x="133" y="437"/>
                    <a:pt x="107" y="421"/>
                  </a:cubicBezTo>
                  <a:cubicBezTo>
                    <a:pt x="81" y="405"/>
                    <a:pt x="39" y="384"/>
                    <a:pt x="29" y="413"/>
                  </a:cubicBezTo>
                  <a:cubicBezTo>
                    <a:pt x="20" y="441"/>
                    <a:pt x="79" y="497"/>
                    <a:pt x="173" y="550"/>
                  </a:cubicBezTo>
                  <a:cubicBezTo>
                    <a:pt x="267" y="603"/>
                    <a:pt x="394" y="692"/>
                    <a:pt x="397" y="850"/>
                  </a:cubicBezTo>
                  <a:cubicBezTo>
                    <a:pt x="400" y="1008"/>
                    <a:pt x="375" y="1107"/>
                    <a:pt x="369" y="1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4203F86-EDAB-4616-9E6E-E636632F4D4D}"/>
                </a:ext>
              </a:extLst>
            </p:cNvPr>
            <p:cNvSpPr/>
            <p:nvPr/>
          </p:nvSpPr>
          <p:spPr bwMode="auto">
            <a:xfrm>
              <a:off x="6821581" y="3470642"/>
              <a:ext cx="1720890" cy="1497286"/>
            </a:xfrm>
            <a:custGeom>
              <a:avLst/>
              <a:gdLst>
                <a:gd name="T0" fmla="*/ 70 w 1000"/>
                <a:gd name="T1" fmla="*/ 712 h 868"/>
                <a:gd name="T2" fmla="*/ 788 w 1000"/>
                <a:gd name="T3" fmla="*/ 534 h 868"/>
                <a:gd name="T4" fmla="*/ 1000 w 1000"/>
                <a:gd name="T5" fmla="*/ 38 h 868"/>
                <a:gd name="T6" fmla="*/ 316 w 1000"/>
                <a:gd name="T7" fmla="*/ 198 h 868"/>
                <a:gd name="T8" fmla="*/ 0 w 1000"/>
                <a:gd name="T9" fmla="*/ 630 h 868"/>
                <a:gd name="T10" fmla="*/ 566 w 1000"/>
                <a:gd name="T11" fmla="*/ 360 h 868"/>
                <a:gd name="T12" fmla="*/ 70 w 1000"/>
                <a:gd name="T13" fmla="*/ 71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" h="868">
                  <a:moveTo>
                    <a:pt x="70" y="712"/>
                  </a:moveTo>
                  <a:cubicBezTo>
                    <a:pt x="70" y="712"/>
                    <a:pt x="485" y="868"/>
                    <a:pt x="788" y="534"/>
                  </a:cubicBezTo>
                  <a:cubicBezTo>
                    <a:pt x="980" y="322"/>
                    <a:pt x="1000" y="38"/>
                    <a:pt x="1000" y="38"/>
                  </a:cubicBezTo>
                  <a:cubicBezTo>
                    <a:pt x="1000" y="38"/>
                    <a:pt x="586" y="0"/>
                    <a:pt x="316" y="198"/>
                  </a:cubicBezTo>
                  <a:cubicBezTo>
                    <a:pt x="46" y="396"/>
                    <a:pt x="0" y="630"/>
                    <a:pt x="0" y="630"/>
                  </a:cubicBezTo>
                  <a:cubicBezTo>
                    <a:pt x="0" y="630"/>
                    <a:pt x="208" y="440"/>
                    <a:pt x="566" y="360"/>
                  </a:cubicBezTo>
                  <a:cubicBezTo>
                    <a:pt x="566" y="360"/>
                    <a:pt x="262" y="522"/>
                    <a:pt x="70" y="7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9B2C797-BD7B-4CF9-80D2-D885DCE04292}"/>
                </a:ext>
              </a:extLst>
            </p:cNvPr>
            <p:cNvSpPr/>
            <p:nvPr/>
          </p:nvSpPr>
          <p:spPr bwMode="auto">
            <a:xfrm>
              <a:off x="5987765" y="1789637"/>
              <a:ext cx="1460094" cy="2617956"/>
            </a:xfrm>
            <a:custGeom>
              <a:avLst/>
              <a:gdLst>
                <a:gd name="T0" fmla="*/ 325 w 849"/>
                <a:gd name="T1" fmla="*/ 1518 h 1518"/>
                <a:gd name="T2" fmla="*/ 817 w 849"/>
                <a:gd name="T3" fmla="*/ 816 h 1518"/>
                <a:gd name="T4" fmla="*/ 539 w 849"/>
                <a:gd name="T5" fmla="*/ 0 h 1518"/>
                <a:gd name="T6" fmla="*/ 98 w 849"/>
                <a:gd name="T7" fmla="*/ 644 h 1518"/>
                <a:gd name="T8" fmla="*/ 189 w 849"/>
                <a:gd name="T9" fmla="*/ 1506 h 1518"/>
                <a:gd name="T10" fmla="*/ 455 w 849"/>
                <a:gd name="T11" fmla="*/ 706 h 1518"/>
                <a:gd name="T12" fmla="*/ 325 w 849"/>
                <a:gd name="T13" fmla="*/ 1518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9" h="1518">
                  <a:moveTo>
                    <a:pt x="325" y="1518"/>
                  </a:moveTo>
                  <a:cubicBezTo>
                    <a:pt x="325" y="1518"/>
                    <a:pt x="785" y="1276"/>
                    <a:pt x="817" y="816"/>
                  </a:cubicBezTo>
                  <a:cubicBezTo>
                    <a:pt x="849" y="356"/>
                    <a:pt x="539" y="0"/>
                    <a:pt x="539" y="0"/>
                  </a:cubicBezTo>
                  <a:cubicBezTo>
                    <a:pt x="539" y="0"/>
                    <a:pt x="209" y="294"/>
                    <a:pt x="98" y="644"/>
                  </a:cubicBezTo>
                  <a:cubicBezTo>
                    <a:pt x="0" y="951"/>
                    <a:pt x="59" y="1290"/>
                    <a:pt x="189" y="1506"/>
                  </a:cubicBezTo>
                  <a:cubicBezTo>
                    <a:pt x="189" y="1506"/>
                    <a:pt x="167" y="1158"/>
                    <a:pt x="455" y="706"/>
                  </a:cubicBezTo>
                  <a:cubicBezTo>
                    <a:pt x="455" y="706"/>
                    <a:pt x="345" y="970"/>
                    <a:pt x="325" y="15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61FD8B39-28B4-43B1-944D-8C3425316F76}"/>
                </a:ext>
              </a:extLst>
            </p:cNvPr>
            <p:cNvSpPr/>
            <p:nvPr/>
          </p:nvSpPr>
          <p:spPr bwMode="auto">
            <a:xfrm>
              <a:off x="4580935" y="1923750"/>
              <a:ext cx="1638243" cy="2391986"/>
            </a:xfrm>
            <a:custGeom>
              <a:avLst/>
              <a:gdLst>
                <a:gd name="T0" fmla="*/ 700 w 952"/>
                <a:gd name="T1" fmla="*/ 1330 h 1386"/>
                <a:gd name="T2" fmla="*/ 760 w 952"/>
                <a:gd name="T3" fmla="*/ 522 h 1386"/>
                <a:gd name="T4" fmla="*/ 138 w 952"/>
                <a:gd name="T5" fmla="*/ 0 h 1386"/>
                <a:gd name="T6" fmla="*/ 122 w 952"/>
                <a:gd name="T7" fmla="*/ 820 h 1386"/>
                <a:gd name="T8" fmla="*/ 590 w 952"/>
                <a:gd name="T9" fmla="*/ 1386 h 1386"/>
                <a:gd name="T10" fmla="*/ 412 w 952"/>
                <a:gd name="T11" fmla="*/ 618 h 1386"/>
                <a:gd name="T12" fmla="*/ 700 w 952"/>
                <a:gd name="T13" fmla="*/ 133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2" h="1386">
                  <a:moveTo>
                    <a:pt x="700" y="1330"/>
                  </a:moveTo>
                  <a:cubicBezTo>
                    <a:pt x="700" y="1330"/>
                    <a:pt x="952" y="916"/>
                    <a:pt x="760" y="522"/>
                  </a:cubicBezTo>
                  <a:cubicBezTo>
                    <a:pt x="571" y="134"/>
                    <a:pt x="138" y="0"/>
                    <a:pt x="138" y="0"/>
                  </a:cubicBezTo>
                  <a:cubicBezTo>
                    <a:pt x="138" y="0"/>
                    <a:pt x="0" y="476"/>
                    <a:pt x="122" y="820"/>
                  </a:cubicBezTo>
                  <a:cubicBezTo>
                    <a:pt x="241" y="1156"/>
                    <a:pt x="462" y="1316"/>
                    <a:pt x="590" y="1386"/>
                  </a:cubicBezTo>
                  <a:cubicBezTo>
                    <a:pt x="590" y="1386"/>
                    <a:pt x="422" y="1170"/>
                    <a:pt x="412" y="618"/>
                  </a:cubicBezTo>
                  <a:cubicBezTo>
                    <a:pt x="412" y="618"/>
                    <a:pt x="548" y="1094"/>
                    <a:pt x="700" y="1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BD0E2135-CC81-415D-9753-926F0812A9BB}"/>
                </a:ext>
              </a:extLst>
            </p:cNvPr>
            <p:cNvSpPr/>
            <p:nvPr/>
          </p:nvSpPr>
          <p:spPr bwMode="auto">
            <a:xfrm>
              <a:off x="3576317" y="3553313"/>
              <a:ext cx="1816393" cy="1241922"/>
            </a:xfrm>
            <a:custGeom>
              <a:avLst/>
              <a:gdLst>
                <a:gd name="T0" fmla="*/ 1056 w 1056"/>
                <a:gd name="T1" fmla="*/ 528 h 720"/>
                <a:gd name="T2" fmla="*/ 616 w 1056"/>
                <a:gd name="T3" fmla="*/ 80 h 720"/>
                <a:gd name="T4" fmla="*/ 0 w 1056"/>
                <a:gd name="T5" fmla="*/ 178 h 720"/>
                <a:gd name="T6" fmla="*/ 446 w 1056"/>
                <a:gd name="T7" fmla="*/ 596 h 720"/>
                <a:gd name="T8" fmla="*/ 1036 w 1056"/>
                <a:gd name="T9" fmla="*/ 622 h 720"/>
                <a:gd name="T10" fmla="*/ 504 w 1056"/>
                <a:gd name="T11" fmla="*/ 334 h 720"/>
                <a:gd name="T12" fmla="*/ 1056 w 1056"/>
                <a:gd name="T13" fmla="*/ 52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6" h="720">
                  <a:moveTo>
                    <a:pt x="1056" y="528"/>
                  </a:moveTo>
                  <a:cubicBezTo>
                    <a:pt x="1056" y="528"/>
                    <a:pt x="950" y="160"/>
                    <a:pt x="616" y="80"/>
                  </a:cubicBezTo>
                  <a:cubicBezTo>
                    <a:pt x="282" y="0"/>
                    <a:pt x="0" y="178"/>
                    <a:pt x="0" y="178"/>
                  </a:cubicBezTo>
                  <a:cubicBezTo>
                    <a:pt x="0" y="178"/>
                    <a:pt x="190" y="477"/>
                    <a:pt x="446" y="596"/>
                  </a:cubicBezTo>
                  <a:cubicBezTo>
                    <a:pt x="712" y="720"/>
                    <a:pt x="952" y="660"/>
                    <a:pt x="1036" y="622"/>
                  </a:cubicBezTo>
                  <a:cubicBezTo>
                    <a:pt x="1036" y="622"/>
                    <a:pt x="786" y="594"/>
                    <a:pt x="504" y="334"/>
                  </a:cubicBezTo>
                  <a:cubicBezTo>
                    <a:pt x="504" y="334"/>
                    <a:pt x="824" y="508"/>
                    <a:pt x="1056" y="5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AutoShape 37">
            <a:extLst>
              <a:ext uri="{FF2B5EF4-FFF2-40B4-BE49-F238E27FC236}">
                <a16:creationId xmlns:a16="http://schemas.microsoft.com/office/drawing/2014/main" id="{BF2F8FDA-FC3D-4E45-B223-EAB09FE27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5" y="1636610"/>
            <a:ext cx="2848683" cy="1324304"/>
          </a:xfrm>
          <a:custGeom>
            <a:avLst/>
            <a:gdLst>
              <a:gd name="T0" fmla="*/ 2147483646 w 21600"/>
              <a:gd name="T1" fmla="*/ 14846403 h 21600"/>
              <a:gd name="T2" fmla="*/ 2147483646 w 21600"/>
              <a:gd name="T3" fmla="*/ 14846403 h 21600"/>
              <a:gd name="T4" fmla="*/ 2147483646 w 21600"/>
              <a:gd name="T5" fmla="*/ 14846403 h 21600"/>
              <a:gd name="T6" fmla="*/ 2147483646 w 21600"/>
              <a:gd name="T7" fmla="*/ 148464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algn="r" eaLnBrk="1" hangingPunct="1">
              <a:lnSpc>
                <a:spcPct val="120000"/>
              </a:lnSpc>
            </a:pP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Làm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tập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1, 3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trong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sgk</a:t>
            </a:r>
            <a:endParaRPr lang="es-ES" altLang="zh-CN" sz="3000" dirty="0">
              <a:solidFill>
                <a:srgbClr val="D247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38">
            <a:extLst>
              <a:ext uri="{FF2B5EF4-FFF2-40B4-BE49-F238E27FC236}">
                <a16:creationId xmlns:a16="http://schemas.microsoft.com/office/drawing/2014/main" id="{8E5F15BA-03BE-4E8F-B1EE-FBD913F3623B}"/>
              </a:ext>
            </a:extLst>
          </p:cNvPr>
          <p:cNvSpPr/>
          <p:nvPr/>
        </p:nvSpPr>
        <p:spPr bwMode="auto">
          <a:xfrm>
            <a:off x="3483652" y="2408556"/>
            <a:ext cx="228600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195F9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1" name="AutoShape 40">
            <a:extLst>
              <a:ext uri="{FF2B5EF4-FFF2-40B4-BE49-F238E27FC236}">
                <a16:creationId xmlns:a16="http://schemas.microsoft.com/office/drawing/2014/main" id="{51D48A4D-2CF9-4420-A21F-552866027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708" y="1545515"/>
            <a:ext cx="4931492" cy="1726081"/>
          </a:xfrm>
          <a:custGeom>
            <a:avLst/>
            <a:gdLst>
              <a:gd name="T0" fmla="*/ 2147483646 w 21600"/>
              <a:gd name="T1" fmla="*/ 20792382 h 21600"/>
              <a:gd name="T2" fmla="*/ 2147483646 w 21600"/>
              <a:gd name="T3" fmla="*/ 20792382 h 21600"/>
              <a:gd name="T4" fmla="*/ 2147483646 w 21600"/>
              <a:gd name="T5" fmla="*/ 20792382 h 21600"/>
              <a:gd name="T6" fmla="*/ 2147483646 w 21600"/>
              <a:gd name="T7" fmla="*/ 207923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eaLnBrk="1" hangingPunct="1">
              <a:lnSpc>
                <a:spcPct val="120000"/>
              </a:lnSpc>
            </a:pP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Chuẩn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bị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mẫu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vật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cho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tiết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sau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Củ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hành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Ếch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Trứng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cá</a:t>
            </a:r>
            <a:endParaRPr lang="es-ES" altLang="zh-CN" sz="3000" dirty="0">
              <a:solidFill>
                <a:srgbClr val="D247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41">
            <a:extLst>
              <a:ext uri="{FF2B5EF4-FFF2-40B4-BE49-F238E27FC236}">
                <a16:creationId xmlns:a16="http://schemas.microsoft.com/office/drawing/2014/main" id="{40449EB6-11AA-4F19-A69A-979ABBEA1B6F}"/>
              </a:ext>
            </a:extLst>
          </p:cNvPr>
          <p:cNvSpPr/>
          <p:nvPr/>
        </p:nvSpPr>
        <p:spPr bwMode="auto">
          <a:xfrm>
            <a:off x="6601972" y="2298762"/>
            <a:ext cx="227013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195F9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3" name="AutoShape 49">
            <a:extLst>
              <a:ext uri="{FF2B5EF4-FFF2-40B4-BE49-F238E27FC236}">
                <a16:creationId xmlns:a16="http://schemas.microsoft.com/office/drawing/2014/main" id="{03EEDFDC-142E-4E9D-8070-58C9731B7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76" y="4300691"/>
            <a:ext cx="2532626" cy="664298"/>
          </a:xfrm>
          <a:custGeom>
            <a:avLst/>
            <a:gdLst>
              <a:gd name="T0" fmla="*/ 2147483646 w 21600"/>
              <a:gd name="T1" fmla="*/ 15043636 h 21600"/>
              <a:gd name="T2" fmla="*/ 2147483646 w 21600"/>
              <a:gd name="T3" fmla="*/ 15043636 h 21600"/>
              <a:gd name="T4" fmla="*/ 2147483646 w 21600"/>
              <a:gd name="T5" fmla="*/ 15043636 h 21600"/>
              <a:gd name="T6" fmla="*/ 2147483646 w 21600"/>
              <a:gd name="T7" fmla="*/ 150436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algn="r" eaLnBrk="1" hangingPunct="1">
              <a:lnSpc>
                <a:spcPct val="120000"/>
              </a:lnSpc>
            </a:pP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Học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thuộc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bài</a:t>
            </a:r>
            <a:endParaRPr lang="es-ES" altLang="zh-CN" sz="3000" dirty="0">
              <a:solidFill>
                <a:srgbClr val="D247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50">
            <a:extLst>
              <a:ext uri="{FF2B5EF4-FFF2-40B4-BE49-F238E27FC236}">
                <a16:creationId xmlns:a16="http://schemas.microsoft.com/office/drawing/2014/main" id="{62493282-8835-4ED8-823E-BC922E3858E5}"/>
              </a:ext>
            </a:extLst>
          </p:cNvPr>
          <p:cNvSpPr/>
          <p:nvPr/>
        </p:nvSpPr>
        <p:spPr bwMode="auto">
          <a:xfrm>
            <a:off x="3056769" y="4629654"/>
            <a:ext cx="228600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195F9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5" name="AutoShape 52">
            <a:extLst>
              <a:ext uri="{FF2B5EF4-FFF2-40B4-BE49-F238E27FC236}">
                <a16:creationId xmlns:a16="http://schemas.microsoft.com/office/drawing/2014/main" id="{3732AD55-A8E5-4837-8118-D8AF55F3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185" y="4225484"/>
            <a:ext cx="3825273" cy="1394266"/>
          </a:xfrm>
          <a:custGeom>
            <a:avLst/>
            <a:gdLst>
              <a:gd name="T0" fmla="*/ 2147483646 w 21600"/>
              <a:gd name="T1" fmla="*/ 21039105 h 21600"/>
              <a:gd name="T2" fmla="*/ 2147483646 w 21600"/>
              <a:gd name="T3" fmla="*/ 21039105 h 21600"/>
              <a:gd name="T4" fmla="*/ 2147483646 w 21600"/>
              <a:gd name="T5" fmla="*/ 21039105 h 21600"/>
              <a:gd name="T6" fmla="*/ 2147483646 w 21600"/>
              <a:gd name="T7" fmla="*/ 210391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algn="just" eaLnBrk="1" hangingPunct="1">
              <a:lnSpc>
                <a:spcPct val="120000"/>
              </a:lnSpc>
            </a:pP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Đọc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trước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nội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dung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bài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thực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hành</a:t>
            </a:r>
            <a:endParaRPr lang="es-ES" altLang="zh-CN" sz="3000" dirty="0">
              <a:solidFill>
                <a:srgbClr val="D247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53">
            <a:extLst>
              <a:ext uri="{FF2B5EF4-FFF2-40B4-BE49-F238E27FC236}">
                <a16:creationId xmlns:a16="http://schemas.microsoft.com/office/drawing/2014/main" id="{D2B44081-4C52-41AB-AE4E-E765431B7D4F}"/>
              </a:ext>
            </a:extLst>
          </p:cNvPr>
          <p:cNvSpPr/>
          <p:nvPr/>
        </p:nvSpPr>
        <p:spPr bwMode="auto">
          <a:xfrm>
            <a:off x="7530114" y="4629654"/>
            <a:ext cx="227013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195F9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cxnSp>
        <p:nvCxnSpPr>
          <p:cNvPr id="17" name="直接连接符 29"/>
          <p:cNvCxnSpPr/>
          <p:nvPr/>
        </p:nvCxnSpPr>
        <p:spPr>
          <a:xfrm>
            <a:off x="141440" y="979939"/>
            <a:ext cx="1189432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650620" y="1508384"/>
            <a:ext cx="856005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" name="文本框 30"/>
          <p:cNvSpPr txBox="1"/>
          <p:nvPr/>
        </p:nvSpPr>
        <p:spPr>
          <a:xfrm>
            <a:off x="4911732" y="1637331"/>
            <a:ext cx="189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650620" y="3037714"/>
            <a:ext cx="856005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" name="文本框 47"/>
          <p:cNvSpPr txBox="1"/>
          <p:nvPr/>
        </p:nvSpPr>
        <p:spPr>
          <a:xfrm>
            <a:off x="921435" y="1508384"/>
            <a:ext cx="2491068" cy="223445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defTabSz="761932">
              <a:defRPr/>
            </a:pPr>
            <a:r>
              <a:rPr lang="en-US" altLang="zh-CN" sz="66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NỘI</a:t>
            </a:r>
          </a:p>
          <a:p>
            <a:pPr defTabSz="761932">
              <a:defRPr/>
            </a:pPr>
            <a:r>
              <a:rPr lang="en-US" altLang="zh-CN" sz="66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DUNG</a:t>
            </a:r>
            <a:endParaRPr lang="zh-CN" altLang="en-US" sz="66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文本框 30"/>
          <p:cNvSpPr txBox="1"/>
          <p:nvPr/>
        </p:nvSpPr>
        <p:spPr>
          <a:xfrm>
            <a:off x="4744742" y="2837659"/>
            <a:ext cx="5203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4501828" y="123841"/>
            <a:ext cx="2876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55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 BÀO</a:t>
            </a:r>
            <a:endParaRPr lang="zh-CN" altLang="en-US" sz="55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97517" y="1934053"/>
            <a:ext cx="856005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" name="文本框 30"/>
          <p:cNvSpPr txBox="1"/>
          <p:nvPr/>
        </p:nvSpPr>
        <p:spPr>
          <a:xfrm>
            <a:off x="1758629" y="2063000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97517" y="3463383"/>
            <a:ext cx="856005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" name="文本框 30"/>
          <p:cNvSpPr txBox="1"/>
          <p:nvPr/>
        </p:nvSpPr>
        <p:spPr>
          <a:xfrm>
            <a:off x="1659368" y="3571105"/>
            <a:ext cx="856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0"/>
          <p:cNvSpPr txBox="1"/>
          <p:nvPr/>
        </p:nvSpPr>
        <p:spPr>
          <a:xfrm>
            <a:off x="229373" y="139607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91406" y="1797269"/>
            <a:ext cx="9627432" cy="4855780"/>
            <a:chOff x="1702675" y="1734207"/>
            <a:chExt cx="9627432" cy="48557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1929" t="35668" r="22697" b="14979"/>
            <a:stretch/>
          </p:blipFill>
          <p:spPr>
            <a:xfrm>
              <a:off x="1702675" y="1765738"/>
              <a:ext cx="9627431" cy="482424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1702676" y="1734207"/>
              <a:ext cx="4240924" cy="1686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445063" y="5328744"/>
              <a:ext cx="2885044" cy="12612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03172" y="5126420"/>
              <a:ext cx="903890" cy="404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315904" y="1734207"/>
              <a:ext cx="1014202" cy="596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51370" y="1012019"/>
            <a:ext cx="10961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3" y="938414"/>
            <a:ext cx="610106" cy="9782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45508" y="1161762"/>
            <a:ext cx="89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9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229373" y="139607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717" t="26617" r="40023" b="12608"/>
          <a:stretch/>
        </p:blipFill>
        <p:spPr>
          <a:xfrm>
            <a:off x="5728138" y="1074391"/>
            <a:ext cx="6463862" cy="5625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479" y="847493"/>
            <a:ext cx="4568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3" y="1074391"/>
            <a:ext cx="610106" cy="978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860" y="931622"/>
            <a:ext cx="55142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vi.</a:t>
            </a:r>
          </a:p>
        </p:txBody>
      </p:sp>
    </p:spTree>
    <p:extLst>
      <p:ext uri="{BB962C8B-B14F-4D97-AF65-F5344CB8AC3E}">
        <p14:creationId xmlns:p14="http://schemas.microsoft.com/office/powerpoint/2010/main" val="291056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229373" y="139607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354" t="23383" r="39539" b="29418"/>
          <a:stretch/>
        </p:blipFill>
        <p:spPr>
          <a:xfrm>
            <a:off x="2632840" y="2132286"/>
            <a:ext cx="7078718" cy="46835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1368" y="1074391"/>
            <a:ext cx="956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2" y="1074391"/>
            <a:ext cx="610106" cy="978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2411" y="1074391"/>
            <a:ext cx="7159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6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229373" y="139607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47"/>
          <p:cNvGrpSpPr/>
          <p:nvPr/>
        </p:nvGrpSpPr>
        <p:grpSpPr>
          <a:xfrm flipH="1" flipV="1">
            <a:off x="7957679" y="3265184"/>
            <a:ext cx="3030657" cy="45719"/>
            <a:chOff x="2531312" y="2421168"/>
            <a:chExt cx="1388066" cy="36000"/>
          </a:xfrm>
          <a:solidFill>
            <a:srgbClr val="FF0000"/>
          </a:solidFill>
        </p:grpSpPr>
        <p:cxnSp>
          <p:nvCxnSpPr>
            <p:cNvPr id="4" name="直接连接符 48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9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858">
                <a:defRPr/>
              </a:pPr>
              <a:endParaRPr lang="zh-CN" altLang="en-US"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53"/>
          <p:cNvGrpSpPr/>
          <p:nvPr/>
        </p:nvGrpSpPr>
        <p:grpSpPr>
          <a:xfrm>
            <a:off x="941346" y="2789520"/>
            <a:ext cx="3993040" cy="29998"/>
            <a:chOff x="2531312" y="2421168"/>
            <a:chExt cx="1388066" cy="36000"/>
          </a:xfrm>
          <a:solidFill>
            <a:srgbClr val="FF0000"/>
          </a:solidFill>
        </p:grpSpPr>
        <p:cxnSp>
          <p:nvCxnSpPr>
            <p:cNvPr id="10" name="直接连接符 54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55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858">
                <a:defRPr/>
              </a:pPr>
              <a:endParaRPr lang="zh-CN" altLang="en-US"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8"/>
          <p:cNvGrpSpPr>
            <a:grpSpLocks/>
          </p:cNvGrpSpPr>
          <p:nvPr/>
        </p:nvGrpSpPr>
        <p:grpSpPr bwMode="auto">
          <a:xfrm>
            <a:off x="3686348" y="1468725"/>
            <a:ext cx="2908893" cy="1842177"/>
            <a:chOff x="0" y="0"/>
            <a:chExt cx="2093189" cy="1416774"/>
          </a:xfrm>
          <a:solidFill>
            <a:srgbClr val="007FDE"/>
          </a:solidFill>
        </p:grpSpPr>
        <p:sp>
          <p:nvSpPr>
            <p:cNvPr id="13" name="等腰三角形 19">
              <a:hlinkClick r:id="rId2"/>
            </p:cNvPr>
            <p:cNvSpPr>
              <a:spLocks noChangeArrowheads="1"/>
            </p:cNvSpPr>
            <p:nvPr/>
          </p:nvSpPr>
          <p:spPr bwMode="auto">
            <a:xfrm flipH="1" flipV="1"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solidFill>
              <a:srgbClr val="F4726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93" tIns="38097" rIns="76193" bIns="38097" rtlCol="0" anchor="ctr"/>
            <a:lstStyle/>
            <a:p>
              <a:pPr algn="ctr"/>
              <a:endParaRPr lang="zh-CN" altLang="zh-CN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endParaRPr>
            </a:p>
          </p:txBody>
        </p:sp>
        <p:sp>
          <p:nvSpPr>
            <p:cNvPr id="14" name="文本框 20"/>
            <p:cNvSpPr>
              <a:spLocks noChangeArrowheads="1"/>
            </p:cNvSpPr>
            <p:nvPr/>
          </p:nvSpPr>
          <p:spPr bwMode="auto">
            <a:xfrm>
              <a:off x="553150" y="143584"/>
              <a:ext cx="1035299" cy="494296"/>
            </a:xfrm>
            <a:prstGeom prst="rect">
              <a:avLst/>
            </a:prstGeom>
            <a:solidFill>
              <a:srgbClr val="F4726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93" tIns="38097" rIns="76193" bIns="38097" rtlCol="0" anchor="ctr"/>
            <a:lstStyle/>
            <a:p>
              <a:pPr algn="ctr"/>
              <a:r>
                <a:rPr lang="en-US" altLang="zh-CN" sz="3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altLang="zh-CN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thước</a:t>
              </a:r>
              <a:endParaRPr lang="zh-CN" alt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/>
        </p:nvGrpSpPr>
        <p:grpSpPr bwMode="auto">
          <a:xfrm rot="10800000">
            <a:off x="5286703" y="1831629"/>
            <a:ext cx="3074814" cy="2078217"/>
            <a:chOff x="338159" y="1019896"/>
            <a:chExt cx="1869845" cy="1568894"/>
          </a:xfrm>
          <a:solidFill>
            <a:srgbClr val="007FDE"/>
          </a:solidFill>
        </p:grpSpPr>
        <p:sp>
          <p:nvSpPr>
            <p:cNvPr id="19" name="等腰三角形 25">
              <a:hlinkClick r:id="rId2"/>
            </p:cNvPr>
            <p:cNvSpPr>
              <a:spLocks noChangeArrowheads="1"/>
            </p:cNvSpPr>
            <p:nvPr/>
          </p:nvSpPr>
          <p:spPr bwMode="auto">
            <a:xfrm flipH="1" flipV="1">
              <a:off x="338159" y="1172016"/>
              <a:ext cx="1869845" cy="1416774"/>
            </a:xfrm>
            <a:prstGeom prst="triangle">
              <a:avLst>
                <a:gd name="adj" fmla="val 50000"/>
              </a:avLst>
            </a:prstGeom>
            <a:solidFill>
              <a:srgbClr val="29B9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93" tIns="38097" rIns="76193" bIns="38097" rtlCol="0" anchor="ctr"/>
            <a:lstStyle/>
            <a:p>
              <a:pPr algn="ctr"/>
              <a:endParaRPr lang="zh-CN" altLang="zh-CN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endParaRPr>
            </a:p>
          </p:txBody>
        </p:sp>
        <p:sp>
          <p:nvSpPr>
            <p:cNvPr id="20" name="文本框 26"/>
            <p:cNvSpPr>
              <a:spLocks noChangeArrowheads="1"/>
            </p:cNvSpPr>
            <p:nvPr/>
          </p:nvSpPr>
          <p:spPr bwMode="auto">
            <a:xfrm rot="10800000">
              <a:off x="668907" y="1019896"/>
              <a:ext cx="1144518" cy="1372797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93" tIns="38097" rIns="76193" bIns="38097" rtlCol="0" anchor="ctr"/>
            <a:lstStyle/>
            <a:p>
              <a:pPr algn="ctr"/>
              <a:r>
                <a:rPr lang="en-US" altLang="zh-CN" sz="3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altLang="zh-CN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endParaRPr lang="zh-CN" alt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23"/>
          <p:cNvSpPr txBox="1"/>
          <p:nvPr/>
        </p:nvSpPr>
        <p:spPr>
          <a:xfrm>
            <a:off x="1214852" y="1683157"/>
            <a:ext cx="2824382" cy="1000260"/>
          </a:xfrm>
          <a:prstGeom prst="rect">
            <a:avLst/>
          </a:prstGeom>
          <a:noFill/>
        </p:spPr>
        <p:txBody>
          <a:bodyPr wrap="square" lIns="76187" tIns="38093" rIns="76187" bIns="38093">
            <a:spAutoFit/>
          </a:bodyPr>
          <a:lstStyle/>
          <a:p>
            <a:pPr algn="r"/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38"/>
          <p:cNvSpPr txBox="1"/>
          <p:nvPr/>
        </p:nvSpPr>
        <p:spPr>
          <a:xfrm>
            <a:off x="7922843" y="2098481"/>
            <a:ext cx="3034192" cy="1000260"/>
          </a:xfrm>
          <a:prstGeom prst="rect">
            <a:avLst/>
          </a:prstGeom>
          <a:noFill/>
        </p:spPr>
        <p:txBody>
          <a:bodyPr wrap="square" lIns="76187" tIns="38093" rIns="76187" bIns="38093">
            <a:spAutoFit/>
          </a:bodyPr>
          <a:lstStyle/>
          <a:p>
            <a:pPr algn="just"/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4127" y="4141874"/>
            <a:ext cx="1086037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0" y="4437599"/>
            <a:ext cx="610106" cy="97820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12358" y="4539313"/>
            <a:ext cx="856289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8" grpId="0"/>
      <p:bldP spid="28" grpId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40182" y="45011"/>
            <a:ext cx="566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716" t="30280" r="45476" b="47306"/>
          <a:stretch/>
        </p:blipFill>
        <p:spPr>
          <a:xfrm>
            <a:off x="6166164" y="76543"/>
            <a:ext cx="5934944" cy="250908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7841" y="2282004"/>
            <a:ext cx="10456254" cy="4388528"/>
            <a:chOff x="40182" y="2360834"/>
            <a:chExt cx="10456254" cy="43885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1687" t="34159" r="47778" b="16056"/>
            <a:stretch/>
          </p:blipFill>
          <p:spPr>
            <a:xfrm>
              <a:off x="40182" y="2360834"/>
              <a:ext cx="4787484" cy="438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21876" t="25539" r="48506" b="41056"/>
            <a:stretch/>
          </p:blipFill>
          <p:spPr>
            <a:xfrm>
              <a:off x="4827666" y="3154824"/>
              <a:ext cx="5668770" cy="3594538"/>
            </a:xfrm>
            <a:prstGeom prst="rect">
              <a:avLst/>
            </a:prstGeom>
          </p:spPr>
        </p:pic>
      </p:grpSp>
      <p:sp>
        <p:nvSpPr>
          <p:cNvPr id="12" name="Donut 11"/>
          <p:cNvSpPr/>
          <p:nvPr/>
        </p:nvSpPr>
        <p:spPr>
          <a:xfrm>
            <a:off x="7536064" y="1644136"/>
            <a:ext cx="1497578" cy="577463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2585665" y="2126943"/>
            <a:ext cx="1294684" cy="443720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104397" y="2900854"/>
            <a:ext cx="1825658" cy="570727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9457752" y="199866"/>
            <a:ext cx="1497578" cy="577463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2591583" y="2434673"/>
            <a:ext cx="1294684" cy="443720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6779172" y="3379616"/>
            <a:ext cx="1729502" cy="441458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10581030" y="-10946"/>
            <a:ext cx="1444406" cy="420849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2603613" y="2723332"/>
            <a:ext cx="1248716" cy="355516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8059262" y="2883835"/>
            <a:ext cx="1760838" cy="562721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697465"/>
              </p:ext>
            </p:extLst>
          </p:nvPr>
        </p:nvGraphicFramePr>
        <p:xfrm>
          <a:off x="282027" y="1571002"/>
          <a:ext cx="4337269" cy="420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7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733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Màng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733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vùng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67627"/>
              </p:ext>
            </p:extLst>
          </p:nvPr>
        </p:nvGraphicFramePr>
        <p:xfrm>
          <a:off x="6022429" y="1618299"/>
          <a:ext cx="597513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320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khiển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mọi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solidFill>
                          <a:srgbClr val="00CC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320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soát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khỏi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solidFill>
                          <a:srgbClr val="00CC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320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solidFill>
                          <a:srgbClr val="00CC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4619297" y="3026979"/>
            <a:ext cx="1355834" cy="201798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19297" y="3247697"/>
            <a:ext cx="1387365" cy="102475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19297" y="4035972"/>
            <a:ext cx="1387365" cy="151349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668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2021-05-29T13:10:23Z</dcterms:created>
  <dcterms:modified xsi:type="dcterms:W3CDTF">2023-12-12T15:35:11Z</dcterms:modified>
</cp:coreProperties>
</file>