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8" r:id="rId2"/>
    <p:sldId id="256" r:id="rId3"/>
    <p:sldId id="262" r:id="rId4"/>
    <p:sldId id="257" r:id="rId5"/>
    <p:sldId id="259" r:id="rId6"/>
    <p:sldId id="270" r:id="rId7"/>
    <p:sldId id="260" r:id="rId8"/>
    <p:sldId id="258" r:id="rId9"/>
    <p:sldId id="272" r:id="rId10"/>
    <p:sldId id="273" r:id="rId11"/>
    <p:sldId id="264" r:id="rId12"/>
    <p:sldId id="265" r:id="rId13"/>
    <p:sldId id="274" r:id="rId14"/>
    <p:sldId id="267" r:id="rId15"/>
    <p:sldId id="275" r:id="rId16"/>
    <p:sldId id="277"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10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166182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62540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894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161170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095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128422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429357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282247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296543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D02D8-4F03-42C7-B73D-126BC0347B18}"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336299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AD02D8-4F03-42C7-B73D-126BC0347B18}"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5016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AD02D8-4F03-42C7-B73D-126BC0347B18}"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92530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AD02D8-4F03-42C7-B73D-126BC0347B18}"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116691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D02D8-4F03-42C7-B73D-126BC0347B18}"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360072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D02D8-4F03-42C7-B73D-126BC0347B18}"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274535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D02D8-4F03-42C7-B73D-126BC0347B18}"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E5BA8-3D65-43E2-80B9-777F1A773BAF}" type="slidenum">
              <a:rPr lang="en-US" smtClean="0"/>
              <a:t>‹#›</a:t>
            </a:fld>
            <a:endParaRPr lang="en-US"/>
          </a:p>
        </p:txBody>
      </p:sp>
    </p:spTree>
    <p:extLst>
      <p:ext uri="{BB962C8B-B14F-4D97-AF65-F5344CB8AC3E}">
        <p14:creationId xmlns:p14="http://schemas.microsoft.com/office/powerpoint/2010/main" val="348421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AD02D8-4F03-42C7-B73D-126BC0347B18}" type="datetimeFigureOut">
              <a:rPr lang="en-US" smtClean="0"/>
              <a:t>10/16/2020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7E5BA8-3D65-43E2-80B9-777F1A773BAF}" type="slidenum">
              <a:rPr lang="en-US" smtClean="0"/>
              <a:t>‹#›</a:t>
            </a:fld>
            <a:endParaRPr lang="en-US"/>
          </a:p>
        </p:txBody>
      </p:sp>
    </p:spTree>
    <p:extLst>
      <p:ext uri="{BB962C8B-B14F-4D97-AF65-F5344CB8AC3E}">
        <p14:creationId xmlns:p14="http://schemas.microsoft.com/office/powerpoint/2010/main" val="22240290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59" y="1775503"/>
            <a:ext cx="10779617" cy="4222369"/>
          </a:xfrm>
        </p:spPr>
        <p:txBody>
          <a:bodyPr>
            <a:normAutofit fontScale="90000"/>
          </a:bodyPr>
          <a:lstStyle/>
          <a:p>
            <a:pPr algn="ctr"/>
            <a:r>
              <a:rPr lang="en-US" sz="3300" b="1" u="sng" smtClean="0">
                <a:solidFill>
                  <a:srgbClr val="3333FF"/>
                </a:solidFill>
                <a:latin typeface="Times New Roman" panose="02020603050405020304" pitchFamily="18" charset="0"/>
                <a:cs typeface="Times New Roman" panose="02020603050405020304" pitchFamily="18" charset="0"/>
              </a:rPr>
              <a:t>TIẾT 16</a:t>
            </a:r>
            <a:r>
              <a:rPr lang="en-US" b="1" smtClean="0">
                <a:solidFill>
                  <a:srgbClr val="3333FF"/>
                </a:solidFill>
                <a:latin typeface="Times New Roman" panose="02020603050405020304" pitchFamily="18" charset="0"/>
                <a:cs typeface="Times New Roman" panose="02020603050405020304" pitchFamily="18" charset="0"/>
              </a:rPr>
              <a:t/>
            </a:r>
            <a:br>
              <a:rPr lang="en-US" b="1" smtClean="0">
                <a:solidFill>
                  <a:srgbClr val="3333FF"/>
                </a:solidFill>
                <a:latin typeface="Times New Roman" panose="02020603050405020304" pitchFamily="18" charset="0"/>
                <a:cs typeface="Times New Roman" panose="02020603050405020304" pitchFamily="18" charset="0"/>
              </a:rPr>
            </a:br>
            <a:r>
              <a:rPr lang="en-US" b="1" smtClean="0">
                <a:solidFill>
                  <a:srgbClr val="3333FF"/>
                </a:solidFill>
                <a:latin typeface="Times New Roman" panose="02020603050405020304" pitchFamily="18" charset="0"/>
                <a:cs typeface="Times New Roman" panose="02020603050405020304" pitchFamily="18" charset="0"/>
              </a:rPr>
              <a:t>UY-LIT-XƠ </a:t>
            </a:r>
            <a:r>
              <a:rPr lang="en-US" b="1">
                <a:solidFill>
                  <a:srgbClr val="3333FF"/>
                </a:solidFill>
                <a:latin typeface="Times New Roman" panose="02020603050405020304" pitchFamily="18" charset="0"/>
                <a:cs typeface="Times New Roman" panose="02020603050405020304" pitchFamily="18" charset="0"/>
              </a:rPr>
              <a:t>TRỞ VỀ</a:t>
            </a:r>
            <a:br>
              <a:rPr lang="en-US" b="1">
                <a:solidFill>
                  <a:srgbClr val="3333FF"/>
                </a:solidFill>
                <a:latin typeface="Times New Roman" panose="02020603050405020304" pitchFamily="18" charset="0"/>
                <a:cs typeface="Times New Roman" panose="02020603050405020304" pitchFamily="18" charset="0"/>
              </a:rPr>
            </a:br>
            <a:r>
              <a:rPr lang="en-US" b="1" smtClean="0">
                <a:solidFill>
                  <a:srgbClr val="3333FF"/>
                </a:solidFill>
                <a:latin typeface="Times New Roman" panose="02020603050405020304" pitchFamily="18" charset="0"/>
                <a:cs typeface="Times New Roman" panose="02020603050405020304" pitchFamily="18" charset="0"/>
              </a:rPr>
              <a:t>(Trích </a:t>
            </a:r>
            <a:r>
              <a:rPr lang="en-US" b="1">
                <a:solidFill>
                  <a:srgbClr val="3333FF"/>
                </a:solidFill>
                <a:latin typeface="Times New Roman" panose="02020603050405020304" pitchFamily="18" charset="0"/>
                <a:cs typeface="Times New Roman" panose="02020603050405020304" pitchFamily="18" charset="0"/>
              </a:rPr>
              <a:t>sử thi Ô-đi-xê)</a:t>
            </a:r>
            <a:br>
              <a:rPr lang="en-US" b="1">
                <a:solidFill>
                  <a:srgbClr val="3333FF"/>
                </a:solidFill>
                <a:latin typeface="Times New Roman" panose="02020603050405020304" pitchFamily="18" charset="0"/>
                <a:cs typeface="Times New Roman" panose="02020603050405020304" pitchFamily="18" charset="0"/>
              </a:rPr>
            </a:br>
            <a:r>
              <a:rPr lang="en-US" b="1" smtClean="0">
                <a:solidFill>
                  <a:srgbClr val="3333FF"/>
                </a:solidFill>
                <a:latin typeface="Times New Roman" panose="02020603050405020304" pitchFamily="18" charset="0"/>
                <a:cs typeface="Times New Roman" panose="02020603050405020304" pitchFamily="18" charset="0"/>
              </a:rPr>
              <a:t>Hô-me-rơ</a:t>
            </a:r>
            <a:br>
              <a:rPr lang="en-US" b="1" smtClean="0">
                <a:solidFill>
                  <a:srgbClr val="3333FF"/>
                </a:solidFill>
                <a:latin typeface="Times New Roman" panose="02020603050405020304" pitchFamily="18" charset="0"/>
                <a:cs typeface="Times New Roman" panose="02020603050405020304" pitchFamily="18" charset="0"/>
              </a:rPr>
            </a:br>
            <a:r>
              <a:rPr lang="en-US" b="1" smtClean="0">
                <a:solidFill>
                  <a:schemeClr val="accent1"/>
                </a:solidFill>
                <a:latin typeface="Times New Roman" panose="02020603050405020304" pitchFamily="18" charset="0"/>
                <a:cs typeface="Times New Roman" panose="02020603050405020304" pitchFamily="18" charset="0"/>
              </a:rPr>
              <a:t/>
            </a:r>
            <a:br>
              <a:rPr lang="en-US" b="1" smtClean="0">
                <a:solidFill>
                  <a:schemeClr val="accent1"/>
                </a:solidFill>
                <a:latin typeface="Times New Roman" panose="02020603050405020304" pitchFamily="18" charset="0"/>
                <a:cs typeface="Times New Roman" panose="02020603050405020304" pitchFamily="18" charset="0"/>
              </a:rPr>
            </a:br>
            <a:r>
              <a:rPr lang="en-US" sz="4000" b="1" smtClean="0">
                <a:solidFill>
                  <a:srgbClr val="FF0000"/>
                </a:solidFill>
                <a:latin typeface="Times New Roman" panose="02020603050405020304" pitchFamily="18" charset="0"/>
                <a:cs typeface="Times New Roman" panose="02020603050405020304" pitchFamily="18" charset="0"/>
              </a:rPr>
              <a:t>GIÁO VIÊN: TRẦN THỊ THANH THUỶ</a:t>
            </a:r>
            <a:r>
              <a:rPr lang="en-US" b="1" smtClean="0"/>
              <a:t/>
            </a:r>
            <a:br>
              <a:rPr lang="en-US" b="1" smtClean="0"/>
            </a:br>
            <a:endParaRPr lang="en-US" b="1"/>
          </a:p>
        </p:txBody>
      </p:sp>
    </p:spTree>
    <p:extLst>
      <p:ext uri="{BB962C8B-B14F-4D97-AF65-F5344CB8AC3E}">
        <p14:creationId xmlns:p14="http://schemas.microsoft.com/office/powerpoint/2010/main" val="2928499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78973" y="1305794"/>
            <a:ext cx="7934020" cy="12943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I. Tiểu dẫn</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1. Tác giả</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2. Tác phẩm</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3. Đoạn trích</a:t>
            </a:r>
          </a:p>
          <a:p>
            <a:pPr marL="514350" indent="-514350">
              <a:buFont typeface="Wingdings 3" charset="2"/>
              <a:buAutoNum type="arabicPeriod"/>
            </a:pPr>
            <a:endParaRPr lang="en-US" sz="2800"/>
          </a:p>
        </p:txBody>
      </p:sp>
      <p:sp>
        <p:nvSpPr>
          <p:cNvPr id="6" name="TextBox 5"/>
          <p:cNvSpPr txBox="1"/>
          <p:nvPr/>
        </p:nvSpPr>
        <p:spPr>
          <a:xfrm>
            <a:off x="850822" y="3475619"/>
            <a:ext cx="9541407" cy="2246769"/>
          </a:xfrm>
          <a:prstGeom prst="rect">
            <a:avLst/>
          </a:prstGeom>
          <a:noFill/>
        </p:spPr>
        <p:txBody>
          <a:bodyPr wrap="square" rtlCol="0">
            <a:spAutoFit/>
          </a:bodyPr>
          <a:lstStyle/>
          <a:p>
            <a:r>
              <a:rPr lang="en-US" sz="2800" b="1" smtClean="0">
                <a:solidFill>
                  <a:srgbClr val="3333FF"/>
                </a:solidFill>
                <a:latin typeface="Times New Roman" panose="02020603050405020304" pitchFamily="18" charset="0"/>
                <a:cs typeface="Times New Roman" panose="02020603050405020304" pitchFamily="18" charset="0"/>
              </a:rPr>
              <a:t>- Vị </a:t>
            </a:r>
            <a:r>
              <a:rPr lang="en-US" sz="2800" b="1">
                <a:solidFill>
                  <a:srgbClr val="3333FF"/>
                </a:solidFill>
                <a:latin typeface="Times New Roman" panose="02020603050405020304" pitchFamily="18" charset="0"/>
                <a:cs typeface="Times New Roman" panose="02020603050405020304" pitchFamily="18" charset="0"/>
              </a:rPr>
              <a:t>trí: </a:t>
            </a:r>
            <a:r>
              <a:rPr lang="en-US" sz="2800">
                <a:solidFill>
                  <a:srgbClr val="3333FF"/>
                </a:solidFill>
                <a:latin typeface="Times New Roman" panose="02020603050405020304" pitchFamily="18" charset="0"/>
                <a:cs typeface="Times New Roman" panose="02020603050405020304" pitchFamily="18" charset="0"/>
              </a:rPr>
              <a:t>Thuộc phần II, khúc ca thứ </a:t>
            </a:r>
            <a:r>
              <a:rPr lang="en-US" sz="2800" smtClean="0">
                <a:solidFill>
                  <a:srgbClr val="3333FF"/>
                </a:solidFill>
                <a:latin typeface="Times New Roman" panose="02020603050405020304" pitchFamily="18" charset="0"/>
                <a:cs typeface="Times New Roman" panose="02020603050405020304" pitchFamily="18" charset="0"/>
              </a:rPr>
              <a:t>XXIII</a:t>
            </a:r>
          </a:p>
          <a:p>
            <a:r>
              <a:rPr lang="en-US" sz="2800" b="1" smtClean="0">
                <a:solidFill>
                  <a:srgbClr val="3333FF"/>
                </a:solidFill>
                <a:latin typeface="Times New Roman" panose="02020603050405020304" pitchFamily="18" charset="0"/>
                <a:cs typeface="Times New Roman" panose="02020603050405020304" pitchFamily="18" charset="0"/>
              </a:rPr>
              <a:t>- Nội </a:t>
            </a:r>
            <a:r>
              <a:rPr lang="en-US" sz="2800" b="1">
                <a:solidFill>
                  <a:srgbClr val="3333FF"/>
                </a:solidFill>
                <a:latin typeface="Times New Roman" panose="02020603050405020304" pitchFamily="18" charset="0"/>
                <a:cs typeface="Times New Roman" panose="02020603050405020304" pitchFamily="18" charset="0"/>
              </a:rPr>
              <a:t>dung: </a:t>
            </a:r>
            <a:r>
              <a:rPr lang="en-US" sz="2800">
                <a:solidFill>
                  <a:srgbClr val="3333FF"/>
                </a:solidFill>
                <a:latin typeface="Times New Roman" panose="02020603050405020304" pitchFamily="18" charset="0"/>
                <a:cs typeface="Times New Roman" panose="02020603050405020304" pitchFamily="18" charset="0"/>
              </a:rPr>
              <a:t>Miêu tả thử thách cuối cùng của Uy-lit-xơ: bắn cung chiến thắng 108 kẻ cầu hôn vợ mình, trừng trị đám gia nô phản bội, giải tỏa mối nghi ngờ của Pê-nê-lốp và đoàn tụ gia </a:t>
            </a:r>
            <a:r>
              <a:rPr lang="en-US" sz="2800" smtClean="0">
                <a:solidFill>
                  <a:srgbClr val="3333FF"/>
                </a:solidFill>
                <a:latin typeface="Times New Roman" panose="02020603050405020304" pitchFamily="18" charset="0"/>
                <a:cs typeface="Times New Roman" panose="02020603050405020304" pitchFamily="18" charset="0"/>
              </a:rPr>
              <a:t>đình.</a:t>
            </a:r>
            <a:endParaRPr lang="en-US" sz="2800">
              <a:solidFill>
                <a:srgbClr val="3333FF"/>
              </a:solidFill>
              <a:latin typeface="Times New Roman" panose="02020603050405020304" pitchFamily="18" charset="0"/>
              <a:cs typeface="Times New Roman" panose="02020603050405020304" pitchFamily="18" charset="0"/>
            </a:endParaRPr>
          </a:p>
          <a:p>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18716"/>
            <a:ext cx="12192000" cy="12868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100" b="1" smtClean="0">
                <a:solidFill>
                  <a:srgbClr val="FF0000"/>
                </a:solidFill>
                <a:latin typeface="Times New Roman" panose="02020603050405020304" pitchFamily="18" charset="0"/>
                <a:cs typeface="Times New Roman" panose="02020603050405020304" pitchFamily="18" charset="0"/>
              </a:rPr>
              <a:t>Tiết 16. UY-LIT-XƠ TRỞ VỀ</a:t>
            </a:r>
            <a:br>
              <a:rPr lang="en-US" sz="3100" b="1" smtClean="0">
                <a:solidFill>
                  <a:srgbClr val="FF0000"/>
                </a:solidFill>
                <a:latin typeface="Times New Roman" panose="02020603050405020304" pitchFamily="18" charset="0"/>
                <a:cs typeface="Times New Roman" panose="02020603050405020304" pitchFamily="18" charset="0"/>
              </a:rPr>
            </a:br>
            <a:r>
              <a:rPr lang="en-US" sz="3100" b="1" smtClean="0">
                <a:solidFill>
                  <a:srgbClr val="FF0000"/>
                </a:solidFill>
                <a:latin typeface="Times New Roman" panose="02020603050405020304" pitchFamily="18" charset="0"/>
                <a:cs typeface="Times New Roman" panose="02020603050405020304" pitchFamily="18" charset="0"/>
              </a:rPr>
              <a:t>(Trích sử thi Ô-đi-xê)</a:t>
            </a:r>
            <a:r>
              <a:rPr lang="en-US" sz="2800" smtClean="0">
                <a:solidFill>
                  <a:srgbClr val="FF0000"/>
                </a:solidFill>
                <a:latin typeface="Times New Roman" panose="02020603050405020304" pitchFamily="18" charset="0"/>
                <a:cs typeface="Times New Roman" panose="02020603050405020304" pitchFamily="18" charset="0"/>
              </a:rPr>
              <a:t/>
            </a:r>
            <a:br>
              <a:rPr lang="en-US" sz="2800"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Hô-me-rơ</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57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4242439" y="685290"/>
            <a:ext cx="3072761" cy="179203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1. Từ đầu đến … “chết rồi”</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7421732" y="584128"/>
            <a:ext cx="3258355" cy="18931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2. Tiếp đến “ Giết chúng”</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1022696" y="2783302"/>
            <a:ext cx="3186447" cy="18931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3. Tiếp đến “ rách mướp”</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4259943" y="2819615"/>
            <a:ext cx="3186448" cy="18030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4. Tiếp đến “ không ai biết đến”</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7510632" y="2689893"/>
            <a:ext cx="3208986" cy="19833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5. Tiếp đến “ kém gan dạ”</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1014615" y="4832167"/>
            <a:ext cx="3149420" cy="16507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400" b="1" smtClean="0">
                <a:solidFill>
                  <a:srgbClr val="3333FF"/>
                </a:solidFill>
                <a:latin typeface="Times New Roman" panose="02020603050405020304" pitchFamily="18" charset="0"/>
                <a:cs typeface="Times New Roman" panose="02020603050405020304" pitchFamily="18" charset="0"/>
              </a:rPr>
              <a:t>6. Tiếp đến “ là sắt”</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4229324" y="4723820"/>
            <a:ext cx="3245476" cy="186743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7. Tiếp đến “ đi nơi khác”</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13" name="Right Arrow 12"/>
          <p:cNvSpPr/>
          <p:nvPr/>
        </p:nvSpPr>
        <p:spPr>
          <a:xfrm>
            <a:off x="7552252" y="4676496"/>
            <a:ext cx="3208985" cy="191476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smtClean="0">
                <a:solidFill>
                  <a:srgbClr val="3333FF"/>
                </a:solidFill>
                <a:latin typeface="Times New Roman" panose="02020603050405020304" pitchFamily="18" charset="0"/>
                <a:cs typeface="Times New Roman" panose="02020603050405020304" pitchFamily="18" charset="0"/>
              </a:rPr>
              <a:t>8. Tiếp đến hết</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15" name="Oval 14"/>
          <p:cNvSpPr/>
          <p:nvPr/>
        </p:nvSpPr>
        <p:spPr>
          <a:xfrm>
            <a:off x="196980" y="324313"/>
            <a:ext cx="3881537" cy="242363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2800" b="1" smtClean="0">
                <a:solidFill>
                  <a:srgbClr val="3333FF"/>
                </a:solidFill>
                <a:latin typeface="Times New Roman" panose="02020603050405020304" pitchFamily="18" charset="0"/>
                <a:cs typeface="Times New Roman" panose="02020603050405020304" pitchFamily="18" charset="0"/>
              </a:rPr>
              <a:t>Yêu cầu:</a:t>
            </a:r>
          </a:p>
          <a:p>
            <a:pPr algn="ctr"/>
            <a:r>
              <a:rPr lang="en-US" sz="2800" b="1" smtClean="0">
                <a:solidFill>
                  <a:srgbClr val="3333FF"/>
                </a:solidFill>
                <a:latin typeface="Times New Roman" panose="02020603050405020304" pitchFamily="18" charset="0"/>
                <a:cs typeface="Times New Roman" panose="02020603050405020304" pitchFamily="18" charset="0"/>
              </a:rPr>
              <a:t>Hãy tóm tắt đoạn trích theo sơ đồ sau: </a:t>
            </a:r>
            <a:endParaRPr lang="en-US" sz="2800" b="1">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8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9"/>
            <a:ext cx="10515600" cy="858368"/>
          </a:xfrm>
        </p:spPr>
        <p:txBody>
          <a:bodyPr>
            <a:norm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TÓM TẮT ĐOẠN TRÍCH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9172" y="817098"/>
            <a:ext cx="10515600" cy="4953469"/>
          </a:xfrm>
        </p:spPr>
        <p:txBody>
          <a:bodyPr>
            <a:noAutofit/>
          </a:bodyPr>
          <a:lstStyle/>
          <a:p>
            <a:pPr marL="0" indent="0">
              <a:buNone/>
            </a:pPr>
            <a:r>
              <a:rPr lang="en-US" sz="2400" smtClean="0">
                <a:solidFill>
                  <a:srgbClr val="3333FF"/>
                </a:solidFill>
                <a:latin typeface="Times New Roman" panose="02020603050405020304" pitchFamily="18" charset="0"/>
                <a:cs typeface="Times New Roman" panose="02020603050405020304" pitchFamily="18" charset="0"/>
              </a:rPr>
              <a:t>- Nhũ mẫu Ơ-ri-cle báo cho Pê-nê-lôp biết Uy-lit-xơ đã trở về, đã trừng trị bọn cầu hôn. </a:t>
            </a:r>
            <a:r>
              <a:rPr lang="en-US" sz="2400" smtClean="0">
                <a:solidFill>
                  <a:srgbClr val="3333FF"/>
                </a:solidFill>
                <a:latin typeface="Times New Roman" panose="02020603050405020304" pitchFamily="18" charset="0"/>
                <a:cs typeface="Times New Roman" panose="02020603050405020304" pitchFamily="18" charset="0"/>
              </a:rPr>
              <a:t>Nhưng </a:t>
            </a:r>
            <a:r>
              <a:rPr lang="en-US" sz="2400" smtClean="0">
                <a:solidFill>
                  <a:srgbClr val="3333FF"/>
                </a:solidFill>
                <a:latin typeface="Times New Roman" panose="02020603050405020304" pitchFamily="18" charset="0"/>
                <a:cs typeface="Times New Roman" panose="02020603050405020304" pitchFamily="18" charset="0"/>
              </a:rPr>
              <a:t>nàng không tin.</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Nhũ mẫu nói về một dấu hiệu nhận biết </a:t>
            </a:r>
            <a:r>
              <a:rPr lang="en-US" sz="2400">
                <a:solidFill>
                  <a:srgbClr val="3333FF"/>
                </a:solidFill>
                <a:latin typeface="Times New Roman" panose="02020603050405020304" pitchFamily="18" charset="0"/>
                <a:cs typeface="Times New Roman" panose="02020603050405020304" pitchFamily="18" charset="0"/>
              </a:rPr>
              <a:t>Uy-lit-xơ </a:t>
            </a:r>
            <a:r>
              <a:rPr lang="en-US" sz="2400" smtClean="0">
                <a:solidFill>
                  <a:srgbClr val="3333FF"/>
                </a:solidFill>
                <a:latin typeface="Times New Roman" panose="02020603050405020304" pitchFamily="18" charset="0"/>
                <a:cs typeface="Times New Roman" panose="02020603050405020304" pitchFamily="18" charset="0"/>
              </a:rPr>
              <a:t>đó là vết sẹo do răng nanh trắng con lợn lòi húc chàng ngày xưa.</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Pê-nê-lôp xuống nhà, ngồi đối diện với Uy-lit-xơ, </a:t>
            </a:r>
            <a:r>
              <a:rPr lang="en-US" sz="2400" smtClean="0">
                <a:solidFill>
                  <a:srgbClr val="3333FF"/>
                </a:solidFill>
                <a:latin typeface="Times New Roman" panose="02020603050405020304" pitchFamily="18" charset="0"/>
                <a:cs typeface="Times New Roman" panose="02020603050405020304" pitchFamily="18" charset="0"/>
              </a:rPr>
              <a:t>lòng </a:t>
            </a:r>
            <a:r>
              <a:rPr lang="en-US" sz="2400" smtClean="0">
                <a:solidFill>
                  <a:srgbClr val="3333FF"/>
                </a:solidFill>
                <a:latin typeface="Times New Roman" panose="02020603050405020304" pitchFamily="18" charset="0"/>
                <a:cs typeface="Times New Roman" panose="02020603050405020304" pitchFamily="18" charset="0"/>
              </a:rPr>
              <a:t>rất phân vân. Uy-lit-xơ thì chờ đợi phản ứng của nàng.</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Tê-lê-mac trách mẹ.</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Uy-lit-xơ nói với con rằng do chàng ăn mặc rách rưới nên vợ chưa nhận ra.</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Khi bước ra từ phòng tắm, Uy-lit-xơ đẹp như một vị thần nhưng vẫn không được Pê-nê-lôp nhận. Chàng trách vợ.</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Pê-nê-lôp khéo léo thử thách Uy-lit-xơ. Chàng nôn nóng nói ra bí mật chiếc giường của hai vợ chồng. </a:t>
            </a:r>
          </a:p>
          <a:p>
            <a:pPr marL="0" indent="0">
              <a:buNone/>
            </a:pPr>
            <a:r>
              <a:rPr lang="en-US" sz="2400" smtClean="0">
                <a:solidFill>
                  <a:srgbClr val="3333FF"/>
                </a:solidFill>
                <a:latin typeface="Times New Roman" panose="02020603050405020304" pitchFamily="18" charset="0"/>
                <a:cs typeface="Times New Roman" panose="02020603050405020304" pitchFamily="18" charset="0"/>
              </a:rPr>
              <a:t>- Họ đoàn tụ trong niềm hạnh phúc vô bờ.</a:t>
            </a:r>
            <a:endParaRPr lang="en-US" sz="24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1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391888" y="1305794"/>
            <a:ext cx="4992912" cy="294371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I. Tiểu dẫn</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1. Tác giả</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2. Tác phẩm</a:t>
            </a:r>
          </a:p>
          <a:p>
            <a:pPr marL="0" indent="0">
              <a:buNone/>
            </a:pPr>
            <a:r>
              <a:rPr lang="en-US" sz="2800" b="1">
                <a:solidFill>
                  <a:srgbClr val="FF0000"/>
                </a:solidFill>
                <a:latin typeface="Times New Roman" panose="02020603050405020304" pitchFamily="18" charset="0"/>
                <a:cs typeface="Times New Roman" panose="02020603050405020304" pitchFamily="18" charset="0"/>
              </a:rPr>
              <a:t>3. Đoạn trích Uy-lit-xơ trở về</a:t>
            </a:r>
            <a:endParaRPr lang="en-US" sz="2800" b="1" smtClean="0">
              <a:solidFill>
                <a:srgbClr val="FF0000"/>
              </a:solidFill>
              <a:latin typeface="Times New Roman" panose="02020603050405020304" pitchFamily="18" charset="0"/>
              <a:cs typeface="Times New Roman" panose="02020603050405020304" pitchFamily="18" charset="0"/>
            </a:endParaRPr>
          </a:p>
          <a:p>
            <a:pPr marL="514350" indent="-514350">
              <a:buFont typeface="Wingdings 3" charset="2"/>
              <a:buAutoNum type="arabicPeriod"/>
            </a:pPr>
            <a:endParaRPr lang="en-US" sz="2800"/>
          </a:p>
        </p:txBody>
      </p:sp>
      <p:sp>
        <p:nvSpPr>
          <p:cNvPr id="6" name="TextBox 5"/>
          <p:cNvSpPr txBox="1"/>
          <p:nvPr/>
        </p:nvSpPr>
        <p:spPr>
          <a:xfrm>
            <a:off x="685851" y="3538312"/>
            <a:ext cx="9397897" cy="2677656"/>
          </a:xfrm>
          <a:prstGeom prst="rect">
            <a:avLst/>
          </a:prstGeom>
          <a:noFill/>
        </p:spPr>
        <p:txBody>
          <a:bodyPr wrap="square" rtlCol="0">
            <a:spAutoFit/>
          </a:bodyPr>
          <a:lstStyle/>
          <a:p>
            <a:r>
              <a:rPr lang="en-US" sz="2800" b="1" smtClean="0">
                <a:solidFill>
                  <a:srgbClr val="3333FF"/>
                </a:solidFill>
                <a:latin typeface="Times New Roman" panose="02020603050405020304" pitchFamily="18" charset="0"/>
                <a:cs typeface="Times New Roman" panose="02020603050405020304" pitchFamily="18" charset="0"/>
              </a:rPr>
              <a:t>- Đọc đoạn trích</a:t>
            </a:r>
          </a:p>
          <a:p>
            <a:r>
              <a:rPr lang="en-US" sz="2800" b="1" smtClean="0">
                <a:solidFill>
                  <a:srgbClr val="3333FF"/>
                </a:solidFill>
                <a:latin typeface="Times New Roman" panose="02020603050405020304" pitchFamily="18" charset="0"/>
                <a:cs typeface="Times New Roman" panose="02020603050405020304" pitchFamily="18" charset="0"/>
              </a:rPr>
              <a:t>- </a:t>
            </a:r>
            <a:r>
              <a:rPr lang="en-US" sz="2800" b="1" smtClean="0">
                <a:solidFill>
                  <a:srgbClr val="3333FF"/>
                </a:solidFill>
                <a:latin typeface="Times New Roman" panose="02020603050405020304" pitchFamily="18" charset="0"/>
                <a:cs typeface="Times New Roman" panose="02020603050405020304" pitchFamily="18" charset="0"/>
              </a:rPr>
              <a:t>Bố </a:t>
            </a:r>
            <a:r>
              <a:rPr lang="en-US" sz="2800" b="1">
                <a:solidFill>
                  <a:srgbClr val="3333FF"/>
                </a:solidFill>
                <a:latin typeface="Times New Roman" panose="02020603050405020304" pitchFamily="18" charset="0"/>
                <a:cs typeface="Times New Roman" panose="02020603050405020304" pitchFamily="18" charset="0"/>
              </a:rPr>
              <a:t>cục:</a:t>
            </a:r>
          </a:p>
          <a:p>
            <a:r>
              <a:rPr lang="en-US" sz="2800" b="1">
                <a:solidFill>
                  <a:srgbClr val="3333FF"/>
                </a:solidFill>
                <a:latin typeface="Times New Roman" panose="02020603050405020304" pitchFamily="18" charset="0"/>
                <a:cs typeface="Times New Roman" panose="02020603050405020304" pitchFamily="18" charset="0"/>
              </a:rPr>
              <a:t>+ Tâm trạng Pê-nê-lốp khi nghe chồng trở về và lúc gặp </a:t>
            </a:r>
            <a:r>
              <a:rPr lang="en-US" sz="2800" b="1" smtClean="0">
                <a:solidFill>
                  <a:srgbClr val="3333FF"/>
                </a:solidFill>
                <a:latin typeface="Times New Roman" panose="02020603050405020304" pitchFamily="18" charset="0"/>
                <a:cs typeface="Times New Roman" panose="02020603050405020304" pitchFamily="18" charset="0"/>
              </a:rPr>
              <a:t>chồng ( Từ đầu đến “ Kém gan dạ”)</a:t>
            </a:r>
            <a:endParaRPr lang="en-US" sz="2800" b="1">
              <a:solidFill>
                <a:srgbClr val="3333FF"/>
              </a:solidFill>
              <a:latin typeface="Times New Roman" panose="02020603050405020304" pitchFamily="18" charset="0"/>
              <a:cs typeface="Times New Roman" panose="02020603050405020304" pitchFamily="18" charset="0"/>
            </a:endParaRPr>
          </a:p>
          <a:p>
            <a:r>
              <a:rPr lang="en-US" sz="2800" b="1">
                <a:solidFill>
                  <a:srgbClr val="3333FF"/>
                </a:solidFill>
                <a:latin typeface="Times New Roman" panose="02020603050405020304" pitchFamily="18" charset="0"/>
                <a:cs typeface="Times New Roman" panose="02020603050405020304" pitchFamily="18" charset="0"/>
              </a:rPr>
              <a:t>+ Uy-lit-xơ vượt qua thử thách và đoàn viên hạnh phúc với </a:t>
            </a:r>
            <a:r>
              <a:rPr lang="en-US" sz="2800" b="1" smtClean="0">
                <a:solidFill>
                  <a:srgbClr val="3333FF"/>
                </a:solidFill>
                <a:latin typeface="Times New Roman" panose="02020603050405020304" pitchFamily="18" charset="0"/>
                <a:cs typeface="Times New Roman" panose="02020603050405020304" pitchFamily="18" charset="0"/>
              </a:rPr>
              <a:t>Pê-nê-lốp ( Còn lại)</a:t>
            </a:r>
            <a:endParaRPr lang="en-US" sz="2800" b="1">
              <a:solidFill>
                <a:srgbClr val="3333FF"/>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18716"/>
            <a:ext cx="12192000" cy="12868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100" b="1" smtClean="0">
                <a:solidFill>
                  <a:srgbClr val="FF0000"/>
                </a:solidFill>
                <a:latin typeface="Times New Roman" panose="02020603050405020304" pitchFamily="18" charset="0"/>
                <a:cs typeface="Times New Roman" panose="02020603050405020304" pitchFamily="18" charset="0"/>
              </a:rPr>
              <a:t>Tiết 16. UY-LIT-XƠ TRỞ VỀ</a:t>
            </a:r>
            <a:br>
              <a:rPr lang="en-US" sz="3100" b="1" smtClean="0">
                <a:solidFill>
                  <a:srgbClr val="FF0000"/>
                </a:solidFill>
                <a:latin typeface="Times New Roman" panose="02020603050405020304" pitchFamily="18" charset="0"/>
                <a:cs typeface="Times New Roman" panose="02020603050405020304" pitchFamily="18" charset="0"/>
              </a:rPr>
            </a:br>
            <a:r>
              <a:rPr lang="en-US" sz="3100" b="1" smtClean="0">
                <a:solidFill>
                  <a:srgbClr val="FF0000"/>
                </a:solidFill>
                <a:latin typeface="Times New Roman" panose="02020603050405020304" pitchFamily="18" charset="0"/>
                <a:cs typeface="Times New Roman" panose="02020603050405020304" pitchFamily="18" charset="0"/>
              </a:rPr>
              <a:t>(Trích sử thi Ô-đi-xê)</a:t>
            </a:r>
            <a:r>
              <a:rPr lang="en-US" sz="2800" smtClean="0">
                <a:solidFill>
                  <a:srgbClr val="FF0000"/>
                </a:solidFill>
                <a:latin typeface="Times New Roman" panose="02020603050405020304" pitchFamily="18" charset="0"/>
                <a:cs typeface="Times New Roman" panose="02020603050405020304" pitchFamily="18" charset="0"/>
              </a:rPr>
              <a:t/>
            </a:r>
            <a:br>
              <a:rPr lang="en-US" sz="2800"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Hô-me-rơ</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15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circle(in)">
                                      <p:cBhvr>
                                        <p:cTn id="20" dur="2000"/>
                                        <p:tgtEl>
                                          <p:spTgt spid="6">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in)">
                                      <p:cBhvr>
                                        <p:cTn id="23" dur="2000"/>
                                        <p:tgtEl>
                                          <p:spTgt spid="6">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circle(in)">
                                      <p:cBhvr>
                                        <p:cTn id="2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629" y="2"/>
            <a:ext cx="6502400" cy="1022481"/>
          </a:xfrm>
        </p:spPr>
        <p:style>
          <a:lnRef idx="1">
            <a:schemeClr val="accent1"/>
          </a:lnRef>
          <a:fillRef idx="2">
            <a:schemeClr val="accent1"/>
          </a:fillRef>
          <a:effectRef idx="1">
            <a:schemeClr val="accent1"/>
          </a:effectRef>
          <a:fontRef idx="minor">
            <a:schemeClr val="dk1"/>
          </a:fontRef>
        </p:style>
        <p:txBody>
          <a:bodyPr wrap="square" lIns="0" tIns="0" rIns="0" bIns="0" anchor="ctr" anchorCtr="0">
            <a:noAutofit/>
          </a:bodyPr>
          <a:lstStyle/>
          <a:p>
            <a:pPr algn="ctr"/>
            <a:r>
              <a:rPr lang="en-US" b="1" smtClean="0">
                <a:solidFill>
                  <a:srgbClr val="FF0000"/>
                </a:solidFill>
                <a:latin typeface="Times New Roman" panose="02020603050405020304" pitchFamily="18" charset="0"/>
                <a:cs typeface="Times New Roman" panose="02020603050405020304" pitchFamily="18" charset="0"/>
              </a:rPr>
              <a:t>BÀI TẬP LUYỆN LẬP  </a:t>
            </a:r>
            <a:endParaRPr lang="en-US" b="1">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28913" y="1182138"/>
            <a:ext cx="10348687" cy="5103320"/>
          </a:xfrm>
          <a:prstGeom prst="rect">
            <a:avLst/>
          </a:prstGeom>
        </p:spPr>
        <p:txBody>
          <a:bodyPr wrap="square">
            <a:spAutoFit/>
          </a:bodyPr>
          <a:lstStyle/>
          <a:p>
            <a:pPr>
              <a:lnSpc>
                <a:spcPct val="107000"/>
              </a:lnSpc>
              <a:spcAft>
                <a:spcPts val="800"/>
              </a:spcAft>
            </a:pPr>
            <a:r>
              <a:rPr lang="en-US" sz="2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a:t>
            </a: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Sử thi có mấy loại?</a:t>
            </a:r>
          </a:p>
          <a:p>
            <a:pPr>
              <a:lnSpc>
                <a:spcPct val="107000"/>
              </a:lnSpc>
              <a:spcAft>
                <a:spcPts val="80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 1	B. 2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3	D. 4</a:t>
            </a:r>
          </a:p>
          <a:p>
            <a:pPr>
              <a:lnSpc>
                <a:spcPct val="107000"/>
              </a:lnSpc>
              <a:spcAft>
                <a:spcPts val="800"/>
              </a:spcAft>
            </a:pP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2.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Ô-đi-xê thuộc loại sử thi nào?</a:t>
            </a:r>
          </a:p>
          <a:p>
            <a:pPr>
              <a:lnSpc>
                <a:spcPct val="107000"/>
              </a:lnSpc>
              <a:spcAft>
                <a:spcPts val="80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 Sử thi thần thoại	B. Sử thi dân gian	</a:t>
            </a:r>
            <a:endPar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Sử thi anh hùng	D. Sử thi lịch sử</a:t>
            </a:r>
          </a:p>
          <a:p>
            <a:pPr>
              <a:lnSpc>
                <a:spcPct val="107000"/>
              </a:lnSpc>
              <a:spcAft>
                <a:spcPts val="800"/>
              </a:spcAft>
            </a:pP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3.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Đề tài của sử thi Ô-đi-xê là gì?</a:t>
            </a:r>
          </a:p>
          <a:p>
            <a:pPr>
              <a:lnSpc>
                <a:spcPct val="107000"/>
              </a:lnSpc>
              <a:spcAft>
                <a:spcPts val="800"/>
              </a:spcAft>
            </a:pP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Chiến tranh giữa các thành bang bộ lạc.</a:t>
            </a:r>
          </a:p>
          <a:p>
            <a:pPr>
              <a:lnSpc>
                <a:spcPct val="107000"/>
              </a:lnSpc>
              <a:spcAft>
                <a:spcPts val="800"/>
              </a:spcAft>
            </a:pP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B</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Sự trở về</a:t>
            </a:r>
          </a:p>
          <a:p>
            <a:pPr>
              <a:lnSpc>
                <a:spcPct val="107000"/>
              </a:lnSpc>
              <a:spcAft>
                <a:spcPts val="800"/>
              </a:spcAft>
            </a:pP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C</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Cuộc chiến giữa con người với thiên nhiên và cuộc chiến tranh giành người đẹp.</a:t>
            </a:r>
          </a:p>
          <a:p>
            <a:pPr>
              <a:lnSpc>
                <a:spcPct val="107000"/>
              </a:lnSpc>
              <a:spcAft>
                <a:spcPts val="800"/>
              </a:spcAft>
            </a:pP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D</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Cuộc chiến tranh tranh chiếm người đẹp.</a:t>
            </a:r>
            <a:endParaRPr lang="en-US" sz="2200" b="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8"/>
          <p:cNvSpPr/>
          <p:nvPr/>
        </p:nvSpPr>
        <p:spPr>
          <a:xfrm>
            <a:off x="4383313" y="1596571"/>
            <a:ext cx="537028" cy="5370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30514" y="3450769"/>
            <a:ext cx="511631" cy="5116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74056" y="5294083"/>
            <a:ext cx="511631" cy="5116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02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1" y="1292615"/>
            <a:ext cx="8723085" cy="4487767"/>
          </a:xfrm>
          <a:prstGeom prst="rect">
            <a:avLst/>
          </a:prstGeom>
        </p:spPr>
        <p:txBody>
          <a:bodyPr wrap="square">
            <a:spAutoFit/>
          </a:bodyPr>
          <a:lstStyle/>
          <a:p>
            <a:pPr>
              <a:lnSpc>
                <a:spcPct val="107000"/>
              </a:lnSpc>
              <a:spcAft>
                <a:spcPts val="800"/>
              </a:spcAft>
            </a:pP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Điền từ còn thiếu vào câu văn sau: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“Nhưng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nàng vẫn ngồi lặng thinh trên ghế hồi lâu, lòng……., khi thì đăm đăm âu yếm nhìn chồng, khi lại không nhận ra chồng dưới bộ quần áo rách mướp”</a:t>
            </a:r>
          </a:p>
          <a:p>
            <a:pPr>
              <a:lnSpc>
                <a:spcPct val="107000"/>
              </a:lnSpc>
              <a:spcAft>
                <a:spcPts val="80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 Phân vân	B. Ngượng ngùng	</a:t>
            </a:r>
            <a:endPar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Băn khoăn	D. Sửng sốt</a:t>
            </a:r>
          </a:p>
          <a:p>
            <a:pPr>
              <a:lnSpc>
                <a:spcPct val="107000"/>
              </a:lnSpc>
              <a:spcAft>
                <a:spcPts val="800"/>
              </a:spcAft>
            </a:pPr>
            <a:r>
              <a:rPr lang="en-US" sz="2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5.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Điền từ còn thiếu vào câu văn sau: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“Già </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hãy kê cho tôi một chiếc giường để tôi ngủ một mình, như bấy lâu nay, vì trái tim trong ngực nàng kia là……….”</a:t>
            </a:r>
          </a:p>
          <a:p>
            <a:pPr algn="just">
              <a:lnSpc>
                <a:spcPct val="107000"/>
              </a:lnSpc>
              <a:spcAft>
                <a:spcPts val="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 Đá	B. Sắt	</a:t>
            </a:r>
            <a:endPar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79705" algn="l"/>
                <a:tab pos="3420110" algn="l"/>
                <a:tab pos="5039995" algn="l"/>
              </a:tabLs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a:t>
            </a: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Đồng	D. Băng giá</a:t>
            </a:r>
          </a:p>
          <a:p>
            <a:pPr marL="457200" algn="just">
              <a:lnSpc>
                <a:spcPct val="107000"/>
              </a:lnSpc>
              <a:spcAft>
                <a:spcPts val="0"/>
              </a:spcAft>
            </a:pPr>
            <a:r>
              <a:rPr lang="en-US" sz="22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b="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p:cNvSpPr/>
          <p:nvPr/>
        </p:nvSpPr>
        <p:spPr>
          <a:xfrm>
            <a:off x="4252688" y="2884713"/>
            <a:ext cx="511631" cy="5116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67201" y="4505841"/>
            <a:ext cx="511631" cy="5116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670629" y="2"/>
            <a:ext cx="6502400" cy="1022481"/>
          </a:xfrm>
        </p:spPr>
        <p:style>
          <a:lnRef idx="1">
            <a:schemeClr val="accent1"/>
          </a:lnRef>
          <a:fillRef idx="2">
            <a:schemeClr val="accent1"/>
          </a:fillRef>
          <a:effectRef idx="1">
            <a:schemeClr val="accent1"/>
          </a:effectRef>
          <a:fontRef idx="minor">
            <a:schemeClr val="dk1"/>
          </a:fontRef>
        </p:style>
        <p:txBody>
          <a:bodyPr wrap="square" lIns="0" tIns="0" rIns="0" bIns="0" anchor="ctr" anchorCtr="0">
            <a:noAutofit/>
          </a:bodyPr>
          <a:lstStyle/>
          <a:p>
            <a:pPr algn="ctr"/>
            <a:r>
              <a:rPr lang="en-US" b="1" smtClean="0">
                <a:solidFill>
                  <a:srgbClr val="FF0000"/>
                </a:solidFill>
                <a:latin typeface="Times New Roman" panose="02020603050405020304" pitchFamily="18" charset="0"/>
                <a:cs typeface="Times New Roman" panose="02020603050405020304" pitchFamily="18" charset="0"/>
              </a:rPr>
              <a:t>BÀI TẬP LUYỆN LẬP  </a:t>
            </a:r>
            <a:endParaRPr 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70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smtClean="0">
                <a:solidFill>
                  <a:srgbClr val="FF0000"/>
                </a:solidFill>
                <a:latin typeface="Times New Roman" panose="02020603050405020304" pitchFamily="18" charset="0"/>
                <a:cs typeface="Times New Roman" panose="02020603050405020304" pitchFamily="18" charset="0"/>
              </a:rPr>
              <a:t>Bài tập số 2:</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788459"/>
            <a:ext cx="8211172" cy="4252904"/>
          </a:xfrm>
        </p:spPr>
        <p:txBody>
          <a:bodyPr>
            <a:normAutofit/>
          </a:bodyPr>
          <a:lstStyle/>
          <a:p>
            <a:pPr marL="0" indent="0">
              <a:buNone/>
            </a:pPr>
            <a:r>
              <a:rPr lang="en-US" sz="3200" smtClean="0">
                <a:solidFill>
                  <a:srgbClr val="3333FF"/>
                </a:solidFill>
                <a:latin typeface="Times New Roman" panose="02020603050405020304" pitchFamily="18" charset="0"/>
                <a:cs typeface="Times New Roman" panose="02020603050405020304" pitchFamily="18" charset="0"/>
              </a:rPr>
              <a:t>Yêu cầu: Hãy viết 3 dòng nêu cảm nhận ban đầu của em về nhân vật Uy-lit-xơ. (Thời gian 3 phút)</a:t>
            </a:r>
          </a:p>
          <a:p>
            <a:pPr marL="0" indent="0">
              <a:buNone/>
            </a:pPr>
            <a:r>
              <a:rPr lang="en-US" sz="3200" smtClean="0">
                <a:solidFill>
                  <a:srgbClr val="3333FF"/>
                </a:solidFill>
                <a:latin typeface="Times New Roman" panose="02020603050405020304" pitchFamily="18" charset="0"/>
                <a:cs typeface="Times New Roman" panose="02020603050405020304" pitchFamily="18" charset="0"/>
              </a:rPr>
              <a:t>( Hình thức hoạt động: sau khi viết xong, từng cặp được gọi sẽ lần lượt đọc. Hai bạn thay phiên nhận xét cho nhau.)</a:t>
            </a:r>
            <a:endParaRPr lang="en-US" sz="32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1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009" y="2409367"/>
            <a:ext cx="8596668" cy="1320800"/>
          </a:xfrm>
          <a:scene3d>
            <a:camera prst="isometricOffAxis1Right"/>
            <a:lightRig rig="threePt" dir="tl"/>
          </a:scene3d>
          <a:sp3d prstMaterial="plastic">
            <a:bevelT w="0" h="0"/>
          </a:sp3d>
        </p:spPr>
        <p:style>
          <a:lnRef idx="0">
            <a:schemeClr val="accent2"/>
          </a:lnRef>
          <a:fillRef idx="3">
            <a:schemeClr val="accent2"/>
          </a:fillRef>
          <a:effectRef idx="3">
            <a:schemeClr val="accent2"/>
          </a:effectRef>
          <a:fontRef idx="minor">
            <a:schemeClr val="lt1"/>
          </a:fontRef>
        </p:style>
        <p:txBody>
          <a:bodyPr anchor="ctr" anchorCtr="0">
            <a:noAutofit/>
          </a:bodyPr>
          <a:lstStyle/>
          <a:p>
            <a:pPr algn="ctr"/>
            <a:r>
              <a:rPr lang="en-US" sz="5400" b="1" smtClean="0">
                <a:latin typeface="UTM Swiss 721 Black Condensed" panose="02000500000000000000" pitchFamily="2" charset="0"/>
              </a:rPr>
              <a:t>XIN CHÂN THÀNH CẢM ƠN !</a:t>
            </a:r>
            <a:endParaRPr lang="en-US" sz="5400" b="1">
              <a:latin typeface="UTM Swiss 721 Black Condensed" panose="02000500000000000000" pitchFamily="2" charset="0"/>
            </a:endParaRPr>
          </a:p>
        </p:txBody>
      </p:sp>
    </p:spTree>
    <p:extLst>
      <p:ext uri="{BB962C8B-B14F-4D97-AF65-F5344CB8AC3E}">
        <p14:creationId xmlns:p14="http://schemas.microsoft.com/office/powerpoint/2010/main" val="381170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47452" y="226915"/>
            <a:ext cx="6115760" cy="5486401"/>
          </a:xfrm>
          <a:prstGeom prst="rect">
            <a:avLst/>
          </a:prstGeom>
        </p:spPr>
      </p:pic>
      <p:sp>
        <p:nvSpPr>
          <p:cNvPr id="2" name="Title 1"/>
          <p:cNvSpPr>
            <a:spLocks noGrp="1"/>
          </p:cNvSpPr>
          <p:nvPr>
            <p:ph type="ctrTitle"/>
          </p:nvPr>
        </p:nvSpPr>
        <p:spPr>
          <a:xfrm>
            <a:off x="114274" y="847760"/>
            <a:ext cx="5795494" cy="4919730"/>
          </a:xfrm>
        </p:spPr>
        <p:txBody>
          <a:bodyPr>
            <a:no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“Nàng </a:t>
            </a:r>
            <a:r>
              <a:rPr lang="en-US" sz="2400" err="1" smtClean="0">
                <a:solidFill>
                  <a:srgbClr val="3333FF"/>
                </a:solidFill>
                <a:latin typeface="Times New Roman" panose="02020603050405020304" pitchFamily="18" charset="0"/>
                <a:cs typeface="Times New Roman" panose="02020603050405020304" pitchFamily="18" charset="0"/>
              </a:rPr>
              <a:t>thơ</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ơi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Hãy</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kể</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cho</a:t>
            </a:r>
            <a:r>
              <a:rPr lang="en-US" sz="2400" smtClean="0">
                <a:solidFill>
                  <a:srgbClr val="3333FF"/>
                </a:solidFill>
                <a:latin typeface="Times New Roman" panose="02020603050405020304" pitchFamily="18" charset="0"/>
                <a:cs typeface="Times New Roman" panose="02020603050405020304" pitchFamily="18" charset="0"/>
              </a:rPr>
              <a:t> ta </a:t>
            </a:r>
            <a:r>
              <a:rPr lang="en-US" sz="2400" err="1" smtClean="0">
                <a:solidFill>
                  <a:srgbClr val="3333FF"/>
                </a:solidFill>
                <a:latin typeface="Times New Roman" panose="02020603050405020304" pitchFamily="18" charset="0"/>
                <a:cs typeface="Times New Roman" panose="02020603050405020304" pitchFamily="18" charset="0"/>
              </a:rPr>
              <a:t>nghe</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chuyện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vị</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anh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hùng </a:t>
            </a:r>
            <a:r>
              <a:rPr lang="en-US" sz="2400" err="1" smtClean="0">
                <a:solidFill>
                  <a:srgbClr val="3333FF"/>
                </a:solidFill>
                <a:latin typeface="Times New Roman" panose="02020603050405020304" pitchFamily="18" charset="0"/>
                <a:cs typeface="Times New Roman" panose="02020603050405020304" pitchFamily="18" charset="0"/>
              </a:rPr>
              <a:t>muôn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vàn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trí</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xảo</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sau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khi</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dùng </a:t>
            </a:r>
            <a:r>
              <a:rPr lang="en-US" sz="2400" err="1" smtClean="0">
                <a:solidFill>
                  <a:srgbClr val="3333FF"/>
                </a:solidFill>
                <a:latin typeface="Times New Roman" panose="02020603050405020304" pitchFamily="18" charset="0"/>
                <a:cs typeface="Times New Roman" panose="02020603050405020304" pitchFamily="18" charset="0"/>
              </a:rPr>
              <a:t>mưu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hạ</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được</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Tơ-roa</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thần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thánh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đã</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phiêu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lưu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khắp</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đó</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đây</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đặt</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chân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lên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bao</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nhiêu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thành</a:t>
            </a:r>
            <a:r>
              <a:rPr lang="en-US" sz="2400" smtClean="0">
                <a:solidFill>
                  <a:srgbClr val="3333FF"/>
                </a:solidFill>
                <a:latin typeface="Times New Roman" panose="02020603050405020304" pitchFamily="18" charset="0"/>
                <a:cs typeface="Times New Roman" panose="02020603050405020304" pitchFamily="18" charset="0"/>
              </a:rPr>
              <a:t> bang </a:t>
            </a:r>
            <a:r>
              <a:rPr lang="en-US" sz="2400" err="1" smtClean="0">
                <a:solidFill>
                  <a:srgbClr val="3333FF"/>
                </a:solidFill>
                <a:latin typeface="Times New Roman" panose="02020603050405020304" pitchFamily="18" charset="0"/>
                <a:cs typeface="Times New Roman" panose="02020603050405020304" pitchFamily="18" charset="0"/>
              </a:rPr>
              <a:t>và</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thông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hiểu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biết</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bao</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nhiêu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phong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tục</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Khi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còn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lênh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đênh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trên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biển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cả</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chiến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đấu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bảo</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vệ</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tính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mạng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của</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mình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và</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để</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các</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bạn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đồng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hành</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được</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trở</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về</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xứ</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sở</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người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đã</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chịu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bao</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nhiêu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nỗi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đắng</a:t>
            </a:r>
            <a:r>
              <a:rPr lang="en-US" sz="2400" smtClean="0">
                <a:solidFill>
                  <a:srgbClr val="3333FF"/>
                </a:solidFill>
                <a:latin typeface="Times New Roman" panose="02020603050405020304" pitchFamily="18" charset="0"/>
                <a:cs typeface="Times New Roman" panose="02020603050405020304" pitchFamily="18" charset="0"/>
              </a:rPr>
              <a:t> cay ! </a:t>
            </a:r>
            <a:r>
              <a:rPr lang="en-US" sz="2400" err="1" smtClean="0">
                <a:solidFill>
                  <a:srgbClr val="3333FF"/>
                </a:solidFill>
                <a:latin typeface="Times New Roman" panose="02020603050405020304" pitchFamily="18" charset="0"/>
                <a:cs typeface="Times New Roman" panose="02020603050405020304" pitchFamily="18" charset="0"/>
              </a:rPr>
              <a:t>Nhưng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người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không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cứu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được</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họ</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như</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lòng </a:t>
            </a:r>
            <a:r>
              <a:rPr lang="en-US" sz="2400" err="1" smtClean="0">
                <a:solidFill>
                  <a:srgbClr val="3333FF"/>
                </a:solidFill>
                <a:latin typeface="Times New Roman" panose="02020603050405020304" pitchFamily="18" charset="0"/>
                <a:cs typeface="Times New Roman" panose="02020603050405020304" pitchFamily="18" charset="0"/>
              </a:rPr>
              <a:t>người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mong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muốn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vì</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mù</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quáng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họ</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đã</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dại</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dột</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ăn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thịt</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đàn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bò</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của</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Hê</a:t>
            </a:r>
            <a:r>
              <a:rPr lang="en-US" sz="2400" smtClean="0">
                <a:solidFill>
                  <a:srgbClr val="3333FF"/>
                </a:solidFill>
                <a:latin typeface="Times New Roman" panose="02020603050405020304" pitchFamily="18" charset="0"/>
                <a:cs typeface="Times New Roman" panose="02020603050405020304" pitchFamily="18" charset="0"/>
              </a:rPr>
              <a:t>-li-</a:t>
            </a:r>
            <a:r>
              <a:rPr lang="en-US" sz="2400" err="1" smtClean="0">
                <a:solidFill>
                  <a:srgbClr val="3333FF"/>
                </a:solidFill>
                <a:latin typeface="Times New Roman" panose="02020603050405020304" pitchFamily="18" charset="0"/>
                <a:cs typeface="Times New Roman" panose="02020603050405020304" pitchFamily="18" charset="0"/>
              </a:rPr>
              <a:t>ôt</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Thế</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là</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thần </a:t>
            </a:r>
            <a:r>
              <a:rPr lang="en-US" sz="2400" smtClean="0">
                <a:solidFill>
                  <a:srgbClr val="3333FF"/>
                </a:solidFill>
                <a:latin typeface="Times New Roman" panose="02020603050405020304" pitchFamily="18" charset="0"/>
                <a:cs typeface="Times New Roman" panose="02020603050405020304" pitchFamily="18" charset="0"/>
              </a:rPr>
              <a:t>không</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cho</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họ</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thấy</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được</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ngày</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trở</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về</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quê</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nữa</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Nữ</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thần</a:t>
            </a:r>
            <a:r>
              <a:rPr lang="en-US" sz="2400" smtClean="0">
                <a:solidFill>
                  <a:srgbClr val="3333FF"/>
                </a:solidFill>
                <a:latin typeface="Times New Roman" panose="02020603050405020304" pitchFamily="18" charset="0"/>
                <a:cs typeface="Times New Roman" panose="02020603050405020304" pitchFamily="18" charset="0"/>
              </a:rPr>
              <a:t> con </a:t>
            </a:r>
            <a:r>
              <a:rPr lang="en-US" sz="2400" err="1" smtClean="0">
                <a:solidFill>
                  <a:srgbClr val="3333FF"/>
                </a:solidFill>
                <a:latin typeface="Times New Roman" panose="02020603050405020304" pitchFamily="18" charset="0"/>
                <a:cs typeface="Times New Roman" panose="02020603050405020304" pitchFamily="18" charset="0"/>
              </a:rPr>
              <a:t>của</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Dớt</a:t>
            </a:r>
            <a:r>
              <a:rPr lang="en-US" sz="2400" smtClean="0">
                <a:solidFill>
                  <a:srgbClr val="3333FF"/>
                </a:solidFill>
                <a:latin typeface="Times New Roman" panose="02020603050405020304" pitchFamily="18" charset="0"/>
                <a:cs typeface="Times New Roman" panose="02020603050405020304" pitchFamily="18" charset="0"/>
              </a:rPr>
              <a:t> hỡi ! </a:t>
            </a:r>
            <a:r>
              <a:rPr lang="en-US" sz="2400" err="1" smtClean="0">
                <a:solidFill>
                  <a:srgbClr val="3333FF"/>
                </a:solidFill>
                <a:latin typeface="Times New Roman" panose="02020603050405020304" pitchFamily="18" charset="0"/>
                <a:cs typeface="Times New Roman" panose="02020603050405020304" pitchFamily="18" charset="0"/>
              </a:rPr>
              <a:t>Hãy</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kể</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cho</a:t>
            </a:r>
            <a:r>
              <a:rPr lang="en-US" sz="2400" smtClean="0">
                <a:solidFill>
                  <a:srgbClr val="3333FF"/>
                </a:solidFill>
                <a:latin typeface="Times New Roman" panose="02020603050405020304" pitchFamily="18" charset="0"/>
                <a:cs typeface="Times New Roman" panose="02020603050405020304" pitchFamily="18" charset="0"/>
              </a:rPr>
              <a:t> ta </a:t>
            </a:r>
            <a:r>
              <a:rPr lang="en-US" sz="2400" err="1" smtClean="0">
                <a:solidFill>
                  <a:srgbClr val="3333FF"/>
                </a:solidFill>
                <a:latin typeface="Times New Roman" panose="02020603050405020304" pitchFamily="18" charset="0"/>
                <a:cs typeface="Times New Roman" panose="02020603050405020304" pitchFamily="18" charset="0"/>
              </a:rPr>
              <a:t>nghe</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câu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chuyện</a:t>
            </a:r>
            <a:r>
              <a:rPr lang="en-US" sz="2400" smtClean="0">
                <a:solidFill>
                  <a:srgbClr val="3333FF"/>
                </a:solidFill>
                <a:latin typeface="Times New Roman" panose="02020603050405020304" pitchFamily="18" charset="0"/>
                <a:cs typeface="Times New Roman" panose="02020603050405020304" pitchFamily="18" charset="0"/>
              </a:rPr>
              <a:t> li </a:t>
            </a:r>
            <a:r>
              <a:rPr lang="en-US" sz="2400" err="1" smtClean="0">
                <a:solidFill>
                  <a:srgbClr val="3333FF"/>
                </a:solidFill>
                <a:latin typeface="Times New Roman" panose="02020603050405020304" pitchFamily="18" charset="0"/>
                <a:cs typeface="Times New Roman" panose="02020603050405020304" pitchFamily="18" charset="0"/>
              </a:rPr>
              <a:t>kì</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đó</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và</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bắt</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đầu</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kể</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từ</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đâu</a:t>
            </a:r>
            <a:r>
              <a:rPr lang="en-US" sz="2400" smtClean="0">
                <a:solidFill>
                  <a:srgbClr val="3333FF"/>
                </a:solidFill>
                <a:latin typeface="Times New Roman" panose="02020603050405020304" pitchFamily="18" charset="0"/>
                <a:cs typeface="Times New Roman" panose="02020603050405020304" pitchFamily="18" charset="0"/>
              </a:rPr>
              <a:t> ta </a:t>
            </a:r>
            <a:r>
              <a:rPr lang="en-US" sz="2400" err="1" smtClean="0">
                <a:solidFill>
                  <a:srgbClr val="3333FF"/>
                </a:solidFill>
                <a:latin typeface="Times New Roman" panose="02020603050405020304" pitchFamily="18" charset="0"/>
                <a:cs typeface="Times New Roman" panose="02020603050405020304" pitchFamily="18" charset="0"/>
              </a:rPr>
              <a:t>xin</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tuỳ</a:t>
            </a:r>
            <a:r>
              <a:rPr lang="en-US" sz="2400" smtClean="0">
                <a:solidFill>
                  <a:srgbClr val="3333FF"/>
                </a:solidFill>
                <a:latin typeface="Times New Roman" panose="02020603050405020304" pitchFamily="18" charset="0"/>
                <a:cs typeface="Times New Roman" panose="02020603050405020304" pitchFamily="18" charset="0"/>
              </a:rPr>
              <a:t> </a:t>
            </a:r>
            <a:r>
              <a:rPr lang="en-US" sz="2400" err="1" smtClean="0">
                <a:solidFill>
                  <a:srgbClr val="3333FF"/>
                </a:solidFill>
                <a:latin typeface="Times New Roman" panose="02020603050405020304" pitchFamily="18" charset="0"/>
                <a:cs typeface="Times New Roman" panose="02020603050405020304" pitchFamily="18" charset="0"/>
              </a:rPr>
              <a:t>nàng</a:t>
            </a:r>
            <a:r>
              <a:rPr lang="en-US" sz="2400" smtClean="0">
                <a:solidFill>
                  <a:srgbClr val="3333FF"/>
                </a:solidFill>
                <a:latin typeface="Times New Roman" panose="02020603050405020304" pitchFamily="18" charset="0"/>
                <a:cs typeface="Times New Roman" panose="02020603050405020304" pitchFamily="18" charset="0"/>
              </a:rPr>
              <a:t>.”</a:t>
            </a:r>
            <a:endParaRPr lang="en-US" sz="2400">
              <a:solidFill>
                <a:srgbClr val="3333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384446" y="455259"/>
            <a:ext cx="5531783" cy="798490"/>
          </a:xfrm>
        </p:spPr>
        <p:txBody>
          <a:bodyPr>
            <a:noAutofit/>
          </a:bodyPr>
          <a:lstStyle/>
          <a:p>
            <a:pPr algn="l"/>
            <a:r>
              <a:rPr lang="en-US" sz="2800" b="1" err="1" smtClean="0">
                <a:solidFill>
                  <a:srgbClr val="FFFF00"/>
                </a:solidFill>
                <a:latin typeface="Times New Roman" panose="02020603050405020304" pitchFamily="18" charset="0"/>
                <a:cs typeface="Times New Roman" panose="02020603050405020304" pitchFamily="18" charset="0"/>
              </a:rPr>
              <a:t>Hình</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ảnh</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và</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đoạn</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văn</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trên</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gợi</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cho</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anh</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chị</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cảm</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nhận</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về</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xứ</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sở</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nào</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Hãy</a:t>
            </a:r>
            <a:r>
              <a:rPr lang="en-US" sz="2800" b="1" smtClean="0">
                <a:solidFill>
                  <a:srgbClr val="FFFF00"/>
                </a:solidFill>
                <a:latin typeface="Times New Roman" panose="02020603050405020304" pitchFamily="18" charset="0"/>
                <a:cs typeface="Times New Roman" panose="02020603050405020304" pitchFamily="18" charset="0"/>
              </a:rPr>
              <a:t> chia </a:t>
            </a:r>
            <a:r>
              <a:rPr lang="en-US" sz="2800" b="1" err="1" smtClean="0">
                <a:solidFill>
                  <a:srgbClr val="FFFF00"/>
                </a:solidFill>
                <a:latin typeface="Times New Roman" panose="02020603050405020304" pitchFamily="18" charset="0"/>
                <a:cs typeface="Times New Roman" panose="02020603050405020304" pitchFamily="18" charset="0"/>
              </a:rPr>
              <a:t>sẻ</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bằng</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lời</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ấn</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tượng</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của</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anh</a:t>
            </a:r>
            <a:r>
              <a:rPr lang="en-US" sz="2800" b="1" smtClean="0">
                <a:solidFill>
                  <a:srgbClr val="FFFF00"/>
                </a:solidFill>
                <a:latin typeface="Times New Roman" panose="02020603050405020304" pitchFamily="18" charset="0"/>
                <a:cs typeface="Times New Roman" panose="02020603050405020304" pitchFamily="18" charset="0"/>
              </a:rPr>
              <a:t>/</a:t>
            </a:r>
            <a:r>
              <a:rPr lang="en-US" sz="2800" b="1" err="1" smtClean="0">
                <a:solidFill>
                  <a:srgbClr val="FFFF00"/>
                </a:solidFill>
                <a:latin typeface="Times New Roman" panose="02020603050405020304" pitchFamily="18" charset="0"/>
                <a:cs typeface="Times New Roman" panose="02020603050405020304" pitchFamily="18" charset="0"/>
              </a:rPr>
              <a:t>chị</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về</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xứ</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sở</a:t>
            </a:r>
            <a:r>
              <a:rPr lang="en-US" sz="2800" b="1" smtClean="0">
                <a:solidFill>
                  <a:srgbClr val="FFFF00"/>
                </a:solidFill>
                <a:latin typeface="Times New Roman" panose="02020603050405020304" pitchFamily="18" charset="0"/>
                <a:cs typeface="Times New Roman" panose="02020603050405020304" pitchFamily="18" charset="0"/>
              </a:rPr>
              <a:t> </a:t>
            </a:r>
            <a:r>
              <a:rPr lang="en-US" sz="2800" b="1" err="1" smtClean="0">
                <a:solidFill>
                  <a:srgbClr val="FFFF00"/>
                </a:solidFill>
                <a:latin typeface="Times New Roman" panose="02020603050405020304" pitchFamily="18" charset="0"/>
                <a:cs typeface="Times New Roman" panose="02020603050405020304" pitchFamily="18" charset="0"/>
              </a:rPr>
              <a:t>này</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5907314" y="5892428"/>
            <a:ext cx="6155898" cy="7694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200" b="1" smtClean="0">
                <a:solidFill>
                  <a:srgbClr val="3333FF"/>
                </a:solidFill>
                <a:latin typeface="Times New Roman" panose="02020603050405020304" pitchFamily="18" charset="0"/>
                <a:cs typeface="Times New Roman" panose="02020603050405020304" pitchFamily="18" charset="0"/>
              </a:rPr>
              <a:t>Đền thờ Pathenon – thờ nữ thần Athena, vị thần bảo hộ của thành Athen </a:t>
            </a:r>
            <a:r>
              <a:rPr lang="en-US" sz="2200" b="1" smtClean="0">
                <a:solidFill>
                  <a:srgbClr val="3333FF"/>
                </a:solidFill>
                <a:latin typeface="Times New Roman" panose="02020603050405020304" pitchFamily="18" charset="0"/>
                <a:cs typeface="Times New Roman" panose="02020603050405020304" pitchFamily="18" charset="0"/>
              </a:rPr>
              <a:t>– Hi Lạp</a:t>
            </a:r>
            <a:endParaRPr lang="en-US" sz="22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8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3">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0857" y="1930399"/>
            <a:ext cx="10813143"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000" b="1" smtClean="0">
                <a:solidFill>
                  <a:srgbClr val="3333FF"/>
                </a:solidFill>
                <a:latin typeface="Times New Roman" panose="02020603050405020304" pitchFamily="18" charset="0"/>
                <a:cs typeface="Times New Roman" panose="02020603050405020304" pitchFamily="18" charset="0"/>
              </a:rPr>
              <a:t>KHÔNG </a:t>
            </a:r>
            <a:r>
              <a:rPr lang="en-US" sz="3000" b="1">
                <a:solidFill>
                  <a:srgbClr val="3333FF"/>
                </a:solidFill>
                <a:latin typeface="Times New Roman" panose="02020603050405020304" pitchFamily="18" charset="0"/>
                <a:cs typeface="Times New Roman" panose="02020603050405020304" pitchFamily="18" charset="0"/>
              </a:rPr>
              <a:t>CÓ CƠ SỞ VĂN MINH CỦA HI LẠP CỔ ĐẠI VÀ ĐẾ QUỐC LA MÃ THÌ KHÔNG CÓ CHÂU ÂU HIỆN ĐẠI</a:t>
            </a:r>
          </a:p>
          <a:p>
            <a:r>
              <a:rPr lang="en-US" sz="3000" b="1">
                <a:solidFill>
                  <a:srgbClr val="3333FF"/>
                </a:solidFill>
                <a:latin typeface="Times New Roman" panose="02020603050405020304" pitchFamily="18" charset="0"/>
                <a:cs typeface="Times New Roman" panose="02020603050405020304" pitchFamily="18" charset="0"/>
              </a:rPr>
              <a:t>						- Karl Marx </a:t>
            </a:r>
            <a:r>
              <a:rPr lang="en-US" sz="3000" b="1" smtClean="0">
                <a:solidFill>
                  <a:srgbClr val="3333FF"/>
                </a:solidFill>
                <a:latin typeface="Times New Roman" panose="02020603050405020304" pitchFamily="18" charset="0"/>
                <a:cs typeface="Times New Roman" panose="02020603050405020304" pitchFamily="18" charset="0"/>
              </a:rPr>
              <a:t>-</a:t>
            </a:r>
            <a:endParaRPr lang="en-US" sz="3000" b="1">
              <a:solidFill>
                <a:srgbClr val="3333FF"/>
              </a:solidFill>
              <a:latin typeface="Times New Roman" panose="02020603050405020304" pitchFamily="18" charset="0"/>
              <a:cs typeface="Times New Roman" panose="02020603050405020304" pitchFamily="18" charset="0"/>
            </a:endParaRPr>
          </a:p>
        </p:txBody>
      </p:sp>
      <p:sp>
        <p:nvSpPr>
          <p:cNvPr id="10" name="Curved Right Arrow 9"/>
          <p:cNvSpPr/>
          <p:nvPr/>
        </p:nvSpPr>
        <p:spPr>
          <a:xfrm>
            <a:off x="43543" y="1611086"/>
            <a:ext cx="827314" cy="12031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094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57" y="1291280"/>
            <a:ext cx="7934020" cy="1294305"/>
          </a:xfrm>
        </p:spPr>
        <p:txBody>
          <a:bodyPr>
            <a:normAutofit/>
          </a:bodyPr>
          <a:lstStyle/>
          <a:p>
            <a:pPr marL="0" indent="0">
              <a:buNone/>
            </a:pPr>
            <a:r>
              <a:rPr lang="en-US" sz="2800" b="1" smtClean="0">
                <a:solidFill>
                  <a:srgbClr val="FF0000"/>
                </a:solidFill>
                <a:latin typeface="Times New Roman" panose="02020603050405020304" pitchFamily="18" charset="0"/>
                <a:cs typeface="Times New Roman" panose="02020603050405020304" pitchFamily="18" charset="0"/>
              </a:rPr>
              <a:t>I. Tiểu dẫn</a:t>
            </a:r>
          </a:p>
          <a:p>
            <a:pPr marL="0" indent="0">
              <a:buNone/>
            </a:pPr>
            <a:r>
              <a:rPr lang="en-US" sz="2800" b="1" smtClean="0">
                <a:solidFill>
                  <a:srgbClr val="FF0000"/>
                </a:solidFill>
                <a:latin typeface="Times New Roman" panose="02020603050405020304" pitchFamily="18" charset="0"/>
                <a:cs typeface="Times New Roman" panose="02020603050405020304" pitchFamily="18" charset="0"/>
              </a:rPr>
              <a:t>1. Tác giả</a:t>
            </a:r>
          </a:p>
          <a:p>
            <a:pPr marL="514350" indent="-514350">
              <a:buAutoNum type="arabicPeriod"/>
            </a:pPr>
            <a:endParaRPr lang="en-US">
              <a:solidFill>
                <a:srgbClr val="FF0000"/>
              </a:solidFill>
            </a:endParaRPr>
          </a:p>
        </p:txBody>
      </p:sp>
      <p:pic>
        <p:nvPicPr>
          <p:cNvPr id="6" name="Picture 5"/>
          <p:cNvPicPr>
            <a:picLocks noChangeAspect="1"/>
          </p:cNvPicPr>
          <p:nvPr/>
        </p:nvPicPr>
        <p:blipFill>
          <a:blip r:embed="rId2"/>
          <a:stretch>
            <a:fillRect/>
          </a:stretch>
        </p:blipFill>
        <p:spPr>
          <a:xfrm>
            <a:off x="8665021" y="1327932"/>
            <a:ext cx="3361162" cy="5442549"/>
          </a:xfrm>
          <a:prstGeom prst="rect">
            <a:avLst/>
          </a:prstGeom>
        </p:spPr>
      </p:pic>
      <p:sp>
        <p:nvSpPr>
          <p:cNvPr id="9" name="Oval Callout 8"/>
          <p:cNvSpPr/>
          <p:nvPr/>
        </p:nvSpPr>
        <p:spPr>
          <a:xfrm>
            <a:off x="3207657" y="1650593"/>
            <a:ext cx="4673383" cy="2769870"/>
          </a:xfrm>
          <a:prstGeom prst="wedgeEllipseCallout">
            <a:avLst>
              <a:gd name="adj1" fmla="val 64458"/>
              <a:gd name="adj2" fmla="val 4816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3200" b="1" smtClean="0">
                <a:solidFill>
                  <a:srgbClr val="3333FF"/>
                </a:solidFill>
                <a:latin typeface="Times New Roman" panose="02020603050405020304" pitchFamily="18" charset="0"/>
                <a:cs typeface="Times New Roman" panose="02020603050405020304" pitchFamily="18" charset="0"/>
              </a:rPr>
              <a:t>Dựa vào phần tiểu dẫn anh/chị biết gì về tác giả Hô-me-rơ?</a:t>
            </a:r>
            <a:endParaRPr lang="en-US" sz="3200" b="1">
              <a:solidFill>
                <a:srgbClr val="3333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09655" y="2367872"/>
            <a:ext cx="7692446" cy="3539430"/>
          </a:xfrm>
          <a:prstGeom prst="rect">
            <a:avLst/>
          </a:prstGeom>
          <a:noFill/>
        </p:spPr>
        <p:txBody>
          <a:bodyPr wrap="square" rtlCol="0">
            <a:spAutoFit/>
          </a:bodyPr>
          <a:lstStyle/>
          <a:p>
            <a:pPr algn="just"/>
            <a:r>
              <a:rPr lang="en-US" sz="2000" b="0" i="0" smtClean="0">
                <a:solidFill>
                  <a:srgbClr val="3333FF"/>
                </a:solidFill>
                <a:effectLst/>
                <a:latin typeface="Quicksand"/>
              </a:rPr>
              <a:t>- </a:t>
            </a:r>
            <a:r>
              <a:rPr lang="vi-VN" sz="2000" b="0" i="0" smtClean="0">
                <a:solidFill>
                  <a:srgbClr val="3333FF"/>
                </a:solidFill>
                <a:effectLst/>
                <a:latin typeface="Quicksand"/>
              </a:rPr>
              <a:t> </a:t>
            </a:r>
            <a:r>
              <a:rPr lang="vi-VN" sz="2800" b="0" i="0" smtClean="0">
                <a:solidFill>
                  <a:srgbClr val="3333FF"/>
                </a:solidFill>
                <a:effectLst/>
                <a:latin typeface="Times New Roman" panose="02020603050405020304" pitchFamily="18" charset="0"/>
                <a:cs typeface="Times New Roman" panose="02020603050405020304" pitchFamily="18" charset="0"/>
              </a:rPr>
              <a:t>Sống vào khoảng thế kỉ IX - VIII trước CN, là tác giả của hai thiên sử thi I-li-át và Ô-đi-xê.</a:t>
            </a:r>
          </a:p>
          <a:p>
            <a:pPr algn="just"/>
            <a:r>
              <a:rPr lang="en-US" sz="2800" b="0" i="0" smtClean="0">
                <a:solidFill>
                  <a:srgbClr val="3333FF"/>
                </a:solidFill>
                <a:effectLst/>
                <a:latin typeface="Times New Roman" panose="02020603050405020304" pitchFamily="18" charset="0"/>
                <a:cs typeface="Times New Roman" panose="02020603050405020304" pitchFamily="18" charset="0"/>
              </a:rPr>
              <a:t>- </a:t>
            </a:r>
            <a:r>
              <a:rPr lang="vi-VN" sz="2800" b="0" i="0" smtClean="0">
                <a:solidFill>
                  <a:srgbClr val="3333FF"/>
                </a:solidFill>
                <a:effectLst/>
                <a:latin typeface="Times New Roman" panose="02020603050405020304" pitchFamily="18" charset="0"/>
                <a:cs typeface="Times New Roman" panose="02020603050405020304" pitchFamily="18" charset="0"/>
              </a:rPr>
              <a:t>Xuất thân: con một gia đình nghèo, được sinh ra bên dòng sông Mê-Lét (</a:t>
            </a:r>
            <a:r>
              <a:rPr lang="en-US" sz="2800" b="0" i="0" smtClean="0">
                <a:solidFill>
                  <a:srgbClr val="3333FF"/>
                </a:solidFill>
                <a:effectLst/>
                <a:latin typeface="Times New Roman" panose="02020603050405020304" pitchFamily="18" charset="0"/>
                <a:cs typeface="Times New Roman" panose="02020603050405020304" pitchFamily="18" charset="0"/>
              </a:rPr>
              <a:t>Tên thật của ông là </a:t>
            </a:r>
            <a:r>
              <a:rPr lang="vi-VN" sz="2800" b="0" i="0" smtClean="0">
                <a:solidFill>
                  <a:srgbClr val="3333FF"/>
                </a:solidFill>
                <a:effectLst/>
                <a:latin typeface="Times New Roman" panose="02020603050405020304" pitchFamily="18" charset="0"/>
                <a:cs typeface="Times New Roman" panose="02020603050405020304" pitchFamily="18" charset="0"/>
              </a:rPr>
              <a:t>Mê-lê-xi-gien - con của dòng sông Mê-lét)</a:t>
            </a:r>
          </a:p>
          <a:p>
            <a:pPr algn="just"/>
            <a:r>
              <a:rPr lang="en-US" sz="2800" b="0" i="0" smtClean="0">
                <a:solidFill>
                  <a:srgbClr val="3333FF"/>
                </a:solidFill>
                <a:effectLst/>
                <a:latin typeface="Times New Roman" panose="02020603050405020304" pitchFamily="18" charset="0"/>
                <a:cs typeface="Times New Roman" panose="02020603050405020304" pitchFamily="18" charset="0"/>
              </a:rPr>
              <a:t>- </a:t>
            </a:r>
            <a:r>
              <a:rPr lang="vi-VN" sz="2800" b="0" i="0" smtClean="0">
                <a:solidFill>
                  <a:srgbClr val="3333FF"/>
                </a:solidFill>
                <a:effectLst/>
                <a:latin typeface="Times New Roman" panose="02020603050405020304" pitchFamily="18" charset="0"/>
                <a:cs typeface="Times New Roman" panose="02020603050405020304" pitchFamily="18" charset="0"/>
              </a:rPr>
              <a:t>Ông là một nghệ sĩ mù thông thái, thường đi qua nhiều thành bang để kể về truyện thơ của mình và là</a:t>
            </a:r>
            <a:r>
              <a:rPr lang="vi-VN" sz="2800" b="0" i="1" smtClean="0">
                <a:solidFill>
                  <a:srgbClr val="3333FF"/>
                </a:solidFill>
                <a:effectLst/>
                <a:latin typeface="Times New Roman" panose="02020603050405020304" pitchFamily="18" charset="0"/>
                <a:cs typeface="Times New Roman" panose="02020603050405020304" pitchFamily="18" charset="0"/>
              </a:rPr>
              <a:t> "cha đẻ của thơ ca Hi Lạp"</a:t>
            </a:r>
            <a:endParaRPr lang="vi-VN" sz="2800" b="0" i="0" dirty="0" smtClean="0">
              <a:solidFill>
                <a:srgbClr val="3333FF"/>
              </a:solidFill>
              <a:effectLst/>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0" y="-18716"/>
            <a:ext cx="12192000" cy="12868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100" b="1" smtClean="0">
                <a:solidFill>
                  <a:srgbClr val="FF0000"/>
                </a:solidFill>
                <a:latin typeface="Times New Roman" panose="02020603050405020304" pitchFamily="18" charset="0"/>
                <a:cs typeface="Times New Roman" panose="02020603050405020304" pitchFamily="18" charset="0"/>
              </a:rPr>
              <a:t>Tiết 16. UY-LIT-XƠ TRỞ VỀ</a:t>
            </a:r>
            <a:br>
              <a:rPr lang="en-US" sz="3100" b="1" smtClean="0">
                <a:solidFill>
                  <a:srgbClr val="FF0000"/>
                </a:solidFill>
                <a:latin typeface="Times New Roman" panose="02020603050405020304" pitchFamily="18" charset="0"/>
                <a:cs typeface="Times New Roman" panose="02020603050405020304" pitchFamily="18" charset="0"/>
              </a:rPr>
            </a:br>
            <a:r>
              <a:rPr lang="en-US" sz="3100" b="1" smtClean="0">
                <a:solidFill>
                  <a:srgbClr val="FF0000"/>
                </a:solidFill>
                <a:latin typeface="Times New Roman" panose="02020603050405020304" pitchFamily="18" charset="0"/>
                <a:cs typeface="Times New Roman" panose="02020603050405020304" pitchFamily="18" charset="0"/>
              </a:rPr>
              <a:t>(Trích sử thi Ô-đi-xê)</a:t>
            </a:r>
            <a:r>
              <a:rPr lang="en-US" sz="2800" smtClean="0">
                <a:solidFill>
                  <a:srgbClr val="FF0000"/>
                </a:solidFill>
                <a:latin typeface="Times New Roman" panose="02020603050405020304" pitchFamily="18" charset="0"/>
                <a:cs typeface="Times New Roman" panose="02020603050405020304" pitchFamily="18" charset="0"/>
              </a:rPr>
              <a:t/>
            </a:r>
            <a:br>
              <a:rPr lang="en-US" sz="2800"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Hô-me-rơ</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5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7069" y="249010"/>
            <a:ext cx="10370778" cy="6336406"/>
          </a:xfrm>
          <a:prstGeom prst="rect">
            <a:avLst/>
          </a:prstGeom>
        </p:spPr>
      </p:pic>
    </p:spTree>
    <p:extLst>
      <p:ext uri="{BB962C8B-B14F-4D97-AF65-F5344CB8AC3E}">
        <p14:creationId xmlns:p14="http://schemas.microsoft.com/office/powerpoint/2010/main" val="257399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8344" y="1722724"/>
            <a:ext cx="7141029" cy="4597003"/>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GÓI CÂU HỎI SỐ 1</a:t>
            </a:r>
          </a:p>
          <a:p>
            <a:pPr algn="just"/>
            <a:r>
              <a:rPr lang="en-US" sz="2400" b="1" u="sng" smtClean="0">
                <a:solidFill>
                  <a:srgbClr val="3333FF"/>
                </a:solidFill>
                <a:latin typeface="Times New Roman" panose="02020603050405020304" pitchFamily="18" charset="0"/>
                <a:cs typeface="Times New Roman" panose="02020603050405020304" pitchFamily="18" charset="0"/>
              </a:rPr>
              <a:t>Câu </a:t>
            </a:r>
            <a:r>
              <a:rPr lang="en-US" sz="2400" b="1" u="sng">
                <a:solidFill>
                  <a:srgbClr val="3333FF"/>
                </a:solidFill>
                <a:latin typeface="Times New Roman" panose="02020603050405020304" pitchFamily="18" charset="0"/>
                <a:cs typeface="Times New Roman" panose="02020603050405020304" pitchFamily="18" charset="0"/>
              </a:rPr>
              <a:t>hỏi 1</a:t>
            </a:r>
            <a:r>
              <a:rPr lang="en-US" sz="2400" b="1">
                <a:solidFill>
                  <a:srgbClr val="3333FF"/>
                </a:solidFill>
                <a:latin typeface="Times New Roman" panose="02020603050405020304" pitchFamily="18" charset="0"/>
                <a:cs typeface="Times New Roman" panose="02020603050405020304" pitchFamily="18" charset="0"/>
              </a:rPr>
              <a:t>:  Tác phẩm Ô-đi-xê thuộc thể loại nào? </a:t>
            </a:r>
            <a:endParaRPr lang="en-US" sz="2400" b="1" smtClean="0">
              <a:solidFill>
                <a:srgbClr val="3333FF"/>
              </a:solidFill>
              <a:latin typeface="Times New Roman" panose="02020603050405020304" pitchFamily="18" charset="0"/>
              <a:cs typeface="Times New Roman" panose="02020603050405020304" pitchFamily="18" charset="0"/>
            </a:endParaRPr>
          </a:p>
          <a:p>
            <a:pPr algn="just"/>
            <a:r>
              <a:rPr lang="en-US" sz="2400" b="1" u="sng">
                <a:solidFill>
                  <a:srgbClr val="3333FF"/>
                </a:solidFill>
                <a:latin typeface="Times New Roman" panose="02020603050405020304" pitchFamily="18" charset="0"/>
                <a:cs typeface="Times New Roman" panose="02020603050405020304" pitchFamily="18" charset="0"/>
              </a:rPr>
              <a:t>Câu hỏi 2</a:t>
            </a:r>
            <a:r>
              <a:rPr lang="en-US" sz="2400" b="1">
                <a:solidFill>
                  <a:srgbClr val="3333FF"/>
                </a:solidFill>
                <a:latin typeface="Times New Roman" panose="02020603050405020304" pitchFamily="18" charset="0"/>
                <a:cs typeface="Times New Roman" panose="02020603050405020304" pitchFamily="18" charset="0"/>
              </a:rPr>
              <a:t>: Dung lượng của Ô-đi-xê là bao nhiêu</a:t>
            </a:r>
            <a:r>
              <a:rPr lang="en-US" sz="2400" b="1" smtClean="0">
                <a:solidFill>
                  <a:srgbClr val="3333FF"/>
                </a:solidFill>
                <a:latin typeface="Times New Roman" panose="02020603050405020304" pitchFamily="18" charset="0"/>
                <a:cs typeface="Times New Roman" panose="02020603050405020304" pitchFamily="18" charset="0"/>
              </a:rPr>
              <a:t>?</a:t>
            </a:r>
          </a:p>
          <a:p>
            <a:pPr algn="just"/>
            <a:r>
              <a:rPr lang="en-US" sz="2400" b="1" u="sng">
                <a:solidFill>
                  <a:srgbClr val="3333FF"/>
                </a:solidFill>
                <a:latin typeface="Times New Roman" panose="02020603050405020304" pitchFamily="18" charset="0"/>
                <a:cs typeface="Times New Roman" panose="02020603050405020304" pitchFamily="18" charset="0"/>
              </a:rPr>
              <a:t>Câu hỏi 3</a:t>
            </a:r>
            <a:r>
              <a:rPr lang="en-US" sz="2400" b="1">
                <a:solidFill>
                  <a:srgbClr val="3333FF"/>
                </a:solidFill>
                <a:latin typeface="Times New Roman" panose="02020603050405020304" pitchFamily="18" charset="0"/>
                <a:cs typeface="Times New Roman" panose="02020603050405020304" pitchFamily="18" charset="0"/>
              </a:rPr>
              <a:t>: Quê hương của người anh </a:t>
            </a:r>
            <a:r>
              <a:rPr lang="en-US" sz="2400" b="1" smtClean="0">
                <a:solidFill>
                  <a:srgbClr val="3333FF"/>
                </a:solidFill>
                <a:latin typeface="Times New Roman" panose="02020603050405020304" pitchFamily="18" charset="0"/>
                <a:cs typeface="Times New Roman" panose="02020603050405020304" pitchFamily="18" charset="0"/>
              </a:rPr>
              <a:t>hùng </a:t>
            </a:r>
            <a:r>
              <a:rPr lang="en-US" sz="2400" b="1">
                <a:solidFill>
                  <a:srgbClr val="3333FF"/>
                </a:solidFill>
                <a:latin typeface="Times New Roman" panose="02020603050405020304" pitchFamily="18" charset="0"/>
                <a:cs typeface="Times New Roman" panose="02020603050405020304" pitchFamily="18" charset="0"/>
              </a:rPr>
              <a:t>Uy-lit-xơ là gì</a:t>
            </a:r>
            <a:r>
              <a:rPr lang="en-US" sz="2400" b="1" smtClean="0">
                <a:solidFill>
                  <a:srgbClr val="3333FF"/>
                </a:solidFill>
                <a:latin typeface="Times New Roman" panose="02020603050405020304" pitchFamily="18" charset="0"/>
                <a:cs typeface="Times New Roman" panose="02020603050405020304" pitchFamily="18" charset="0"/>
              </a:rPr>
              <a:t>?</a:t>
            </a:r>
          </a:p>
          <a:p>
            <a:pPr algn="just"/>
            <a:r>
              <a:rPr lang="en-US" sz="2400" b="1" u="sng">
                <a:solidFill>
                  <a:srgbClr val="3333FF"/>
                </a:solidFill>
                <a:latin typeface="Times New Roman" panose="02020603050405020304" pitchFamily="18" charset="0"/>
                <a:cs typeface="Times New Roman" panose="02020603050405020304" pitchFamily="18" charset="0"/>
              </a:rPr>
              <a:t>Câu hỏi 4</a:t>
            </a:r>
            <a:r>
              <a:rPr lang="en-US" sz="2400" b="1">
                <a:solidFill>
                  <a:srgbClr val="3333FF"/>
                </a:solidFill>
                <a:latin typeface="Times New Roman" panose="02020603050405020304" pitchFamily="18" charset="0"/>
                <a:cs typeface="Times New Roman" panose="02020603050405020304" pitchFamily="18" charset="0"/>
              </a:rPr>
              <a:t>: Thời gian Uy-lít-xơ xa gia đình đến khi trở về là bao nhiêu </a:t>
            </a:r>
            <a:r>
              <a:rPr lang="en-US" sz="2400" b="1" smtClean="0">
                <a:solidFill>
                  <a:srgbClr val="3333FF"/>
                </a:solidFill>
                <a:latin typeface="Times New Roman" panose="02020603050405020304" pitchFamily="18" charset="0"/>
                <a:cs typeface="Times New Roman" panose="02020603050405020304" pitchFamily="18" charset="0"/>
              </a:rPr>
              <a:t>năm?</a:t>
            </a:r>
          </a:p>
          <a:p>
            <a:pPr algn="just"/>
            <a:r>
              <a:rPr lang="en-US" sz="2400" b="1" u="sng" smtClean="0">
                <a:solidFill>
                  <a:srgbClr val="3333FF"/>
                </a:solidFill>
                <a:latin typeface="Times New Roman" panose="02020603050405020304" pitchFamily="18" charset="0"/>
                <a:cs typeface="Times New Roman" panose="02020603050405020304" pitchFamily="18" charset="0"/>
              </a:rPr>
              <a:t>Câu </a:t>
            </a:r>
            <a:r>
              <a:rPr lang="en-US" sz="2400" b="1" u="sng">
                <a:solidFill>
                  <a:srgbClr val="3333FF"/>
                </a:solidFill>
                <a:latin typeface="Times New Roman" panose="02020603050405020304" pitchFamily="18" charset="0"/>
                <a:cs typeface="Times New Roman" panose="02020603050405020304" pitchFamily="18" charset="0"/>
              </a:rPr>
              <a:t>hỏi 5</a:t>
            </a:r>
            <a:r>
              <a:rPr lang="en-US" sz="2400" b="1">
                <a:solidFill>
                  <a:srgbClr val="3333FF"/>
                </a:solidFill>
                <a:latin typeface="Times New Roman" panose="02020603050405020304" pitchFamily="18" charset="0"/>
                <a:cs typeface="Times New Roman" panose="02020603050405020304" pitchFamily="18" charset="0"/>
              </a:rPr>
              <a:t>: Sau cuộc chiến thành Tơ-roa Uy-lit-xơ mất bao nhiêu năm mới trở về gia đình?</a:t>
            </a:r>
          </a:p>
          <a:p>
            <a:pPr algn="just"/>
            <a:r>
              <a:rPr lang="en-US" sz="2400" b="1" u="sng" smtClean="0">
                <a:solidFill>
                  <a:srgbClr val="3333FF"/>
                </a:solidFill>
                <a:latin typeface="Times New Roman" panose="02020603050405020304" pitchFamily="18" charset="0"/>
                <a:cs typeface="Times New Roman" panose="02020603050405020304" pitchFamily="18" charset="0"/>
              </a:rPr>
              <a:t>Câu hỏi 6</a:t>
            </a:r>
            <a:r>
              <a:rPr lang="en-US" sz="2400" b="1" smtClean="0">
                <a:solidFill>
                  <a:srgbClr val="3333FF"/>
                </a:solidFill>
                <a:latin typeface="Times New Roman" panose="02020603050405020304" pitchFamily="18" charset="0"/>
                <a:cs typeface="Times New Roman" panose="02020603050405020304" pitchFamily="18" charset="0"/>
              </a:rPr>
              <a:t>: Uy-lit-xơ tham gia cuộc chiến tranh nào?</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5" name="Flowchart: Process 4"/>
          <p:cNvSpPr/>
          <p:nvPr/>
        </p:nvSpPr>
        <p:spPr>
          <a:xfrm>
            <a:off x="7742221" y="1349830"/>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1: Sử thi</a:t>
            </a:r>
          </a:p>
        </p:txBody>
      </p:sp>
      <p:sp>
        <p:nvSpPr>
          <p:cNvPr id="16" name="Flowchart: Process 15"/>
          <p:cNvSpPr/>
          <p:nvPr/>
        </p:nvSpPr>
        <p:spPr>
          <a:xfrm>
            <a:off x="7742221" y="2229803"/>
            <a:ext cx="3956293"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2: </a:t>
            </a:r>
            <a:r>
              <a:rPr lang="en-US" sz="2400" b="1" smtClean="0">
                <a:solidFill>
                  <a:srgbClr val="3333FF"/>
                </a:solidFill>
                <a:latin typeface="Times New Roman" panose="02020603050405020304" pitchFamily="18" charset="0"/>
                <a:cs typeface="Times New Roman" panose="02020603050405020304" pitchFamily="18" charset="0"/>
              </a:rPr>
              <a:t>12110 </a:t>
            </a:r>
            <a:r>
              <a:rPr lang="en-US" sz="2400" b="1">
                <a:solidFill>
                  <a:srgbClr val="3333FF"/>
                </a:solidFill>
                <a:latin typeface="Times New Roman" panose="02020603050405020304" pitchFamily="18" charset="0"/>
                <a:cs typeface="Times New Roman" panose="02020603050405020304" pitchFamily="18" charset="0"/>
              </a:rPr>
              <a:t>câu thơ</a:t>
            </a:r>
          </a:p>
        </p:txBody>
      </p:sp>
      <p:sp>
        <p:nvSpPr>
          <p:cNvPr id="17" name="Flowchart: Process 16"/>
          <p:cNvSpPr/>
          <p:nvPr/>
        </p:nvSpPr>
        <p:spPr>
          <a:xfrm>
            <a:off x="7742221" y="3113579"/>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3: I-tác</a:t>
            </a:r>
          </a:p>
        </p:txBody>
      </p:sp>
      <p:sp>
        <p:nvSpPr>
          <p:cNvPr id="18" name="Flowchart: Process 17"/>
          <p:cNvSpPr/>
          <p:nvPr/>
        </p:nvSpPr>
        <p:spPr>
          <a:xfrm>
            <a:off x="7742221" y="4003202"/>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4: 20 năm</a:t>
            </a:r>
          </a:p>
        </p:txBody>
      </p:sp>
      <p:sp>
        <p:nvSpPr>
          <p:cNvPr id="19" name="Flowchart: Process 18"/>
          <p:cNvSpPr/>
          <p:nvPr/>
        </p:nvSpPr>
        <p:spPr>
          <a:xfrm>
            <a:off x="7742221" y="4901751"/>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5: 10 năm</a:t>
            </a:r>
          </a:p>
        </p:txBody>
      </p:sp>
      <p:sp>
        <p:nvSpPr>
          <p:cNvPr id="20" name="Flowchart: Process 19"/>
          <p:cNvSpPr/>
          <p:nvPr/>
        </p:nvSpPr>
        <p:spPr>
          <a:xfrm>
            <a:off x="7742221" y="5816920"/>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6: </a:t>
            </a:r>
          </a:p>
          <a:p>
            <a:pPr algn="ctr"/>
            <a:r>
              <a:rPr lang="en-US" sz="2400" b="1">
                <a:solidFill>
                  <a:srgbClr val="3333FF"/>
                </a:solidFill>
                <a:latin typeface="Times New Roman" panose="02020603050405020304" pitchFamily="18" charset="0"/>
                <a:cs typeface="Times New Roman" panose="02020603050405020304" pitchFamily="18" charset="0"/>
              </a:rPr>
              <a:t>Chiến tranh thành Tơ-roa</a:t>
            </a:r>
          </a:p>
        </p:txBody>
      </p:sp>
      <p:sp>
        <p:nvSpPr>
          <p:cNvPr id="21" name="Title 20"/>
          <p:cNvSpPr>
            <a:spLocks noGrp="1"/>
          </p:cNvSpPr>
          <p:nvPr>
            <p:ph type="title"/>
          </p:nvPr>
        </p:nvSpPr>
        <p:spPr/>
        <p:txBody>
          <a:bodyPr/>
          <a:lstStyle/>
          <a:p>
            <a:endParaRPr lang="en-US"/>
          </a:p>
        </p:txBody>
      </p:sp>
      <p:sp>
        <p:nvSpPr>
          <p:cNvPr id="22" name="Title 1"/>
          <p:cNvSpPr txBox="1">
            <a:spLocks/>
          </p:cNvSpPr>
          <p:nvPr/>
        </p:nvSpPr>
        <p:spPr>
          <a:xfrm>
            <a:off x="0" y="-18716"/>
            <a:ext cx="12192000" cy="12868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100" b="1" smtClean="0">
                <a:solidFill>
                  <a:srgbClr val="FF0000"/>
                </a:solidFill>
                <a:latin typeface="Times New Roman" panose="02020603050405020304" pitchFamily="18" charset="0"/>
                <a:cs typeface="Times New Roman" panose="02020603050405020304" pitchFamily="18" charset="0"/>
              </a:rPr>
              <a:t>Tiết 16. UY-LIT-XƠ TRỞ VỀ</a:t>
            </a:r>
            <a:br>
              <a:rPr lang="en-US" sz="3100" b="1" smtClean="0">
                <a:solidFill>
                  <a:srgbClr val="FF0000"/>
                </a:solidFill>
                <a:latin typeface="Times New Roman" panose="02020603050405020304" pitchFamily="18" charset="0"/>
                <a:cs typeface="Times New Roman" panose="02020603050405020304" pitchFamily="18" charset="0"/>
              </a:rPr>
            </a:br>
            <a:r>
              <a:rPr lang="en-US" sz="3100" b="1" smtClean="0">
                <a:solidFill>
                  <a:srgbClr val="FF0000"/>
                </a:solidFill>
                <a:latin typeface="Times New Roman" panose="02020603050405020304" pitchFamily="18" charset="0"/>
                <a:cs typeface="Times New Roman" panose="02020603050405020304" pitchFamily="18" charset="0"/>
              </a:rPr>
              <a:t>(Trích sử thi Ô-đi-xê)</a:t>
            </a:r>
            <a:r>
              <a:rPr lang="en-US" sz="2800" smtClean="0">
                <a:solidFill>
                  <a:srgbClr val="FF0000"/>
                </a:solidFill>
                <a:latin typeface="Times New Roman" panose="02020603050405020304" pitchFamily="18" charset="0"/>
                <a:cs typeface="Times New Roman" panose="02020603050405020304" pitchFamily="18" charset="0"/>
              </a:rPr>
              <a:t/>
            </a:r>
            <a:br>
              <a:rPr lang="en-US" sz="2800"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Hô-me-rơ</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07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 calcmode="lin" valueType="num">
                                      <p:cBhvr additive="base">
                                        <p:cTn id="4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5" end="5"/>
                                            </p:txEl>
                                          </p:spTgt>
                                        </p:tgtEl>
                                        <p:attrNameLst>
                                          <p:attrName>style.visibility</p:attrName>
                                        </p:attrNameLst>
                                      </p:cBhvr>
                                      <p:to>
                                        <p:strVal val="visible"/>
                                      </p:to>
                                    </p:set>
                                    <p:anim calcmode="lin" valueType="num">
                                      <p:cBhvr additive="base">
                                        <p:cTn id="5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6" end="6"/>
                                            </p:txEl>
                                          </p:spTgt>
                                        </p:tgtEl>
                                        <p:attrNameLst>
                                          <p:attrName>style.visibility</p:attrName>
                                        </p:attrNameLst>
                                      </p:cBhvr>
                                      <p:to>
                                        <p:strVal val="visible"/>
                                      </p:to>
                                    </p:set>
                                    <p:anim calcmode="lin" valueType="num">
                                      <p:cBhvr additive="base">
                                        <p:cTn id="6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129" y="2933932"/>
            <a:ext cx="11336871" cy="3539430"/>
          </a:xfrm>
          <a:prstGeom prst="rect">
            <a:avLst/>
          </a:prstGeom>
          <a:noFill/>
        </p:spPr>
        <p:txBody>
          <a:bodyPr wrap="square" rtlCol="0">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 </a:t>
            </a:r>
            <a:r>
              <a:rPr lang="en-US" sz="2400" b="1" smtClean="0">
                <a:solidFill>
                  <a:srgbClr val="3333FF"/>
                </a:solidFill>
                <a:latin typeface="Times New Roman" panose="02020603050405020304" pitchFamily="18" charset="0"/>
                <a:cs typeface="Times New Roman" panose="02020603050405020304" pitchFamily="18" charset="0"/>
              </a:rPr>
              <a:t>Thể loại</a:t>
            </a:r>
            <a:r>
              <a:rPr lang="en-US" sz="2400" smtClean="0">
                <a:solidFill>
                  <a:srgbClr val="3333FF"/>
                </a:solidFill>
                <a:latin typeface="Times New Roman" panose="02020603050405020304" pitchFamily="18" charset="0"/>
                <a:cs typeface="Times New Roman" panose="02020603050405020304" pitchFamily="18" charset="0"/>
              </a:rPr>
              <a:t>: Sử thi</a:t>
            </a:r>
          </a:p>
          <a:p>
            <a:pPr algn="just"/>
            <a:r>
              <a:rPr lang="en-US" sz="2400" smtClean="0">
                <a:solidFill>
                  <a:srgbClr val="3333FF"/>
                </a:solidFill>
                <a:latin typeface="Times New Roman" panose="02020603050405020304" pitchFamily="18" charset="0"/>
                <a:cs typeface="Times New Roman" panose="02020603050405020304" pitchFamily="18" charset="0"/>
              </a:rPr>
              <a:t>- </a:t>
            </a:r>
            <a:r>
              <a:rPr lang="en-US" sz="2400" b="1" smtClean="0">
                <a:solidFill>
                  <a:srgbClr val="3333FF"/>
                </a:solidFill>
                <a:latin typeface="Times New Roman" panose="02020603050405020304" pitchFamily="18" charset="0"/>
                <a:cs typeface="Times New Roman" panose="02020603050405020304" pitchFamily="18" charset="0"/>
              </a:rPr>
              <a:t>Dung lượng</a:t>
            </a:r>
            <a:r>
              <a:rPr lang="en-US" sz="2400" smtClean="0">
                <a:solidFill>
                  <a:srgbClr val="3333FF"/>
                </a:solidFill>
                <a:latin typeface="Times New Roman" panose="02020603050405020304" pitchFamily="18" charset="0"/>
                <a:cs typeface="Times New Roman" panose="02020603050405020304" pitchFamily="18" charset="0"/>
              </a:rPr>
              <a:t>: 12.110 câu thơ, chia thành 24 khúc ca</a:t>
            </a:r>
          </a:p>
          <a:p>
            <a:pPr marL="457200" indent="-457200" algn="just">
              <a:buFontTx/>
              <a:buChar char="-"/>
            </a:pPr>
            <a:r>
              <a:rPr lang="en-US" sz="2400" b="1" smtClean="0">
                <a:solidFill>
                  <a:srgbClr val="3333FF"/>
                </a:solidFill>
                <a:latin typeface="Times New Roman" panose="02020603050405020304" pitchFamily="18" charset="0"/>
                <a:cs typeface="Times New Roman" panose="02020603050405020304" pitchFamily="18" charset="0"/>
              </a:rPr>
              <a:t>Nội dung</a:t>
            </a:r>
            <a:r>
              <a:rPr lang="en-US" sz="2400" smtClean="0">
                <a:solidFill>
                  <a:srgbClr val="3333FF"/>
                </a:solidFill>
                <a:latin typeface="Times New Roman" panose="02020603050405020304" pitchFamily="18" charset="0"/>
                <a:cs typeface="Times New Roman" panose="02020603050405020304" pitchFamily="18" charset="0"/>
              </a:rPr>
              <a:t>: Nối tiếp câu chuyện của sử thi I-li-at, Ô-đi-xê kể lại hành trình trở về quê hương </a:t>
            </a:r>
            <a:r>
              <a:rPr lang="en-US" sz="2400" smtClean="0">
                <a:solidFill>
                  <a:srgbClr val="3333FF"/>
                </a:solidFill>
                <a:latin typeface="Times New Roman" panose="02020603050405020304" pitchFamily="18" charset="0"/>
                <a:cs typeface="Times New Roman" panose="02020603050405020304" pitchFamily="18" charset="0"/>
              </a:rPr>
              <a:t>Itac </a:t>
            </a:r>
            <a:r>
              <a:rPr lang="en-US" sz="2400" smtClean="0">
                <a:solidFill>
                  <a:srgbClr val="3333FF"/>
                </a:solidFill>
                <a:latin typeface="Times New Roman" panose="02020603050405020304" pitchFamily="18" charset="0"/>
                <a:cs typeface="Times New Roman" panose="02020603050405020304" pitchFamily="18" charset="0"/>
              </a:rPr>
              <a:t>của Uy-lit-xơ từ cuộc chiến thành Tơ – roa (Troy)</a:t>
            </a:r>
          </a:p>
          <a:p>
            <a:pPr algn="just"/>
            <a:r>
              <a:rPr lang="en-US" sz="2400" smtClean="0">
                <a:solidFill>
                  <a:srgbClr val="3333FF"/>
                </a:solidFill>
                <a:latin typeface="Times New Roman" panose="02020603050405020304" pitchFamily="18" charset="0"/>
                <a:cs typeface="Times New Roman" panose="02020603050405020304" pitchFamily="18" charset="0"/>
              </a:rPr>
              <a:t>- </a:t>
            </a:r>
            <a:r>
              <a:rPr lang="vi-VN" sz="2400" smtClean="0">
                <a:solidFill>
                  <a:srgbClr val="3333FF"/>
                </a:solidFill>
                <a:latin typeface="Times New Roman" panose="02020603050405020304" pitchFamily="18" charset="0"/>
                <a:cs typeface="Times New Roman" panose="02020603050405020304" pitchFamily="18" charset="0"/>
              </a:rPr>
              <a:t> </a:t>
            </a:r>
            <a:r>
              <a:rPr lang="vi-VN" sz="2400" b="1">
                <a:solidFill>
                  <a:srgbClr val="3333FF"/>
                </a:solidFill>
                <a:latin typeface="Times New Roman" panose="02020603050405020304" pitchFamily="18" charset="0"/>
                <a:cs typeface="Times New Roman" panose="02020603050405020304" pitchFamily="18" charset="0"/>
              </a:rPr>
              <a:t>Chủ đề</a:t>
            </a:r>
            <a:r>
              <a:rPr lang="vi-VN" sz="2400">
                <a:solidFill>
                  <a:srgbClr val="3333FF"/>
                </a:solidFill>
                <a:latin typeface="Times New Roman" panose="02020603050405020304" pitchFamily="18" charset="0"/>
                <a:cs typeface="Times New Roman" panose="02020603050405020304" pitchFamily="18" charset="0"/>
              </a:rPr>
              <a:t>: Khát vọng chinh phục thiên nhiên để  khai sáng, mở rộng giao lưu; tái hiện xung đột giữa các nền văn minh, các trình độ văn hóa; là cuộc đấu tranh bảo vệ hạnh phúc gia đình</a:t>
            </a:r>
            <a:endParaRPr lang="en-US" sz="2400" smtClean="0">
              <a:solidFill>
                <a:srgbClr val="3333FF"/>
              </a:solidFill>
              <a:latin typeface="Times New Roman" panose="02020603050405020304" pitchFamily="18" charset="0"/>
              <a:cs typeface="Times New Roman" panose="02020603050405020304" pitchFamily="18" charset="0"/>
            </a:endParaRPr>
          </a:p>
          <a:p>
            <a:pPr algn="just"/>
            <a:r>
              <a:rPr lang="en-US" sz="2400" smtClean="0">
                <a:solidFill>
                  <a:srgbClr val="3333FF"/>
                </a:solidFill>
                <a:latin typeface="Times New Roman" panose="02020603050405020304" pitchFamily="18" charset="0"/>
                <a:cs typeface="Times New Roman" panose="02020603050405020304" pitchFamily="18" charset="0"/>
              </a:rPr>
              <a:t>- </a:t>
            </a:r>
            <a:r>
              <a:rPr lang="en-US" sz="2400" b="1" smtClean="0">
                <a:solidFill>
                  <a:srgbClr val="3333FF"/>
                </a:solidFill>
                <a:latin typeface="Times New Roman" panose="02020603050405020304" pitchFamily="18" charset="0"/>
                <a:cs typeface="Times New Roman" panose="02020603050405020304" pitchFamily="18" charset="0"/>
              </a:rPr>
              <a:t>Ý nghĩa: </a:t>
            </a:r>
            <a:r>
              <a:rPr lang="en-US" sz="2400" smtClean="0">
                <a:solidFill>
                  <a:srgbClr val="3333FF"/>
                </a:solidFill>
                <a:latin typeface="Times New Roman" panose="02020603050405020304" pitchFamily="18" charset="0"/>
                <a:cs typeface="Times New Roman" panose="02020603050405020304" pitchFamily="18" charset="0"/>
              </a:rPr>
              <a:t>Ca ngợi người anh hùng Uy-lit-xơ – biểu tượng cho phẩm chất tài hoa – trí dũng của người Hi Lạp</a:t>
            </a:r>
            <a:endParaRPr lang="en-US" sz="2400" dirty="0">
              <a:solidFill>
                <a:srgbClr val="3333FF"/>
              </a:solidFill>
              <a:latin typeface="Times New Roman" panose="02020603050405020304" pitchFamily="18" charset="0"/>
              <a:cs typeface="Times New Roman" panose="02020603050405020304" pitchFamily="18" charset="0"/>
            </a:endParaRPr>
          </a:p>
        </p:txBody>
      </p:sp>
      <p:sp>
        <p:nvSpPr>
          <p:cNvPr id="27" name="Content Placeholder 2"/>
          <p:cNvSpPr txBox="1">
            <a:spLocks/>
          </p:cNvSpPr>
          <p:nvPr/>
        </p:nvSpPr>
        <p:spPr>
          <a:xfrm>
            <a:off x="116116" y="1268141"/>
            <a:ext cx="7934020" cy="12943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I. Tiểu dẫn</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1. Tác giả</a:t>
            </a:r>
          </a:p>
          <a:p>
            <a:pPr marL="0" indent="0">
              <a:buFont typeface="Wingdings 3" charset="2"/>
              <a:buNone/>
            </a:pPr>
            <a:r>
              <a:rPr lang="en-US" sz="2800" b="1" smtClean="0">
                <a:solidFill>
                  <a:srgbClr val="FF0000"/>
                </a:solidFill>
                <a:latin typeface="Times New Roman" panose="02020603050405020304" pitchFamily="18" charset="0"/>
                <a:cs typeface="Times New Roman" panose="02020603050405020304" pitchFamily="18" charset="0"/>
              </a:rPr>
              <a:t>2. Tác phẩm</a:t>
            </a:r>
          </a:p>
          <a:p>
            <a:pPr marL="514350" indent="-514350">
              <a:buFont typeface="Wingdings 3" charset="2"/>
              <a:buAutoNum type="arabicPeriod"/>
            </a:pPr>
            <a:endParaRPr lang="en-US" sz="2800">
              <a:solidFill>
                <a:srgbClr val="FF0000"/>
              </a:solidFill>
            </a:endParaRPr>
          </a:p>
        </p:txBody>
      </p:sp>
      <p:sp>
        <p:nvSpPr>
          <p:cNvPr id="29" name="Title 1"/>
          <p:cNvSpPr txBox="1">
            <a:spLocks/>
          </p:cNvSpPr>
          <p:nvPr/>
        </p:nvSpPr>
        <p:spPr>
          <a:xfrm>
            <a:off x="0" y="-18716"/>
            <a:ext cx="12192000" cy="12868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100" b="1" smtClean="0">
                <a:solidFill>
                  <a:srgbClr val="FF0000"/>
                </a:solidFill>
                <a:latin typeface="Times New Roman" panose="02020603050405020304" pitchFamily="18" charset="0"/>
                <a:cs typeface="Times New Roman" panose="02020603050405020304" pitchFamily="18" charset="0"/>
              </a:rPr>
              <a:t>Tiết 16. UY-LIT-XƠ TRỞ VỀ</a:t>
            </a:r>
            <a:br>
              <a:rPr lang="en-US" sz="3100" b="1" smtClean="0">
                <a:solidFill>
                  <a:srgbClr val="FF0000"/>
                </a:solidFill>
                <a:latin typeface="Times New Roman" panose="02020603050405020304" pitchFamily="18" charset="0"/>
                <a:cs typeface="Times New Roman" panose="02020603050405020304" pitchFamily="18" charset="0"/>
              </a:rPr>
            </a:br>
            <a:r>
              <a:rPr lang="en-US" sz="3100" b="1" smtClean="0">
                <a:solidFill>
                  <a:srgbClr val="FF0000"/>
                </a:solidFill>
                <a:latin typeface="Times New Roman" panose="02020603050405020304" pitchFamily="18" charset="0"/>
                <a:cs typeface="Times New Roman" panose="02020603050405020304" pitchFamily="18" charset="0"/>
              </a:rPr>
              <a:t>(Trích sử thi Ô-đi-xê)</a:t>
            </a:r>
            <a:r>
              <a:rPr lang="en-US" sz="2800" smtClean="0">
                <a:solidFill>
                  <a:srgbClr val="FF0000"/>
                </a:solidFill>
                <a:latin typeface="Times New Roman" panose="02020603050405020304" pitchFamily="18" charset="0"/>
                <a:cs typeface="Times New Roman" panose="02020603050405020304" pitchFamily="18" charset="0"/>
              </a:rPr>
              <a:t/>
            </a:r>
            <a:br>
              <a:rPr lang="en-US" sz="2800"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Hô-me-rơ</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21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7"/>
            <a:ext cx="10515600" cy="592427"/>
          </a:xfrm>
        </p:spPr>
        <p:txBody>
          <a:bodyPr>
            <a:norm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TÓM TẮT SỬ THI Ô-ĐI-XÊ</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941" y="650484"/>
            <a:ext cx="11835683" cy="5975797"/>
          </a:xfrm>
        </p:spPr>
        <p:txBody>
          <a:bodyPr>
            <a:noAutofit/>
          </a:bodyPr>
          <a:lstStyle/>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Hành trình 10 năm về </a:t>
            </a:r>
            <a:r>
              <a:rPr lang="vi-VN" sz="2400" smtClean="0">
                <a:solidFill>
                  <a:srgbClr val="3333FF"/>
                </a:solidFill>
                <a:latin typeface="Times New Roman" panose="02020603050405020304" pitchFamily="18" charset="0"/>
                <a:cs typeface="Times New Roman" panose="02020603050405020304" pitchFamily="18" charset="0"/>
              </a:rPr>
              <a:t>quê nhà </a:t>
            </a:r>
            <a:r>
              <a:rPr lang="en-US" sz="2400" smtClean="0">
                <a:solidFill>
                  <a:srgbClr val="3333FF"/>
                </a:solidFill>
                <a:latin typeface="Times New Roman" panose="02020603050405020304" pitchFamily="18" charset="0"/>
                <a:cs typeface="Times New Roman" panose="02020603050405020304" pitchFamily="18" charset="0"/>
              </a:rPr>
              <a:t>s</a:t>
            </a:r>
            <a:r>
              <a:rPr lang="vi-VN" sz="2400" smtClean="0">
                <a:solidFill>
                  <a:srgbClr val="3333FF"/>
                </a:solidFill>
                <a:latin typeface="Times New Roman" panose="02020603050405020304" pitchFamily="18" charset="0"/>
                <a:cs typeface="Times New Roman" panose="02020603050405020304" pitchFamily="18" charset="0"/>
              </a:rPr>
              <a:t>au khi hạ được thành Tơ-roa</a:t>
            </a:r>
            <a:r>
              <a:rPr lang="en-US" sz="2400" smtClean="0">
                <a:solidFill>
                  <a:srgbClr val="3333FF"/>
                </a:solidFill>
                <a:latin typeface="Times New Roman" panose="02020603050405020304" pitchFamily="18" charset="0"/>
                <a:cs typeface="Times New Roman" panose="02020603050405020304" pitchFamily="18" charset="0"/>
              </a:rPr>
              <a:t> của Uy-lit-xơ</a:t>
            </a:r>
            <a:r>
              <a:rPr lang="vi-VN" sz="2400" smtClean="0">
                <a:solidFill>
                  <a:srgbClr val="3333FF"/>
                </a:solidFill>
                <a:latin typeface="Times New Roman" panose="02020603050405020304" pitchFamily="18" charset="0"/>
                <a:cs typeface="Times New Roman" panose="02020603050405020304" pitchFamily="18" charset="0"/>
              </a:rPr>
              <a:t> </a:t>
            </a:r>
            <a:r>
              <a:rPr lang="en-US" sz="2400" smtClean="0">
                <a:solidFill>
                  <a:srgbClr val="3333FF"/>
                </a:solidFill>
                <a:latin typeface="Times New Roman" panose="02020603050405020304" pitchFamily="18" charset="0"/>
                <a:cs typeface="Times New Roman" panose="02020603050405020304" pitchFamily="18" charset="0"/>
              </a:rPr>
              <a:t>:</a:t>
            </a: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Rơi vào xứ sở tên khổng lồ một mắt.</a:t>
            </a: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Thoát khỏi </a:t>
            </a:r>
            <a:r>
              <a:rPr lang="vi-VN" sz="2400" smtClean="0">
                <a:solidFill>
                  <a:srgbClr val="3333FF"/>
                </a:solidFill>
                <a:latin typeface="Times New Roman" panose="02020603050405020304" pitchFamily="18" charset="0"/>
                <a:cs typeface="Times New Roman" panose="02020603050405020304" pitchFamily="18" charset="0"/>
              </a:rPr>
              <a:t>tiếng hát đầy quyến rũ của các nàng tiên cá Xi-ren nguy hiểm</a:t>
            </a:r>
            <a:endParaRPr lang="en-US" sz="2400" smtClean="0">
              <a:solidFill>
                <a:srgbClr val="3333FF"/>
              </a:solidFill>
              <a:latin typeface="Times New Roman" panose="02020603050405020304" pitchFamily="18" charset="0"/>
              <a:cs typeface="Times New Roman" panose="02020603050405020304" pitchFamily="18" charset="0"/>
            </a:endParaRP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a:t>
            </a:r>
            <a:r>
              <a:rPr lang="vi-VN" sz="2400" smtClean="0">
                <a:solidFill>
                  <a:srgbClr val="3333FF"/>
                </a:solidFill>
                <a:latin typeface="Times New Roman" panose="02020603050405020304" pitchFamily="18" charset="0"/>
                <a:cs typeface="Times New Roman" panose="02020603050405020304" pitchFamily="18" charset="0"/>
              </a:rPr>
              <a:t>Chàng </a:t>
            </a:r>
            <a:r>
              <a:rPr lang="vi-VN" sz="2400">
                <a:solidFill>
                  <a:srgbClr val="3333FF"/>
                </a:solidFill>
                <a:latin typeface="Times New Roman" panose="02020603050405020304" pitchFamily="18" charset="0"/>
                <a:cs typeface="Times New Roman" panose="02020603050405020304" pitchFamily="18" charset="0"/>
              </a:rPr>
              <a:t>bị nữ thần Ca-líp-xô, vì yêu chàng nên cầm </a:t>
            </a:r>
            <a:r>
              <a:rPr lang="vi-VN" sz="2400" smtClean="0">
                <a:solidFill>
                  <a:srgbClr val="3333FF"/>
                </a:solidFill>
                <a:latin typeface="Times New Roman" panose="02020603050405020304" pitchFamily="18" charset="0"/>
                <a:cs typeface="Times New Roman" panose="02020603050405020304" pitchFamily="18" charset="0"/>
              </a:rPr>
              <a:t>giữ</a:t>
            </a:r>
            <a:r>
              <a:rPr lang="en-US" sz="2400" smtClean="0">
                <a:solidFill>
                  <a:srgbClr val="3333FF"/>
                </a:solidFill>
                <a:latin typeface="Times New Roman" panose="02020603050405020304" pitchFamily="18" charset="0"/>
                <a:cs typeface="Times New Roman" panose="02020603050405020304" pitchFamily="18" charset="0"/>
              </a:rPr>
              <a:t>.</a:t>
            </a: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a:t>
            </a:r>
            <a:r>
              <a:rPr lang="vi-VN" sz="2400" smtClean="0">
                <a:solidFill>
                  <a:srgbClr val="3333FF"/>
                </a:solidFill>
                <a:latin typeface="Times New Roman" panose="02020603050405020304" pitchFamily="18" charset="0"/>
                <a:cs typeface="Times New Roman" panose="02020603050405020304" pitchFamily="18" charset="0"/>
              </a:rPr>
              <a:t>Bị </a:t>
            </a:r>
            <a:r>
              <a:rPr lang="vi-VN" sz="2400">
                <a:solidFill>
                  <a:srgbClr val="3333FF"/>
                </a:solidFill>
                <a:latin typeface="Times New Roman" panose="02020603050405020304" pitchFamily="18" charset="0"/>
                <a:cs typeface="Times New Roman" panose="02020603050405020304" pitchFamily="18" charset="0"/>
              </a:rPr>
              <a:t>bão đánh chìm bè, chàng dạt vào xứ Phê-a-ki, được công chúa Nô-xi-ca yêu và nhà vua tiếp đãi tử tế. </a:t>
            </a:r>
            <a:r>
              <a:rPr lang="vi-VN" sz="2400" smtClean="0">
                <a:solidFill>
                  <a:srgbClr val="3333FF"/>
                </a:solidFill>
                <a:latin typeface="Times New Roman" panose="02020603050405020304" pitchFamily="18" charset="0"/>
                <a:cs typeface="Times New Roman" panose="02020603050405020304" pitchFamily="18" charset="0"/>
              </a:rPr>
              <a:t>Uy-lít-xơ </a:t>
            </a:r>
            <a:r>
              <a:rPr lang="vi-VN" sz="2400">
                <a:solidFill>
                  <a:srgbClr val="3333FF"/>
                </a:solidFill>
                <a:latin typeface="Times New Roman" panose="02020603050405020304" pitchFamily="18" charset="0"/>
                <a:cs typeface="Times New Roman" panose="02020603050405020304" pitchFamily="18" charset="0"/>
              </a:rPr>
              <a:t>kể lại những chuyện li kì, mạo hiểm trên bước đường gian truân phiêu bạt của mình cùng đồng </a:t>
            </a:r>
            <a:r>
              <a:rPr lang="vi-VN" sz="2400" smtClean="0">
                <a:solidFill>
                  <a:srgbClr val="3333FF"/>
                </a:solidFill>
                <a:latin typeface="Times New Roman" panose="02020603050405020304" pitchFamily="18" charset="0"/>
                <a:cs typeface="Times New Roman" panose="02020603050405020304" pitchFamily="18" charset="0"/>
              </a:rPr>
              <a:t>đội</a:t>
            </a:r>
            <a:r>
              <a:rPr lang="en-US" sz="2400" smtClean="0">
                <a:solidFill>
                  <a:srgbClr val="3333FF"/>
                </a:solidFill>
                <a:latin typeface="Times New Roman" panose="02020603050405020304" pitchFamily="18" charset="0"/>
                <a:cs typeface="Times New Roman" panose="02020603050405020304" pitchFamily="18" charset="0"/>
              </a:rPr>
              <a:t>.</a:t>
            </a:r>
            <a:r>
              <a:rPr lang="vi-VN" sz="2400" smtClean="0">
                <a:solidFill>
                  <a:srgbClr val="3333FF"/>
                </a:solidFill>
                <a:latin typeface="Times New Roman" panose="02020603050405020304" pitchFamily="18" charset="0"/>
                <a:cs typeface="Times New Roman" panose="02020603050405020304" pitchFamily="18" charset="0"/>
              </a:rPr>
              <a:t> Cảm </a:t>
            </a:r>
            <a:r>
              <a:rPr lang="vi-VN" sz="2400">
                <a:solidFill>
                  <a:srgbClr val="3333FF"/>
                </a:solidFill>
                <a:latin typeface="Times New Roman" panose="02020603050405020304" pitchFamily="18" charset="0"/>
                <a:cs typeface="Times New Roman" panose="02020603050405020304" pitchFamily="18" charset="0"/>
              </a:rPr>
              <a:t>phục, nhà vua cho thuyền đưa chàng về quê hương I-tác. </a:t>
            </a:r>
            <a:endParaRPr lang="en-US" sz="2400" smtClean="0">
              <a:solidFill>
                <a:srgbClr val="3333FF"/>
              </a:solidFill>
              <a:latin typeface="Times New Roman" panose="02020603050405020304" pitchFamily="18" charset="0"/>
              <a:cs typeface="Times New Roman" panose="02020603050405020304" pitchFamily="18" charset="0"/>
            </a:endParaRP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a:t>
            </a:r>
            <a:r>
              <a:rPr lang="vi-VN" sz="2400" smtClean="0">
                <a:solidFill>
                  <a:srgbClr val="3333FF"/>
                </a:solidFill>
                <a:latin typeface="Times New Roman" panose="02020603050405020304" pitchFamily="18" charset="0"/>
                <a:cs typeface="Times New Roman" panose="02020603050405020304" pitchFamily="18" charset="0"/>
              </a:rPr>
              <a:t>Về </a:t>
            </a:r>
            <a:r>
              <a:rPr lang="vi-VN" sz="2400">
                <a:solidFill>
                  <a:srgbClr val="3333FF"/>
                </a:solidFill>
                <a:latin typeface="Times New Roman" panose="02020603050405020304" pitchFamily="18" charset="0"/>
                <a:cs typeface="Times New Roman" panose="02020603050405020304" pitchFamily="18" charset="0"/>
              </a:rPr>
              <a:t>đến nhà, chàng giả dạng người hành khất nên Pê-nê-lốp, vợ chàng, không nhận ra. </a:t>
            </a:r>
            <a:endParaRPr lang="en-US" sz="2400" smtClean="0">
              <a:solidFill>
                <a:srgbClr val="3333FF"/>
              </a:solidFill>
              <a:latin typeface="Times New Roman" panose="02020603050405020304" pitchFamily="18" charset="0"/>
              <a:cs typeface="Times New Roman" panose="02020603050405020304" pitchFamily="18" charset="0"/>
            </a:endParaRP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a:t>
            </a:r>
            <a:r>
              <a:rPr lang="vi-VN" sz="2400" smtClean="0">
                <a:solidFill>
                  <a:srgbClr val="3333FF"/>
                </a:solidFill>
                <a:latin typeface="Times New Roman" panose="02020603050405020304" pitchFamily="18" charset="0"/>
                <a:cs typeface="Times New Roman" panose="02020603050405020304" pitchFamily="18" charset="0"/>
              </a:rPr>
              <a:t>Pê-nê-lốp </a:t>
            </a:r>
            <a:r>
              <a:rPr lang="vi-VN" sz="2400">
                <a:solidFill>
                  <a:srgbClr val="3333FF"/>
                </a:solidFill>
                <a:latin typeface="Times New Roman" panose="02020603050405020304" pitchFamily="18" charset="0"/>
                <a:cs typeface="Times New Roman" panose="02020603050405020304" pitchFamily="18" charset="0"/>
              </a:rPr>
              <a:t>thách </a:t>
            </a:r>
            <a:r>
              <a:rPr lang="en-US" sz="2400" smtClean="0">
                <a:solidFill>
                  <a:srgbClr val="3333FF"/>
                </a:solidFill>
                <a:latin typeface="Times New Roman" panose="02020603050405020304" pitchFamily="18" charset="0"/>
                <a:cs typeface="Times New Roman" panose="02020603050405020304" pitchFamily="18" charset="0"/>
              </a:rPr>
              <a:t>bọn cầu hôn </a:t>
            </a:r>
            <a:r>
              <a:rPr lang="vi-VN" sz="2400" smtClean="0">
                <a:solidFill>
                  <a:srgbClr val="3333FF"/>
                </a:solidFill>
                <a:latin typeface="Times New Roman" panose="02020603050405020304" pitchFamily="18" charset="0"/>
                <a:cs typeface="Times New Roman" panose="02020603050405020304" pitchFamily="18" charset="0"/>
              </a:rPr>
              <a:t>ai </a:t>
            </a:r>
            <a:r>
              <a:rPr lang="vi-VN" sz="2400">
                <a:solidFill>
                  <a:srgbClr val="3333FF"/>
                </a:solidFill>
                <a:latin typeface="Times New Roman" panose="02020603050405020304" pitchFamily="18" charset="0"/>
                <a:cs typeface="Times New Roman" panose="02020603050405020304" pitchFamily="18" charset="0"/>
              </a:rPr>
              <a:t>giương được chiếc cung của Uy-lít-xơ và bắn một phát xuyên qua mười hai chiếc vòng rìu thì sẽ lấy người đó. Tất cả bọn cầu hôn đều thất bại, Uy-lít-xơ xin được bắn và chàng đã thắng. </a:t>
            </a:r>
            <a:endParaRPr lang="en-US" sz="2400" smtClean="0">
              <a:solidFill>
                <a:srgbClr val="3333FF"/>
              </a:solidFill>
              <a:latin typeface="Times New Roman" panose="02020603050405020304" pitchFamily="18" charset="0"/>
              <a:cs typeface="Times New Roman" panose="02020603050405020304" pitchFamily="18" charset="0"/>
            </a:endParaRP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C</a:t>
            </a:r>
            <a:r>
              <a:rPr lang="vi-VN" sz="2400" smtClean="0">
                <a:solidFill>
                  <a:srgbClr val="3333FF"/>
                </a:solidFill>
                <a:latin typeface="Times New Roman" panose="02020603050405020304" pitchFamily="18" charset="0"/>
                <a:cs typeface="Times New Roman" panose="02020603050405020304" pitchFamily="18" charset="0"/>
              </a:rPr>
              <a:t>ha </a:t>
            </a:r>
            <a:r>
              <a:rPr lang="vi-VN" sz="2400">
                <a:solidFill>
                  <a:srgbClr val="3333FF"/>
                </a:solidFill>
                <a:latin typeface="Times New Roman" panose="02020603050405020304" pitchFamily="18" charset="0"/>
                <a:cs typeface="Times New Roman" panose="02020603050405020304" pitchFamily="18" charset="0"/>
              </a:rPr>
              <a:t>con chàng trừng trị bọn cầu hôn cùng những gia nhân phản bội</a:t>
            </a:r>
            <a:r>
              <a:rPr lang="vi-VN" sz="2400" smtClean="0">
                <a:solidFill>
                  <a:srgbClr val="3333FF"/>
                </a:solidFill>
                <a:latin typeface="Times New Roman" panose="02020603050405020304" pitchFamily="18" charset="0"/>
                <a:cs typeface="Times New Roman" panose="02020603050405020304" pitchFamily="18" charset="0"/>
              </a:rPr>
              <a:t>.</a:t>
            </a:r>
            <a:endParaRPr lang="en-US" sz="2400" smtClean="0">
              <a:solidFill>
                <a:srgbClr val="3333FF"/>
              </a:solidFill>
              <a:latin typeface="Times New Roman" panose="02020603050405020304" pitchFamily="18" charset="0"/>
              <a:cs typeface="Times New Roman" panose="02020603050405020304" pitchFamily="18" charset="0"/>
            </a:endParaRPr>
          </a:p>
          <a:p>
            <a:pPr marL="0" indent="0">
              <a:lnSpc>
                <a:spcPct val="100000"/>
              </a:lnSpc>
              <a:buNone/>
            </a:pPr>
            <a:r>
              <a:rPr lang="en-US" sz="2400" smtClean="0">
                <a:solidFill>
                  <a:srgbClr val="3333FF"/>
                </a:solidFill>
                <a:latin typeface="Times New Roman" panose="02020603050405020304" pitchFamily="18" charset="0"/>
                <a:cs typeface="Times New Roman" panose="02020603050405020304" pitchFamily="18" charset="0"/>
              </a:rPr>
              <a:t>+ </a:t>
            </a:r>
            <a:r>
              <a:rPr lang="vi-VN" sz="2400" smtClean="0">
                <a:solidFill>
                  <a:srgbClr val="3333FF"/>
                </a:solidFill>
                <a:latin typeface="Times New Roman" panose="02020603050405020304" pitchFamily="18" charset="0"/>
                <a:cs typeface="Times New Roman" panose="02020603050405020304" pitchFamily="18" charset="0"/>
              </a:rPr>
              <a:t> </a:t>
            </a:r>
            <a:r>
              <a:rPr lang="vi-VN" sz="2400">
                <a:solidFill>
                  <a:srgbClr val="3333FF"/>
                </a:solidFill>
                <a:latin typeface="Times New Roman" panose="02020603050405020304" pitchFamily="18" charset="0"/>
                <a:cs typeface="Times New Roman" panose="02020603050405020304" pitchFamily="18" charset="0"/>
              </a:rPr>
              <a:t>Qua màn thử thách về bí mật </a:t>
            </a:r>
            <a:r>
              <a:rPr lang="en-US" sz="2400" smtClean="0">
                <a:solidFill>
                  <a:srgbClr val="3333FF"/>
                </a:solidFill>
                <a:latin typeface="Times New Roman" panose="02020603050405020304" pitchFamily="18" charset="0"/>
                <a:cs typeface="Times New Roman" panose="02020603050405020304" pitchFamily="18" charset="0"/>
              </a:rPr>
              <a:t>của hai vợ chồng</a:t>
            </a:r>
            <a:r>
              <a:rPr lang="vi-VN" sz="2400" smtClean="0">
                <a:solidFill>
                  <a:srgbClr val="3333FF"/>
                </a:solidFill>
                <a:latin typeface="Times New Roman" panose="02020603050405020304" pitchFamily="18" charset="0"/>
                <a:cs typeface="Times New Roman" panose="02020603050405020304" pitchFamily="18" charset="0"/>
              </a:rPr>
              <a:t>, </a:t>
            </a:r>
            <a:r>
              <a:rPr lang="vi-VN" sz="2400">
                <a:solidFill>
                  <a:srgbClr val="3333FF"/>
                </a:solidFill>
                <a:latin typeface="Times New Roman" panose="02020603050405020304" pitchFamily="18" charset="0"/>
                <a:cs typeface="Times New Roman" panose="02020603050405020304" pitchFamily="18" charset="0"/>
              </a:rPr>
              <a:t>Pê-nê-lốp nhận ra </a:t>
            </a:r>
            <a:r>
              <a:rPr lang="vi-VN" sz="2400" smtClean="0">
                <a:solidFill>
                  <a:srgbClr val="3333FF"/>
                </a:solidFill>
                <a:latin typeface="Times New Roman" panose="02020603050405020304" pitchFamily="18" charset="0"/>
                <a:cs typeface="Times New Roman" panose="02020603050405020304" pitchFamily="18" charset="0"/>
              </a:rPr>
              <a:t>ch</a:t>
            </a:r>
            <a:r>
              <a:rPr lang="en-US" sz="2400" smtClean="0">
                <a:solidFill>
                  <a:srgbClr val="3333FF"/>
                </a:solidFill>
                <a:latin typeface="Times New Roman" panose="02020603050405020304" pitchFamily="18" charset="0"/>
                <a:cs typeface="Times New Roman" panose="02020603050405020304" pitchFamily="18" charset="0"/>
              </a:rPr>
              <a:t>ồ</a:t>
            </a:r>
            <a:r>
              <a:rPr lang="vi-VN" sz="2400" smtClean="0">
                <a:solidFill>
                  <a:srgbClr val="3333FF"/>
                </a:solidFill>
                <a:latin typeface="Times New Roman" panose="02020603050405020304" pitchFamily="18" charset="0"/>
                <a:cs typeface="Times New Roman" panose="02020603050405020304" pitchFamily="18" charset="0"/>
              </a:rPr>
              <a:t>ng mình</a:t>
            </a:r>
            <a:r>
              <a:rPr lang="en-US" sz="2400" smtClean="0">
                <a:solidFill>
                  <a:srgbClr val="3333FF"/>
                </a:solidFill>
                <a:latin typeface="Times New Roman" panose="02020603050405020304" pitchFamily="18" charset="0"/>
                <a:cs typeface="Times New Roman" panose="02020603050405020304" pitchFamily="18" charset="0"/>
              </a:rPr>
              <a:t>. Họ </a:t>
            </a:r>
            <a:r>
              <a:rPr lang="vi-VN" sz="2400" smtClean="0">
                <a:solidFill>
                  <a:srgbClr val="3333FF"/>
                </a:solidFill>
                <a:latin typeface="Times New Roman" panose="02020603050405020304" pitchFamily="18" charset="0"/>
                <a:cs typeface="Times New Roman" panose="02020603050405020304" pitchFamily="18" charset="0"/>
              </a:rPr>
              <a:t>đoàn tụ.</a:t>
            </a:r>
            <a:endParaRPr lang="en-US" sz="24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2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16"/>
            <a:ext cx="12192000" cy="1286857"/>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100" b="1" smtClean="0">
                <a:solidFill>
                  <a:srgbClr val="FF0000"/>
                </a:solidFill>
                <a:latin typeface="Times New Roman" panose="02020603050405020304" pitchFamily="18" charset="0"/>
                <a:cs typeface="Times New Roman" panose="02020603050405020304" pitchFamily="18" charset="0"/>
              </a:rPr>
              <a:t>Tiết 16. UY-LIT-XƠ TRỞ VỀ</a:t>
            </a:r>
            <a:r>
              <a:rPr lang="en-US" sz="3100" b="1">
                <a:solidFill>
                  <a:srgbClr val="FF0000"/>
                </a:solidFill>
                <a:latin typeface="Times New Roman" panose="02020603050405020304" pitchFamily="18" charset="0"/>
                <a:cs typeface="Times New Roman" panose="02020603050405020304" pitchFamily="18" charset="0"/>
              </a:rPr>
              <a:t/>
            </a:r>
            <a:br>
              <a:rPr lang="en-US" sz="3100" b="1">
                <a:solidFill>
                  <a:srgbClr val="FF0000"/>
                </a:solidFill>
                <a:latin typeface="Times New Roman" panose="02020603050405020304" pitchFamily="18" charset="0"/>
                <a:cs typeface="Times New Roman" panose="02020603050405020304" pitchFamily="18" charset="0"/>
              </a:rPr>
            </a:br>
            <a:r>
              <a:rPr lang="en-US" sz="3100" b="1" smtClean="0">
                <a:solidFill>
                  <a:srgbClr val="FF0000"/>
                </a:solidFill>
                <a:latin typeface="Times New Roman" panose="02020603050405020304" pitchFamily="18" charset="0"/>
                <a:cs typeface="Times New Roman" panose="02020603050405020304" pitchFamily="18" charset="0"/>
              </a:rPr>
              <a:t>(Trích sử thi Ô-đi-xê)</a:t>
            </a:r>
            <a:r>
              <a:rPr lang="en-US" sz="2800" smtClean="0">
                <a:solidFill>
                  <a:srgbClr val="FF0000"/>
                </a:solidFill>
                <a:latin typeface="Times New Roman" panose="02020603050405020304" pitchFamily="18" charset="0"/>
                <a:cs typeface="Times New Roman" panose="02020603050405020304" pitchFamily="18" charset="0"/>
              </a:rPr>
              <a:t/>
            </a:r>
            <a:br>
              <a:rPr lang="en-US" sz="2800"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Hô-me-rơ</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06398" y="1551118"/>
            <a:ext cx="6981371" cy="4937522"/>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spAutoFit/>
          </a:bodyPr>
          <a:lstStyle/>
          <a:p>
            <a:pPr algn="ctr"/>
            <a:r>
              <a:rPr lang="en-US" sz="2600" b="1" smtClean="0">
                <a:solidFill>
                  <a:srgbClr val="FF0000"/>
                </a:solidFill>
                <a:latin typeface="Times New Roman" panose="02020603050405020304" pitchFamily="18" charset="0"/>
                <a:cs typeface="Times New Roman" panose="02020603050405020304" pitchFamily="18" charset="0"/>
              </a:rPr>
              <a:t>GÓI CÂU HỎI SỐ 2</a:t>
            </a:r>
          </a:p>
          <a:p>
            <a:r>
              <a:rPr lang="en-US" sz="2400" b="1" u="sng" smtClean="0">
                <a:solidFill>
                  <a:srgbClr val="3333FF"/>
                </a:solidFill>
                <a:latin typeface="Times New Roman" panose="02020603050405020304" pitchFamily="18" charset="0"/>
                <a:cs typeface="Times New Roman" panose="02020603050405020304" pitchFamily="18" charset="0"/>
              </a:rPr>
              <a:t>Câu hỏi 1</a:t>
            </a:r>
            <a:r>
              <a:rPr lang="en-US" sz="2400" b="1" smtClean="0">
                <a:solidFill>
                  <a:srgbClr val="3333FF"/>
                </a:solidFill>
                <a:latin typeface="Times New Roman" panose="02020603050405020304" pitchFamily="18" charset="0"/>
                <a:cs typeface="Times New Roman" panose="02020603050405020304" pitchFamily="18" charset="0"/>
              </a:rPr>
              <a:t>: </a:t>
            </a:r>
            <a:r>
              <a:rPr lang="en-US" sz="2400" b="1">
                <a:solidFill>
                  <a:srgbClr val="3333FF"/>
                </a:solidFill>
                <a:latin typeface="Times New Roman" panose="02020603050405020304" pitchFamily="18" charset="0"/>
                <a:cs typeface="Times New Roman" panose="02020603050405020304" pitchFamily="18" charset="0"/>
              </a:rPr>
              <a:t>Đoạn trích thuộc khúc ca thứ bao nhiêu của sử thi Ô-đi-xê?</a:t>
            </a:r>
          </a:p>
          <a:p>
            <a:r>
              <a:rPr lang="en-US" sz="2400" b="1" u="sng">
                <a:solidFill>
                  <a:srgbClr val="3333FF"/>
                </a:solidFill>
                <a:latin typeface="Times New Roman" panose="02020603050405020304" pitchFamily="18" charset="0"/>
                <a:cs typeface="Times New Roman" panose="02020603050405020304" pitchFamily="18" charset="0"/>
              </a:rPr>
              <a:t>Câu hỏi 2</a:t>
            </a:r>
            <a:r>
              <a:rPr lang="en-US" sz="2400" b="1">
                <a:solidFill>
                  <a:srgbClr val="3333FF"/>
                </a:solidFill>
                <a:latin typeface="Times New Roman" panose="02020603050405020304" pitchFamily="18" charset="0"/>
                <a:cs typeface="Times New Roman" panose="02020603050405020304" pitchFamily="18" charset="0"/>
              </a:rPr>
              <a:t>: Pê-nê-lốp đã gặp phiền phức gì trong khi chờ đợi chồng mình trở về?</a:t>
            </a:r>
          </a:p>
          <a:p>
            <a:r>
              <a:rPr lang="en-US" sz="2400" b="1" u="sng">
                <a:solidFill>
                  <a:srgbClr val="3333FF"/>
                </a:solidFill>
                <a:latin typeface="Times New Roman" panose="02020603050405020304" pitchFamily="18" charset="0"/>
                <a:cs typeface="Times New Roman" panose="02020603050405020304" pitchFamily="18" charset="0"/>
              </a:rPr>
              <a:t>Câu hỏi 3</a:t>
            </a:r>
            <a:r>
              <a:rPr lang="en-US" sz="2400" b="1">
                <a:solidFill>
                  <a:srgbClr val="3333FF"/>
                </a:solidFill>
                <a:latin typeface="Times New Roman" panose="02020603050405020304" pitchFamily="18" charset="0"/>
                <a:cs typeface="Times New Roman" panose="02020603050405020304" pitchFamily="18" charset="0"/>
              </a:rPr>
              <a:t>:  Uy-lit-xơ cùng gia nhân lập mưu để trừng trị ai?</a:t>
            </a:r>
          </a:p>
          <a:p>
            <a:r>
              <a:rPr lang="en-US" sz="2400" b="1" u="sng">
                <a:solidFill>
                  <a:srgbClr val="3333FF"/>
                </a:solidFill>
                <a:latin typeface="Times New Roman" panose="02020603050405020304" pitchFamily="18" charset="0"/>
                <a:cs typeface="Times New Roman" panose="02020603050405020304" pitchFamily="18" charset="0"/>
              </a:rPr>
              <a:t>Câu hỏi 4</a:t>
            </a:r>
            <a:r>
              <a:rPr lang="en-US" sz="2400" b="1">
                <a:solidFill>
                  <a:srgbClr val="3333FF"/>
                </a:solidFill>
                <a:latin typeface="Times New Roman" panose="02020603050405020304" pitchFamily="18" charset="0"/>
                <a:cs typeface="Times New Roman" panose="02020603050405020304" pitchFamily="18" charset="0"/>
              </a:rPr>
              <a:t>: Ai là người báo tin cho Uy-lit-xơ rằng Dớt đã cho phép chàng đoàn tụ?</a:t>
            </a:r>
          </a:p>
          <a:p>
            <a:r>
              <a:rPr lang="en-US" sz="2400" b="1" u="sng">
                <a:solidFill>
                  <a:srgbClr val="3333FF"/>
                </a:solidFill>
                <a:latin typeface="Times New Roman" panose="02020603050405020304" pitchFamily="18" charset="0"/>
                <a:cs typeface="Times New Roman" panose="02020603050405020304" pitchFamily="18" charset="0"/>
              </a:rPr>
              <a:t>Câu hỏi 5</a:t>
            </a:r>
            <a:r>
              <a:rPr lang="en-US" sz="2400" b="1">
                <a:solidFill>
                  <a:srgbClr val="3333FF"/>
                </a:solidFill>
                <a:latin typeface="Times New Roman" panose="02020603050405020304" pitchFamily="18" charset="0"/>
                <a:cs typeface="Times New Roman" panose="02020603050405020304" pitchFamily="18" charset="0"/>
              </a:rPr>
              <a:t>: Nhũ mẫu tên là gì?</a:t>
            </a:r>
          </a:p>
          <a:p>
            <a:r>
              <a:rPr lang="en-US" sz="2400" b="1" u="sng">
                <a:solidFill>
                  <a:srgbClr val="3333FF"/>
                </a:solidFill>
                <a:latin typeface="Times New Roman" panose="02020603050405020304" pitchFamily="18" charset="0"/>
                <a:cs typeface="Times New Roman" panose="02020603050405020304" pitchFamily="18" charset="0"/>
              </a:rPr>
              <a:t>Câu hỏi 6</a:t>
            </a:r>
            <a:r>
              <a:rPr lang="en-US" sz="2400" b="1">
                <a:solidFill>
                  <a:srgbClr val="3333FF"/>
                </a:solidFill>
                <a:latin typeface="Times New Roman" panose="02020603050405020304" pitchFamily="18" charset="0"/>
                <a:cs typeface="Times New Roman" panose="02020603050405020304" pitchFamily="18" charset="0"/>
              </a:rPr>
              <a:t>: Thử thách của Pê-nê-lôp dành cho Uy-lit-xơ là gì?</a:t>
            </a:r>
          </a:p>
        </p:txBody>
      </p:sp>
      <p:sp>
        <p:nvSpPr>
          <p:cNvPr id="5" name="Flowchart: Process 4"/>
          <p:cNvSpPr/>
          <p:nvPr/>
        </p:nvSpPr>
        <p:spPr>
          <a:xfrm>
            <a:off x="7742221" y="1349830"/>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1: Khúc ca thứ XXIII</a:t>
            </a:r>
          </a:p>
        </p:txBody>
      </p:sp>
      <p:sp>
        <p:nvSpPr>
          <p:cNvPr id="16" name="Flowchart: Process 15"/>
          <p:cNvSpPr/>
          <p:nvPr/>
        </p:nvSpPr>
        <p:spPr>
          <a:xfrm>
            <a:off x="7742221" y="2229803"/>
            <a:ext cx="3956293"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2: Bọn cầu hôn quấy nhiễu</a:t>
            </a:r>
          </a:p>
        </p:txBody>
      </p:sp>
      <p:sp>
        <p:nvSpPr>
          <p:cNvPr id="17" name="Flowchart: Process 16"/>
          <p:cNvSpPr/>
          <p:nvPr/>
        </p:nvSpPr>
        <p:spPr>
          <a:xfrm>
            <a:off x="7742221" y="3113579"/>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3: Bọn cầu hôn</a:t>
            </a:r>
          </a:p>
        </p:txBody>
      </p:sp>
      <p:sp>
        <p:nvSpPr>
          <p:cNvPr id="18" name="Flowchart: Process 17"/>
          <p:cNvSpPr/>
          <p:nvPr/>
        </p:nvSpPr>
        <p:spPr>
          <a:xfrm>
            <a:off x="7742221" y="4003202"/>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4: </a:t>
            </a:r>
            <a:r>
              <a:rPr lang="en-US" sz="2400" b="1" smtClean="0">
                <a:solidFill>
                  <a:srgbClr val="3333FF"/>
                </a:solidFill>
                <a:latin typeface="Times New Roman" panose="02020603050405020304" pitchFamily="18" charset="0"/>
                <a:cs typeface="Times New Roman" panose="02020603050405020304" pitchFamily="18" charset="0"/>
              </a:rPr>
              <a:t>Nữ thần Athena</a:t>
            </a:r>
            <a:endParaRPr lang="en-US" sz="2400" b="1">
              <a:solidFill>
                <a:srgbClr val="3333FF"/>
              </a:solidFill>
              <a:latin typeface="Times New Roman" panose="02020603050405020304" pitchFamily="18" charset="0"/>
              <a:cs typeface="Times New Roman" panose="02020603050405020304" pitchFamily="18" charset="0"/>
            </a:endParaRPr>
          </a:p>
        </p:txBody>
      </p:sp>
      <p:sp>
        <p:nvSpPr>
          <p:cNvPr id="19" name="Flowchart: Process 18"/>
          <p:cNvSpPr/>
          <p:nvPr/>
        </p:nvSpPr>
        <p:spPr>
          <a:xfrm>
            <a:off x="7742221" y="4901751"/>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5: Ơ-ri-clê</a:t>
            </a:r>
          </a:p>
        </p:txBody>
      </p:sp>
      <p:sp>
        <p:nvSpPr>
          <p:cNvPr id="20" name="Flowchart: Process 19"/>
          <p:cNvSpPr/>
          <p:nvPr/>
        </p:nvSpPr>
        <p:spPr>
          <a:xfrm>
            <a:off x="7742221" y="5816920"/>
            <a:ext cx="3941779" cy="798285"/>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a:solidFill>
                  <a:srgbClr val="3333FF"/>
                </a:solidFill>
                <a:latin typeface="Times New Roman" panose="02020603050405020304" pitchFamily="18" charset="0"/>
                <a:cs typeface="Times New Roman" panose="02020603050405020304" pitchFamily="18" charset="0"/>
              </a:rPr>
              <a:t>Đáp án câu 6: Bí mật về cái giường</a:t>
            </a:r>
          </a:p>
        </p:txBody>
      </p:sp>
    </p:spTree>
    <p:extLst>
      <p:ext uri="{BB962C8B-B14F-4D97-AF65-F5344CB8AC3E}">
        <p14:creationId xmlns:p14="http://schemas.microsoft.com/office/powerpoint/2010/main" val="18387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 calcmode="lin" valueType="num">
                                      <p:cBhvr additive="base">
                                        <p:cTn id="4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5" end="5"/>
                                            </p:txEl>
                                          </p:spTgt>
                                        </p:tgtEl>
                                        <p:attrNameLst>
                                          <p:attrName>style.visibility</p:attrName>
                                        </p:attrNameLst>
                                      </p:cBhvr>
                                      <p:to>
                                        <p:strVal val="visible"/>
                                      </p:to>
                                    </p:set>
                                    <p:anim calcmode="lin" valueType="num">
                                      <p:cBhvr additive="base">
                                        <p:cTn id="5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6" end="6"/>
                                            </p:txEl>
                                          </p:spTgt>
                                        </p:tgtEl>
                                        <p:attrNameLst>
                                          <p:attrName>style.visibility</p:attrName>
                                        </p:attrNameLst>
                                      </p:cBhvr>
                                      <p:to>
                                        <p:strVal val="visible"/>
                                      </p:to>
                                    </p:set>
                                    <p:anim calcmode="lin" valueType="num">
                                      <p:cBhvr additive="base">
                                        <p:cTn id="6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1196</TotalTime>
  <Words>1464</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Quicksand</vt:lpstr>
      <vt:lpstr>Times New Roman</vt:lpstr>
      <vt:lpstr>Trebuchet MS</vt:lpstr>
      <vt:lpstr>UTM Swiss 721 Black Condensed</vt:lpstr>
      <vt:lpstr>Wingdings 3</vt:lpstr>
      <vt:lpstr>Facet</vt:lpstr>
      <vt:lpstr>TIẾT 16 UY-LIT-XƠ TRỞ VỀ (Trích sử thi Ô-đi-xê) Hô-me-rơ  GIÁO VIÊN: TRẦN THỊ THANH THUỶ </vt:lpstr>
      <vt:lpstr>“Nàng thơ ơi! Hãy kể cho ta nghe chuyện vị anh hùng muôn vàn trí xảo, sau khi dùng mưu hạ được Tơ-roa thần thánh, đã phiêu lưu khắp đó đây, đặt chân lên bao nhiêu thành bang và thông hiểu biết bao nhiêu phong tục! Khi còn lênh đênh trên biển cả, chiến đấu bảo vệ tính mạng của mình và để các bạn đồng hành được trở về xứ sở, người đã chịu bao nhiêu nỗi đắng cay ! Nhưng người không cứu được họ như lòng người mong muốn; vì mù quáng họ đã dại dột ăn thịt đàn bò của Hê-li-ôt. Thế là thần không cho họ thấy được ngày trở về quê nữa. Nữ thần con của Dớt hỡi ! Hãy kể cho ta nghe câu chuyện li kì đó và bắt đầu kể từ đâu ta xin tuỳ nàng.”</vt:lpstr>
      <vt:lpstr>PowerPoint Presentation</vt:lpstr>
      <vt:lpstr>PowerPoint Presentation</vt:lpstr>
      <vt:lpstr>PowerPoint Presentation</vt:lpstr>
      <vt:lpstr>PowerPoint Presentation</vt:lpstr>
      <vt:lpstr>PowerPoint Presentation</vt:lpstr>
      <vt:lpstr>TÓM TẮT SỬ THI Ô-ĐI-XÊ</vt:lpstr>
      <vt:lpstr>Tiết 16. UY-LIT-XƠ TRỞ VỀ (Trích sử thi Ô-đi-xê) Hô-me-rơ</vt:lpstr>
      <vt:lpstr>PowerPoint Presentation</vt:lpstr>
      <vt:lpstr>PowerPoint Presentation</vt:lpstr>
      <vt:lpstr>TÓM TẮT ĐOẠN TRÍCH</vt:lpstr>
      <vt:lpstr>PowerPoint Presentation</vt:lpstr>
      <vt:lpstr>BÀI TẬP LUYỆN LẬP  </vt:lpstr>
      <vt:lpstr>BÀI TẬP LUYỆN LẬP  </vt:lpstr>
      <vt:lpstr>Bài tập số 2:</vt:lpstr>
      <vt:lpstr>XIN CHÂN THÀNH CẢM ƠN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Nàng thơ ơi! Hãy kể cho ta nghe chuyện vị anh hung muôn vàn trí xảo, sau khi dung mưu hạ được Tơ-roa thần thánh, đã phiêu lưu khắp đó đây, đặt chân lên bao nhiêu thành bang và thông hiểu biết bao nhiêu phong tục! Khi còn lênh đênh trên biển cả, chiến đấu bảo vệ tính mạng của mình và để các bạn đồng hành được trở về xứ sở, người đã chịu bao nhiêu nỗi đắng cay! Nhưng người không cứu được họ như long người mong muốn; vì mù quáng họ đã dại dột ăn thịt đàn bò của Hê-li-ôt. Thế là thân fkhoong cho họ thấy được ngày trở về quê nữa.</dc:title>
  <dc:creator>Administrator</dc:creator>
  <cp:lastModifiedBy>Administrator</cp:lastModifiedBy>
  <cp:revision>85</cp:revision>
  <dcterms:created xsi:type="dcterms:W3CDTF">2020-10-14T13:23:09Z</dcterms:created>
  <dcterms:modified xsi:type="dcterms:W3CDTF">2020-10-16T03:32:03Z</dcterms:modified>
</cp:coreProperties>
</file>