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57" r:id="rId7"/>
    <p:sldId id="267" r:id="rId8"/>
    <p:sldId id="268" r:id="rId9"/>
    <p:sldId id="259"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0" d="100"/>
          <a:sy n="70" d="100"/>
        </p:scale>
        <p:origin x="4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777242-DFA0-41A3-907E-CA792A3F6D1A}"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D402A-F3DF-40FD-90C6-D029BA470AC5}" type="slidenum">
              <a:rPr lang="en-US" smtClean="0"/>
              <a:t>‹#›</a:t>
            </a:fld>
            <a:endParaRPr lang="en-US"/>
          </a:p>
        </p:txBody>
      </p:sp>
    </p:spTree>
    <p:extLst>
      <p:ext uri="{BB962C8B-B14F-4D97-AF65-F5344CB8AC3E}">
        <p14:creationId xmlns:p14="http://schemas.microsoft.com/office/powerpoint/2010/main" val="867352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77242-DFA0-41A3-907E-CA792A3F6D1A}"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D402A-F3DF-40FD-90C6-D029BA470AC5}" type="slidenum">
              <a:rPr lang="en-US" smtClean="0"/>
              <a:t>‹#›</a:t>
            </a:fld>
            <a:endParaRPr lang="en-US"/>
          </a:p>
        </p:txBody>
      </p:sp>
    </p:spTree>
    <p:extLst>
      <p:ext uri="{BB962C8B-B14F-4D97-AF65-F5344CB8AC3E}">
        <p14:creationId xmlns:p14="http://schemas.microsoft.com/office/powerpoint/2010/main" val="292621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77242-DFA0-41A3-907E-CA792A3F6D1A}"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D402A-F3DF-40FD-90C6-D029BA470AC5}" type="slidenum">
              <a:rPr lang="en-US" smtClean="0"/>
              <a:t>‹#›</a:t>
            </a:fld>
            <a:endParaRPr lang="en-US"/>
          </a:p>
        </p:txBody>
      </p:sp>
    </p:spTree>
    <p:extLst>
      <p:ext uri="{BB962C8B-B14F-4D97-AF65-F5344CB8AC3E}">
        <p14:creationId xmlns:p14="http://schemas.microsoft.com/office/powerpoint/2010/main" val="93468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777242-DFA0-41A3-907E-CA792A3F6D1A}"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D402A-F3DF-40FD-90C6-D029BA470AC5}" type="slidenum">
              <a:rPr lang="en-US" smtClean="0"/>
              <a:t>‹#›</a:t>
            </a:fld>
            <a:endParaRPr lang="en-US"/>
          </a:p>
        </p:txBody>
      </p:sp>
    </p:spTree>
    <p:extLst>
      <p:ext uri="{BB962C8B-B14F-4D97-AF65-F5344CB8AC3E}">
        <p14:creationId xmlns:p14="http://schemas.microsoft.com/office/powerpoint/2010/main" val="243738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777242-DFA0-41A3-907E-CA792A3F6D1A}"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D402A-F3DF-40FD-90C6-D029BA470AC5}" type="slidenum">
              <a:rPr lang="en-US" smtClean="0"/>
              <a:t>‹#›</a:t>
            </a:fld>
            <a:endParaRPr lang="en-US"/>
          </a:p>
        </p:txBody>
      </p:sp>
    </p:spTree>
    <p:extLst>
      <p:ext uri="{BB962C8B-B14F-4D97-AF65-F5344CB8AC3E}">
        <p14:creationId xmlns:p14="http://schemas.microsoft.com/office/powerpoint/2010/main" val="368176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777242-DFA0-41A3-907E-CA792A3F6D1A}"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D402A-F3DF-40FD-90C6-D029BA470AC5}" type="slidenum">
              <a:rPr lang="en-US" smtClean="0"/>
              <a:t>‹#›</a:t>
            </a:fld>
            <a:endParaRPr lang="en-US"/>
          </a:p>
        </p:txBody>
      </p:sp>
    </p:spTree>
    <p:extLst>
      <p:ext uri="{BB962C8B-B14F-4D97-AF65-F5344CB8AC3E}">
        <p14:creationId xmlns:p14="http://schemas.microsoft.com/office/powerpoint/2010/main" val="269479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777242-DFA0-41A3-907E-CA792A3F6D1A}" type="datetimeFigureOut">
              <a:rPr lang="en-US" smtClean="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D402A-F3DF-40FD-90C6-D029BA470AC5}" type="slidenum">
              <a:rPr lang="en-US" smtClean="0"/>
              <a:t>‹#›</a:t>
            </a:fld>
            <a:endParaRPr lang="en-US"/>
          </a:p>
        </p:txBody>
      </p:sp>
    </p:spTree>
    <p:extLst>
      <p:ext uri="{BB962C8B-B14F-4D97-AF65-F5344CB8AC3E}">
        <p14:creationId xmlns:p14="http://schemas.microsoft.com/office/powerpoint/2010/main" val="256561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777242-DFA0-41A3-907E-CA792A3F6D1A}"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D402A-F3DF-40FD-90C6-D029BA470AC5}" type="slidenum">
              <a:rPr lang="en-US" smtClean="0"/>
              <a:t>‹#›</a:t>
            </a:fld>
            <a:endParaRPr lang="en-US"/>
          </a:p>
        </p:txBody>
      </p:sp>
    </p:spTree>
    <p:extLst>
      <p:ext uri="{BB962C8B-B14F-4D97-AF65-F5344CB8AC3E}">
        <p14:creationId xmlns:p14="http://schemas.microsoft.com/office/powerpoint/2010/main" val="74377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77242-DFA0-41A3-907E-CA792A3F6D1A}"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D402A-F3DF-40FD-90C6-D029BA470AC5}" type="slidenum">
              <a:rPr lang="en-US" smtClean="0"/>
              <a:t>‹#›</a:t>
            </a:fld>
            <a:endParaRPr lang="en-US"/>
          </a:p>
        </p:txBody>
      </p:sp>
    </p:spTree>
    <p:extLst>
      <p:ext uri="{BB962C8B-B14F-4D97-AF65-F5344CB8AC3E}">
        <p14:creationId xmlns:p14="http://schemas.microsoft.com/office/powerpoint/2010/main" val="674730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777242-DFA0-41A3-907E-CA792A3F6D1A}"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D402A-F3DF-40FD-90C6-D029BA470AC5}" type="slidenum">
              <a:rPr lang="en-US" smtClean="0"/>
              <a:t>‹#›</a:t>
            </a:fld>
            <a:endParaRPr lang="en-US"/>
          </a:p>
        </p:txBody>
      </p:sp>
    </p:spTree>
    <p:extLst>
      <p:ext uri="{BB962C8B-B14F-4D97-AF65-F5344CB8AC3E}">
        <p14:creationId xmlns:p14="http://schemas.microsoft.com/office/powerpoint/2010/main" val="1061038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777242-DFA0-41A3-907E-CA792A3F6D1A}"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D402A-F3DF-40FD-90C6-D029BA470AC5}" type="slidenum">
              <a:rPr lang="en-US" smtClean="0"/>
              <a:t>‹#›</a:t>
            </a:fld>
            <a:endParaRPr lang="en-US"/>
          </a:p>
        </p:txBody>
      </p:sp>
    </p:spTree>
    <p:extLst>
      <p:ext uri="{BB962C8B-B14F-4D97-AF65-F5344CB8AC3E}">
        <p14:creationId xmlns:p14="http://schemas.microsoft.com/office/powerpoint/2010/main" val="181431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77242-DFA0-41A3-907E-CA792A3F6D1A}" type="datetimeFigureOut">
              <a:rPr lang="en-US" smtClean="0"/>
              <a:t>9/13/2022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D402A-F3DF-40FD-90C6-D029BA470AC5}" type="slidenum">
              <a:rPr lang="en-US" smtClean="0"/>
              <a:t>‹#›</a:t>
            </a:fld>
            <a:endParaRPr lang="en-US"/>
          </a:p>
        </p:txBody>
      </p:sp>
    </p:spTree>
    <p:extLst>
      <p:ext uri="{BB962C8B-B14F-4D97-AF65-F5344CB8AC3E}">
        <p14:creationId xmlns:p14="http://schemas.microsoft.com/office/powerpoint/2010/main" val="90185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
        <p:nvSpPr>
          <p:cNvPr id="6149" name="WordArt 5"/>
          <p:cNvSpPr>
            <a:spLocks noChangeArrowheads="1" noChangeShapeType="1" noTextEdit="1"/>
          </p:cNvSpPr>
          <p:nvPr/>
        </p:nvSpPr>
        <p:spPr bwMode="auto">
          <a:xfrm>
            <a:off x="3505200" y="3200401"/>
            <a:ext cx="5029200" cy="1279525"/>
          </a:xfrm>
          <a:prstGeom prst="rect">
            <a:avLst/>
          </a:prstGeom>
        </p:spPr>
        <p:txBody>
          <a:bodyPr wrap="none" fromWordArt="1">
            <a:prstTxWarp prst="textPlain">
              <a:avLst>
                <a:gd name="adj" fmla="val 50000"/>
              </a:avLst>
            </a:prstTxWarp>
          </a:bodyPr>
          <a:lstStyle/>
          <a:p>
            <a:pPr algn="ctr"/>
            <a:r>
              <a:rPr lang="en-US" sz="3600" kern="10" dirty="0">
                <a:ln w="19050">
                  <a:solidFill>
                    <a:srgbClr val="FF0000"/>
                  </a:solidFill>
                  <a:round/>
                  <a:headEnd/>
                  <a:tailEnd/>
                </a:ln>
                <a:solidFill>
                  <a:schemeClr val="bg1"/>
                </a:solidFill>
                <a:effectLst>
                  <a:outerShdw dist="35921" dir="2700000" algn="ctr" rotWithShape="0">
                    <a:srgbClr val="990000"/>
                  </a:outerShdw>
                </a:effectLst>
                <a:latin typeface="VNI-Times"/>
              </a:rPr>
              <a:t>KHTN 6</a:t>
            </a:r>
          </a:p>
        </p:txBody>
      </p:sp>
      <p:sp>
        <p:nvSpPr>
          <p:cNvPr id="6150" name="WordArt 6"/>
          <p:cNvSpPr>
            <a:spLocks noChangeArrowheads="1" noChangeShapeType="1" noTextEdit="1"/>
          </p:cNvSpPr>
          <p:nvPr/>
        </p:nvSpPr>
        <p:spPr bwMode="auto">
          <a:xfrm>
            <a:off x="2743200" y="609600"/>
            <a:ext cx="6705600" cy="5638800"/>
          </a:xfrm>
          <a:prstGeom prst="rect">
            <a:avLst/>
          </a:prstGeom>
        </p:spPr>
        <p:txBody>
          <a:bodyPr spcFirstLastPara="1" wrap="none" fromWordArt="1">
            <a:prstTxWarp prst="textArchUp">
              <a:avLst>
                <a:gd name="adj" fmla="val 10800004"/>
              </a:avLst>
            </a:prstTxWarp>
          </a:bodyPr>
          <a:lstStyle/>
          <a:p>
            <a:pPr algn="ctr"/>
            <a:r>
              <a:rPr lang="en-US" sz="3200" kern="10" spc="-320">
                <a:ln w="12700">
                  <a:solidFill>
                    <a:srgbClr val="000099"/>
                  </a:solidFill>
                  <a:round/>
                  <a:headEnd/>
                  <a:tailEnd/>
                </a:ln>
                <a:solidFill>
                  <a:srgbClr val="0000FF"/>
                </a:solidFill>
                <a:effectLst>
                  <a:outerShdw dist="52363" dir="20757825" algn="ctr" rotWithShape="0">
                    <a:srgbClr val="FF9900"/>
                  </a:outerShdw>
                </a:effectLst>
                <a:latin typeface="VNI-Times"/>
              </a:rPr>
              <a:t>TRÖÔØNG THCS  HỒNG AN</a:t>
            </a:r>
          </a:p>
        </p:txBody>
      </p:sp>
      <p:sp>
        <p:nvSpPr>
          <p:cNvPr id="6151" name="WordArt 7"/>
          <p:cNvSpPr>
            <a:spLocks noChangeArrowheads="1" noChangeShapeType="1" noTextEdit="1"/>
          </p:cNvSpPr>
          <p:nvPr/>
        </p:nvSpPr>
        <p:spPr bwMode="auto">
          <a:xfrm>
            <a:off x="3962400" y="5486400"/>
            <a:ext cx="3962400" cy="762000"/>
          </a:xfrm>
          <a:prstGeom prst="rect">
            <a:avLst/>
          </a:prstGeom>
        </p:spPr>
        <p:txBody>
          <a:bodyPr wrap="none" fromWordArt="1">
            <a:prstTxWarp prst="textPlain">
              <a:avLst>
                <a:gd name="adj" fmla="val 50000"/>
              </a:avLst>
            </a:prstTxWarp>
          </a:bodyPr>
          <a:lstStyle/>
          <a:p>
            <a:pPr algn="ctr"/>
            <a:r>
              <a:rPr lang="en-US" kern="10">
                <a:ln w="9525">
                  <a:solidFill>
                    <a:srgbClr val="FF0000"/>
                  </a:solidFill>
                  <a:round/>
                  <a:headEnd/>
                  <a:tailEnd/>
                </a:ln>
                <a:solidFill>
                  <a:srgbClr val="FFFF00"/>
                </a:solidFill>
                <a:effectLst>
                  <a:outerShdw dist="35921" dir="2700000" algn="ctr" rotWithShape="0">
                    <a:srgbClr val="868686"/>
                  </a:outerShdw>
                </a:effectLst>
                <a:latin typeface="Arial"/>
                <a:cs typeface="Arial"/>
              </a:rPr>
              <a:t>Giáo viên: Trần Hữu Thanh Thủy</a:t>
            </a:r>
          </a:p>
        </p:txBody>
      </p:sp>
      <p:pic>
        <p:nvPicPr>
          <p:cNvPr id="2054" name="Picture 8"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816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686800" y="49530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7"/>
          <p:cNvSpPr>
            <a:spLocks noChangeArrowheads="1"/>
          </p:cNvSpPr>
          <p:nvPr/>
        </p:nvSpPr>
        <p:spPr bwMode="auto">
          <a:xfrm>
            <a:off x="5791200" y="2057400"/>
            <a:ext cx="685800" cy="457200"/>
          </a:xfrm>
          <a:prstGeom prst="rect">
            <a:avLst/>
          </a:prstGeom>
          <a:solidFill>
            <a:srgbClr val="FF0000"/>
          </a:solidFill>
          <a:ln w="12700" algn="ctr">
            <a:solidFill>
              <a:srgbClr val="0000FF"/>
            </a:solidFill>
            <a:round/>
            <a:headEnd/>
            <a:tailEnd/>
          </a:ln>
        </p:spPr>
        <p:txBody>
          <a:bodyPr/>
          <a:lstStyle/>
          <a:p>
            <a:pPr eaLnBrk="1" hangingPunct="1"/>
            <a:endParaRPr lang="en-US" altLang="en-US" sz="2800" b="1">
              <a:solidFill>
                <a:srgbClr val="FF3300"/>
              </a:solidFill>
              <a:latin typeface="VNI-Times" pitchFamily="2" charset="0"/>
            </a:endParaRPr>
          </a:p>
        </p:txBody>
      </p:sp>
      <p:sp>
        <p:nvSpPr>
          <p:cNvPr id="2057" name="Rectangle 8"/>
          <p:cNvSpPr>
            <a:spLocks noChangeArrowheads="1"/>
          </p:cNvSpPr>
          <p:nvPr/>
        </p:nvSpPr>
        <p:spPr bwMode="auto">
          <a:xfrm>
            <a:off x="5638800" y="2286000"/>
            <a:ext cx="1066800" cy="228600"/>
          </a:xfrm>
          <a:prstGeom prst="rect">
            <a:avLst/>
          </a:prstGeom>
          <a:solidFill>
            <a:srgbClr val="FF0000"/>
          </a:solidFill>
          <a:ln w="12700" algn="ctr">
            <a:solidFill>
              <a:srgbClr val="0000FF"/>
            </a:solidFill>
            <a:round/>
            <a:headEnd/>
            <a:tailEnd/>
          </a:ln>
        </p:spPr>
        <p:txBody>
          <a:bodyPr/>
          <a:lstStyle/>
          <a:p>
            <a:pPr eaLnBrk="1" hangingPunct="1"/>
            <a:endParaRPr lang="en-US" altLang="en-US" sz="2800" b="1">
              <a:solidFill>
                <a:srgbClr val="FF3300"/>
              </a:solidFill>
              <a:latin typeface="VNI-Times" pitchFamily="2" charset="0"/>
            </a:endParaRPr>
          </a:p>
        </p:txBody>
      </p:sp>
      <p:sp>
        <p:nvSpPr>
          <p:cNvPr id="2058" name="Rectangle 9"/>
          <p:cNvSpPr>
            <a:spLocks noChangeArrowheads="1"/>
          </p:cNvSpPr>
          <p:nvPr/>
        </p:nvSpPr>
        <p:spPr bwMode="auto">
          <a:xfrm>
            <a:off x="5410200" y="2438400"/>
            <a:ext cx="1600200" cy="152400"/>
          </a:xfrm>
          <a:prstGeom prst="rect">
            <a:avLst/>
          </a:prstGeom>
          <a:solidFill>
            <a:srgbClr val="FF0000"/>
          </a:solidFill>
          <a:ln w="12700" algn="ctr">
            <a:solidFill>
              <a:srgbClr val="0000FF"/>
            </a:solidFill>
            <a:round/>
            <a:headEnd/>
            <a:tailEnd/>
          </a:ln>
        </p:spPr>
        <p:txBody>
          <a:bodyPr/>
          <a:lstStyle/>
          <a:p>
            <a:pPr eaLnBrk="1" hangingPunct="1"/>
            <a:endParaRPr lang="en-US" altLang="en-US" sz="2800" b="1">
              <a:solidFill>
                <a:srgbClr val="FF3300"/>
              </a:solidFill>
              <a:latin typeface="VNI-Times" pitchFamily="2" charset="0"/>
            </a:endParaRPr>
          </a:p>
        </p:txBody>
      </p:sp>
    </p:spTree>
    <p:extLst>
      <p:ext uri="{BB962C8B-B14F-4D97-AF65-F5344CB8AC3E}">
        <p14:creationId xmlns:p14="http://schemas.microsoft.com/office/powerpoint/2010/main" val="3611302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6148">
                                            <p:bg/>
                                          </p:spTgt>
                                        </p:tgtEl>
                                        <p:attrNameLst>
                                          <p:attrName>style.visibility</p:attrName>
                                        </p:attrNameLst>
                                      </p:cBhvr>
                                      <p:to>
                                        <p:strVal val="visible"/>
                                      </p:to>
                                    </p:set>
                                    <p:animEffect transition="in" filter="plus(out)">
                                      <p:cBhvr>
                                        <p:cTn id="7" dur="1000"/>
                                        <p:tgtEl>
                                          <p:spTgt spid="6148">
                                            <p:bg/>
                                          </p:spTgt>
                                        </p:tgtEl>
                                      </p:cBhvr>
                                    </p:animEffect>
                                  </p:childTnLst>
                                </p:cTn>
                              </p:par>
                            </p:childTnLst>
                          </p:cTn>
                        </p:par>
                        <p:par>
                          <p:cTn id="8" fill="hold" nodeType="afterGroup">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wheel(4)">
                                      <p:cBhvr>
                                        <p:cTn id="11" dur="2000"/>
                                        <p:tgtEl>
                                          <p:spTgt spid="6149"/>
                                        </p:tgtEl>
                                      </p:cBhvr>
                                    </p:animEffect>
                                  </p:childTnLst>
                                </p:cTn>
                              </p:par>
                              <p:par>
                                <p:cTn id="12" presetID="15" presetClass="entr" presetSubtype="0" fill="hold" grpId="0" nodeType="with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0" fill="hold"/>
                                        <p:tgtEl>
                                          <p:spTgt spid="6150"/>
                                        </p:tgtEl>
                                        <p:attrNameLst>
                                          <p:attrName>ppt_w</p:attrName>
                                        </p:attrNameLst>
                                      </p:cBhvr>
                                      <p:tavLst>
                                        <p:tav tm="0">
                                          <p:val>
                                            <p:fltVal val="0"/>
                                          </p:val>
                                        </p:tav>
                                        <p:tav tm="100000">
                                          <p:val>
                                            <p:strVal val="#ppt_w"/>
                                          </p:val>
                                        </p:tav>
                                      </p:tavLst>
                                    </p:anim>
                                    <p:anim calcmode="lin" valueType="num">
                                      <p:cBhvr>
                                        <p:cTn id="15" dur="5000" fill="hold"/>
                                        <p:tgtEl>
                                          <p:spTgt spid="6150"/>
                                        </p:tgtEl>
                                        <p:attrNameLst>
                                          <p:attrName>ppt_h</p:attrName>
                                        </p:attrNameLst>
                                      </p:cBhvr>
                                      <p:tavLst>
                                        <p:tav tm="0">
                                          <p:val>
                                            <p:fltVal val="0"/>
                                          </p:val>
                                        </p:tav>
                                        <p:tav tm="100000">
                                          <p:val>
                                            <p:strVal val="#ppt_h"/>
                                          </p:val>
                                        </p:tav>
                                      </p:tavLst>
                                    </p:anim>
                                    <p:anim calcmode="lin" valueType="num">
                                      <p:cBhvr>
                                        <p:cTn id="16" dur="5000" fill="hold"/>
                                        <p:tgtEl>
                                          <p:spTgt spid="6150"/>
                                        </p:tgtEl>
                                        <p:attrNameLst>
                                          <p:attrName>ppt_x</p:attrName>
                                        </p:attrNameLst>
                                      </p:cBhvr>
                                      <p:tavLst>
                                        <p:tav tm="0" fmla="#ppt_x+(cos(-2*pi*(1-$))*-#ppt_x-sin(-2*pi*(1-$))*(1-#ppt_y))*(1-$)">
                                          <p:val>
                                            <p:fltVal val="0"/>
                                          </p:val>
                                        </p:tav>
                                        <p:tav tm="100000">
                                          <p:val>
                                            <p:fltVal val="1"/>
                                          </p:val>
                                        </p:tav>
                                      </p:tavLst>
                                    </p:anim>
                                    <p:anim calcmode="lin" valueType="num">
                                      <p:cBhvr>
                                        <p:cTn id="17" dur="5000" fill="hold"/>
                                        <p:tgtEl>
                                          <p:spTgt spid="6150"/>
                                        </p:tgtEl>
                                        <p:attrNameLst>
                                          <p:attrName>ppt_y</p:attrName>
                                        </p:attrNameLst>
                                      </p:cBhvr>
                                      <p:tavLst>
                                        <p:tav tm="0" fmla="#ppt_y+(sin(-2*pi*(1-$))*-#ppt_x+cos(-2*pi*(1-$))*(1-#ppt_y))*(1-$)">
                                          <p:val>
                                            <p:fltVal val="0"/>
                                          </p:val>
                                        </p:tav>
                                        <p:tav tm="100000">
                                          <p:val>
                                            <p:fltVal val="1"/>
                                          </p:val>
                                        </p:tav>
                                      </p:tavLst>
                                    </p:anim>
                                  </p:childTnLst>
                                </p:cTn>
                              </p:par>
                              <p:par>
                                <p:cTn id="18" presetID="22" presetClass="emph" presetSubtype="0" repeatCount="indefinite" fill="hold" grpId="1" nodeType="withEffect">
                                  <p:stCondLst>
                                    <p:cond delay="0"/>
                                  </p:stCondLst>
                                  <p:childTnLst>
                                    <p:animClr clrSpc="hsl" dir="cw">
                                      <p:cBhvr override="childStyle">
                                        <p:cTn id="19" dur="5000" fill="hold"/>
                                        <p:tgtEl>
                                          <p:spTgt spid="6150"/>
                                        </p:tgtEl>
                                        <p:attrNameLst>
                                          <p:attrName>style.color</p:attrName>
                                        </p:attrNameLst>
                                      </p:cBhvr>
                                      <p:by>
                                        <p:hsl h="-7200000" s="0" l="0"/>
                                      </p:by>
                                    </p:animClr>
                                    <p:animClr clrSpc="hsl" dir="cw">
                                      <p:cBhvr>
                                        <p:cTn id="20" dur="5000" fill="hold"/>
                                        <p:tgtEl>
                                          <p:spTgt spid="6150"/>
                                        </p:tgtEl>
                                        <p:attrNameLst>
                                          <p:attrName>fillcolor</p:attrName>
                                        </p:attrNameLst>
                                      </p:cBhvr>
                                      <p:by>
                                        <p:hsl h="-7200000" s="0" l="0"/>
                                      </p:by>
                                    </p:animClr>
                                    <p:animClr clrSpc="hsl" dir="cw">
                                      <p:cBhvr>
                                        <p:cTn id="21" dur="5000" fill="hold"/>
                                        <p:tgtEl>
                                          <p:spTgt spid="6150"/>
                                        </p:tgtEl>
                                        <p:attrNameLst>
                                          <p:attrName>stroke.color</p:attrName>
                                        </p:attrNameLst>
                                      </p:cBhvr>
                                      <p:by>
                                        <p:hsl h="-7200000" s="0" l="0"/>
                                      </p:by>
                                    </p:animClr>
                                    <p:set>
                                      <p:cBhvr>
                                        <p:cTn id="22" dur="5000" fill="hold"/>
                                        <p:tgtEl>
                                          <p:spTgt spid="6150"/>
                                        </p:tgtEl>
                                        <p:attrNameLst>
                                          <p:attrName>fill.type</p:attrName>
                                        </p:attrNameLst>
                                      </p:cBhvr>
                                      <p:to>
                                        <p:strVal val="solid"/>
                                      </p:to>
                                    </p:set>
                                  </p:childTnLst>
                                </p:cTn>
                              </p:par>
                            </p:childTnLst>
                          </p:cTn>
                        </p:par>
                        <p:par>
                          <p:cTn id="23" fill="hold" nodeType="afterGroup">
                            <p:stCondLst>
                              <p:cond delay="6000"/>
                            </p:stCondLst>
                            <p:childTnLst>
                              <p:par>
                                <p:cTn id="24" presetID="6" presetClass="entr" presetSubtype="16" fill="hold" grpId="0" nodeType="afterEffect">
                                  <p:stCondLst>
                                    <p:cond delay="0"/>
                                  </p:stCondLst>
                                  <p:childTnLst>
                                    <p:set>
                                      <p:cBhvr>
                                        <p:cTn id="25" dur="1" fill="hold">
                                          <p:stCondLst>
                                            <p:cond delay="0"/>
                                          </p:stCondLst>
                                        </p:cTn>
                                        <p:tgtEl>
                                          <p:spTgt spid="6151"/>
                                        </p:tgtEl>
                                        <p:attrNameLst>
                                          <p:attrName>style.visibility</p:attrName>
                                        </p:attrNameLst>
                                      </p:cBhvr>
                                      <p:to>
                                        <p:strVal val="visible"/>
                                      </p:to>
                                    </p:set>
                                    <p:animEffect transition="in" filter="circle(in)">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allAtOnce" animBg="1"/>
      <p:bldP spid="6149" grpId="0" animBg="1"/>
      <p:bldP spid="6150" grpId="0" animBg="1"/>
      <p:bldP spid="6150" grpId="1" animBg="1"/>
      <p:bldP spid="61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9821" y="0"/>
            <a:ext cx="15634269" cy="7035421"/>
          </a:xfrm>
          <a:prstGeom prst="rect">
            <a:avLst/>
          </a:prstGeom>
        </p:spPr>
      </p:pic>
    </p:spTree>
    <p:extLst>
      <p:ext uri="{BB962C8B-B14F-4D97-AF65-F5344CB8AC3E}">
        <p14:creationId xmlns:p14="http://schemas.microsoft.com/office/powerpoint/2010/main" val="368325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3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524000" y="-171400"/>
            <a:ext cx="9468544" cy="1012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000" b="1" dirty="0">
                <a:solidFill>
                  <a:srgbClr val="006600"/>
                </a:solidFill>
                <a:latin typeface="Times New Roman" panose="02020603050405020304" pitchFamily="18" charset="0"/>
                <a:cs typeface="Times New Roman" panose="02020603050405020304" pitchFamily="18" charset="0"/>
              </a:rPr>
              <a:t>BÀI 2. MỘT SỐ DỤNG CỤ ĐO VÀ QUY ĐỊNH TRONG PHÒNG THỰC HÀNH</a:t>
            </a:r>
          </a:p>
        </p:txBody>
      </p:sp>
      <p:cxnSp>
        <p:nvCxnSpPr>
          <p:cNvPr id="7" name="Straight Connector 6"/>
          <p:cNvCxnSpPr/>
          <p:nvPr/>
        </p:nvCxnSpPr>
        <p:spPr>
          <a:xfrm flipH="1">
            <a:off x="6023992" y="476673"/>
            <a:ext cx="18256" cy="60165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502084"/>
            <a:ext cx="6023992" cy="707886"/>
          </a:xfrm>
          <a:prstGeom prst="rect">
            <a:avLst/>
          </a:prstGeom>
        </p:spPr>
        <p:txBody>
          <a:bodyPr wrap="square">
            <a:spAutoFit/>
          </a:bodyPr>
          <a:lstStyle/>
          <a:p>
            <a:r>
              <a:rPr lang="en-US" sz="2000" b="1" dirty="0">
                <a:solidFill>
                  <a:srgbClr val="800080"/>
                </a:solidFill>
                <a:latin typeface="Times New Roman" panose="02020603050405020304" pitchFamily="18" charset="0"/>
                <a:cs typeface="Times New Roman" panose="02020603050405020304" pitchFamily="18" charset="0"/>
              </a:rPr>
              <a:t>I. </a:t>
            </a:r>
            <a:r>
              <a:rPr lang="en-US" sz="2000" b="1" dirty="0" err="1">
                <a:solidFill>
                  <a:srgbClr val="800080"/>
                </a:solidFill>
                <a:latin typeface="Times New Roman" panose="02020603050405020304" pitchFamily="18" charset="0"/>
                <a:cs typeface="Times New Roman" panose="02020603050405020304" pitchFamily="18" charset="0"/>
              </a:rPr>
              <a:t>Một</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số</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dụng</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cụ</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đo</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trong</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học</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tập</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môn</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khoa</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học</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tự</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nhiên</a:t>
            </a:r>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8257" y="1114799"/>
            <a:ext cx="2880209" cy="400110"/>
          </a:xfrm>
          <a:prstGeom prst="rect">
            <a:avLst/>
          </a:prstGeom>
        </p:spPr>
        <p:txBody>
          <a:bodyPr wrap="square">
            <a:spAutoFit/>
          </a:bodyPr>
          <a:lstStyle/>
          <a:p>
            <a:r>
              <a:rPr lang="en-US" sz="2000" b="1" dirty="0">
                <a:solidFill>
                  <a:srgbClr val="C00000"/>
                </a:solidFill>
                <a:latin typeface="Times New Roman" panose="02020603050405020304" pitchFamily="18" charset="0"/>
              </a:rPr>
              <a:t>1. </a:t>
            </a:r>
            <a:r>
              <a:rPr lang="en-US" sz="2000" b="1" dirty="0" err="1">
                <a:solidFill>
                  <a:srgbClr val="C00000"/>
                </a:solidFill>
                <a:latin typeface="Times New Roman" panose="02020603050405020304" pitchFamily="18" charset="0"/>
              </a:rPr>
              <a:t>Một</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số</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dụng</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cụ</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đo</a:t>
            </a:r>
            <a:endParaRPr lang="en-US" sz="2000" b="1" dirty="0">
              <a:solidFill>
                <a:srgbClr val="C00000"/>
              </a:solidFill>
              <a:latin typeface="Times New Roman" panose="02020603050405020304" pitchFamily="18" charset="0"/>
            </a:endParaRPr>
          </a:p>
        </p:txBody>
      </p:sp>
      <p:sp>
        <p:nvSpPr>
          <p:cNvPr id="2" name="Rectangle 1"/>
          <p:cNvSpPr/>
          <p:nvPr/>
        </p:nvSpPr>
        <p:spPr>
          <a:xfrm>
            <a:off x="-18257" y="1454140"/>
            <a:ext cx="4889480" cy="400110"/>
          </a:xfrm>
          <a:prstGeom prst="rect">
            <a:avLst/>
          </a:prstGeom>
        </p:spPr>
        <p:txBody>
          <a:bodyPr wrap="none">
            <a:spAutoFit/>
          </a:bodyPr>
          <a:lstStyle/>
          <a:p>
            <a:r>
              <a:rPr lang="en-US" sz="2000" b="1" dirty="0">
                <a:solidFill>
                  <a:srgbClr val="C00000"/>
                </a:solidFill>
                <a:latin typeface="Times New Roman" panose="02020603050405020304" pitchFamily="18" charset="0"/>
                <a:cs typeface="Times New Roman" panose="02020603050405020304" pitchFamily="18" charset="0"/>
              </a:rPr>
              <a:t>2. </a:t>
            </a:r>
            <a:r>
              <a:rPr lang="en-US" sz="2000" b="1" dirty="0" err="1">
                <a:solidFill>
                  <a:srgbClr val="C00000"/>
                </a:solidFill>
                <a:latin typeface="Times New Roman" panose="02020603050405020304" pitchFamily="18" charset="0"/>
                <a:cs typeface="Times New Roman" panose="02020603050405020304" pitchFamily="18" charset="0"/>
              </a:rPr>
              <a:t>Cách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sử</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dụng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một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số</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dụng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cụ</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đo</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thể</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tích</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6004" y="1759079"/>
            <a:ext cx="6096000" cy="707886"/>
          </a:xfrm>
          <a:prstGeom prst="rect">
            <a:avLst/>
          </a:prstGeom>
        </p:spPr>
        <p:txBody>
          <a:bodyPr>
            <a:spAutoFit/>
          </a:bodyPr>
          <a:lstStyle/>
          <a:p>
            <a:r>
              <a:rPr lang="en-US" sz="2000" b="1" dirty="0" smtClean="0">
                <a:solidFill>
                  <a:srgbClr val="C00000"/>
                </a:solidFill>
                <a:latin typeface="Times New Roman" panose="02020603050405020304" pitchFamily="18" charset="0"/>
                <a:cs typeface="Times New Roman" panose="02020603050405020304" pitchFamily="18" charset="0"/>
              </a:rPr>
              <a:t>3. </a:t>
            </a:r>
            <a:r>
              <a:rPr lang="en-US" sz="2000" b="1" dirty="0" err="1" smtClean="0">
                <a:solidFill>
                  <a:srgbClr val="C00000"/>
                </a:solidFill>
                <a:latin typeface="Times New Roman" panose="02020603050405020304" pitchFamily="18" charset="0"/>
                <a:cs typeface="Times New Roman" panose="02020603050405020304" pitchFamily="18" charset="0"/>
              </a:rPr>
              <a:t>Quan</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sát</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mẫu</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vật</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bằng</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kính</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lúp</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cầm</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tay</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và</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kính</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hiển</a:t>
            </a:r>
            <a:r>
              <a:rPr lang="en-US" sz="2000" b="1" dirty="0" smtClean="0">
                <a:solidFill>
                  <a:srgbClr val="C00000"/>
                </a:solidFill>
                <a:latin typeface="Times New Roman" panose="02020603050405020304" pitchFamily="18" charset="0"/>
                <a:cs typeface="Times New Roman" panose="02020603050405020304" pitchFamily="18" charset="0"/>
              </a:rPr>
              <a:t> vi </a:t>
            </a:r>
            <a:r>
              <a:rPr lang="en-US" sz="2000" b="1" dirty="0" err="1" smtClean="0">
                <a:solidFill>
                  <a:srgbClr val="C00000"/>
                </a:solidFill>
                <a:latin typeface="Times New Roman" panose="02020603050405020304" pitchFamily="18" charset="0"/>
                <a:cs typeface="Times New Roman" panose="02020603050405020304" pitchFamily="18" charset="0"/>
              </a:rPr>
              <a:t>quang</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học</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8257" y="2485164"/>
            <a:ext cx="6096000" cy="1015663"/>
          </a:xfrm>
          <a:prstGeom prst="rect">
            <a:avLst/>
          </a:prstGeom>
        </p:spPr>
        <p:txBody>
          <a:bodyPr>
            <a:spAutoFit/>
          </a:bodyPr>
          <a:lstStyle/>
          <a:p>
            <a:r>
              <a:rPr lang="en-US" sz="2000" b="1" dirty="0">
                <a:latin typeface="Times New Roman" panose="02020603050405020304" pitchFamily="18" charset="0"/>
                <a:cs typeface="Times New Roman" panose="02020603050405020304" pitchFamily="18" charset="0"/>
              </a:rPr>
              <a:t>-</a:t>
            </a:r>
            <a:r>
              <a:rPr lang="vi-VN" sz="2000" b="1" dirty="0" smtClean="0">
                <a:latin typeface="Times New Roman" panose="02020603050405020304" pitchFamily="18" charset="0"/>
                <a:cs typeface="Times New Roman" panose="02020603050405020304" pitchFamily="18" charset="0"/>
              </a:rPr>
              <a:t>Kính lúp và kính hiển vi là những dụng cụ dùng để quan sát những vật có kích thước nhỏ trong nghiên cứu khoa học tự nhiên.</a:t>
            </a:r>
            <a:endParaRPr lang="en-US" sz="2000" b="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6096000" y="502084"/>
            <a:ext cx="5715000" cy="5715000"/>
          </a:xfrm>
          <a:prstGeom prst="rect">
            <a:avLst/>
          </a:prstGeom>
        </p:spPr>
      </p:pic>
      <p:sp>
        <p:nvSpPr>
          <p:cNvPr id="16" name="Rectangle 15"/>
          <p:cNvSpPr/>
          <p:nvPr/>
        </p:nvSpPr>
        <p:spPr>
          <a:xfrm>
            <a:off x="7566494" y="6308582"/>
            <a:ext cx="1159292" cy="400110"/>
          </a:xfrm>
          <a:prstGeom prst="rect">
            <a:avLst/>
          </a:prstGeom>
        </p:spPr>
        <p:txBody>
          <a:bodyPr wrap="none">
            <a:spAutoFit/>
          </a:bodyPr>
          <a:lstStyle/>
          <a:p>
            <a:r>
              <a:rPr lang="en-US" sz="2000" b="1" dirty="0" err="1" smtClean="0">
                <a:solidFill>
                  <a:srgbClr val="339933"/>
                </a:solidFill>
                <a:latin typeface="Times New Roman" panose="02020603050405020304" pitchFamily="18" charset="0"/>
                <a:cs typeface="Times New Roman" panose="02020603050405020304" pitchFamily="18" charset="0"/>
              </a:rPr>
              <a:t>Kính</a:t>
            </a:r>
            <a:r>
              <a:rPr lang="en-US" sz="2000" b="1" dirty="0" smtClean="0">
                <a:solidFill>
                  <a:srgbClr val="339933"/>
                </a:solidFill>
                <a:latin typeface="Times New Roman" panose="02020603050405020304" pitchFamily="18" charset="0"/>
                <a:cs typeface="Times New Roman" panose="02020603050405020304" pitchFamily="18" charset="0"/>
              </a:rPr>
              <a:t> </a:t>
            </a:r>
            <a:r>
              <a:rPr lang="en-US" sz="2000" b="1" dirty="0" err="1" smtClean="0">
                <a:solidFill>
                  <a:srgbClr val="339933"/>
                </a:solidFill>
                <a:latin typeface="Times New Roman" panose="02020603050405020304" pitchFamily="18" charset="0"/>
                <a:cs typeface="Times New Roman" panose="02020603050405020304" pitchFamily="18" charset="0"/>
              </a:rPr>
              <a:t>lúp</a:t>
            </a:r>
            <a:endParaRPr lang="en-US" sz="2000" b="1" dirty="0">
              <a:solidFill>
                <a:srgbClr val="339933"/>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6395223" y="502084"/>
            <a:ext cx="5238750" cy="5238750"/>
          </a:xfrm>
          <a:prstGeom prst="rect">
            <a:avLst/>
          </a:prstGeom>
        </p:spPr>
      </p:pic>
      <p:sp>
        <p:nvSpPr>
          <p:cNvPr id="18" name="Rectangle 17"/>
          <p:cNvSpPr/>
          <p:nvPr/>
        </p:nvSpPr>
        <p:spPr>
          <a:xfrm>
            <a:off x="8146140" y="5753682"/>
            <a:ext cx="1535998" cy="400110"/>
          </a:xfrm>
          <a:prstGeom prst="rect">
            <a:avLst/>
          </a:prstGeom>
        </p:spPr>
        <p:txBody>
          <a:bodyPr wrap="none">
            <a:spAutoFit/>
          </a:bodyPr>
          <a:lstStyle/>
          <a:p>
            <a:r>
              <a:rPr lang="en-US" sz="2000" b="1" dirty="0" err="1" smtClean="0">
                <a:solidFill>
                  <a:srgbClr val="339933"/>
                </a:solidFill>
                <a:latin typeface="Times New Roman" panose="02020603050405020304" pitchFamily="18" charset="0"/>
                <a:cs typeface="Times New Roman" panose="02020603050405020304" pitchFamily="18" charset="0"/>
              </a:rPr>
              <a:t>Kính</a:t>
            </a:r>
            <a:r>
              <a:rPr lang="en-US" sz="2000" b="1" dirty="0" smtClean="0">
                <a:solidFill>
                  <a:srgbClr val="339933"/>
                </a:solidFill>
                <a:latin typeface="Times New Roman" panose="02020603050405020304" pitchFamily="18" charset="0"/>
                <a:cs typeface="Times New Roman" panose="02020603050405020304" pitchFamily="18" charset="0"/>
              </a:rPr>
              <a:t> </a:t>
            </a:r>
            <a:r>
              <a:rPr lang="en-US" sz="2000" b="1" dirty="0" err="1" smtClean="0">
                <a:solidFill>
                  <a:srgbClr val="339933"/>
                </a:solidFill>
                <a:latin typeface="Times New Roman" panose="02020603050405020304" pitchFamily="18" charset="0"/>
                <a:cs typeface="Times New Roman" panose="02020603050405020304" pitchFamily="18" charset="0"/>
              </a:rPr>
              <a:t>hiển</a:t>
            </a:r>
            <a:r>
              <a:rPr lang="en-US" sz="2000" b="1" dirty="0" smtClean="0">
                <a:solidFill>
                  <a:srgbClr val="339933"/>
                </a:solidFill>
                <a:latin typeface="Times New Roman" panose="02020603050405020304" pitchFamily="18" charset="0"/>
                <a:cs typeface="Times New Roman" panose="02020603050405020304" pitchFamily="18" charset="0"/>
              </a:rPr>
              <a:t> vi</a:t>
            </a:r>
            <a:endParaRPr lang="en-US" sz="2000" b="1" dirty="0">
              <a:solidFill>
                <a:srgbClr val="339933"/>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1697" y="3409177"/>
            <a:ext cx="3685624" cy="400110"/>
          </a:xfrm>
          <a:prstGeom prst="rect">
            <a:avLst/>
          </a:prstGeom>
        </p:spPr>
        <p:txBody>
          <a:bodyPr wrap="none">
            <a:spAutoFit/>
          </a:bodyPr>
          <a:lstStyle/>
          <a:p>
            <a:r>
              <a:rPr lang="en-US" sz="2000" b="1" dirty="0" smtClean="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C</a:t>
            </a:r>
            <a:r>
              <a:rPr lang="en-US" sz="2000" b="1" dirty="0" err="1" smtClean="0">
                <a:latin typeface="Times New Roman" panose="02020603050405020304" pitchFamily="18" charset="0"/>
                <a:cs typeface="Times New Roman" panose="02020603050405020304" pitchFamily="18" charset="0"/>
              </a:rPr>
              <a:t>ách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sử</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dụng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kính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lúp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cầm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tay</a:t>
            </a:r>
            <a:endParaRPr lang="en-US" sz="20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21697" y="3774631"/>
            <a:ext cx="6096000" cy="707886"/>
          </a:xfrm>
          <a:prstGeom prst="rect">
            <a:avLst/>
          </a:prstGeom>
        </p:spPr>
        <p:txBody>
          <a:bodyPr>
            <a:spAutoFit/>
          </a:bodyPr>
          <a:lstStyle/>
          <a:p>
            <a:r>
              <a:rPr lang="en-US" sz="2000" b="1" i="0" dirty="0" smtClean="0">
                <a:solidFill>
                  <a:srgbClr val="212529"/>
                </a:solidFill>
                <a:effectLst/>
                <a:latin typeface="Times New Roman" panose="02020603050405020304" pitchFamily="18" charset="0"/>
                <a:cs typeface="Times New Roman" panose="02020603050405020304" pitchFamily="18" charset="0"/>
              </a:rPr>
              <a:t>+</a:t>
            </a:r>
            <a:r>
              <a:rPr lang="vi-VN" sz="2000" b="1" i="0" dirty="0" smtClean="0">
                <a:solidFill>
                  <a:srgbClr val="212529"/>
                </a:solidFill>
                <a:effectLst/>
                <a:latin typeface="Times New Roman" panose="02020603050405020304" pitchFamily="18" charset="0"/>
                <a:cs typeface="Times New Roman" panose="02020603050405020304" pitchFamily="18" charset="0"/>
              </a:rPr>
              <a:t>Kính lúp cầm tay được sử dụng thường xuyên nhưng chỉ dùng khi quan sát các vật không quá nhỏ.</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232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par>
                                <p:cTn id="13" presetID="6" presetClass="entr" presetSubtype="16"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32" fill="hold" grpId="1" nodeType="clickEffect">
                                  <p:stCondLst>
                                    <p:cond delay="0"/>
                                  </p:stCondLst>
                                  <p:childTnLst>
                                    <p:animEffect transition="out" filter="box(out)">
                                      <p:cBhvr>
                                        <p:cTn id="19" dur="2000"/>
                                        <p:tgtEl>
                                          <p:spTgt spid="16"/>
                                        </p:tgtEl>
                                      </p:cBhvr>
                                    </p:animEffect>
                                    <p:set>
                                      <p:cBhvr>
                                        <p:cTn id="20" dur="1" fill="hold">
                                          <p:stCondLst>
                                            <p:cond delay="1999"/>
                                          </p:stCondLst>
                                        </p:cTn>
                                        <p:tgtEl>
                                          <p:spTgt spid="16"/>
                                        </p:tgtEl>
                                        <p:attrNameLst>
                                          <p:attrName>style.visibility</p:attrName>
                                        </p:attrNameLst>
                                      </p:cBhvr>
                                      <p:to>
                                        <p:strVal val="hidden"/>
                                      </p:to>
                                    </p:set>
                                  </p:childTnLst>
                                </p:cTn>
                              </p:par>
                              <p:par>
                                <p:cTn id="21" presetID="4" presetClass="exit" presetSubtype="32" fill="hold" nodeType="withEffect">
                                  <p:stCondLst>
                                    <p:cond delay="0"/>
                                  </p:stCondLst>
                                  <p:childTnLst>
                                    <p:animEffect transition="out" filter="box(out)">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xit" presetSubtype="32" fill="hold" grpId="1" nodeType="clickEffect">
                                  <p:stCondLst>
                                    <p:cond delay="0"/>
                                  </p:stCondLst>
                                  <p:childTnLst>
                                    <p:animEffect transition="out" filter="circle(out)">
                                      <p:cBhvr>
                                        <p:cTn id="35" dur="2000"/>
                                        <p:tgtEl>
                                          <p:spTgt spid="18"/>
                                        </p:tgtEl>
                                      </p:cBhvr>
                                    </p:animEffect>
                                    <p:set>
                                      <p:cBhvr>
                                        <p:cTn id="36" dur="1" fill="hold">
                                          <p:stCondLst>
                                            <p:cond delay="1999"/>
                                          </p:stCondLst>
                                        </p:cTn>
                                        <p:tgtEl>
                                          <p:spTgt spid="18"/>
                                        </p:tgtEl>
                                        <p:attrNameLst>
                                          <p:attrName>style.visibility</p:attrName>
                                        </p:attrNameLst>
                                      </p:cBhvr>
                                      <p:to>
                                        <p:strVal val="hidden"/>
                                      </p:to>
                                    </p:set>
                                  </p:childTnLst>
                                </p:cTn>
                              </p:par>
                              <p:par>
                                <p:cTn id="37" presetID="6" presetClass="exit" presetSubtype="32" fill="hold" nodeType="withEffect">
                                  <p:stCondLst>
                                    <p:cond delay="0"/>
                                  </p:stCondLst>
                                  <p:childTnLst>
                                    <p:animEffect transition="out" filter="circle(out)">
                                      <p:cBhvr>
                                        <p:cTn id="38" dur="2000"/>
                                        <p:tgtEl>
                                          <p:spTgt spid="17"/>
                                        </p:tgtEl>
                                      </p:cBhvr>
                                    </p:animEffect>
                                    <p:set>
                                      <p:cBhvr>
                                        <p:cTn id="39" dur="1" fill="hold">
                                          <p:stCondLst>
                                            <p:cond delay="1999"/>
                                          </p:stCondLst>
                                        </p:cTn>
                                        <p:tgtEl>
                                          <p:spTgt spid="1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inVertical)">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6" grpId="1"/>
      <p:bldP spid="18" grpId="0"/>
      <p:bldP spid="18" grpId="1"/>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524000" y="-171400"/>
            <a:ext cx="9468544" cy="1012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000" b="1" dirty="0">
                <a:solidFill>
                  <a:srgbClr val="006600"/>
                </a:solidFill>
                <a:latin typeface="Times New Roman" panose="02020603050405020304" pitchFamily="18" charset="0"/>
                <a:cs typeface="Times New Roman" panose="02020603050405020304" pitchFamily="18" charset="0"/>
              </a:rPr>
              <a:t>BÀI 2. MỘT SỐ DỤNG CỤ ĐO VÀ QUY ĐỊNH TRONG PHÒNG THỰC HÀNH</a:t>
            </a:r>
          </a:p>
        </p:txBody>
      </p:sp>
      <p:cxnSp>
        <p:nvCxnSpPr>
          <p:cNvPr id="7" name="Straight Connector 6"/>
          <p:cNvCxnSpPr/>
          <p:nvPr/>
        </p:nvCxnSpPr>
        <p:spPr>
          <a:xfrm flipH="1">
            <a:off x="6023992" y="476673"/>
            <a:ext cx="18256" cy="60165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502084"/>
            <a:ext cx="6023992" cy="707886"/>
          </a:xfrm>
          <a:prstGeom prst="rect">
            <a:avLst/>
          </a:prstGeom>
        </p:spPr>
        <p:txBody>
          <a:bodyPr wrap="square">
            <a:spAutoFit/>
          </a:bodyPr>
          <a:lstStyle/>
          <a:p>
            <a:r>
              <a:rPr lang="en-US" sz="2000" b="1" dirty="0">
                <a:solidFill>
                  <a:srgbClr val="800080"/>
                </a:solidFill>
                <a:latin typeface="Times New Roman" panose="02020603050405020304" pitchFamily="18" charset="0"/>
                <a:cs typeface="Times New Roman" panose="02020603050405020304" pitchFamily="18" charset="0"/>
              </a:rPr>
              <a:t>I. </a:t>
            </a:r>
            <a:r>
              <a:rPr lang="en-US" sz="2000" b="1" dirty="0" err="1">
                <a:solidFill>
                  <a:srgbClr val="800080"/>
                </a:solidFill>
                <a:latin typeface="Times New Roman" panose="02020603050405020304" pitchFamily="18" charset="0"/>
                <a:cs typeface="Times New Roman" panose="02020603050405020304" pitchFamily="18" charset="0"/>
              </a:rPr>
              <a:t>Một</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số</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dụng</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cụ</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đo</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trong</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học</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tập</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môn</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khoa</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học</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tự</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nhiên</a:t>
            </a:r>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8257" y="1114799"/>
            <a:ext cx="2880209" cy="400110"/>
          </a:xfrm>
          <a:prstGeom prst="rect">
            <a:avLst/>
          </a:prstGeom>
        </p:spPr>
        <p:txBody>
          <a:bodyPr wrap="square">
            <a:spAutoFit/>
          </a:bodyPr>
          <a:lstStyle/>
          <a:p>
            <a:r>
              <a:rPr lang="en-US" sz="2000" b="1" dirty="0">
                <a:solidFill>
                  <a:srgbClr val="C00000"/>
                </a:solidFill>
                <a:latin typeface="Times New Roman" panose="02020603050405020304" pitchFamily="18" charset="0"/>
              </a:rPr>
              <a:t>1. </a:t>
            </a:r>
            <a:r>
              <a:rPr lang="en-US" sz="2000" b="1" dirty="0" err="1">
                <a:solidFill>
                  <a:srgbClr val="C00000"/>
                </a:solidFill>
                <a:latin typeface="Times New Roman" panose="02020603050405020304" pitchFamily="18" charset="0"/>
              </a:rPr>
              <a:t>Một</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số</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dụng</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cụ</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đo</a:t>
            </a:r>
            <a:endParaRPr lang="en-US" sz="2000" b="1" dirty="0">
              <a:solidFill>
                <a:srgbClr val="C00000"/>
              </a:solidFill>
              <a:latin typeface="Times New Roman" panose="02020603050405020304" pitchFamily="18" charset="0"/>
            </a:endParaRPr>
          </a:p>
        </p:txBody>
      </p:sp>
      <p:sp>
        <p:nvSpPr>
          <p:cNvPr id="2" name="Rectangle 1"/>
          <p:cNvSpPr/>
          <p:nvPr/>
        </p:nvSpPr>
        <p:spPr>
          <a:xfrm>
            <a:off x="-18257" y="1454140"/>
            <a:ext cx="4889480" cy="400110"/>
          </a:xfrm>
          <a:prstGeom prst="rect">
            <a:avLst/>
          </a:prstGeom>
        </p:spPr>
        <p:txBody>
          <a:bodyPr wrap="none">
            <a:spAutoFit/>
          </a:bodyPr>
          <a:lstStyle/>
          <a:p>
            <a:r>
              <a:rPr lang="en-US" sz="2000" b="1" dirty="0">
                <a:solidFill>
                  <a:srgbClr val="C00000"/>
                </a:solidFill>
                <a:latin typeface="Times New Roman" panose="02020603050405020304" pitchFamily="18" charset="0"/>
                <a:cs typeface="Times New Roman" panose="02020603050405020304" pitchFamily="18" charset="0"/>
              </a:rPr>
              <a:t>2. </a:t>
            </a:r>
            <a:r>
              <a:rPr lang="en-US" sz="2000" b="1" dirty="0" err="1">
                <a:solidFill>
                  <a:srgbClr val="C00000"/>
                </a:solidFill>
                <a:latin typeface="Times New Roman" panose="02020603050405020304" pitchFamily="18" charset="0"/>
                <a:cs typeface="Times New Roman" panose="02020603050405020304" pitchFamily="18" charset="0"/>
              </a:rPr>
              <a:t>Cách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sử</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dụng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một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số</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dụng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cụ</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đo</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thể</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tích</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6004" y="1759079"/>
            <a:ext cx="6096000" cy="707886"/>
          </a:xfrm>
          <a:prstGeom prst="rect">
            <a:avLst/>
          </a:prstGeom>
        </p:spPr>
        <p:txBody>
          <a:bodyPr>
            <a:spAutoFit/>
          </a:bodyPr>
          <a:lstStyle/>
          <a:p>
            <a:r>
              <a:rPr lang="en-US" sz="2000" b="1" dirty="0" smtClean="0">
                <a:solidFill>
                  <a:srgbClr val="C00000"/>
                </a:solidFill>
                <a:latin typeface="Times New Roman" panose="02020603050405020304" pitchFamily="18" charset="0"/>
                <a:cs typeface="Times New Roman" panose="02020603050405020304" pitchFamily="18" charset="0"/>
              </a:rPr>
              <a:t>3. </a:t>
            </a:r>
            <a:r>
              <a:rPr lang="en-US" sz="2000" b="1" dirty="0" err="1" smtClean="0">
                <a:solidFill>
                  <a:srgbClr val="C00000"/>
                </a:solidFill>
                <a:latin typeface="Times New Roman" panose="02020603050405020304" pitchFamily="18" charset="0"/>
                <a:cs typeface="Times New Roman" panose="02020603050405020304" pitchFamily="18" charset="0"/>
              </a:rPr>
              <a:t>Quan</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sát</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mẫu</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vật</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bằng</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kính</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lúp</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cầm</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tay</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và</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kính</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hiển</a:t>
            </a:r>
            <a:r>
              <a:rPr lang="en-US" sz="2000" b="1" dirty="0" smtClean="0">
                <a:solidFill>
                  <a:srgbClr val="C00000"/>
                </a:solidFill>
                <a:latin typeface="Times New Roman" panose="02020603050405020304" pitchFamily="18" charset="0"/>
                <a:cs typeface="Times New Roman" panose="02020603050405020304" pitchFamily="18" charset="0"/>
              </a:rPr>
              <a:t> vi </a:t>
            </a:r>
            <a:r>
              <a:rPr lang="en-US" sz="2000" b="1" dirty="0" err="1" smtClean="0">
                <a:solidFill>
                  <a:srgbClr val="C00000"/>
                </a:solidFill>
                <a:latin typeface="Times New Roman" panose="02020603050405020304" pitchFamily="18" charset="0"/>
                <a:cs typeface="Times New Roman" panose="02020603050405020304" pitchFamily="18" charset="0"/>
              </a:rPr>
              <a:t>quang</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học</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8257" y="2485164"/>
            <a:ext cx="6096000" cy="1015663"/>
          </a:xfrm>
          <a:prstGeom prst="rect">
            <a:avLst/>
          </a:prstGeom>
        </p:spPr>
        <p:txBody>
          <a:bodyPr>
            <a:spAutoFit/>
          </a:bodyPr>
          <a:lstStyle/>
          <a:p>
            <a:r>
              <a:rPr lang="en-US" sz="2000" b="1" dirty="0">
                <a:latin typeface="Times New Roman" panose="02020603050405020304" pitchFamily="18" charset="0"/>
                <a:cs typeface="Times New Roman" panose="02020603050405020304" pitchFamily="18" charset="0"/>
              </a:rPr>
              <a:t>-</a:t>
            </a:r>
            <a:r>
              <a:rPr lang="vi-VN" sz="2000" b="1" dirty="0" smtClean="0">
                <a:latin typeface="Times New Roman" panose="02020603050405020304" pitchFamily="18" charset="0"/>
                <a:cs typeface="Times New Roman" panose="02020603050405020304" pitchFamily="18" charset="0"/>
              </a:rPr>
              <a:t>Kính lúp và kính hiển vi là những dụng cụ dùng để quan sát những vật có kích thước nhỏ trong nghiên cứu khoa học tự nhiên.</a:t>
            </a:r>
            <a:endParaRPr lang="en-US" sz="20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21697" y="3409177"/>
            <a:ext cx="3685624" cy="400110"/>
          </a:xfrm>
          <a:prstGeom prst="rect">
            <a:avLst/>
          </a:prstGeom>
        </p:spPr>
        <p:txBody>
          <a:bodyPr wrap="none">
            <a:spAutoFit/>
          </a:bodyPr>
          <a:lstStyle/>
          <a:p>
            <a:r>
              <a:rPr lang="en-US" sz="2000" b="1" dirty="0" smtClean="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C</a:t>
            </a:r>
            <a:r>
              <a:rPr lang="en-US" sz="2000" b="1" dirty="0" err="1" smtClean="0">
                <a:latin typeface="Times New Roman" panose="02020603050405020304" pitchFamily="18" charset="0"/>
                <a:cs typeface="Times New Roman" panose="02020603050405020304" pitchFamily="18" charset="0"/>
              </a:rPr>
              <a:t>ách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sử</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dụng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kính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lúp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cầm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tay</a:t>
            </a:r>
            <a:endParaRPr lang="en-US" sz="20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21697" y="3774631"/>
            <a:ext cx="6096000" cy="707886"/>
          </a:xfrm>
          <a:prstGeom prst="rect">
            <a:avLst/>
          </a:prstGeom>
        </p:spPr>
        <p:txBody>
          <a:bodyPr>
            <a:spAutoFit/>
          </a:bodyPr>
          <a:lstStyle/>
          <a:p>
            <a:r>
              <a:rPr lang="en-US" sz="2000" b="1" i="0" dirty="0" smtClean="0">
                <a:solidFill>
                  <a:srgbClr val="212529"/>
                </a:solidFill>
                <a:effectLst/>
                <a:latin typeface="Times New Roman" panose="02020603050405020304" pitchFamily="18" charset="0"/>
                <a:cs typeface="Times New Roman" panose="02020603050405020304" pitchFamily="18" charset="0"/>
              </a:rPr>
              <a:t>+</a:t>
            </a:r>
            <a:r>
              <a:rPr lang="vi-VN" sz="2000" b="1" i="0" dirty="0" smtClean="0">
                <a:solidFill>
                  <a:srgbClr val="212529"/>
                </a:solidFill>
                <a:effectLst/>
                <a:latin typeface="Times New Roman" panose="02020603050405020304" pitchFamily="18" charset="0"/>
                <a:cs typeface="Times New Roman" panose="02020603050405020304" pitchFamily="18" charset="0"/>
              </a:rPr>
              <a:t>Kính lúp cầm tay được sử dụng thường xuyên nhưng chỉ dùng khi quan sát các vật không quá nhỏ.</a:t>
            </a:r>
            <a:endParaRPr lang="en-US" sz="2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077742" y="669705"/>
            <a:ext cx="5713923" cy="3528437"/>
          </a:xfrm>
          <a:prstGeom prst="rect">
            <a:avLst/>
          </a:prstGeom>
        </p:spPr>
      </p:pic>
      <p:sp>
        <p:nvSpPr>
          <p:cNvPr id="10" name="Rectangle 9"/>
          <p:cNvSpPr/>
          <p:nvPr/>
        </p:nvSpPr>
        <p:spPr>
          <a:xfrm>
            <a:off x="-18258" y="4518697"/>
            <a:ext cx="6096000" cy="1631216"/>
          </a:xfrm>
          <a:prstGeom prst="rect">
            <a:avLst/>
          </a:prstGeom>
        </p:spPr>
        <p:txBody>
          <a:bodyPr>
            <a:spAutoFit/>
          </a:bodyPr>
          <a:lstStyle/>
          <a:p>
            <a:r>
              <a:rPr lang="en-US" sz="2000" b="1" dirty="0" smtClean="0">
                <a:latin typeface="Times New Roman" panose="02020603050405020304" pitchFamily="18" charset="0"/>
                <a:cs typeface="Times New Roman" panose="02020603050405020304" pitchFamily="18" charset="0"/>
              </a:rPr>
              <a:t>+</a:t>
            </a:r>
            <a:r>
              <a:rPr lang="vi-VN" sz="2000" b="1" dirty="0" smtClean="0">
                <a:latin typeface="Times New Roman" panose="02020603050405020304" pitchFamily="18" charset="0"/>
                <a:cs typeface="Times New Roman" panose="02020603050405020304" pitchFamily="18" charset="0"/>
              </a:rPr>
              <a:t>Muốn quan sát vật bằng kính lúp cầm tay, ta làm như sau:</a:t>
            </a:r>
          </a:p>
          <a:p>
            <a:r>
              <a:rPr lang="vi-VN" sz="2000" b="1" dirty="0" smtClean="0">
                <a:latin typeface="Times New Roman" panose="02020603050405020304" pitchFamily="18" charset="0"/>
                <a:cs typeface="Times New Roman" panose="02020603050405020304" pitchFamily="18" charset="0"/>
              </a:rPr>
              <a:t>Để mặt kính gần mẫu vật quan sát, mắt nhìn vào mặt kính và điều chỉnh khoảng cách giữa kính và vật quan sát sao cho nhìn rõ vật.</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725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diamond(in)">
                                      <p:cBhvr>
                                        <p:cTn id="17"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524000" y="-171400"/>
            <a:ext cx="9468544" cy="1012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000" b="1" dirty="0">
                <a:solidFill>
                  <a:srgbClr val="006600"/>
                </a:solidFill>
                <a:latin typeface="Times New Roman" panose="02020603050405020304" pitchFamily="18" charset="0"/>
                <a:cs typeface="Times New Roman" panose="02020603050405020304" pitchFamily="18" charset="0"/>
              </a:rPr>
              <a:t>BÀI 2. MỘT SỐ DỤNG CỤ ĐO VÀ QUY ĐỊNH TRONG PHÒNG THỰC HÀNH</a:t>
            </a:r>
          </a:p>
        </p:txBody>
      </p:sp>
      <p:cxnSp>
        <p:nvCxnSpPr>
          <p:cNvPr id="7" name="Straight Connector 6"/>
          <p:cNvCxnSpPr/>
          <p:nvPr/>
        </p:nvCxnSpPr>
        <p:spPr>
          <a:xfrm flipH="1">
            <a:off x="6023992" y="476673"/>
            <a:ext cx="18256" cy="60165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502084"/>
            <a:ext cx="6023992" cy="707886"/>
          </a:xfrm>
          <a:prstGeom prst="rect">
            <a:avLst/>
          </a:prstGeom>
        </p:spPr>
        <p:txBody>
          <a:bodyPr wrap="square">
            <a:spAutoFit/>
          </a:bodyPr>
          <a:lstStyle/>
          <a:p>
            <a:r>
              <a:rPr lang="en-US" sz="2000" b="1" dirty="0">
                <a:solidFill>
                  <a:srgbClr val="800080"/>
                </a:solidFill>
                <a:latin typeface="Times New Roman" panose="02020603050405020304" pitchFamily="18" charset="0"/>
                <a:cs typeface="Times New Roman" panose="02020603050405020304" pitchFamily="18" charset="0"/>
              </a:rPr>
              <a:t>I. </a:t>
            </a:r>
            <a:r>
              <a:rPr lang="en-US" sz="2000" b="1" dirty="0" err="1">
                <a:solidFill>
                  <a:srgbClr val="800080"/>
                </a:solidFill>
                <a:latin typeface="Times New Roman" panose="02020603050405020304" pitchFamily="18" charset="0"/>
                <a:cs typeface="Times New Roman" panose="02020603050405020304" pitchFamily="18" charset="0"/>
              </a:rPr>
              <a:t>Một</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số</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dụng</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cụ</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đo</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trong</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học</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tập</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môn</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khoa</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học</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tự</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nhiên</a:t>
            </a:r>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8257" y="1114799"/>
            <a:ext cx="2880209" cy="400110"/>
          </a:xfrm>
          <a:prstGeom prst="rect">
            <a:avLst/>
          </a:prstGeom>
        </p:spPr>
        <p:txBody>
          <a:bodyPr wrap="square">
            <a:spAutoFit/>
          </a:bodyPr>
          <a:lstStyle/>
          <a:p>
            <a:r>
              <a:rPr lang="en-US" sz="2000" b="1" dirty="0">
                <a:solidFill>
                  <a:srgbClr val="C00000"/>
                </a:solidFill>
                <a:latin typeface="Times New Roman" panose="02020603050405020304" pitchFamily="18" charset="0"/>
              </a:rPr>
              <a:t>1. </a:t>
            </a:r>
            <a:r>
              <a:rPr lang="en-US" sz="2000" b="1" dirty="0" err="1">
                <a:solidFill>
                  <a:srgbClr val="C00000"/>
                </a:solidFill>
                <a:latin typeface="Times New Roman" panose="02020603050405020304" pitchFamily="18" charset="0"/>
              </a:rPr>
              <a:t>Một</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số</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dụng</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cụ</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đo</a:t>
            </a:r>
            <a:endParaRPr lang="en-US" sz="2000" b="1" dirty="0">
              <a:solidFill>
                <a:srgbClr val="C00000"/>
              </a:solidFill>
              <a:latin typeface="Times New Roman" panose="02020603050405020304" pitchFamily="18" charset="0"/>
            </a:endParaRPr>
          </a:p>
        </p:txBody>
      </p:sp>
      <p:sp>
        <p:nvSpPr>
          <p:cNvPr id="2" name="Rectangle 1"/>
          <p:cNvSpPr/>
          <p:nvPr/>
        </p:nvSpPr>
        <p:spPr>
          <a:xfrm>
            <a:off x="-18257" y="1454140"/>
            <a:ext cx="4889480" cy="400110"/>
          </a:xfrm>
          <a:prstGeom prst="rect">
            <a:avLst/>
          </a:prstGeom>
        </p:spPr>
        <p:txBody>
          <a:bodyPr wrap="none">
            <a:spAutoFit/>
          </a:bodyPr>
          <a:lstStyle/>
          <a:p>
            <a:r>
              <a:rPr lang="en-US" sz="2000" b="1" dirty="0">
                <a:solidFill>
                  <a:srgbClr val="C00000"/>
                </a:solidFill>
                <a:latin typeface="Times New Roman" panose="02020603050405020304" pitchFamily="18" charset="0"/>
                <a:cs typeface="Times New Roman" panose="02020603050405020304" pitchFamily="18" charset="0"/>
              </a:rPr>
              <a:t>2. </a:t>
            </a:r>
            <a:r>
              <a:rPr lang="en-US" sz="2000" b="1" dirty="0" err="1">
                <a:solidFill>
                  <a:srgbClr val="C00000"/>
                </a:solidFill>
                <a:latin typeface="Times New Roman" panose="02020603050405020304" pitchFamily="18" charset="0"/>
                <a:cs typeface="Times New Roman" panose="02020603050405020304" pitchFamily="18" charset="0"/>
              </a:rPr>
              <a:t>Cách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sử</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dụng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một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số</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dụng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cụ</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đo</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thể</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tích</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6004" y="1759079"/>
            <a:ext cx="6096000" cy="707886"/>
          </a:xfrm>
          <a:prstGeom prst="rect">
            <a:avLst/>
          </a:prstGeom>
        </p:spPr>
        <p:txBody>
          <a:bodyPr>
            <a:spAutoFit/>
          </a:bodyPr>
          <a:lstStyle/>
          <a:p>
            <a:r>
              <a:rPr lang="en-US" sz="2000" b="1" dirty="0" smtClean="0">
                <a:solidFill>
                  <a:srgbClr val="C00000"/>
                </a:solidFill>
                <a:latin typeface="Times New Roman" panose="02020603050405020304" pitchFamily="18" charset="0"/>
                <a:cs typeface="Times New Roman" panose="02020603050405020304" pitchFamily="18" charset="0"/>
              </a:rPr>
              <a:t>3. </a:t>
            </a:r>
            <a:r>
              <a:rPr lang="en-US" sz="2000" b="1" dirty="0" err="1" smtClean="0">
                <a:solidFill>
                  <a:srgbClr val="C00000"/>
                </a:solidFill>
                <a:latin typeface="Times New Roman" panose="02020603050405020304" pitchFamily="18" charset="0"/>
                <a:cs typeface="Times New Roman" panose="02020603050405020304" pitchFamily="18" charset="0"/>
              </a:rPr>
              <a:t>Quan</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sát</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mẫu</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vật</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bằng</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kính</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lúp</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cầm</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tay</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và</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kính</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hiển</a:t>
            </a:r>
            <a:r>
              <a:rPr lang="en-US" sz="2000" b="1" dirty="0" smtClean="0">
                <a:solidFill>
                  <a:srgbClr val="C00000"/>
                </a:solidFill>
                <a:latin typeface="Times New Roman" panose="02020603050405020304" pitchFamily="18" charset="0"/>
                <a:cs typeface="Times New Roman" panose="02020603050405020304" pitchFamily="18" charset="0"/>
              </a:rPr>
              <a:t> vi </a:t>
            </a:r>
            <a:r>
              <a:rPr lang="en-US" sz="2000" b="1" dirty="0" err="1" smtClean="0">
                <a:solidFill>
                  <a:srgbClr val="C00000"/>
                </a:solidFill>
                <a:latin typeface="Times New Roman" panose="02020603050405020304" pitchFamily="18" charset="0"/>
                <a:cs typeface="Times New Roman" panose="02020603050405020304" pitchFamily="18" charset="0"/>
              </a:rPr>
              <a:t>quang</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học</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8257" y="2485164"/>
            <a:ext cx="6096000" cy="1015663"/>
          </a:xfrm>
          <a:prstGeom prst="rect">
            <a:avLst/>
          </a:prstGeom>
        </p:spPr>
        <p:txBody>
          <a:bodyPr>
            <a:spAutoFit/>
          </a:bodyPr>
          <a:lstStyle/>
          <a:p>
            <a:r>
              <a:rPr lang="en-US" sz="2000" b="1" dirty="0">
                <a:latin typeface="Times New Roman" panose="02020603050405020304" pitchFamily="18" charset="0"/>
                <a:cs typeface="Times New Roman" panose="02020603050405020304" pitchFamily="18" charset="0"/>
              </a:rPr>
              <a:t>-</a:t>
            </a:r>
            <a:r>
              <a:rPr lang="vi-VN" sz="2000" b="1" dirty="0" smtClean="0">
                <a:latin typeface="Times New Roman" panose="02020603050405020304" pitchFamily="18" charset="0"/>
                <a:cs typeface="Times New Roman" panose="02020603050405020304" pitchFamily="18" charset="0"/>
              </a:rPr>
              <a:t>Kính lúp và kính hiển vi là những dụng cụ dùng để quan sát những vật có kích thước nhỏ trong nghiên cứu khoa học tự nhiên.</a:t>
            </a:r>
            <a:endParaRPr lang="en-US" sz="20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21697" y="3409177"/>
            <a:ext cx="3685624" cy="400110"/>
          </a:xfrm>
          <a:prstGeom prst="rect">
            <a:avLst/>
          </a:prstGeom>
        </p:spPr>
        <p:txBody>
          <a:bodyPr wrap="none">
            <a:spAutoFit/>
          </a:bodyPr>
          <a:lstStyle/>
          <a:p>
            <a:r>
              <a:rPr lang="en-US" sz="2000" b="1" dirty="0" smtClean="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C</a:t>
            </a:r>
            <a:r>
              <a:rPr lang="en-US" sz="2000" b="1" dirty="0" err="1" smtClean="0">
                <a:latin typeface="Times New Roman" panose="02020603050405020304" pitchFamily="18" charset="0"/>
                <a:cs typeface="Times New Roman" panose="02020603050405020304" pitchFamily="18" charset="0"/>
              </a:rPr>
              <a:t>ách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sử</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dụng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kính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lúp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cầm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tay</a:t>
            </a:r>
            <a:endParaRPr lang="en-US" sz="20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21697" y="3774631"/>
            <a:ext cx="6096000" cy="707886"/>
          </a:xfrm>
          <a:prstGeom prst="rect">
            <a:avLst/>
          </a:prstGeom>
        </p:spPr>
        <p:txBody>
          <a:bodyPr>
            <a:spAutoFit/>
          </a:bodyPr>
          <a:lstStyle/>
          <a:p>
            <a:r>
              <a:rPr lang="en-US" sz="2000" b="1" i="0" dirty="0" smtClean="0">
                <a:solidFill>
                  <a:srgbClr val="212529"/>
                </a:solidFill>
                <a:effectLst/>
                <a:latin typeface="Times New Roman" panose="02020603050405020304" pitchFamily="18" charset="0"/>
                <a:cs typeface="Times New Roman" panose="02020603050405020304" pitchFamily="18" charset="0"/>
              </a:rPr>
              <a:t>+</a:t>
            </a:r>
            <a:r>
              <a:rPr lang="vi-VN" sz="2000" b="1" i="0" dirty="0" smtClean="0">
                <a:solidFill>
                  <a:srgbClr val="212529"/>
                </a:solidFill>
                <a:effectLst/>
                <a:latin typeface="Times New Roman" panose="02020603050405020304" pitchFamily="18" charset="0"/>
                <a:cs typeface="Times New Roman" panose="02020603050405020304" pitchFamily="18" charset="0"/>
              </a:rPr>
              <a:t>Kính lúp cầm tay được sử dụng thường xuyên nhưng chỉ dùng khi quan sát các vật không quá nhỏ.</a:t>
            </a:r>
            <a:endParaRPr lang="en-US" sz="20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18258" y="4518697"/>
            <a:ext cx="6096000" cy="1631216"/>
          </a:xfrm>
          <a:prstGeom prst="rect">
            <a:avLst/>
          </a:prstGeom>
        </p:spPr>
        <p:txBody>
          <a:bodyPr>
            <a:spAutoFit/>
          </a:bodyPr>
          <a:lstStyle/>
          <a:p>
            <a:r>
              <a:rPr lang="en-US" sz="2000" b="1" dirty="0" smtClean="0">
                <a:latin typeface="Times New Roman" panose="02020603050405020304" pitchFamily="18" charset="0"/>
                <a:cs typeface="Times New Roman" panose="02020603050405020304" pitchFamily="18" charset="0"/>
              </a:rPr>
              <a:t>+</a:t>
            </a:r>
            <a:r>
              <a:rPr lang="vi-VN" sz="2000" b="1" dirty="0" smtClean="0">
                <a:latin typeface="Times New Roman" panose="02020603050405020304" pitchFamily="18" charset="0"/>
                <a:cs typeface="Times New Roman" panose="02020603050405020304" pitchFamily="18" charset="0"/>
              </a:rPr>
              <a:t>Muốn quan sát vật bằng kính lúp cầm tay, ta làm như sau:</a:t>
            </a:r>
          </a:p>
          <a:p>
            <a:r>
              <a:rPr lang="vi-VN" sz="2000" b="1" dirty="0" smtClean="0">
                <a:latin typeface="Times New Roman" panose="02020603050405020304" pitchFamily="18" charset="0"/>
                <a:cs typeface="Times New Roman" panose="02020603050405020304" pitchFamily="18" charset="0"/>
              </a:rPr>
              <a:t>Để mặt kính gần mẫu vật quan sát, mắt nhìn vào mặt kính và điều chỉnh khoảng cách giữa kính và vật quan sát sao cho nhìn rõ vật.</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1697" y="6001427"/>
            <a:ext cx="4334841" cy="400110"/>
          </a:xfrm>
          <a:prstGeom prst="rect">
            <a:avLst/>
          </a:prstGeom>
        </p:spPr>
        <p:txBody>
          <a:bodyPr wrap="none">
            <a:spAutoFit/>
          </a:bodyPr>
          <a:lstStyle/>
          <a:p>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Cách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sử</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dụng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kính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hiển</a:t>
            </a:r>
            <a:r>
              <a:rPr lang="en-US" sz="2000" b="1" dirty="0" smtClean="0">
                <a:latin typeface="Times New Roman" panose="02020603050405020304" pitchFamily="18" charset="0"/>
                <a:cs typeface="Times New Roman" panose="02020603050405020304" pitchFamily="18" charset="0"/>
              </a:rPr>
              <a:t> vi </a:t>
            </a:r>
            <a:r>
              <a:rPr lang="en-US" sz="2000" b="1" dirty="0" err="1" smtClean="0">
                <a:latin typeface="Times New Roman" panose="02020603050405020304" pitchFamily="18" charset="0"/>
                <a:cs typeface="Times New Roman" panose="02020603050405020304" pitchFamily="18" charset="0"/>
              </a:rPr>
              <a:t>quang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học</a:t>
            </a:r>
            <a:endParaRPr lang="en-US" sz="2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6049313" y="535968"/>
            <a:ext cx="6096000" cy="1015663"/>
          </a:xfrm>
          <a:prstGeom prst="rect">
            <a:avLst/>
          </a:prstGeom>
        </p:spPr>
        <p:txBody>
          <a:bodyPr>
            <a:spAutoFit/>
          </a:bodyPr>
          <a:lstStyle/>
          <a:p>
            <a:r>
              <a:rPr lang="en-US" sz="2000" b="1" dirty="0" smtClean="0">
                <a:latin typeface="+mj-lt"/>
              </a:rPr>
              <a:t>+</a:t>
            </a:r>
            <a:r>
              <a:rPr lang="vi-VN" sz="2000" b="1" dirty="0" smtClean="0">
                <a:latin typeface="+mj-lt"/>
              </a:rPr>
              <a:t>Kính hiển vi quang học được sử dụng trong phòng thí nghiệm để quan sát các vật nhỏ với mức độ phóng đại khoảng từ 100 đến 1000 lần.</a:t>
            </a:r>
            <a:endParaRPr lang="en-US" sz="2000" b="1" dirty="0">
              <a:latin typeface="+mj-lt"/>
            </a:endParaRPr>
          </a:p>
        </p:txBody>
      </p:sp>
      <p:pic>
        <p:nvPicPr>
          <p:cNvPr id="12" name="Picture 11"/>
          <p:cNvPicPr>
            <a:picLocks noChangeAspect="1"/>
          </p:cNvPicPr>
          <p:nvPr/>
        </p:nvPicPr>
        <p:blipFill>
          <a:blip r:embed="rId2"/>
          <a:stretch>
            <a:fillRect/>
          </a:stretch>
        </p:blipFill>
        <p:spPr>
          <a:xfrm>
            <a:off x="6115592" y="1654195"/>
            <a:ext cx="5715000" cy="5219700"/>
          </a:xfrm>
          <a:prstGeom prst="rect">
            <a:avLst/>
          </a:prstGeom>
        </p:spPr>
      </p:pic>
    </p:spTree>
    <p:extLst>
      <p:ext uri="{BB962C8B-B14F-4D97-AF65-F5344CB8AC3E}">
        <p14:creationId xmlns:p14="http://schemas.microsoft.com/office/powerpoint/2010/main" val="255261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524000" y="-171400"/>
            <a:ext cx="9468544" cy="1012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000" b="1" dirty="0">
                <a:solidFill>
                  <a:srgbClr val="006600"/>
                </a:solidFill>
                <a:latin typeface="Times New Roman" panose="02020603050405020304" pitchFamily="18" charset="0"/>
                <a:cs typeface="Times New Roman" panose="02020603050405020304" pitchFamily="18" charset="0"/>
              </a:rPr>
              <a:t>BÀI 2. MỘT SỐ DỤNG CỤ ĐO VÀ QUY ĐỊNH TRONG PHÒNG THỰC HÀNH</a:t>
            </a:r>
          </a:p>
        </p:txBody>
      </p:sp>
      <p:cxnSp>
        <p:nvCxnSpPr>
          <p:cNvPr id="7" name="Straight Connector 6"/>
          <p:cNvCxnSpPr/>
          <p:nvPr/>
        </p:nvCxnSpPr>
        <p:spPr>
          <a:xfrm flipH="1">
            <a:off x="6023992" y="476673"/>
            <a:ext cx="18256" cy="601657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502084"/>
            <a:ext cx="6023992" cy="707886"/>
          </a:xfrm>
          <a:prstGeom prst="rect">
            <a:avLst/>
          </a:prstGeom>
        </p:spPr>
        <p:txBody>
          <a:bodyPr wrap="square">
            <a:spAutoFit/>
          </a:bodyPr>
          <a:lstStyle/>
          <a:p>
            <a:r>
              <a:rPr lang="en-US" sz="2000" b="1" dirty="0">
                <a:solidFill>
                  <a:srgbClr val="800080"/>
                </a:solidFill>
                <a:latin typeface="Times New Roman" panose="02020603050405020304" pitchFamily="18" charset="0"/>
                <a:cs typeface="Times New Roman" panose="02020603050405020304" pitchFamily="18" charset="0"/>
              </a:rPr>
              <a:t>I. </a:t>
            </a:r>
            <a:r>
              <a:rPr lang="en-US" sz="2000" b="1" dirty="0" err="1">
                <a:solidFill>
                  <a:srgbClr val="800080"/>
                </a:solidFill>
                <a:latin typeface="Times New Roman" panose="02020603050405020304" pitchFamily="18" charset="0"/>
                <a:cs typeface="Times New Roman" panose="02020603050405020304" pitchFamily="18" charset="0"/>
              </a:rPr>
              <a:t>Một</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số</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dụng</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cụ</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đo</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trong</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học</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tập</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môn</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khoa</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học</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tự</a:t>
            </a:r>
            <a:r>
              <a:rPr lang="en-US" sz="2000" b="1" dirty="0">
                <a:solidFill>
                  <a:srgbClr val="800080"/>
                </a:solidFill>
                <a:latin typeface="Times New Roman" panose="02020603050405020304" pitchFamily="18" charset="0"/>
                <a:cs typeface="Times New Roman" panose="02020603050405020304" pitchFamily="18" charset="0"/>
              </a:rPr>
              <a:t> </a:t>
            </a:r>
            <a:r>
              <a:rPr lang="en-US" sz="2000" b="1" dirty="0" err="1">
                <a:solidFill>
                  <a:srgbClr val="800080"/>
                </a:solidFill>
                <a:latin typeface="Times New Roman" panose="02020603050405020304" pitchFamily="18" charset="0"/>
                <a:cs typeface="Times New Roman" panose="02020603050405020304" pitchFamily="18" charset="0"/>
              </a:rPr>
              <a:t>nhiên</a:t>
            </a:r>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8257" y="1114799"/>
            <a:ext cx="2880209" cy="400110"/>
          </a:xfrm>
          <a:prstGeom prst="rect">
            <a:avLst/>
          </a:prstGeom>
        </p:spPr>
        <p:txBody>
          <a:bodyPr wrap="square">
            <a:spAutoFit/>
          </a:bodyPr>
          <a:lstStyle/>
          <a:p>
            <a:r>
              <a:rPr lang="en-US" sz="2000" b="1" dirty="0">
                <a:solidFill>
                  <a:srgbClr val="C00000"/>
                </a:solidFill>
                <a:latin typeface="Times New Roman" panose="02020603050405020304" pitchFamily="18" charset="0"/>
              </a:rPr>
              <a:t>1. </a:t>
            </a:r>
            <a:r>
              <a:rPr lang="en-US" sz="2000" b="1" dirty="0" err="1">
                <a:solidFill>
                  <a:srgbClr val="C00000"/>
                </a:solidFill>
                <a:latin typeface="Times New Roman" panose="02020603050405020304" pitchFamily="18" charset="0"/>
              </a:rPr>
              <a:t>Một</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số</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dụng</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cụ</a:t>
            </a:r>
            <a:r>
              <a:rPr lang="en-US" sz="2000" b="1" dirty="0">
                <a:solidFill>
                  <a:srgbClr val="C00000"/>
                </a:solidFill>
                <a:latin typeface="Times New Roman" panose="02020603050405020304" pitchFamily="18" charset="0"/>
              </a:rPr>
              <a:t> </a:t>
            </a:r>
            <a:r>
              <a:rPr lang="en-US" sz="2000" b="1" dirty="0" err="1">
                <a:solidFill>
                  <a:srgbClr val="C00000"/>
                </a:solidFill>
                <a:latin typeface="Times New Roman" panose="02020603050405020304" pitchFamily="18" charset="0"/>
              </a:rPr>
              <a:t>đo</a:t>
            </a:r>
            <a:endParaRPr lang="en-US" sz="2000" b="1" dirty="0">
              <a:solidFill>
                <a:srgbClr val="C00000"/>
              </a:solidFill>
              <a:latin typeface="Times New Roman" panose="02020603050405020304" pitchFamily="18" charset="0"/>
            </a:endParaRPr>
          </a:p>
        </p:txBody>
      </p:sp>
      <p:sp>
        <p:nvSpPr>
          <p:cNvPr id="2" name="Rectangle 1"/>
          <p:cNvSpPr/>
          <p:nvPr/>
        </p:nvSpPr>
        <p:spPr>
          <a:xfrm>
            <a:off x="-18257" y="1454140"/>
            <a:ext cx="4889480" cy="400110"/>
          </a:xfrm>
          <a:prstGeom prst="rect">
            <a:avLst/>
          </a:prstGeom>
        </p:spPr>
        <p:txBody>
          <a:bodyPr wrap="none">
            <a:spAutoFit/>
          </a:bodyPr>
          <a:lstStyle/>
          <a:p>
            <a:r>
              <a:rPr lang="en-US" sz="2000" b="1" dirty="0">
                <a:solidFill>
                  <a:srgbClr val="C00000"/>
                </a:solidFill>
                <a:latin typeface="Times New Roman" panose="02020603050405020304" pitchFamily="18" charset="0"/>
                <a:cs typeface="Times New Roman" panose="02020603050405020304" pitchFamily="18" charset="0"/>
              </a:rPr>
              <a:t>2. </a:t>
            </a:r>
            <a:r>
              <a:rPr lang="en-US" sz="2000" b="1" dirty="0" err="1">
                <a:solidFill>
                  <a:srgbClr val="C00000"/>
                </a:solidFill>
                <a:latin typeface="Times New Roman" panose="02020603050405020304" pitchFamily="18" charset="0"/>
                <a:cs typeface="Times New Roman" panose="02020603050405020304" pitchFamily="18" charset="0"/>
              </a:rPr>
              <a:t>Cách</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sử</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dụng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một</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số</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dụng</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cụ</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đo</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thể</a:t>
            </a:r>
            <a:r>
              <a:rPr lang="en-US" sz="2000" b="1" dirty="0">
                <a:solidFill>
                  <a:srgbClr val="C00000"/>
                </a:solidFill>
                <a:latin typeface="Times New Roman" panose="02020603050405020304" pitchFamily="18" charset="0"/>
                <a:cs typeface="Times New Roman" panose="02020603050405020304" pitchFamily="18" charset="0"/>
              </a:rPr>
              <a:t> </a:t>
            </a:r>
            <a:r>
              <a:rPr lang="en-US" sz="2000" b="1" dirty="0" err="1">
                <a:solidFill>
                  <a:srgbClr val="C00000"/>
                </a:solidFill>
                <a:latin typeface="Times New Roman" panose="02020603050405020304" pitchFamily="18" charset="0"/>
                <a:cs typeface="Times New Roman" panose="02020603050405020304" pitchFamily="18" charset="0"/>
              </a:rPr>
              <a:t>tích</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6004" y="1759079"/>
            <a:ext cx="6096000" cy="707886"/>
          </a:xfrm>
          <a:prstGeom prst="rect">
            <a:avLst/>
          </a:prstGeom>
        </p:spPr>
        <p:txBody>
          <a:bodyPr>
            <a:spAutoFit/>
          </a:bodyPr>
          <a:lstStyle/>
          <a:p>
            <a:r>
              <a:rPr lang="en-US" sz="2000" b="1" dirty="0" smtClean="0">
                <a:solidFill>
                  <a:srgbClr val="C00000"/>
                </a:solidFill>
                <a:latin typeface="Times New Roman" panose="02020603050405020304" pitchFamily="18" charset="0"/>
                <a:cs typeface="Times New Roman" panose="02020603050405020304" pitchFamily="18" charset="0"/>
              </a:rPr>
              <a:t>3. </a:t>
            </a:r>
            <a:r>
              <a:rPr lang="en-US" sz="2000" b="1" dirty="0" err="1" smtClean="0">
                <a:solidFill>
                  <a:srgbClr val="C00000"/>
                </a:solidFill>
                <a:latin typeface="Times New Roman" panose="02020603050405020304" pitchFamily="18" charset="0"/>
                <a:cs typeface="Times New Roman" panose="02020603050405020304" pitchFamily="18" charset="0"/>
              </a:rPr>
              <a:t>Quan</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sát</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mẫu</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vật</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bằng</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kính</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lúp</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cầm</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tay</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và</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kính</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hiển</a:t>
            </a:r>
            <a:r>
              <a:rPr lang="en-US" sz="2000" b="1" dirty="0" smtClean="0">
                <a:solidFill>
                  <a:srgbClr val="C00000"/>
                </a:solidFill>
                <a:latin typeface="Times New Roman" panose="02020603050405020304" pitchFamily="18" charset="0"/>
                <a:cs typeface="Times New Roman" panose="02020603050405020304" pitchFamily="18" charset="0"/>
              </a:rPr>
              <a:t> vi </a:t>
            </a:r>
            <a:r>
              <a:rPr lang="en-US" sz="2000" b="1" dirty="0" err="1" smtClean="0">
                <a:solidFill>
                  <a:srgbClr val="C00000"/>
                </a:solidFill>
                <a:latin typeface="Times New Roman" panose="02020603050405020304" pitchFamily="18" charset="0"/>
                <a:cs typeface="Times New Roman" panose="02020603050405020304" pitchFamily="18" charset="0"/>
              </a:rPr>
              <a:t>quang</a:t>
            </a:r>
            <a:r>
              <a:rPr lang="en-US" sz="2000" b="1" dirty="0" smtClean="0">
                <a:solidFill>
                  <a:srgbClr val="C00000"/>
                </a:solidFill>
                <a:latin typeface="Times New Roman" panose="02020603050405020304" pitchFamily="18" charset="0"/>
                <a:cs typeface="Times New Roman" panose="02020603050405020304" pitchFamily="18" charset="0"/>
              </a:rPr>
              <a:t> </a:t>
            </a:r>
            <a:r>
              <a:rPr lang="en-US" sz="2000" b="1" dirty="0" err="1" smtClean="0">
                <a:solidFill>
                  <a:srgbClr val="C00000"/>
                </a:solidFill>
                <a:latin typeface="Times New Roman" panose="02020603050405020304" pitchFamily="18" charset="0"/>
                <a:cs typeface="Times New Roman" panose="02020603050405020304" pitchFamily="18" charset="0"/>
              </a:rPr>
              <a:t>học</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8257" y="2485164"/>
            <a:ext cx="6096000" cy="1015663"/>
          </a:xfrm>
          <a:prstGeom prst="rect">
            <a:avLst/>
          </a:prstGeom>
        </p:spPr>
        <p:txBody>
          <a:bodyPr>
            <a:spAutoFit/>
          </a:bodyPr>
          <a:lstStyle/>
          <a:p>
            <a:r>
              <a:rPr lang="en-US" sz="2000" b="1" dirty="0">
                <a:latin typeface="Times New Roman" panose="02020603050405020304" pitchFamily="18" charset="0"/>
                <a:cs typeface="Times New Roman" panose="02020603050405020304" pitchFamily="18" charset="0"/>
              </a:rPr>
              <a:t>-</a:t>
            </a:r>
            <a:r>
              <a:rPr lang="vi-VN" sz="2000" b="1" dirty="0" smtClean="0">
                <a:latin typeface="Times New Roman" panose="02020603050405020304" pitchFamily="18" charset="0"/>
                <a:cs typeface="Times New Roman" panose="02020603050405020304" pitchFamily="18" charset="0"/>
              </a:rPr>
              <a:t>Kính lúp và kính hiển vi là những dụng cụ dùng để quan sát những vật có kích thước nhỏ trong nghiên cứu khoa học tự nhiên.</a:t>
            </a:r>
            <a:endParaRPr lang="en-US" sz="20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21697" y="3409177"/>
            <a:ext cx="3685624" cy="400110"/>
          </a:xfrm>
          <a:prstGeom prst="rect">
            <a:avLst/>
          </a:prstGeom>
        </p:spPr>
        <p:txBody>
          <a:bodyPr wrap="none">
            <a:spAutoFit/>
          </a:bodyPr>
          <a:lstStyle/>
          <a:p>
            <a:r>
              <a:rPr lang="en-US" sz="2000" b="1" dirty="0" smtClean="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C</a:t>
            </a:r>
            <a:r>
              <a:rPr lang="en-US" sz="2000" b="1" dirty="0" err="1" smtClean="0">
                <a:latin typeface="Times New Roman" panose="02020603050405020304" pitchFamily="18" charset="0"/>
                <a:cs typeface="Times New Roman" panose="02020603050405020304" pitchFamily="18" charset="0"/>
              </a:rPr>
              <a:t>ách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sử</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dụng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kính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lúp</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cầm</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tay</a:t>
            </a:r>
            <a:endParaRPr lang="en-US" sz="2000" b="1" dirty="0">
              <a:latin typeface="Times New Roman" panose="02020603050405020304" pitchFamily="18" charset="0"/>
              <a:cs typeface="Times New Roman" panose="02020603050405020304" pitchFamily="18" charset="0"/>
            </a:endParaRPr>
          </a:p>
        </p:txBody>
      </p:sp>
      <p:sp>
        <p:nvSpPr>
          <p:cNvPr id="20" name="Rectangle 19"/>
          <p:cNvSpPr/>
          <p:nvPr/>
        </p:nvSpPr>
        <p:spPr>
          <a:xfrm>
            <a:off x="21697" y="3774631"/>
            <a:ext cx="6096000" cy="707886"/>
          </a:xfrm>
          <a:prstGeom prst="rect">
            <a:avLst/>
          </a:prstGeom>
        </p:spPr>
        <p:txBody>
          <a:bodyPr>
            <a:spAutoFit/>
          </a:bodyPr>
          <a:lstStyle/>
          <a:p>
            <a:r>
              <a:rPr lang="en-US" sz="2000" b="1" i="0" dirty="0" smtClean="0">
                <a:solidFill>
                  <a:srgbClr val="212529"/>
                </a:solidFill>
                <a:effectLst/>
                <a:latin typeface="Times New Roman" panose="02020603050405020304" pitchFamily="18" charset="0"/>
                <a:cs typeface="Times New Roman" panose="02020603050405020304" pitchFamily="18" charset="0"/>
              </a:rPr>
              <a:t>+</a:t>
            </a:r>
            <a:r>
              <a:rPr lang="vi-VN" sz="2000" b="1" i="0" dirty="0" smtClean="0">
                <a:solidFill>
                  <a:srgbClr val="212529"/>
                </a:solidFill>
                <a:effectLst/>
                <a:latin typeface="Times New Roman" panose="02020603050405020304" pitchFamily="18" charset="0"/>
                <a:cs typeface="Times New Roman" panose="02020603050405020304" pitchFamily="18" charset="0"/>
              </a:rPr>
              <a:t>Kính lúp cầm tay được sử dụng thường xuyên nhưng chỉ dùng khi quan sát các vật không quá nhỏ.</a:t>
            </a:r>
            <a:endParaRPr lang="en-US" sz="20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18258" y="4518697"/>
            <a:ext cx="6096000" cy="1631216"/>
          </a:xfrm>
          <a:prstGeom prst="rect">
            <a:avLst/>
          </a:prstGeom>
        </p:spPr>
        <p:txBody>
          <a:bodyPr>
            <a:spAutoFit/>
          </a:bodyPr>
          <a:lstStyle/>
          <a:p>
            <a:r>
              <a:rPr lang="en-US" sz="2000" b="1" dirty="0" smtClean="0">
                <a:latin typeface="Times New Roman" panose="02020603050405020304" pitchFamily="18" charset="0"/>
                <a:cs typeface="Times New Roman" panose="02020603050405020304" pitchFamily="18" charset="0"/>
              </a:rPr>
              <a:t>+</a:t>
            </a:r>
            <a:r>
              <a:rPr lang="vi-VN" sz="2000" b="1" dirty="0" smtClean="0">
                <a:latin typeface="Times New Roman" panose="02020603050405020304" pitchFamily="18" charset="0"/>
                <a:cs typeface="Times New Roman" panose="02020603050405020304" pitchFamily="18" charset="0"/>
              </a:rPr>
              <a:t>Muốn quan sát vật bằng kính lúp cầm tay, ta làm như sau:</a:t>
            </a:r>
          </a:p>
          <a:p>
            <a:r>
              <a:rPr lang="vi-VN" sz="2000" b="1" dirty="0" smtClean="0">
                <a:latin typeface="Times New Roman" panose="02020603050405020304" pitchFamily="18" charset="0"/>
                <a:cs typeface="Times New Roman" panose="02020603050405020304" pitchFamily="18" charset="0"/>
              </a:rPr>
              <a:t>Để mặt kính gần mẫu vật quan sát, mắt nhìn vào mặt kính và điều chỉnh khoảng cách giữa kính và vật quan sát sao cho nhìn rõ vật.</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1697" y="6001427"/>
            <a:ext cx="4334841" cy="400110"/>
          </a:xfrm>
          <a:prstGeom prst="rect">
            <a:avLst/>
          </a:prstGeom>
        </p:spPr>
        <p:txBody>
          <a:bodyPr wrap="none">
            <a:spAutoFit/>
          </a:bodyPr>
          <a:lstStyle/>
          <a:p>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Cách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sử</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dụng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kính</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hiển</a:t>
            </a:r>
            <a:r>
              <a:rPr lang="en-US" sz="2000" b="1" dirty="0" smtClean="0">
                <a:latin typeface="Times New Roman" panose="02020603050405020304" pitchFamily="18" charset="0"/>
                <a:cs typeface="Times New Roman" panose="02020603050405020304" pitchFamily="18" charset="0"/>
              </a:rPr>
              <a:t> vi </a:t>
            </a:r>
            <a:r>
              <a:rPr lang="en-US" sz="2000" b="1" dirty="0" err="1" smtClean="0">
                <a:latin typeface="Times New Roman" panose="02020603050405020304" pitchFamily="18" charset="0"/>
                <a:cs typeface="Times New Roman" panose="02020603050405020304" pitchFamily="18" charset="0"/>
              </a:rPr>
              <a:t>quang</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học</a:t>
            </a:r>
            <a:endParaRPr lang="en-US" sz="20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6049313" y="535968"/>
            <a:ext cx="6096000" cy="1015663"/>
          </a:xfrm>
          <a:prstGeom prst="rect">
            <a:avLst/>
          </a:prstGeom>
        </p:spPr>
        <p:txBody>
          <a:bodyPr>
            <a:spAutoFit/>
          </a:bodyPr>
          <a:lstStyle/>
          <a:p>
            <a:r>
              <a:rPr lang="en-US" sz="2000" b="1" dirty="0" smtClean="0">
                <a:latin typeface="+mj-lt"/>
              </a:rPr>
              <a:t>+</a:t>
            </a:r>
            <a:r>
              <a:rPr lang="vi-VN" sz="2000" b="1" dirty="0" smtClean="0">
                <a:latin typeface="+mj-lt"/>
              </a:rPr>
              <a:t>Kính hiển vi quang học được sử dụng trong phòng thí nghiệm để quan sát các vật nhỏ với mức độ phóng đại khoảng từ 100 đến 1000 lần.</a:t>
            </a:r>
            <a:endParaRPr lang="en-US" sz="2000" b="1" dirty="0">
              <a:latin typeface="+mj-lt"/>
            </a:endParaRPr>
          </a:p>
        </p:txBody>
      </p:sp>
      <p:sp>
        <p:nvSpPr>
          <p:cNvPr id="13" name="Rectangle 12"/>
          <p:cNvSpPr/>
          <p:nvPr/>
        </p:nvSpPr>
        <p:spPr>
          <a:xfrm>
            <a:off x="6023992" y="1384779"/>
            <a:ext cx="6096000" cy="5016758"/>
          </a:xfrm>
          <a:prstGeom prst="rect">
            <a:avLst/>
          </a:prstGeom>
        </p:spPr>
        <p:txBody>
          <a:bodyPr>
            <a:spAutoFit/>
          </a:bodyPr>
          <a:lstStyle/>
          <a:p>
            <a:r>
              <a:rPr lang="en-US" sz="2000" b="1" dirty="0" smtClean="0">
                <a:latin typeface="Times New Roman" panose="02020603050405020304" pitchFamily="18" charset="0"/>
                <a:cs typeface="Times New Roman" panose="02020603050405020304" pitchFamily="18" charset="0"/>
              </a:rPr>
              <a:t>+</a:t>
            </a:r>
            <a:r>
              <a:rPr lang="vi-VN" sz="2000" b="1" dirty="0" smtClean="0">
                <a:latin typeface="Times New Roman" panose="02020603050405020304" pitchFamily="18" charset="0"/>
                <a:cs typeface="Times New Roman" panose="02020603050405020304" pitchFamily="18" charset="0"/>
              </a:rPr>
              <a:t>Muốn quan sát vật bằng kính hiển vi, ta làm theo các bước sau:</a:t>
            </a:r>
          </a:p>
          <a:p>
            <a:r>
              <a:rPr lang="vi-VN" sz="2000" b="1" dirty="0" smtClean="0">
                <a:latin typeface="Times New Roman" panose="02020603050405020304" pitchFamily="18" charset="0"/>
                <a:cs typeface="Times New Roman" panose="02020603050405020304" pitchFamily="18" charset="0"/>
              </a:rPr>
              <a:t>1. Cố định tiêu bản hiển vi trên bàn kính bằng cách kẹp tiêu bản vào đúng khoảng cách.</a:t>
            </a:r>
          </a:p>
          <a:p>
            <a:r>
              <a:rPr lang="vi-VN" sz="2000" b="1" dirty="0" smtClean="0">
                <a:latin typeface="Times New Roman" panose="02020603050405020304" pitchFamily="18" charset="0"/>
                <a:cs typeface="Times New Roman" panose="02020603050405020304" pitchFamily="18" charset="0"/>
              </a:rPr>
              <a:t>2. Xoay giá điều chỉnh vật kính để chọn vật kính phù hợp.</a:t>
            </a:r>
          </a:p>
          <a:p>
            <a:r>
              <a:rPr lang="vi-VN" sz="2000" b="1" dirty="0" smtClean="0">
                <a:latin typeface="Times New Roman" panose="02020603050405020304" pitchFamily="18" charset="0"/>
                <a:cs typeface="Times New Roman" panose="02020603050405020304" pitchFamily="18" charset="0"/>
              </a:rPr>
              <a:t>3. Quan sát tiêu bản qua thị kính.</a:t>
            </a:r>
          </a:p>
          <a:p>
            <a:r>
              <a:rPr lang="vi-VN" sz="2000" b="1" dirty="0" smtClean="0">
                <a:latin typeface="Times New Roman" panose="02020603050405020304" pitchFamily="18" charset="0"/>
                <a:cs typeface="Times New Roman" panose="02020603050405020304" pitchFamily="18" charset="0"/>
              </a:rPr>
              <a:t>4. Xoay núm điều chỉnh mẫu để đưa tiêu bản vào vị trí quan sát.</a:t>
            </a:r>
          </a:p>
          <a:p>
            <a:r>
              <a:rPr lang="vi-VN" sz="2000" b="1" dirty="0" smtClean="0">
                <a:latin typeface="Times New Roman" panose="02020603050405020304" pitchFamily="18" charset="0"/>
                <a:cs typeface="Times New Roman" panose="02020603050405020304" pitchFamily="18" charset="0"/>
              </a:rPr>
              <a:t>5. Xoay núm điều chỉnh sơ cấp để tiêu bản về gần vật kính.</a:t>
            </a:r>
          </a:p>
          <a:p>
            <a:r>
              <a:rPr lang="vi-VN" sz="2000" b="1" dirty="0" smtClean="0">
                <a:latin typeface="Times New Roman" panose="02020603050405020304" pitchFamily="18" charset="0"/>
                <a:cs typeface="Times New Roman" panose="02020603050405020304" pitchFamily="18" charset="0"/>
              </a:rPr>
              <a:t>6. Xoay núm điều chỉnh độ sáng của đèn (hoặc gương) để có ánh sáng vừa phải.</a:t>
            </a:r>
          </a:p>
          <a:p>
            <a:r>
              <a:rPr lang="vi-VN" sz="2000" b="1" dirty="0" smtClean="0">
                <a:latin typeface="Times New Roman" panose="02020603050405020304" pitchFamily="18" charset="0"/>
                <a:cs typeface="Times New Roman" panose="02020603050405020304" pitchFamily="18" charset="0"/>
              </a:rPr>
              <a:t>7. Xoay núm điều chỉnh sơ cấp từ từ để tiêu bản di chuyển ra xa khỏi vật kính đến khi nhìn thấy tiêu bản.</a:t>
            </a:r>
          </a:p>
          <a:p>
            <a:r>
              <a:rPr lang="vi-VN" sz="2000" b="1" dirty="0" smtClean="0">
                <a:latin typeface="Times New Roman" panose="02020603050405020304" pitchFamily="18" charset="0"/>
                <a:cs typeface="Times New Roman" panose="02020603050405020304" pitchFamily="18" charset="0"/>
              </a:rPr>
              <a:t>8. Xoay núm điều chỉnh thứ cấp để nhìn rõ tiêu bản.</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5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circle(in)">
                                      <p:cBhvr>
                                        <p:cTn id="16" dur="20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wipe(down)">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barn(inVertical)">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checkerboard(across)">
                                      <p:cBhvr>
                                        <p:cTn id="31" dur="500"/>
                                        <p:tgtEl>
                                          <p:spTgt spid="1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3">
                                            <p:txEl>
                                              <p:pRg st="4" end="4"/>
                                            </p:txEl>
                                          </p:spTgt>
                                        </p:tgtEl>
                                        <p:attrNameLst>
                                          <p:attrName>style.visibility</p:attrName>
                                        </p:attrNameLst>
                                      </p:cBhvr>
                                      <p:to>
                                        <p:strVal val="visible"/>
                                      </p:to>
                                    </p:set>
                                    <p:animEffect transition="in" filter="circle(in)">
                                      <p:cBhvr>
                                        <p:cTn id="36" dur="2000"/>
                                        <p:tgtEl>
                                          <p:spTgt spid="1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
                                            <p:txEl>
                                              <p:pRg st="5" end="5"/>
                                            </p:txEl>
                                          </p:spTgt>
                                        </p:tgtEl>
                                        <p:attrNameLst>
                                          <p:attrName>style.visibility</p:attrName>
                                        </p:attrNameLst>
                                      </p:cBhvr>
                                      <p:to>
                                        <p:strVal val="visible"/>
                                      </p:to>
                                    </p:set>
                                    <p:animEffect transition="in" filter="wipe(down)">
                                      <p:cBhvr>
                                        <p:cTn id="41" dur="500"/>
                                        <p:tgtEl>
                                          <p:spTgt spid="1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3">
                                            <p:txEl>
                                              <p:pRg st="6" end="6"/>
                                            </p:txEl>
                                          </p:spTgt>
                                        </p:tgtEl>
                                        <p:attrNameLst>
                                          <p:attrName>style.visibility</p:attrName>
                                        </p:attrNameLst>
                                      </p:cBhvr>
                                      <p:to>
                                        <p:strVal val="visible"/>
                                      </p:to>
                                    </p:set>
                                    <p:animEffect transition="in" filter="circle(in)">
                                      <p:cBhvr>
                                        <p:cTn id="46" dur="2000"/>
                                        <p:tgtEl>
                                          <p:spTgt spid="1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3">
                                            <p:txEl>
                                              <p:pRg st="7" end="7"/>
                                            </p:txEl>
                                          </p:spTgt>
                                        </p:tgtEl>
                                        <p:attrNameLst>
                                          <p:attrName>style.visibility</p:attrName>
                                        </p:attrNameLst>
                                      </p:cBhvr>
                                      <p:to>
                                        <p:strVal val="visible"/>
                                      </p:to>
                                    </p:set>
                                    <p:animEffect transition="in" filter="barn(inVertical)">
                                      <p:cBhvr>
                                        <p:cTn id="51" dur="500"/>
                                        <p:tgtEl>
                                          <p:spTgt spid="1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3">
                                            <p:txEl>
                                              <p:pRg st="8" end="8"/>
                                            </p:txEl>
                                          </p:spTgt>
                                        </p:tgtEl>
                                        <p:attrNameLst>
                                          <p:attrName>style.visibility</p:attrName>
                                        </p:attrNameLst>
                                      </p:cBhvr>
                                      <p:to>
                                        <p:strVal val="visible"/>
                                      </p:to>
                                    </p:set>
                                    <p:animEffect transition="in" filter="circle(in)">
                                      <p:cBhvr>
                                        <p:cTn id="56" dur="20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50656833"/>
              </p:ext>
            </p:extLst>
          </p:nvPr>
        </p:nvGraphicFramePr>
        <p:xfrm>
          <a:off x="136478" y="122829"/>
          <a:ext cx="12055522" cy="6564574"/>
        </p:xfrm>
        <a:graphic>
          <a:graphicData uri="http://schemas.openxmlformats.org/drawingml/2006/table">
            <a:tbl>
              <a:tblPr firstRow="1" firstCol="1" bandRow="1"/>
              <a:tblGrid>
                <a:gridCol w="4899847">
                  <a:extLst>
                    <a:ext uri="{9D8B030D-6E8A-4147-A177-3AD203B41FA5}">
                      <a16:colId xmlns:a16="http://schemas.microsoft.com/office/drawing/2014/main" val="1387471219"/>
                    </a:ext>
                  </a:extLst>
                </a:gridCol>
                <a:gridCol w="7155675">
                  <a:extLst>
                    <a:ext uri="{9D8B030D-6E8A-4147-A177-3AD203B41FA5}">
                      <a16:colId xmlns:a16="http://schemas.microsoft.com/office/drawing/2014/main" val="438719291"/>
                    </a:ext>
                  </a:extLst>
                </a:gridCol>
              </a:tblGrid>
              <a:tr h="2926999">
                <a:tc>
                  <a:txBody>
                    <a:bodyPr/>
                    <a:lstStyle/>
                    <a:p>
                      <a:pPr algn="just">
                        <a:lnSpc>
                          <a:spcPct val="115000"/>
                        </a:lnSpc>
                        <a:tabLst>
                          <a:tab pos="0" algn="l"/>
                        </a:tabLst>
                      </a:pPr>
                      <a:r>
                        <a:rPr lang="en-US" sz="1800" dirty="0" err="1">
                          <a:solidFill>
                            <a:srgbClr val="000000"/>
                          </a:solidFill>
                          <a:effectLst/>
                          <a:latin typeface="Times New Roman" panose="02020603050405020304" pitchFamily="18" charset="0"/>
                          <a:ea typeface="Arial" panose="020B0604020202020204" pitchFamily="34" charset="0"/>
                        </a:rPr>
                        <a:t>Câu</a:t>
                      </a:r>
                      <a:r>
                        <a:rPr lang="en-US" sz="1800" dirty="0">
                          <a:solidFill>
                            <a:srgbClr val="000000"/>
                          </a:solidFill>
                          <a:effectLst/>
                          <a:latin typeface="Times New Roman" panose="02020603050405020304" pitchFamily="18" charset="0"/>
                          <a:ea typeface="Arial" panose="020B0604020202020204" pitchFamily="34" charset="0"/>
                        </a:rPr>
                        <a:t> 6: </a:t>
                      </a:r>
                      <a:endParaRPr lang="en-US" sz="1800" dirty="0">
                        <a:solidFill>
                          <a:srgbClr val="000000"/>
                        </a:solidFill>
                        <a:effectLst/>
                        <a:latin typeface="Times New Roman" panose="02020603050405020304" pitchFamily="18" charset="0"/>
                      </a:endParaRPr>
                    </a:p>
                    <a:p>
                      <a:pPr indent="360045" algn="just">
                        <a:lnSpc>
                          <a:spcPct val="115000"/>
                        </a:lnSpc>
                        <a:tabLst>
                          <a:tab pos="0" algn="l"/>
                        </a:tabLst>
                      </a:pPr>
                      <a:r>
                        <a:rPr lang="en-US" sz="1800" dirty="0" err="1">
                          <a:solidFill>
                            <a:srgbClr val="000000"/>
                          </a:solidFill>
                          <a:effectLst/>
                          <a:latin typeface="Times New Roman" panose="02020603050405020304" pitchFamily="18" charset="0"/>
                          <a:ea typeface="Arial" panose="020B0604020202020204" pitchFamily="34" charset="0"/>
                        </a:rPr>
                        <a:t>Tác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dụng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của</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kính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lúp</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Cấu</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tạo</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cách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sử</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dụng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và</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bảo</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quản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kính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lúp</a:t>
                      </a:r>
                      <a:r>
                        <a:rPr lang="en-US" sz="1800" dirty="0">
                          <a:solidFill>
                            <a:srgbClr val="000000"/>
                          </a:solidFill>
                          <a:effectLst/>
                          <a:latin typeface="Times New Roman" panose="02020603050405020304" pitchFamily="18" charset="0"/>
                          <a:ea typeface="Arial" panose="020B0604020202020204" pitchFamily="34" charset="0"/>
                        </a:rPr>
                        <a:t>? </a:t>
                      </a:r>
                      <a:endParaRPr lang="en-US" sz="1800" dirty="0">
                        <a:solidFill>
                          <a:srgbClr val="000000"/>
                        </a:solidFill>
                        <a:effectLst/>
                        <a:latin typeface="Times New Roman" panose="02020603050405020304" pitchFamily="18" charset="0"/>
                      </a:endParaRPr>
                    </a:p>
                    <a:p>
                      <a:pPr indent="360045" algn="just">
                        <a:lnSpc>
                          <a:spcPct val="115000"/>
                        </a:lnSpc>
                        <a:tabLst>
                          <a:tab pos="0" algn="l"/>
                        </a:tabLst>
                      </a:pPr>
                      <a:endParaRPr lang="en-US" sz="1800" dirty="0" smtClean="0">
                        <a:solidFill>
                          <a:srgbClr val="000000"/>
                        </a:solidFill>
                        <a:effectLst/>
                        <a:latin typeface="Times New Roman" panose="02020603050405020304" pitchFamily="18" charset="0"/>
                        <a:ea typeface="Arial" panose="020B0604020202020204" pitchFamily="34" charset="0"/>
                      </a:endParaRPr>
                    </a:p>
                    <a:p>
                      <a:pPr indent="360045" algn="just">
                        <a:lnSpc>
                          <a:spcPct val="115000"/>
                        </a:lnSpc>
                        <a:tabLst>
                          <a:tab pos="0" algn="l"/>
                        </a:tabLst>
                      </a:pPr>
                      <a:r>
                        <a:rPr lang="en-US" sz="1800" dirty="0" err="1" smtClean="0">
                          <a:solidFill>
                            <a:srgbClr val="000000"/>
                          </a:solidFill>
                          <a:effectLst/>
                          <a:latin typeface="Times New Roman" panose="02020603050405020304" pitchFamily="18" charset="0"/>
                          <a:ea typeface="Arial" panose="020B0604020202020204" pitchFamily="34" charset="0"/>
                        </a:rPr>
                        <a:t>Thực</a:t>
                      </a:r>
                      <a:r>
                        <a:rPr lang="en-US" sz="1800" dirty="0" smtClean="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hành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sử</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dụng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kính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lúp</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để</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quan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sát</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chữ</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trong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sách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và</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quan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sát</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gân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lá</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cây</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sau</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đó</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ghi</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nhận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xét</a:t>
                      </a:r>
                      <a:r>
                        <a:rPr lang="en-US" sz="1800" dirty="0">
                          <a:solidFill>
                            <a:srgbClr val="000000"/>
                          </a:solidFill>
                          <a:effectLst/>
                          <a:latin typeface="Times New Roman" panose="02020603050405020304" pitchFamily="18" charset="0"/>
                          <a:ea typeface="Arial" panose="020B0604020202020204" pitchFamily="34" charset="0"/>
                        </a:rPr>
                        <a:t>.</a:t>
                      </a:r>
                      <a:endParaRPr lang="en-US" sz="1800" dirty="0">
                        <a:solidFill>
                          <a:srgbClr val="000000"/>
                        </a:solidFill>
                        <a:effectLst/>
                        <a:latin typeface="Times New Roman" panose="02020603050405020304" pitchFamily="18" charset="0"/>
                      </a:endParaRPr>
                    </a:p>
                    <a:p>
                      <a:pPr marL="0" marR="0">
                        <a:spcBef>
                          <a:spcPts val="600"/>
                        </a:spcBef>
                        <a:spcAft>
                          <a:spcPts val="600"/>
                        </a:spcAft>
                      </a:pPr>
                      <a:r>
                        <a:rPr lang="vi-VN" sz="1800" dirty="0">
                          <a:solidFill>
                            <a:srgbClr val="000000"/>
                          </a:solidFill>
                          <a:effectLst/>
                          <a:latin typeface="Times New Roman" panose="02020603050405020304" pitchFamily="18" charset="0"/>
                          <a:ea typeface="Calibri" panose="020F0502020204030204" pitchFamily="34" charset="0"/>
                        </a:rPr>
                        <a:t> </a:t>
                      </a:r>
                      <a:endParaRPr lang="en-US" sz="1800" dirty="0">
                        <a:solidFill>
                          <a:srgbClr val="000000"/>
                        </a:solidFill>
                        <a:effectLst/>
                        <a:latin typeface="Times New Roman" panose="02020603050405020304" pitchFamily="18" charset="0"/>
                        <a:ea typeface="Calibri" panose="020F0502020204030204" pitchFamily="34"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vi-VN" sz="1800" dirty="0">
                          <a:solidFill>
                            <a:srgbClr val="000000"/>
                          </a:solidFill>
                          <a:effectLst/>
                          <a:latin typeface="Times New Roman" panose="02020603050405020304" pitchFamily="18" charset="0"/>
                          <a:ea typeface="Calibri" panose="020F0502020204030204" pitchFamily="34" charset="0"/>
                        </a:rPr>
                        <a:t> </a:t>
                      </a:r>
                      <a:endParaRPr lang="en-US" sz="1800" dirty="0" smtClean="0">
                        <a:solidFill>
                          <a:srgbClr val="000000"/>
                        </a:solidFill>
                        <a:effectLst/>
                        <a:latin typeface="Times New Roman" panose="02020603050405020304" pitchFamily="18" charset="0"/>
                        <a:ea typeface="Calibri" panose="020F0502020204030204" pitchFamily="34"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539557"/>
                  </a:ext>
                </a:extLst>
              </a:tr>
              <a:tr h="3637575">
                <a:tc>
                  <a:txBody>
                    <a:bodyPr/>
                    <a:lstStyle/>
                    <a:p>
                      <a:pPr algn="just">
                        <a:lnSpc>
                          <a:spcPct val="115000"/>
                        </a:lnSpc>
                        <a:tabLst>
                          <a:tab pos="-57150" algn="l"/>
                        </a:tabLst>
                      </a:pPr>
                      <a:r>
                        <a:rPr lang="en-US" sz="1800">
                          <a:solidFill>
                            <a:srgbClr val="000000"/>
                          </a:solidFill>
                          <a:effectLst/>
                          <a:latin typeface="Times New Roman" panose="02020603050405020304" pitchFamily="18" charset="0"/>
                          <a:ea typeface="Arial" panose="020B0604020202020204" pitchFamily="34" charset="0"/>
                        </a:rPr>
                        <a:t>Câu 7:</a:t>
                      </a:r>
                      <a:endParaRPr lang="en-US" sz="1800">
                        <a:solidFill>
                          <a:srgbClr val="000000"/>
                        </a:solidFill>
                        <a:effectLst/>
                        <a:latin typeface="Times New Roman" panose="02020603050405020304" pitchFamily="18" charset="0"/>
                      </a:endParaRPr>
                    </a:p>
                    <a:p>
                      <a:pPr indent="360045" algn="just">
                        <a:lnSpc>
                          <a:spcPct val="115000"/>
                        </a:lnSpc>
                        <a:tabLst>
                          <a:tab pos="-57150" algn="l"/>
                        </a:tabLst>
                      </a:pPr>
                      <a:r>
                        <a:rPr lang="en-US" sz="1800">
                          <a:solidFill>
                            <a:srgbClr val="000000"/>
                          </a:solidFill>
                          <a:effectLst/>
                          <a:latin typeface="Times New Roman" panose="02020603050405020304" pitchFamily="18" charset="0"/>
                          <a:ea typeface="Arial" panose="020B0604020202020204" pitchFamily="34" charset="0"/>
                        </a:rPr>
                        <a:t>Tác dụng của kính hiển vi quang học? Cấu tạo, cách sử dụng, bảo quản kính hiển vi quang học? </a:t>
                      </a:r>
                      <a:endParaRPr lang="en-US" sz="1800">
                        <a:solidFill>
                          <a:srgbClr val="000000"/>
                        </a:solidFill>
                        <a:effectLst/>
                        <a:latin typeface="Times New Roman" panose="02020603050405020304" pitchFamily="18" charset="0"/>
                      </a:endParaRPr>
                    </a:p>
                    <a:p>
                      <a:pPr indent="360045" algn="just">
                        <a:lnSpc>
                          <a:spcPct val="115000"/>
                        </a:lnSpc>
                        <a:tabLst>
                          <a:tab pos="-57150" algn="l"/>
                        </a:tabLst>
                      </a:pPr>
                      <a:r>
                        <a:rPr lang="en-US" sz="1800">
                          <a:solidFill>
                            <a:srgbClr val="000000"/>
                          </a:solidFill>
                          <a:effectLst/>
                          <a:latin typeface="Times New Roman" panose="02020603050405020304" pitchFamily="18" charset="0"/>
                          <a:ea typeface="Arial" panose="020B0604020202020204" pitchFamily="34" charset="0"/>
                        </a:rPr>
                        <a:t>Thực hành sử dụng kính hiển vi quang học để quan sát tiêu bản thực vật. Vẽ hình ảnh quan sát được ra giấy (phần vẽ hình yêu cầu HS nộp bài cá nhân)</a:t>
                      </a:r>
                      <a:endParaRPr lang="en-US" sz="1800">
                        <a:solidFill>
                          <a:srgbClr val="000000"/>
                        </a:solidFill>
                        <a:effectLst/>
                        <a:latin typeface="Times New Roman" panose="02020603050405020304" pitchFamily="18" charset="0"/>
                      </a:endParaRPr>
                    </a:p>
                    <a:p>
                      <a:pPr marL="0" marR="0">
                        <a:spcBef>
                          <a:spcPts val="600"/>
                        </a:spcBef>
                        <a:spcAft>
                          <a:spcPts val="600"/>
                        </a:spcAft>
                      </a:pPr>
                      <a:r>
                        <a:rPr lang="vi-VN" sz="1800">
                          <a:solidFill>
                            <a:srgbClr val="000000"/>
                          </a:solidFill>
                          <a:effectLst/>
                          <a:latin typeface="Times New Roman" panose="02020603050405020304" pitchFamily="18" charset="0"/>
                          <a:ea typeface="Calibri" panose="020F0502020204030204" pitchFamily="34" charset="0"/>
                        </a:rPr>
                        <a:t> </a:t>
                      </a:r>
                      <a:endParaRPr lang="en-US" sz="1800">
                        <a:solidFill>
                          <a:srgbClr val="000000"/>
                        </a:solidFill>
                        <a:effectLst/>
                        <a:latin typeface="Times New Roman" panose="02020603050405020304" pitchFamily="18" charset="0"/>
                        <a:ea typeface="Calibri" panose="020F0502020204030204" pitchFamily="34"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vi-VN" sz="1800" dirty="0">
                          <a:solidFill>
                            <a:srgbClr val="000000"/>
                          </a:solidFill>
                          <a:effectLst/>
                          <a:latin typeface="Times New Roman" panose="02020603050405020304" pitchFamily="18" charset="0"/>
                          <a:ea typeface="Calibri" panose="020F0502020204030204" pitchFamily="34" charset="0"/>
                        </a:rPr>
                        <a:t> </a:t>
                      </a:r>
                      <a:endParaRPr lang="en-US" sz="1800" dirty="0" smtClean="0">
                        <a:solidFill>
                          <a:srgbClr val="000000"/>
                        </a:solidFill>
                        <a:effectLst/>
                        <a:latin typeface="Times New Roman" panose="02020603050405020304" pitchFamily="18" charset="0"/>
                        <a:ea typeface="Calibri" panose="020F0502020204030204" pitchFamily="34" charset="0"/>
                      </a:endParaRPr>
                    </a:p>
                    <a:p>
                      <a:pPr marL="0" marR="0">
                        <a:spcBef>
                          <a:spcPts val="600"/>
                        </a:spcBef>
                        <a:spcAft>
                          <a:spcPts val="600"/>
                        </a:spcAft>
                      </a:pPr>
                      <a:endParaRPr lang="en-US" sz="1800" dirty="0">
                        <a:solidFill>
                          <a:srgbClr val="000000"/>
                        </a:solidFill>
                        <a:effectLst/>
                        <a:latin typeface="Times New Roman" panose="02020603050405020304" pitchFamily="18" charset="0"/>
                        <a:ea typeface="Calibri" panose="020F0502020204030204" pitchFamily="34"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507815"/>
                  </a:ext>
                </a:extLst>
              </a:tr>
            </a:tbl>
          </a:graphicData>
        </a:graphic>
      </p:graphicFrame>
    </p:spTree>
    <p:extLst>
      <p:ext uri="{BB962C8B-B14F-4D97-AF65-F5344CB8AC3E}">
        <p14:creationId xmlns:p14="http://schemas.microsoft.com/office/powerpoint/2010/main" val="122362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70654267"/>
              </p:ext>
            </p:extLst>
          </p:nvPr>
        </p:nvGraphicFramePr>
        <p:xfrm>
          <a:off x="150125" y="0"/>
          <a:ext cx="11491415" cy="7112508"/>
        </p:xfrm>
        <a:graphic>
          <a:graphicData uri="http://schemas.openxmlformats.org/drawingml/2006/table">
            <a:tbl>
              <a:tblPr firstRow="1" firstCol="1" bandRow="1"/>
              <a:tblGrid>
                <a:gridCol w="2783958">
                  <a:extLst>
                    <a:ext uri="{9D8B030D-6E8A-4147-A177-3AD203B41FA5}">
                      <a16:colId xmlns:a16="http://schemas.microsoft.com/office/drawing/2014/main" val="1387471219"/>
                    </a:ext>
                  </a:extLst>
                </a:gridCol>
                <a:gridCol w="8707457">
                  <a:extLst>
                    <a:ext uri="{9D8B030D-6E8A-4147-A177-3AD203B41FA5}">
                      <a16:colId xmlns:a16="http://schemas.microsoft.com/office/drawing/2014/main" val="438719291"/>
                    </a:ext>
                  </a:extLst>
                </a:gridCol>
              </a:tblGrid>
              <a:tr h="3044559">
                <a:tc>
                  <a:txBody>
                    <a:bodyPr/>
                    <a:lstStyle/>
                    <a:p>
                      <a:pPr algn="just">
                        <a:lnSpc>
                          <a:spcPct val="115000"/>
                        </a:lnSpc>
                        <a:tabLst>
                          <a:tab pos="0" algn="l"/>
                        </a:tabLst>
                      </a:pPr>
                      <a:r>
                        <a:rPr lang="en-US" sz="1800" dirty="0" err="1">
                          <a:solidFill>
                            <a:srgbClr val="000000"/>
                          </a:solidFill>
                          <a:effectLst/>
                          <a:latin typeface="Times New Roman" panose="02020603050405020304" pitchFamily="18" charset="0"/>
                          <a:ea typeface="Arial" panose="020B0604020202020204" pitchFamily="34" charset="0"/>
                        </a:rPr>
                        <a:t>Câu</a:t>
                      </a:r>
                      <a:r>
                        <a:rPr lang="en-US" sz="1800" dirty="0">
                          <a:solidFill>
                            <a:srgbClr val="000000"/>
                          </a:solidFill>
                          <a:effectLst/>
                          <a:latin typeface="Times New Roman" panose="02020603050405020304" pitchFamily="18" charset="0"/>
                          <a:ea typeface="Arial" panose="020B0604020202020204" pitchFamily="34" charset="0"/>
                        </a:rPr>
                        <a:t> 6: </a:t>
                      </a:r>
                      <a:endParaRPr lang="en-US" sz="1800" dirty="0">
                        <a:solidFill>
                          <a:srgbClr val="000000"/>
                        </a:solidFill>
                        <a:effectLst/>
                        <a:latin typeface="Times New Roman" panose="02020603050405020304" pitchFamily="18" charset="0"/>
                      </a:endParaRPr>
                    </a:p>
                    <a:p>
                      <a:pPr indent="360045" algn="just">
                        <a:lnSpc>
                          <a:spcPct val="115000"/>
                        </a:lnSpc>
                        <a:tabLst>
                          <a:tab pos="0" algn="l"/>
                        </a:tabLst>
                      </a:pPr>
                      <a:r>
                        <a:rPr lang="en-US" sz="1800" dirty="0" err="1">
                          <a:solidFill>
                            <a:srgbClr val="000000"/>
                          </a:solidFill>
                          <a:effectLst/>
                          <a:latin typeface="Times New Roman" panose="02020603050405020304" pitchFamily="18" charset="0"/>
                          <a:ea typeface="Arial" panose="020B0604020202020204" pitchFamily="34" charset="0"/>
                        </a:rPr>
                        <a:t>Tác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dụng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của</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kính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lúp</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Cấu</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tạo</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cách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sử</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dụng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và</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bảo</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quản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kính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lúp</a:t>
                      </a:r>
                      <a:r>
                        <a:rPr lang="en-US" sz="1800" dirty="0">
                          <a:solidFill>
                            <a:srgbClr val="000000"/>
                          </a:solidFill>
                          <a:effectLst/>
                          <a:latin typeface="Times New Roman" panose="02020603050405020304" pitchFamily="18" charset="0"/>
                          <a:ea typeface="Arial" panose="020B0604020202020204" pitchFamily="34" charset="0"/>
                        </a:rPr>
                        <a:t>? </a:t>
                      </a:r>
                      <a:endParaRPr lang="en-US" sz="1800" dirty="0">
                        <a:solidFill>
                          <a:srgbClr val="000000"/>
                        </a:solidFill>
                        <a:effectLst/>
                        <a:latin typeface="Times New Roman" panose="02020603050405020304" pitchFamily="18" charset="0"/>
                      </a:endParaRPr>
                    </a:p>
                    <a:p>
                      <a:pPr indent="360045" algn="just">
                        <a:lnSpc>
                          <a:spcPct val="115000"/>
                        </a:lnSpc>
                        <a:tabLst>
                          <a:tab pos="0" algn="l"/>
                        </a:tabLst>
                      </a:pPr>
                      <a:endParaRPr lang="en-US" sz="1800" dirty="0" smtClean="0">
                        <a:solidFill>
                          <a:srgbClr val="000000"/>
                        </a:solidFill>
                        <a:effectLst/>
                        <a:latin typeface="Times New Roman" panose="02020603050405020304" pitchFamily="18" charset="0"/>
                        <a:ea typeface="Arial" panose="020B0604020202020204" pitchFamily="34" charset="0"/>
                      </a:endParaRPr>
                    </a:p>
                    <a:p>
                      <a:pPr indent="360045" algn="just">
                        <a:lnSpc>
                          <a:spcPct val="115000"/>
                        </a:lnSpc>
                        <a:tabLst>
                          <a:tab pos="0" algn="l"/>
                        </a:tabLst>
                      </a:pPr>
                      <a:r>
                        <a:rPr lang="en-US" sz="1800" dirty="0" err="1" smtClean="0">
                          <a:solidFill>
                            <a:srgbClr val="000000"/>
                          </a:solidFill>
                          <a:effectLst/>
                          <a:latin typeface="Times New Roman" panose="02020603050405020304" pitchFamily="18" charset="0"/>
                          <a:ea typeface="Arial" panose="020B0604020202020204" pitchFamily="34" charset="0"/>
                        </a:rPr>
                        <a:t>Thực</a:t>
                      </a:r>
                      <a:r>
                        <a:rPr lang="en-US" sz="1800" dirty="0" smtClean="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hành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sử</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dụng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kính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lúp</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để</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quan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sát</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chữ</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trong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sách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và</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quan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sát</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gân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lá</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cây</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sau</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đó</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ghi</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nhận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xét</a:t>
                      </a:r>
                      <a:r>
                        <a:rPr lang="en-US" sz="1800" dirty="0" smtClean="0">
                          <a:solidFill>
                            <a:srgbClr val="000000"/>
                          </a:solidFill>
                          <a:effectLst/>
                          <a:latin typeface="Times New Roman" panose="02020603050405020304" pitchFamily="18" charset="0"/>
                          <a:ea typeface="Arial" panose="020B0604020202020204" pitchFamily="34" charset="0"/>
                        </a:rPr>
                        <a:t>.</a:t>
                      </a:r>
                      <a:endParaRPr lang="en-US" sz="1800" dirty="0">
                        <a:solidFill>
                          <a:srgbClr val="000000"/>
                        </a:solidFill>
                        <a:effectLst/>
                        <a:latin typeface="Times New Roman" panose="02020603050405020304" pitchFamily="18"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vi-VN" sz="1800" dirty="0">
                          <a:solidFill>
                            <a:srgbClr val="000000"/>
                          </a:solidFill>
                          <a:effectLst/>
                          <a:latin typeface="Times New Roman" panose="02020603050405020304" pitchFamily="18" charset="0"/>
                          <a:ea typeface="Calibri" panose="020F0502020204030204" pitchFamily="34" charset="0"/>
                        </a:rPr>
                        <a:t> </a:t>
                      </a:r>
                      <a:r>
                        <a:rPr lang="vi-VN" sz="1800" dirty="0" smtClean="0">
                          <a:solidFill>
                            <a:srgbClr val="000000"/>
                          </a:solidFill>
                          <a:effectLst/>
                          <a:latin typeface="Times New Roman" panose="02020603050405020304" pitchFamily="18" charset="0"/>
                          <a:ea typeface="Calibri" panose="020F0502020204030204" pitchFamily="34" charset="0"/>
                        </a:rPr>
                        <a:t>*Tác dụng của kính lúp: </a:t>
                      </a:r>
                    </a:p>
                    <a:p>
                      <a:pPr marL="0" marR="0">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Khi sử dụng kính lúp, kích thước vật thể to hơn nhiều lần  Giúp quan sát vật thể to, rõ hơn. Kính lúp được sử dụng quan sát rõ hơn các vật thể nhỏ mà mắt thường khó quan sát. </a:t>
                      </a:r>
                    </a:p>
                    <a:p>
                      <a:pPr marL="0" marR="0">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*Cấu tạo kính lúp: Có nhiều loại kính lúp (kính lúp cầm tay, có giá đỡ...) nhưng đều gồm 3 bộ phận chính: Mặt kính, khung kính và tay cầm (giá đỡ). </a:t>
                      </a:r>
                    </a:p>
                    <a:p>
                      <a:pPr marL="0" marR="0">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*Cách sử dụng kính lúp: Tay cầm kính lúp. Điều chỉnh khoảng cách giữa kính với vật cần quan sát cho tới khi quan sát rõ vật.</a:t>
                      </a:r>
                    </a:p>
                    <a:p>
                      <a:pPr marL="0" marR="0">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*Bảo quản kính lúp: lau chùi kính bằng khăn mềm, dùng xong bọc kính bằng giấy mềm rồi cất vào hộp, rủa kính băng nước sạch hoặc nước rửa kính…</a:t>
                      </a:r>
                    </a:p>
                    <a:p>
                      <a:pPr marL="0" marR="0">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*Thực hành sử dụng kính lúp để quan sát chữ trong sách, gân lá. Ghi nhận xét ra giấy:       </a:t>
                      </a:r>
                    </a:p>
                    <a:p>
                      <a:pPr marL="0" marR="0">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Chữ có kích thước to và quan sát rõ hơn; </a:t>
                      </a:r>
                    </a:p>
                    <a:p>
                      <a:pPr marL="0" marR="0">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Gân lá cây lớn hơn, nhìn rõ hơn</a:t>
                      </a: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539557"/>
                  </a:ext>
                </a:extLst>
              </a:tr>
              <a:tr h="3533662">
                <a:tc>
                  <a:txBody>
                    <a:bodyPr/>
                    <a:lstStyle/>
                    <a:p>
                      <a:pPr algn="just">
                        <a:lnSpc>
                          <a:spcPct val="115000"/>
                        </a:lnSpc>
                        <a:tabLst>
                          <a:tab pos="-57150" algn="l"/>
                        </a:tabLst>
                      </a:pPr>
                      <a:r>
                        <a:rPr lang="en-US" sz="1800" dirty="0" err="1">
                          <a:solidFill>
                            <a:srgbClr val="000000"/>
                          </a:solidFill>
                          <a:effectLst/>
                          <a:latin typeface="Times New Roman" panose="02020603050405020304" pitchFamily="18" charset="0"/>
                          <a:ea typeface="Arial" panose="020B0604020202020204" pitchFamily="34" charset="0"/>
                        </a:rPr>
                        <a:t>Câu</a:t>
                      </a:r>
                      <a:r>
                        <a:rPr lang="en-US" sz="1800" dirty="0">
                          <a:solidFill>
                            <a:srgbClr val="000000"/>
                          </a:solidFill>
                          <a:effectLst/>
                          <a:latin typeface="Times New Roman" panose="02020603050405020304" pitchFamily="18" charset="0"/>
                          <a:ea typeface="Arial" panose="020B0604020202020204" pitchFamily="34" charset="0"/>
                        </a:rPr>
                        <a:t> 7:</a:t>
                      </a:r>
                      <a:endParaRPr lang="en-US" sz="1800" dirty="0">
                        <a:solidFill>
                          <a:srgbClr val="000000"/>
                        </a:solidFill>
                        <a:effectLst/>
                        <a:latin typeface="Times New Roman" panose="02020603050405020304" pitchFamily="18" charset="0"/>
                      </a:endParaRPr>
                    </a:p>
                    <a:p>
                      <a:pPr indent="360045" algn="just">
                        <a:lnSpc>
                          <a:spcPct val="115000"/>
                        </a:lnSpc>
                        <a:tabLst>
                          <a:tab pos="-57150" algn="l"/>
                        </a:tabLst>
                      </a:pPr>
                      <a:r>
                        <a:rPr lang="en-US" sz="1800" dirty="0" err="1">
                          <a:solidFill>
                            <a:srgbClr val="000000"/>
                          </a:solidFill>
                          <a:effectLst/>
                          <a:latin typeface="Times New Roman" panose="02020603050405020304" pitchFamily="18" charset="0"/>
                          <a:ea typeface="Arial" panose="020B0604020202020204" pitchFamily="34" charset="0"/>
                        </a:rPr>
                        <a:t>Tác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dụng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của</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kính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hiển</a:t>
                      </a:r>
                      <a:r>
                        <a:rPr lang="en-US" sz="1800" dirty="0">
                          <a:solidFill>
                            <a:srgbClr val="000000"/>
                          </a:solidFill>
                          <a:effectLst/>
                          <a:latin typeface="Times New Roman" panose="02020603050405020304" pitchFamily="18" charset="0"/>
                          <a:ea typeface="Arial" panose="020B0604020202020204" pitchFamily="34" charset="0"/>
                        </a:rPr>
                        <a:t> vi </a:t>
                      </a:r>
                      <a:r>
                        <a:rPr lang="en-US" sz="1800" dirty="0" err="1">
                          <a:solidFill>
                            <a:srgbClr val="000000"/>
                          </a:solidFill>
                          <a:effectLst/>
                          <a:latin typeface="Times New Roman" panose="02020603050405020304" pitchFamily="18" charset="0"/>
                          <a:ea typeface="Arial" panose="020B0604020202020204" pitchFamily="34" charset="0"/>
                        </a:rPr>
                        <a:t>quang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học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Cấu</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tạo</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cách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sử</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dụng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bảo</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quản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kính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hiển</a:t>
                      </a:r>
                      <a:r>
                        <a:rPr lang="en-US" sz="1800" dirty="0">
                          <a:solidFill>
                            <a:srgbClr val="000000"/>
                          </a:solidFill>
                          <a:effectLst/>
                          <a:latin typeface="Times New Roman" panose="02020603050405020304" pitchFamily="18" charset="0"/>
                          <a:ea typeface="Arial" panose="020B0604020202020204" pitchFamily="34" charset="0"/>
                        </a:rPr>
                        <a:t> vi </a:t>
                      </a:r>
                      <a:r>
                        <a:rPr lang="en-US" sz="1800" dirty="0" err="1">
                          <a:solidFill>
                            <a:srgbClr val="000000"/>
                          </a:solidFill>
                          <a:effectLst/>
                          <a:latin typeface="Times New Roman" panose="02020603050405020304" pitchFamily="18" charset="0"/>
                          <a:ea typeface="Arial" panose="020B0604020202020204" pitchFamily="34" charset="0"/>
                        </a:rPr>
                        <a:t>quang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học</a:t>
                      </a:r>
                      <a:r>
                        <a:rPr lang="en-US" sz="1800" dirty="0">
                          <a:solidFill>
                            <a:srgbClr val="000000"/>
                          </a:solidFill>
                          <a:effectLst/>
                          <a:latin typeface="Times New Roman" panose="02020603050405020304" pitchFamily="18" charset="0"/>
                          <a:ea typeface="Arial" panose="020B0604020202020204" pitchFamily="34" charset="0"/>
                        </a:rPr>
                        <a:t>? </a:t>
                      </a:r>
                      <a:endParaRPr lang="en-US" sz="1800" dirty="0">
                        <a:solidFill>
                          <a:srgbClr val="000000"/>
                        </a:solidFill>
                        <a:effectLst/>
                        <a:latin typeface="Times New Roman" panose="02020603050405020304" pitchFamily="18" charset="0"/>
                      </a:endParaRPr>
                    </a:p>
                    <a:p>
                      <a:pPr indent="360045" algn="just">
                        <a:lnSpc>
                          <a:spcPct val="115000"/>
                        </a:lnSpc>
                        <a:tabLst>
                          <a:tab pos="-57150" algn="l"/>
                        </a:tabLst>
                      </a:pPr>
                      <a:r>
                        <a:rPr lang="en-US" sz="1800" dirty="0" err="1">
                          <a:solidFill>
                            <a:srgbClr val="000000"/>
                          </a:solidFill>
                          <a:effectLst/>
                          <a:latin typeface="Times New Roman" panose="02020603050405020304" pitchFamily="18" charset="0"/>
                          <a:ea typeface="Arial" panose="020B0604020202020204" pitchFamily="34" charset="0"/>
                        </a:rPr>
                        <a:t>Thực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hành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sử</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dụng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kính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hiển</a:t>
                      </a:r>
                      <a:r>
                        <a:rPr lang="en-US" sz="1800" dirty="0">
                          <a:solidFill>
                            <a:srgbClr val="000000"/>
                          </a:solidFill>
                          <a:effectLst/>
                          <a:latin typeface="Times New Roman" panose="02020603050405020304" pitchFamily="18" charset="0"/>
                          <a:ea typeface="Arial" panose="020B0604020202020204" pitchFamily="34" charset="0"/>
                        </a:rPr>
                        <a:t> vi </a:t>
                      </a:r>
                      <a:r>
                        <a:rPr lang="en-US" sz="1800" dirty="0" err="1">
                          <a:solidFill>
                            <a:srgbClr val="000000"/>
                          </a:solidFill>
                          <a:effectLst/>
                          <a:latin typeface="Times New Roman" panose="02020603050405020304" pitchFamily="18" charset="0"/>
                          <a:ea typeface="Arial" panose="020B0604020202020204" pitchFamily="34" charset="0"/>
                        </a:rPr>
                        <a:t>quang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học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để</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quan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sát</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tiêu</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bản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thực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vật</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Vẽ</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hình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ảnh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quan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sát</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được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ra</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giấy</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phần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vẽ</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hình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yêu</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cầu</a:t>
                      </a:r>
                      <a:r>
                        <a:rPr lang="en-US" sz="1800" dirty="0">
                          <a:solidFill>
                            <a:srgbClr val="000000"/>
                          </a:solidFill>
                          <a:effectLst/>
                          <a:latin typeface="Times New Roman" panose="02020603050405020304" pitchFamily="18" charset="0"/>
                          <a:ea typeface="Arial" panose="020B0604020202020204" pitchFamily="34" charset="0"/>
                        </a:rPr>
                        <a:t> HS </a:t>
                      </a:r>
                      <a:r>
                        <a:rPr lang="en-US" sz="1800" dirty="0" err="1">
                          <a:solidFill>
                            <a:srgbClr val="000000"/>
                          </a:solidFill>
                          <a:effectLst/>
                          <a:latin typeface="Times New Roman" panose="02020603050405020304" pitchFamily="18" charset="0"/>
                          <a:ea typeface="Arial" panose="020B0604020202020204" pitchFamily="34" charset="0"/>
                        </a:rPr>
                        <a:t>nộp</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bài</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cá</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nhân</a:t>
                      </a:r>
                      <a:r>
                        <a:rPr lang="en-US" sz="1800" dirty="0">
                          <a:solidFill>
                            <a:srgbClr val="000000"/>
                          </a:solidFill>
                          <a:effectLst/>
                          <a:latin typeface="Times New Roman" panose="02020603050405020304" pitchFamily="18" charset="0"/>
                          <a:ea typeface="Arial" panose="020B0604020202020204" pitchFamily="34" charset="0"/>
                        </a:rPr>
                        <a:t>)</a:t>
                      </a:r>
                      <a:endParaRPr lang="en-US" sz="1800" dirty="0">
                        <a:solidFill>
                          <a:srgbClr val="000000"/>
                        </a:solidFill>
                        <a:effectLst/>
                        <a:latin typeface="Times New Roman" panose="02020603050405020304" pitchFamily="18" charset="0"/>
                      </a:endParaRPr>
                    </a:p>
                    <a:p>
                      <a:pPr marL="0" marR="0">
                        <a:spcBef>
                          <a:spcPts val="600"/>
                        </a:spcBef>
                        <a:spcAft>
                          <a:spcPts val="600"/>
                        </a:spcAft>
                      </a:pPr>
                      <a:r>
                        <a:rPr lang="vi-VN" sz="1800" dirty="0">
                          <a:solidFill>
                            <a:srgbClr val="000000"/>
                          </a:solidFill>
                          <a:effectLst/>
                          <a:latin typeface="Times New Roman" panose="02020603050405020304" pitchFamily="18" charset="0"/>
                          <a:ea typeface="Calibri" panose="020F0502020204030204" pitchFamily="34" charset="0"/>
                        </a:rPr>
                        <a:t> </a:t>
                      </a:r>
                      <a:endParaRPr lang="en-US" sz="1800" dirty="0">
                        <a:solidFill>
                          <a:srgbClr val="000000"/>
                        </a:solidFill>
                        <a:effectLst/>
                        <a:latin typeface="Times New Roman" panose="02020603050405020304" pitchFamily="18" charset="0"/>
                        <a:ea typeface="Calibri" panose="020F0502020204030204" pitchFamily="34"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600"/>
                        </a:spcBef>
                        <a:spcAft>
                          <a:spcPts val="600"/>
                        </a:spcAft>
                      </a:pPr>
                      <a:r>
                        <a:rPr lang="vi-VN" sz="1800" dirty="0">
                          <a:solidFill>
                            <a:srgbClr val="000000"/>
                          </a:solidFill>
                          <a:effectLst/>
                          <a:latin typeface="Times New Roman" panose="02020603050405020304" pitchFamily="18" charset="0"/>
                          <a:ea typeface="Calibri" panose="020F0502020204030204" pitchFamily="34" charset="0"/>
                        </a:rPr>
                        <a:t> </a:t>
                      </a:r>
                      <a:endParaRPr lang="en-US" sz="1800" dirty="0">
                        <a:solidFill>
                          <a:srgbClr val="000000"/>
                        </a:solidFill>
                        <a:effectLst/>
                        <a:latin typeface="Times New Roman" panose="02020603050405020304" pitchFamily="18" charset="0"/>
                        <a:ea typeface="Calibri" panose="020F0502020204030204" pitchFamily="34"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507815"/>
                  </a:ext>
                </a:extLst>
              </a:tr>
            </a:tbl>
          </a:graphicData>
        </a:graphic>
      </p:graphicFrame>
    </p:spTree>
    <p:extLst>
      <p:ext uri="{BB962C8B-B14F-4D97-AF65-F5344CB8AC3E}">
        <p14:creationId xmlns:p14="http://schemas.microsoft.com/office/powerpoint/2010/main" val="14277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6514883"/>
              </p:ext>
            </p:extLst>
          </p:nvPr>
        </p:nvGraphicFramePr>
        <p:xfrm>
          <a:off x="0" y="40940"/>
          <a:ext cx="12287534" cy="6888480"/>
        </p:xfrm>
        <a:graphic>
          <a:graphicData uri="http://schemas.openxmlformats.org/drawingml/2006/table">
            <a:tbl>
              <a:tblPr firstRow="1" firstCol="1" bandRow="1"/>
              <a:tblGrid>
                <a:gridCol w="2976829">
                  <a:extLst>
                    <a:ext uri="{9D8B030D-6E8A-4147-A177-3AD203B41FA5}">
                      <a16:colId xmlns:a16="http://schemas.microsoft.com/office/drawing/2014/main" val="4100236660"/>
                    </a:ext>
                  </a:extLst>
                </a:gridCol>
                <a:gridCol w="9310705">
                  <a:extLst>
                    <a:ext uri="{9D8B030D-6E8A-4147-A177-3AD203B41FA5}">
                      <a16:colId xmlns:a16="http://schemas.microsoft.com/office/drawing/2014/main" val="1759649200"/>
                    </a:ext>
                  </a:extLst>
                </a:gridCol>
              </a:tblGrid>
              <a:tr h="3533662">
                <a:tc>
                  <a:txBody>
                    <a:bodyPr/>
                    <a:lstStyle/>
                    <a:p>
                      <a:pPr algn="just">
                        <a:lnSpc>
                          <a:spcPct val="100000"/>
                        </a:lnSpc>
                        <a:tabLst>
                          <a:tab pos="-57150" algn="l"/>
                        </a:tabLst>
                      </a:pPr>
                      <a:r>
                        <a:rPr lang="en-US" sz="1800" dirty="0" err="1">
                          <a:solidFill>
                            <a:srgbClr val="000000"/>
                          </a:solidFill>
                          <a:effectLst/>
                          <a:latin typeface="Times New Roman" panose="02020603050405020304" pitchFamily="18" charset="0"/>
                          <a:ea typeface="Arial" panose="020B0604020202020204" pitchFamily="34" charset="0"/>
                        </a:rPr>
                        <a:t>Câu</a:t>
                      </a:r>
                      <a:r>
                        <a:rPr lang="en-US" sz="1800" dirty="0">
                          <a:solidFill>
                            <a:srgbClr val="000000"/>
                          </a:solidFill>
                          <a:effectLst/>
                          <a:latin typeface="Times New Roman" panose="02020603050405020304" pitchFamily="18" charset="0"/>
                          <a:ea typeface="Arial" panose="020B0604020202020204" pitchFamily="34" charset="0"/>
                        </a:rPr>
                        <a:t> 7:</a:t>
                      </a:r>
                      <a:endParaRPr lang="en-US" sz="1800" dirty="0">
                        <a:solidFill>
                          <a:srgbClr val="000000"/>
                        </a:solidFill>
                        <a:effectLst/>
                        <a:latin typeface="Times New Roman" panose="02020603050405020304" pitchFamily="18" charset="0"/>
                      </a:endParaRPr>
                    </a:p>
                    <a:p>
                      <a:pPr indent="360045" algn="just">
                        <a:lnSpc>
                          <a:spcPct val="100000"/>
                        </a:lnSpc>
                        <a:tabLst>
                          <a:tab pos="-57150" algn="l"/>
                        </a:tabLst>
                      </a:pPr>
                      <a:r>
                        <a:rPr lang="en-US" sz="1800" dirty="0" err="1">
                          <a:solidFill>
                            <a:srgbClr val="000000"/>
                          </a:solidFill>
                          <a:effectLst/>
                          <a:latin typeface="Times New Roman" panose="02020603050405020304" pitchFamily="18" charset="0"/>
                          <a:ea typeface="Arial" panose="020B0604020202020204" pitchFamily="34" charset="0"/>
                        </a:rPr>
                        <a:t>Tác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dụng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của</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kính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hiển</a:t>
                      </a:r>
                      <a:r>
                        <a:rPr lang="en-US" sz="1800" dirty="0">
                          <a:solidFill>
                            <a:srgbClr val="000000"/>
                          </a:solidFill>
                          <a:effectLst/>
                          <a:latin typeface="Times New Roman" panose="02020603050405020304" pitchFamily="18" charset="0"/>
                          <a:ea typeface="Arial" panose="020B0604020202020204" pitchFamily="34" charset="0"/>
                        </a:rPr>
                        <a:t> vi </a:t>
                      </a:r>
                      <a:r>
                        <a:rPr lang="en-US" sz="1800" dirty="0" err="1">
                          <a:solidFill>
                            <a:srgbClr val="000000"/>
                          </a:solidFill>
                          <a:effectLst/>
                          <a:latin typeface="Times New Roman" panose="02020603050405020304" pitchFamily="18" charset="0"/>
                          <a:ea typeface="Arial" panose="020B0604020202020204" pitchFamily="34" charset="0"/>
                        </a:rPr>
                        <a:t>quang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học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Cấu</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tạo</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cách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sử</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dụng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bảo</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quản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kính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hiển</a:t>
                      </a:r>
                      <a:r>
                        <a:rPr lang="en-US" sz="1800" dirty="0">
                          <a:solidFill>
                            <a:srgbClr val="000000"/>
                          </a:solidFill>
                          <a:effectLst/>
                          <a:latin typeface="Times New Roman" panose="02020603050405020304" pitchFamily="18" charset="0"/>
                          <a:ea typeface="Arial" panose="020B0604020202020204" pitchFamily="34" charset="0"/>
                        </a:rPr>
                        <a:t> vi </a:t>
                      </a:r>
                      <a:r>
                        <a:rPr lang="en-US" sz="1800" dirty="0" err="1">
                          <a:solidFill>
                            <a:srgbClr val="000000"/>
                          </a:solidFill>
                          <a:effectLst/>
                          <a:latin typeface="Times New Roman" panose="02020603050405020304" pitchFamily="18" charset="0"/>
                          <a:ea typeface="Arial" panose="020B0604020202020204" pitchFamily="34" charset="0"/>
                        </a:rPr>
                        <a:t>quang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học</a:t>
                      </a:r>
                      <a:r>
                        <a:rPr lang="en-US" sz="1800" dirty="0">
                          <a:solidFill>
                            <a:srgbClr val="000000"/>
                          </a:solidFill>
                          <a:effectLst/>
                          <a:latin typeface="Times New Roman" panose="02020603050405020304" pitchFamily="18" charset="0"/>
                          <a:ea typeface="Arial" panose="020B0604020202020204" pitchFamily="34" charset="0"/>
                        </a:rPr>
                        <a:t>? </a:t>
                      </a:r>
                      <a:endParaRPr lang="en-US" sz="1800" dirty="0">
                        <a:solidFill>
                          <a:srgbClr val="000000"/>
                        </a:solidFill>
                        <a:effectLst/>
                        <a:latin typeface="Times New Roman" panose="02020603050405020304" pitchFamily="18" charset="0"/>
                      </a:endParaRPr>
                    </a:p>
                    <a:p>
                      <a:pPr indent="360045" algn="just">
                        <a:lnSpc>
                          <a:spcPct val="100000"/>
                        </a:lnSpc>
                        <a:tabLst>
                          <a:tab pos="-57150" algn="l"/>
                        </a:tabLst>
                      </a:pPr>
                      <a:r>
                        <a:rPr lang="en-US" sz="1800" dirty="0" err="1">
                          <a:solidFill>
                            <a:srgbClr val="000000"/>
                          </a:solidFill>
                          <a:effectLst/>
                          <a:latin typeface="Times New Roman" panose="02020603050405020304" pitchFamily="18" charset="0"/>
                          <a:ea typeface="Arial" panose="020B0604020202020204" pitchFamily="34" charset="0"/>
                        </a:rPr>
                        <a:t>Thực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hành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sử</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dụng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kính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hiển</a:t>
                      </a:r>
                      <a:r>
                        <a:rPr lang="en-US" sz="1800" dirty="0">
                          <a:solidFill>
                            <a:srgbClr val="000000"/>
                          </a:solidFill>
                          <a:effectLst/>
                          <a:latin typeface="Times New Roman" panose="02020603050405020304" pitchFamily="18" charset="0"/>
                          <a:ea typeface="Arial" panose="020B0604020202020204" pitchFamily="34" charset="0"/>
                        </a:rPr>
                        <a:t> vi </a:t>
                      </a:r>
                      <a:r>
                        <a:rPr lang="en-US" sz="1800" dirty="0" err="1">
                          <a:solidFill>
                            <a:srgbClr val="000000"/>
                          </a:solidFill>
                          <a:effectLst/>
                          <a:latin typeface="Times New Roman" panose="02020603050405020304" pitchFamily="18" charset="0"/>
                          <a:ea typeface="Arial" panose="020B0604020202020204" pitchFamily="34" charset="0"/>
                        </a:rPr>
                        <a:t>quang</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học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để</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quan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sát</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tiêu</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bản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thực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vật</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Vẽ</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hình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ảnh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quan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sát</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được</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ra</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giấy</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phần</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vẽ</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hình</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yêu</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cầu</a:t>
                      </a:r>
                      <a:r>
                        <a:rPr lang="en-US" sz="1800" dirty="0">
                          <a:solidFill>
                            <a:srgbClr val="000000"/>
                          </a:solidFill>
                          <a:effectLst/>
                          <a:latin typeface="Times New Roman" panose="02020603050405020304" pitchFamily="18" charset="0"/>
                          <a:ea typeface="Arial" panose="020B0604020202020204" pitchFamily="34" charset="0"/>
                        </a:rPr>
                        <a:t> HS </a:t>
                      </a:r>
                      <a:r>
                        <a:rPr lang="en-US" sz="1800" dirty="0" err="1">
                          <a:solidFill>
                            <a:srgbClr val="000000"/>
                          </a:solidFill>
                          <a:effectLst/>
                          <a:latin typeface="Times New Roman" panose="02020603050405020304" pitchFamily="18" charset="0"/>
                          <a:ea typeface="Arial" panose="020B0604020202020204" pitchFamily="34" charset="0"/>
                        </a:rPr>
                        <a:t>nộp</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bài</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cá</a:t>
                      </a:r>
                      <a:r>
                        <a:rPr lang="en-US" sz="1800" dirty="0">
                          <a:solidFill>
                            <a:srgbClr val="000000"/>
                          </a:solidFill>
                          <a:effectLst/>
                          <a:latin typeface="Times New Roman" panose="02020603050405020304" pitchFamily="18" charset="0"/>
                          <a:ea typeface="Arial" panose="020B0604020202020204" pitchFamily="34" charset="0"/>
                        </a:rPr>
                        <a:t> </a:t>
                      </a:r>
                      <a:r>
                        <a:rPr lang="en-US" sz="1800" dirty="0" err="1">
                          <a:solidFill>
                            <a:srgbClr val="000000"/>
                          </a:solidFill>
                          <a:effectLst/>
                          <a:latin typeface="Times New Roman" panose="02020603050405020304" pitchFamily="18" charset="0"/>
                          <a:ea typeface="Arial" panose="020B0604020202020204" pitchFamily="34" charset="0"/>
                        </a:rPr>
                        <a:t>nhân</a:t>
                      </a:r>
                      <a:r>
                        <a:rPr lang="en-US" sz="1800" dirty="0">
                          <a:solidFill>
                            <a:srgbClr val="000000"/>
                          </a:solidFill>
                          <a:effectLst/>
                          <a:latin typeface="Times New Roman" panose="02020603050405020304" pitchFamily="18" charset="0"/>
                          <a:ea typeface="Arial" panose="020B0604020202020204" pitchFamily="34" charset="0"/>
                        </a:rPr>
                        <a:t>)</a:t>
                      </a:r>
                      <a:endParaRPr lang="en-US" sz="1800" dirty="0">
                        <a:solidFill>
                          <a:srgbClr val="000000"/>
                        </a:solidFill>
                        <a:effectLst/>
                        <a:latin typeface="Times New Roman" panose="02020603050405020304" pitchFamily="18" charset="0"/>
                      </a:endParaRPr>
                    </a:p>
                    <a:p>
                      <a:pPr marL="0" marR="0">
                        <a:lnSpc>
                          <a:spcPct val="100000"/>
                        </a:lnSpc>
                        <a:spcBef>
                          <a:spcPts val="600"/>
                        </a:spcBef>
                        <a:spcAft>
                          <a:spcPts val="600"/>
                        </a:spcAft>
                      </a:pPr>
                      <a:r>
                        <a:rPr lang="vi-VN" sz="1800" dirty="0">
                          <a:solidFill>
                            <a:srgbClr val="000000"/>
                          </a:solidFill>
                          <a:effectLst/>
                          <a:latin typeface="Times New Roman" panose="02020603050405020304" pitchFamily="18" charset="0"/>
                          <a:ea typeface="Calibri" panose="020F0502020204030204" pitchFamily="34" charset="0"/>
                        </a:rPr>
                        <a:t> </a:t>
                      </a:r>
                      <a:endParaRPr lang="en-US" sz="1800" dirty="0">
                        <a:solidFill>
                          <a:srgbClr val="000000"/>
                        </a:solidFill>
                        <a:effectLst/>
                        <a:latin typeface="Times New Roman" panose="02020603050405020304" pitchFamily="18" charset="0"/>
                        <a:ea typeface="Calibri" panose="020F0502020204030204" pitchFamily="34"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600"/>
                        </a:spcAft>
                      </a:pPr>
                      <a:r>
                        <a:rPr lang="vi-VN" sz="1800" dirty="0">
                          <a:solidFill>
                            <a:srgbClr val="000000"/>
                          </a:solidFill>
                          <a:effectLst/>
                          <a:latin typeface="Times New Roman" panose="02020603050405020304" pitchFamily="18" charset="0"/>
                          <a:ea typeface="Calibri" panose="020F0502020204030204" pitchFamily="34" charset="0"/>
                        </a:rPr>
                        <a:t> </a:t>
                      </a:r>
                      <a:r>
                        <a:rPr lang="vi-VN" sz="1800" dirty="0" smtClean="0">
                          <a:solidFill>
                            <a:srgbClr val="000000"/>
                          </a:solidFill>
                          <a:effectLst/>
                          <a:latin typeface="Times New Roman" panose="02020603050405020304" pitchFamily="18" charset="0"/>
                          <a:ea typeface="Calibri" panose="020F0502020204030204" pitchFamily="34" charset="0"/>
                        </a:rPr>
                        <a:t>*Tác dụng của kính hiển vi quang học: KHVQH là thiết bị được sử dụng để quan sát các vật thể có kích thước nhỏ bé mà mắt thường không thể nhìn thấy/quan sát được (VD: tế bào). KHV bình thường có độ phóng đại từ 40-3000 lần.</a:t>
                      </a:r>
                    </a:p>
                    <a:p>
                      <a:pPr marL="0" marR="0">
                        <a:lnSpc>
                          <a:spcPct val="100000"/>
                        </a:lnSpc>
                        <a:spcBef>
                          <a:spcPts val="600"/>
                        </a:spcBef>
                        <a:spcAft>
                          <a:spcPts val="600"/>
                        </a:spcAft>
                      </a:pPr>
                      <a:r>
                        <a:rPr lang="vi-VN" sz="1800" dirty="0" smtClean="0">
                          <a:solidFill>
                            <a:srgbClr val="000000"/>
                          </a:solidFill>
                          <a:effectLst/>
                          <a:latin typeface="Times New Roman" panose="02020603050405020304" pitchFamily="18" charset="0"/>
                          <a:ea typeface="Calibri" panose="020F0502020204030204" pitchFamily="34" charset="0"/>
                        </a:rPr>
                        <a:t>*Cấu tạo kính hiển vi quang học: Gồm 4 hệ thống chính: Hệ thống giá đỡ, hệ thống chiếu sáng, hệ thống phóng đại và hệ thống điều chỉnh.</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*Cách sử dụng kính hiển vi quang học: Hình 2.7, SGK trang 15: Gồm 8 bước:</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 Bước 1: Cố định tiêu bản hiển vi lên bàn kính bằng cách kẹp tiêu bản vào đúng khoảng sáng.</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 Bước 2: Xoay đĩa quay gắn vật kính để chọn vật kính phù hợp</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 Bước 3: Quan sát tiêu bản qua thị kính.</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 Bước 4: Xoay núm di chuyển tiêu bản để đưa tiêu bản vào vị trí quan sát</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 Bước 5: Xoay núm điều chỉnh thô để tiêu bản về gần vật kính</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 Bước 6: Xoay núm điều chỉnh độ sáng của đèn hoặc gương để có ánh sáng vừa phải </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 Bước 7: Xoay núm điều chỉnh thô từ từ để tiêu bản di chuyển ra xa khỏi vật kính đến khi nhìn thấy tiêu bản</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 Bước 8: Xoay núm điều chỉnh tinh để nhìn rõ tiêu bản</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*Bảo quản kính hiển vi quang học:</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Cầm kính hiển vi bằng thân kính, tay kia đỡ chân đế của kính</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Để kính trên bề mặt phẳng</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Không chạm tay ướt hoặc bẩn lên kính hiển vi</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Lau thị kính và vật kính bằng giấy chuyên dụng trước và sau khi dùng</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Cất kính ở nơi khô ráo có bọc chống bụi</a:t>
                      </a:r>
                    </a:p>
                    <a:p>
                      <a:pPr marL="0" marR="0">
                        <a:lnSpc>
                          <a:spcPct val="100000"/>
                        </a:lnSpc>
                        <a:spcBef>
                          <a:spcPts val="0"/>
                        </a:spcBef>
                        <a:spcAft>
                          <a:spcPts val="0"/>
                        </a:spcAft>
                      </a:pPr>
                      <a:r>
                        <a:rPr lang="vi-VN" sz="1800" dirty="0" smtClean="0">
                          <a:solidFill>
                            <a:srgbClr val="000000"/>
                          </a:solidFill>
                          <a:effectLst/>
                          <a:latin typeface="Times New Roman" panose="02020603050405020304" pitchFamily="18" charset="0"/>
                          <a:ea typeface="Calibri" panose="020F0502020204030204" pitchFamily="34" charset="0"/>
                        </a:rPr>
                        <a:t>*Thực hành sử dụng kính hiển vi quang học để quan sát tiêu bản thực vật. Vẽ hình ảnh quan sát được ra giấy (phần này GV thu bài cá nhân HS</a:t>
                      </a:r>
                      <a:r>
                        <a:rPr lang="vi-VN" sz="1800" dirty="0" smtClean="0">
                          <a:solidFill>
                            <a:srgbClr val="000000"/>
                          </a:solidFill>
                          <a:effectLst/>
                          <a:latin typeface="Times New Roman" panose="02020603050405020304" pitchFamily="18" charset="0"/>
                          <a:ea typeface="Calibri" panose="020F0502020204030204" pitchFamily="34" charset="0"/>
                        </a:rPr>
                        <a:t>)</a:t>
                      </a:r>
                      <a:endParaRPr lang="en-US" sz="1800" dirty="0" smtClean="0">
                        <a:solidFill>
                          <a:srgbClr val="000000"/>
                        </a:solidFill>
                        <a:effectLst/>
                        <a:latin typeface="Times New Roman" panose="02020603050405020304" pitchFamily="18" charset="0"/>
                        <a:ea typeface="Calibri" panose="020F0502020204030204" pitchFamily="34" charset="0"/>
                      </a:endParaRPr>
                    </a:p>
                    <a:p>
                      <a:pPr marL="0" marR="0">
                        <a:lnSpc>
                          <a:spcPct val="100000"/>
                        </a:lnSpc>
                        <a:spcBef>
                          <a:spcPts val="600"/>
                        </a:spcBef>
                        <a:spcAft>
                          <a:spcPts val="600"/>
                        </a:spcAft>
                      </a:pPr>
                      <a:endParaRPr lang="en-US" sz="1800" dirty="0">
                        <a:solidFill>
                          <a:srgbClr val="000000"/>
                        </a:solidFill>
                        <a:effectLst/>
                        <a:latin typeface="Times New Roman" panose="02020603050405020304" pitchFamily="18" charset="0"/>
                        <a:ea typeface="Calibri" panose="020F0502020204030204" pitchFamily="34" charset="0"/>
                      </a:endParaRPr>
                    </a:p>
                  </a:txBody>
                  <a:tcPr marL="59735" marR="597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943060"/>
                  </a:ext>
                </a:extLst>
              </a:tr>
            </a:tbl>
          </a:graphicData>
        </a:graphic>
      </p:graphicFrame>
    </p:spTree>
    <p:extLst>
      <p:ext uri="{BB962C8B-B14F-4D97-AF65-F5344CB8AC3E}">
        <p14:creationId xmlns:p14="http://schemas.microsoft.com/office/powerpoint/2010/main" val="3861405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9869" y="116974"/>
            <a:ext cx="6987653" cy="400110"/>
          </a:xfrm>
          <a:prstGeom prst="rect">
            <a:avLst/>
          </a:prstGeom>
        </p:spPr>
        <p:txBody>
          <a:bodyPr wrap="square">
            <a:spAutoFit/>
          </a:bodyPr>
          <a:lstStyle/>
          <a:p>
            <a:r>
              <a:rPr lang="vi-VN" sz="2000" b="1" dirty="0" smtClean="0">
                <a:solidFill>
                  <a:srgbClr val="C00000"/>
                </a:solidFill>
                <a:latin typeface="Times New Roman" panose="02020603050405020304" pitchFamily="18" charset="0"/>
                <a:cs typeface="Times New Roman" panose="02020603050405020304" pitchFamily="18" charset="0"/>
              </a:rPr>
              <a:t>Một số hình ảnh quan sát được bằng kính hiển vi quang học</a:t>
            </a:r>
            <a:endParaRPr lang="en-US" sz="2000" b="1"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842836" y="639713"/>
            <a:ext cx="3428914" cy="2570473"/>
          </a:xfrm>
          <a:prstGeom prst="rect">
            <a:avLst/>
          </a:prstGeom>
        </p:spPr>
      </p:pic>
      <p:pic>
        <p:nvPicPr>
          <p:cNvPr id="6" name="Picture 5"/>
          <p:cNvPicPr>
            <a:picLocks noChangeAspect="1"/>
          </p:cNvPicPr>
          <p:nvPr/>
        </p:nvPicPr>
        <p:blipFill>
          <a:blip r:embed="rId3"/>
          <a:stretch>
            <a:fillRect/>
          </a:stretch>
        </p:blipFill>
        <p:spPr>
          <a:xfrm>
            <a:off x="6614935" y="639713"/>
            <a:ext cx="3423989" cy="2570473"/>
          </a:xfrm>
          <a:prstGeom prst="rect">
            <a:avLst/>
          </a:prstGeom>
        </p:spPr>
      </p:pic>
      <p:pic>
        <p:nvPicPr>
          <p:cNvPr id="7" name="Picture 6"/>
          <p:cNvPicPr>
            <a:picLocks noChangeAspect="1"/>
          </p:cNvPicPr>
          <p:nvPr/>
        </p:nvPicPr>
        <p:blipFill>
          <a:blip r:embed="rId4"/>
          <a:stretch>
            <a:fillRect/>
          </a:stretch>
        </p:blipFill>
        <p:spPr>
          <a:xfrm>
            <a:off x="842836" y="3648347"/>
            <a:ext cx="3428914" cy="2534617"/>
          </a:xfrm>
          <a:prstGeom prst="rect">
            <a:avLst/>
          </a:prstGeom>
        </p:spPr>
      </p:pic>
      <p:pic>
        <p:nvPicPr>
          <p:cNvPr id="8" name="Picture 7"/>
          <p:cNvPicPr>
            <a:picLocks noChangeAspect="1"/>
          </p:cNvPicPr>
          <p:nvPr/>
        </p:nvPicPr>
        <p:blipFill>
          <a:blip r:embed="rId5"/>
          <a:stretch>
            <a:fillRect/>
          </a:stretch>
        </p:blipFill>
        <p:spPr>
          <a:xfrm>
            <a:off x="6614935" y="3648348"/>
            <a:ext cx="3423989" cy="2556578"/>
          </a:xfrm>
          <a:prstGeom prst="rect">
            <a:avLst/>
          </a:prstGeom>
        </p:spPr>
      </p:pic>
      <p:sp>
        <p:nvSpPr>
          <p:cNvPr id="9" name="Rectangle 8"/>
          <p:cNvSpPr/>
          <p:nvPr/>
        </p:nvSpPr>
        <p:spPr>
          <a:xfrm>
            <a:off x="1407219" y="3261210"/>
            <a:ext cx="1988045" cy="400110"/>
          </a:xfrm>
          <a:prstGeom prst="rect">
            <a:avLst/>
          </a:prstGeom>
        </p:spPr>
        <p:txBody>
          <a:bodyPr wrap="none">
            <a:spAutoFit/>
          </a:bodyPr>
          <a:lstStyle/>
          <a:p>
            <a:r>
              <a:rPr lang="en-US" sz="2000" b="1" dirty="0" err="1" smtClean="0">
                <a:solidFill>
                  <a:srgbClr val="339933"/>
                </a:solidFill>
                <a:latin typeface="Times New Roman" panose="02020603050405020304" pitchFamily="18" charset="0"/>
                <a:cs typeface="Times New Roman" panose="02020603050405020304" pitchFamily="18" charset="0"/>
              </a:rPr>
              <a:t>Tế</a:t>
            </a:r>
            <a:r>
              <a:rPr lang="en-US" sz="2000" b="1" dirty="0" smtClean="0">
                <a:solidFill>
                  <a:srgbClr val="339933"/>
                </a:solidFill>
                <a:latin typeface="Times New Roman" panose="02020603050405020304" pitchFamily="18" charset="0"/>
                <a:cs typeface="Times New Roman" panose="02020603050405020304" pitchFamily="18" charset="0"/>
              </a:rPr>
              <a:t> </a:t>
            </a:r>
            <a:r>
              <a:rPr lang="en-US" sz="2000" b="1" dirty="0" err="1" smtClean="0">
                <a:solidFill>
                  <a:srgbClr val="339933"/>
                </a:solidFill>
                <a:latin typeface="Times New Roman" panose="02020603050405020304" pitchFamily="18" charset="0"/>
                <a:cs typeface="Times New Roman" panose="02020603050405020304" pitchFamily="18" charset="0"/>
              </a:rPr>
              <a:t>bào</a:t>
            </a:r>
            <a:r>
              <a:rPr lang="en-US" sz="2000" b="1" dirty="0" smtClean="0">
                <a:solidFill>
                  <a:srgbClr val="339933"/>
                </a:solidFill>
                <a:latin typeface="Times New Roman" panose="02020603050405020304" pitchFamily="18" charset="0"/>
                <a:cs typeface="Times New Roman" panose="02020603050405020304" pitchFamily="18" charset="0"/>
              </a:rPr>
              <a:t> </a:t>
            </a:r>
            <a:r>
              <a:rPr lang="en-US" sz="2000" b="1" dirty="0" err="1" smtClean="0">
                <a:solidFill>
                  <a:srgbClr val="339933"/>
                </a:solidFill>
                <a:latin typeface="Times New Roman" panose="02020603050405020304" pitchFamily="18" charset="0"/>
                <a:cs typeface="Times New Roman" panose="02020603050405020304" pitchFamily="18" charset="0"/>
              </a:rPr>
              <a:t>hồng</a:t>
            </a:r>
            <a:r>
              <a:rPr lang="en-US" sz="2000" b="1" dirty="0" smtClean="0">
                <a:solidFill>
                  <a:srgbClr val="339933"/>
                </a:solidFill>
                <a:latin typeface="Times New Roman" panose="02020603050405020304" pitchFamily="18" charset="0"/>
                <a:cs typeface="Times New Roman" panose="02020603050405020304" pitchFamily="18" charset="0"/>
              </a:rPr>
              <a:t> </a:t>
            </a:r>
            <a:r>
              <a:rPr lang="en-US" sz="2000" b="1" dirty="0" err="1" smtClean="0">
                <a:solidFill>
                  <a:srgbClr val="339933"/>
                </a:solidFill>
                <a:latin typeface="Times New Roman" panose="02020603050405020304" pitchFamily="18" charset="0"/>
                <a:cs typeface="Times New Roman" panose="02020603050405020304" pitchFamily="18" charset="0"/>
              </a:rPr>
              <a:t>cầu</a:t>
            </a:r>
            <a:endParaRPr lang="en-US" sz="2000" b="1" dirty="0">
              <a:solidFill>
                <a:srgbClr val="339933"/>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888330" y="3261210"/>
            <a:ext cx="3366819" cy="400110"/>
          </a:xfrm>
          <a:prstGeom prst="rect">
            <a:avLst/>
          </a:prstGeom>
        </p:spPr>
        <p:txBody>
          <a:bodyPr wrap="none">
            <a:spAutoFit/>
          </a:bodyPr>
          <a:lstStyle/>
          <a:p>
            <a:r>
              <a:rPr lang="en-US" sz="2000" b="1" dirty="0" err="1" smtClean="0">
                <a:solidFill>
                  <a:srgbClr val="339933"/>
                </a:solidFill>
                <a:latin typeface="Times New Roman" panose="02020603050405020304" pitchFamily="18" charset="0"/>
                <a:cs typeface="Times New Roman" panose="02020603050405020304" pitchFamily="18" charset="0"/>
              </a:rPr>
              <a:t>Lục</a:t>
            </a:r>
            <a:r>
              <a:rPr lang="en-US" sz="2000" b="1" dirty="0" smtClean="0">
                <a:solidFill>
                  <a:srgbClr val="339933"/>
                </a:solidFill>
                <a:latin typeface="Times New Roman" panose="02020603050405020304" pitchFamily="18" charset="0"/>
                <a:cs typeface="Times New Roman" panose="02020603050405020304" pitchFamily="18" charset="0"/>
              </a:rPr>
              <a:t> </a:t>
            </a:r>
            <a:r>
              <a:rPr lang="en-US" sz="2000" b="1" dirty="0" err="1" smtClean="0">
                <a:solidFill>
                  <a:srgbClr val="339933"/>
                </a:solidFill>
                <a:latin typeface="Times New Roman" panose="02020603050405020304" pitchFamily="18" charset="0"/>
                <a:cs typeface="Times New Roman" panose="02020603050405020304" pitchFamily="18" charset="0"/>
              </a:rPr>
              <a:t>lạp</a:t>
            </a:r>
            <a:r>
              <a:rPr lang="en-US" sz="2000" b="1" dirty="0" smtClean="0">
                <a:solidFill>
                  <a:srgbClr val="339933"/>
                </a:solidFill>
                <a:latin typeface="Times New Roman" panose="02020603050405020304" pitchFamily="18" charset="0"/>
                <a:cs typeface="Times New Roman" panose="02020603050405020304" pitchFamily="18" charset="0"/>
              </a:rPr>
              <a:t> </a:t>
            </a:r>
            <a:r>
              <a:rPr lang="en-US" sz="2000" b="1" dirty="0" err="1" smtClean="0">
                <a:solidFill>
                  <a:srgbClr val="339933"/>
                </a:solidFill>
                <a:latin typeface="Times New Roman" panose="02020603050405020304" pitchFamily="18" charset="0"/>
                <a:cs typeface="Times New Roman" panose="02020603050405020304" pitchFamily="18" charset="0"/>
              </a:rPr>
              <a:t>trong</a:t>
            </a:r>
            <a:r>
              <a:rPr lang="en-US" sz="2000" b="1" dirty="0" smtClean="0">
                <a:solidFill>
                  <a:srgbClr val="339933"/>
                </a:solidFill>
                <a:latin typeface="Times New Roman" panose="02020603050405020304" pitchFamily="18" charset="0"/>
                <a:cs typeface="Times New Roman" panose="02020603050405020304" pitchFamily="18" charset="0"/>
              </a:rPr>
              <a:t> </a:t>
            </a:r>
            <a:r>
              <a:rPr lang="en-US" sz="2000" b="1" dirty="0" err="1" smtClean="0">
                <a:solidFill>
                  <a:srgbClr val="339933"/>
                </a:solidFill>
                <a:latin typeface="Times New Roman" panose="02020603050405020304" pitchFamily="18" charset="0"/>
                <a:cs typeface="Times New Roman" panose="02020603050405020304" pitchFamily="18" charset="0"/>
              </a:rPr>
              <a:t>tế</a:t>
            </a:r>
            <a:r>
              <a:rPr lang="en-US" sz="2000" b="1" dirty="0" smtClean="0">
                <a:solidFill>
                  <a:srgbClr val="339933"/>
                </a:solidFill>
                <a:latin typeface="Times New Roman" panose="02020603050405020304" pitchFamily="18" charset="0"/>
                <a:cs typeface="Times New Roman" panose="02020603050405020304" pitchFamily="18" charset="0"/>
              </a:rPr>
              <a:t> </a:t>
            </a:r>
            <a:r>
              <a:rPr lang="en-US" sz="2000" b="1" dirty="0" err="1" smtClean="0">
                <a:solidFill>
                  <a:srgbClr val="339933"/>
                </a:solidFill>
                <a:latin typeface="Times New Roman" panose="02020603050405020304" pitchFamily="18" charset="0"/>
                <a:cs typeface="Times New Roman" panose="02020603050405020304" pitchFamily="18" charset="0"/>
              </a:rPr>
              <a:t>bào</a:t>
            </a:r>
            <a:r>
              <a:rPr lang="en-US" sz="2000" b="1" dirty="0" smtClean="0">
                <a:solidFill>
                  <a:srgbClr val="339933"/>
                </a:solidFill>
                <a:latin typeface="Times New Roman" panose="02020603050405020304" pitchFamily="18" charset="0"/>
                <a:cs typeface="Times New Roman" panose="02020603050405020304" pitchFamily="18" charset="0"/>
              </a:rPr>
              <a:t> </a:t>
            </a:r>
            <a:r>
              <a:rPr lang="en-US" sz="2000" b="1" dirty="0" err="1" smtClean="0">
                <a:solidFill>
                  <a:srgbClr val="339933"/>
                </a:solidFill>
                <a:latin typeface="Times New Roman" panose="02020603050405020304" pitchFamily="18" charset="0"/>
                <a:cs typeface="Times New Roman" panose="02020603050405020304" pitchFamily="18" charset="0"/>
              </a:rPr>
              <a:t>thực</a:t>
            </a:r>
            <a:r>
              <a:rPr lang="en-US" sz="2000" b="1" dirty="0" smtClean="0">
                <a:solidFill>
                  <a:srgbClr val="339933"/>
                </a:solidFill>
                <a:latin typeface="Times New Roman" panose="02020603050405020304" pitchFamily="18" charset="0"/>
                <a:cs typeface="Times New Roman" panose="02020603050405020304" pitchFamily="18" charset="0"/>
              </a:rPr>
              <a:t> </a:t>
            </a:r>
            <a:r>
              <a:rPr lang="en-US" sz="2000" b="1" dirty="0" err="1" smtClean="0">
                <a:solidFill>
                  <a:srgbClr val="339933"/>
                </a:solidFill>
                <a:latin typeface="Times New Roman" panose="02020603050405020304" pitchFamily="18" charset="0"/>
                <a:cs typeface="Times New Roman" panose="02020603050405020304" pitchFamily="18" charset="0"/>
              </a:rPr>
              <a:t>vật</a:t>
            </a:r>
            <a:endParaRPr lang="en-US" sz="2000" b="1" dirty="0">
              <a:solidFill>
                <a:srgbClr val="339933"/>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635513" y="6295698"/>
            <a:ext cx="2191626" cy="400110"/>
          </a:xfrm>
          <a:prstGeom prst="rect">
            <a:avLst/>
          </a:prstGeom>
        </p:spPr>
        <p:txBody>
          <a:bodyPr wrap="none">
            <a:spAutoFit/>
          </a:bodyPr>
          <a:lstStyle/>
          <a:p>
            <a:r>
              <a:rPr lang="vi-VN" sz="2000" b="1" dirty="0" smtClean="0">
                <a:solidFill>
                  <a:srgbClr val="339933"/>
                </a:solidFill>
                <a:latin typeface="Times New Roman" panose="02020603050405020304" pitchFamily="18" charset="0"/>
                <a:cs typeface="Times New Roman" panose="02020603050405020304" pitchFamily="18" charset="0"/>
              </a:rPr>
              <a:t>Tế bào ung thư vú</a:t>
            </a:r>
            <a:endParaRPr lang="en-US" sz="2000" b="1" dirty="0">
              <a:solidFill>
                <a:srgbClr val="339933"/>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177283" y="6302818"/>
            <a:ext cx="2121093" cy="400110"/>
          </a:xfrm>
          <a:prstGeom prst="rect">
            <a:avLst/>
          </a:prstGeom>
        </p:spPr>
        <p:txBody>
          <a:bodyPr wrap="none">
            <a:spAutoFit/>
          </a:bodyPr>
          <a:lstStyle/>
          <a:p>
            <a:r>
              <a:rPr lang="vi-VN" sz="2000" b="1" dirty="0" smtClean="0">
                <a:solidFill>
                  <a:srgbClr val="339933"/>
                </a:solidFill>
                <a:latin typeface="Times New Roman" panose="02020603050405020304" pitchFamily="18" charset="0"/>
                <a:cs typeface="Times New Roman" panose="02020603050405020304" pitchFamily="18" charset="0"/>
              </a:rPr>
              <a:t>Bề mặt cây súp lơ</a:t>
            </a:r>
            <a:endParaRPr lang="en-US" sz="2000" b="1" dirty="0">
              <a:solidFill>
                <a:srgbClr val="33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6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par>
                                <p:cTn id="25" presetID="6"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par>
                                <p:cTn id="28" presetID="6"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6"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1213</Words>
  <Application>Microsoft Office PowerPoint</Application>
  <PresentationFormat>Widescreen</PresentationFormat>
  <Paragraphs>111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cp:revision>
  <dcterms:created xsi:type="dcterms:W3CDTF">2022-09-13T07:50:31Z</dcterms:created>
  <dcterms:modified xsi:type="dcterms:W3CDTF">2022-09-13T08:27:31Z</dcterms:modified>
</cp:coreProperties>
</file>