
<file path=[Content_Types].xml><?xml version="1.0" encoding="utf-8"?>
<Types xmlns="http://schemas.openxmlformats.org/package/2006/content-types">
  <Default Extension="mp3" ContentType="audio/unknown"/>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80" r:id="rId2"/>
    <p:sldId id="281" r:id="rId3"/>
    <p:sldId id="338" r:id="rId4"/>
    <p:sldId id="339" r:id="rId5"/>
    <p:sldId id="340" r:id="rId6"/>
    <p:sldId id="341" r:id="rId7"/>
    <p:sldId id="342" r:id="rId8"/>
    <p:sldId id="343" r:id="rId9"/>
    <p:sldId id="344" r:id="rId10"/>
    <p:sldId id="345" r:id="rId11"/>
    <p:sldId id="346" r:id="rId12"/>
    <p:sldId id="347" r:id="rId13"/>
    <p:sldId id="332" r:id="rId14"/>
    <p:sldId id="337" r:id="rId15"/>
    <p:sldId id="333" r:id="rId16"/>
    <p:sldId id="354" r:id="rId17"/>
    <p:sldId id="350" r:id="rId18"/>
    <p:sldId id="355" r:id="rId19"/>
    <p:sldId id="381" r:id="rId20"/>
    <p:sldId id="382" r:id="rId21"/>
    <p:sldId id="383" r:id="rId22"/>
    <p:sldId id="384" r:id="rId23"/>
    <p:sldId id="385" r:id="rId24"/>
    <p:sldId id="356" r:id="rId25"/>
    <p:sldId id="352" r:id="rId26"/>
    <p:sldId id="351" r:id="rId27"/>
    <p:sldId id="349" r:id="rId28"/>
    <p:sldId id="334" r:id="rId29"/>
    <p:sldId id="335" r:id="rId30"/>
    <p:sldId id="336" r:id="rId31"/>
    <p:sldId id="387" r:id="rId32"/>
    <p:sldId id="369" r:id="rId33"/>
    <p:sldId id="388" r:id="rId34"/>
    <p:sldId id="389" r:id="rId35"/>
    <p:sldId id="390" r:id="rId36"/>
    <p:sldId id="391" r:id="rId37"/>
    <p:sldId id="393" r:id="rId38"/>
    <p:sldId id="395" r:id="rId39"/>
    <p:sldId id="394" r:id="rId40"/>
    <p:sldId id="397" r:id="rId41"/>
    <p:sldId id="396" r:id="rId42"/>
    <p:sldId id="398" r:id="rId43"/>
    <p:sldId id="399" r:id="rId44"/>
    <p:sldId id="367" r:id="rId45"/>
    <p:sldId id="368" r:id="rId46"/>
    <p:sldId id="386" r:id="rId47"/>
    <p:sldId id="365" r:id="rId48"/>
    <p:sldId id="366" r:id="rId49"/>
  </p:sldIdLst>
  <p:sldSz cx="12192000" cy="6858000"/>
  <p:notesSz cx="6858000" cy="9144000"/>
  <p:embeddedFontLst>
    <p:embeddedFont>
      <p:font typeface="Calibri" pitchFamily="34" charset="0"/>
      <p:regular r:id="rId51"/>
      <p:bold r:id="rId52"/>
      <p:italic r:id="rId53"/>
      <p:boldItalic r:id="rId54"/>
    </p:embeddedFont>
    <p:embeddedFont>
      <p:font typeface="宋体" pitchFamily="2" charset="-122"/>
      <p:regular r:id="rId55"/>
    </p:embeddedFont>
    <p:embeddedFont>
      <p:font typeface="方正粗谭黑简体" charset="-122"/>
      <p:regular r:id="rId56"/>
    </p:embeddedFont>
    <p:embeddedFont>
      <p:font typeface="Calibri Light" charset="0"/>
      <p:regular r:id="rId57"/>
      <p:italic r:id="rId58"/>
    </p:embeddedFont>
    <p:embeddedFont>
      <p:font typeface="微软雅黑" pitchFamily="34" charset="-122"/>
      <p:regular r:id="rId59"/>
      <p:bold r:id="rId60"/>
    </p:embeddedFont>
  </p:embeddedFontLst>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0E2B"/>
    <a:srgbClr val="74AC40"/>
    <a:srgbClr val="7BC39D"/>
    <a:srgbClr val="ACD9C1"/>
    <a:srgbClr val="1B2F47"/>
    <a:srgbClr val="00B0CC"/>
    <a:srgbClr val="008A9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74" d="100"/>
          <a:sy n="74" d="100"/>
        </p:scale>
        <p:origin x="-558"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6DB611-38FA-45E6-929A-B6836CA75E8D}" type="datetimeFigureOut">
              <a:rPr lang="zh-CN" altLang="en-US" smtClean="0"/>
              <a:t>2022/1/7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125A3-77AE-496B-B04C-07CB24D2E360}" type="slidenum">
              <a:rPr lang="zh-CN" altLang="en-US" smtClean="0"/>
              <a:t>‹#›</a:t>
            </a:fld>
            <a:endParaRPr lang="zh-CN" altLang="en-US"/>
          </a:p>
        </p:txBody>
      </p:sp>
    </p:spTree>
    <p:extLst>
      <p:ext uri="{BB962C8B-B14F-4D97-AF65-F5344CB8AC3E}">
        <p14:creationId xmlns:p14="http://schemas.microsoft.com/office/powerpoint/2010/main" val="214546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a:t>
            </a:fld>
            <a:endParaRPr lang="zh-CN" altLang="en-US"/>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18</a:t>
            </a:fld>
            <a:endParaRPr lang="zh-CN" altLang="en-US"/>
          </a:p>
        </p:txBody>
      </p:sp>
    </p:spTree>
    <p:extLst>
      <p:ext uri="{BB962C8B-B14F-4D97-AF65-F5344CB8AC3E}">
        <p14:creationId xmlns:p14="http://schemas.microsoft.com/office/powerpoint/2010/main" val="191205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33456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6355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0208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72755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20884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24</a:t>
            </a:fld>
            <a:endParaRPr lang="zh-CN" altLang="en-US"/>
          </a:p>
        </p:txBody>
      </p:sp>
    </p:spTree>
    <p:extLst>
      <p:ext uri="{BB962C8B-B14F-4D97-AF65-F5344CB8AC3E}">
        <p14:creationId xmlns:p14="http://schemas.microsoft.com/office/powerpoint/2010/main" val="2570695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25</a:t>
            </a:fld>
            <a:endParaRPr lang="zh-CN" altLang="en-US"/>
          </a:p>
        </p:txBody>
      </p:sp>
    </p:spTree>
    <p:extLst>
      <p:ext uri="{BB962C8B-B14F-4D97-AF65-F5344CB8AC3E}">
        <p14:creationId xmlns:p14="http://schemas.microsoft.com/office/powerpoint/2010/main" val="138223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26</a:t>
            </a:fld>
            <a:endParaRPr lang="zh-CN" altLang="en-US"/>
          </a:p>
        </p:txBody>
      </p:sp>
    </p:spTree>
    <p:extLst>
      <p:ext uri="{BB962C8B-B14F-4D97-AF65-F5344CB8AC3E}">
        <p14:creationId xmlns:p14="http://schemas.microsoft.com/office/powerpoint/2010/main" val="3098656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27</a:t>
            </a:fld>
            <a:endParaRPr lang="zh-CN" altLang="en-US"/>
          </a:p>
        </p:txBody>
      </p:sp>
    </p:spTree>
    <p:extLst>
      <p:ext uri="{BB962C8B-B14F-4D97-AF65-F5344CB8AC3E}">
        <p14:creationId xmlns:p14="http://schemas.microsoft.com/office/powerpoint/2010/main" val="2454151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a:t>
            </a:fld>
            <a:endParaRPr lang="zh-CN" altLang="en-US"/>
          </a:p>
        </p:txBody>
      </p:sp>
    </p:spTree>
    <p:extLst>
      <p:ext uri="{BB962C8B-B14F-4D97-AF65-F5344CB8AC3E}">
        <p14:creationId xmlns:p14="http://schemas.microsoft.com/office/powerpoint/2010/main" val="3615845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28</a:t>
            </a:fld>
            <a:endParaRPr lang="zh-CN" altLang="en-US"/>
          </a:p>
        </p:txBody>
      </p:sp>
    </p:spTree>
    <p:extLst>
      <p:ext uri="{BB962C8B-B14F-4D97-AF65-F5344CB8AC3E}">
        <p14:creationId xmlns:p14="http://schemas.microsoft.com/office/powerpoint/2010/main" val="919458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29</a:t>
            </a:fld>
            <a:endParaRPr lang="zh-CN" altLang="en-US"/>
          </a:p>
        </p:txBody>
      </p:sp>
    </p:spTree>
    <p:extLst>
      <p:ext uri="{BB962C8B-B14F-4D97-AF65-F5344CB8AC3E}">
        <p14:creationId xmlns:p14="http://schemas.microsoft.com/office/powerpoint/2010/main" val="2679053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30</a:t>
            </a:fld>
            <a:endParaRPr lang="zh-CN" altLang="en-US"/>
          </a:p>
        </p:txBody>
      </p:sp>
    </p:spTree>
    <p:extLst>
      <p:ext uri="{BB962C8B-B14F-4D97-AF65-F5344CB8AC3E}">
        <p14:creationId xmlns:p14="http://schemas.microsoft.com/office/powerpoint/2010/main" val="3822623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19483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32433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6127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8781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9446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89721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52111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62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99134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13</a:t>
            </a:fld>
            <a:endParaRPr lang="zh-CN" altLang="en-US"/>
          </a:p>
        </p:txBody>
      </p:sp>
    </p:spTree>
    <p:extLst>
      <p:ext uri="{BB962C8B-B14F-4D97-AF65-F5344CB8AC3E}">
        <p14:creationId xmlns:p14="http://schemas.microsoft.com/office/powerpoint/2010/main" val="3178823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14</a:t>
            </a:fld>
            <a:endParaRPr lang="zh-CN" altLang="en-US"/>
          </a:p>
        </p:txBody>
      </p:sp>
    </p:spTree>
    <p:extLst>
      <p:ext uri="{BB962C8B-B14F-4D97-AF65-F5344CB8AC3E}">
        <p14:creationId xmlns:p14="http://schemas.microsoft.com/office/powerpoint/2010/main" val="3217919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15</a:t>
            </a:fld>
            <a:endParaRPr lang="zh-CN" altLang="en-US"/>
          </a:p>
        </p:txBody>
      </p:sp>
    </p:spTree>
    <p:extLst>
      <p:ext uri="{BB962C8B-B14F-4D97-AF65-F5344CB8AC3E}">
        <p14:creationId xmlns:p14="http://schemas.microsoft.com/office/powerpoint/2010/main" val="4123300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94987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17</a:t>
            </a:fld>
            <a:endParaRPr lang="zh-CN" altLang="en-US"/>
          </a:p>
        </p:txBody>
      </p:sp>
    </p:spTree>
    <p:extLst>
      <p:ext uri="{BB962C8B-B14F-4D97-AF65-F5344CB8AC3E}">
        <p14:creationId xmlns:p14="http://schemas.microsoft.com/office/powerpoint/2010/main" val="98982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95455549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424496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4073168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81699259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6511518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EFCB49F5-E295-4CA3-AAB8-6147C82D97E7}" type="datetimeFigureOut">
              <a:rPr lang="zh-CN" altLang="en-US" smtClean="0"/>
              <a:t>2022/1/7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5203627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EFCB49F5-E295-4CA3-AAB8-6147C82D97E7}" type="datetimeFigureOut">
              <a:rPr lang="zh-CN" altLang="en-US" smtClean="0"/>
              <a:t>2022/1/7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1617358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EFCB49F5-E295-4CA3-AAB8-6147C82D97E7}" type="datetimeFigureOut">
              <a:rPr lang="zh-CN" altLang="en-US" smtClean="0"/>
              <a:t>2022/1/7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81124511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t>2022/1/7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4717238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488583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892284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49F5-E295-4CA3-AAB8-6147C82D97E7}" type="datetimeFigureOut">
              <a:rPr lang="zh-CN" altLang="en-US" smtClean="0"/>
              <a:t>2022/1/7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33536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1.pn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jpe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9.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4.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jf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jf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jf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f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jf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4046"/>
          <a:stretch/>
        </p:blipFill>
        <p:spPr>
          <a:xfrm>
            <a:off x="5888114" y="0"/>
            <a:ext cx="6303886" cy="6858000"/>
          </a:xfrm>
          <a:prstGeom prst="rect">
            <a:avLst/>
          </a:prstGeom>
        </p:spPr>
      </p:pic>
      <p:cxnSp>
        <p:nvCxnSpPr>
          <p:cNvPr id="11" name="直接连接符 10"/>
          <p:cNvCxnSpPr/>
          <p:nvPr/>
        </p:nvCxnSpPr>
        <p:spPr>
          <a:xfrm>
            <a:off x="717512" y="3860508"/>
            <a:ext cx="5188843"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矩形 259"/>
          <p:cNvSpPr>
            <a:spLocks noChangeArrowheads="1"/>
          </p:cNvSpPr>
          <p:nvPr/>
        </p:nvSpPr>
        <p:spPr bwMode="auto">
          <a:xfrm>
            <a:off x="1836501" y="222871"/>
            <a:ext cx="300433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6000" b="1" cap="all" dirty="0" err="1" smtClean="0">
                <a:solidFill>
                  <a:srgbClr val="74AC40"/>
                </a:solidFill>
                <a:latin typeface="Times New Roman" panose="02020603050405020304" pitchFamily="18" charset="0"/>
                <a:cs typeface="Times New Roman" panose="02020603050405020304" pitchFamily="18" charset="0"/>
              </a:rPr>
              <a:t>BÀI</a:t>
            </a:r>
            <a:r>
              <a:rPr lang="en-US" altLang="zh-CN" sz="6000" b="1" cap="all" dirty="0" smtClean="0">
                <a:solidFill>
                  <a:srgbClr val="74AC40"/>
                </a:solidFill>
                <a:latin typeface="Times New Roman" panose="02020603050405020304" pitchFamily="18" charset="0"/>
                <a:cs typeface="Times New Roman" panose="02020603050405020304" pitchFamily="18" charset="0"/>
              </a:rPr>
              <a:t> 7</a:t>
            </a:r>
            <a:endParaRPr lang="zh-CN" altLang="en-US" sz="6000" b="1" cap="all" dirty="0">
              <a:solidFill>
                <a:srgbClr val="74AC40"/>
              </a:solidFill>
              <a:latin typeface="Times New Roman" panose="02020603050405020304" pitchFamily="18" charset="0"/>
              <a:cs typeface="Times New Roman" panose="02020603050405020304" pitchFamily="18" charset="0"/>
            </a:endParaRPr>
          </a:p>
        </p:txBody>
      </p:sp>
      <p:sp>
        <p:nvSpPr>
          <p:cNvPr id="13" name="TextBox 10"/>
          <p:cNvSpPr txBox="1"/>
          <p:nvPr/>
        </p:nvSpPr>
        <p:spPr>
          <a:xfrm>
            <a:off x="-88863" y="1766108"/>
            <a:ext cx="7234737" cy="988989"/>
          </a:xfrm>
          <a:prstGeom prst="rect">
            <a:avLst/>
          </a:prstGeom>
          <a:noFill/>
        </p:spPr>
        <p:txBody>
          <a:bodyPr wrap="none" lIns="65024" tIns="32512" rIns="65024" bIns="32512">
            <a:spAutoFit/>
          </a:bodyPr>
          <a:lstStyle/>
          <a:p>
            <a:pPr algn="ctr">
              <a:buNone/>
            </a:pPr>
            <a:r>
              <a:rPr lang="en-US" altLang="zh-CN" sz="6000" b="1" cap="all"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THẾ GIỚI CỔ TÍCH</a:t>
            </a:r>
            <a:endParaRPr lang="zh-CN" altLang="en-US" sz="6000" b="1" cap="all" dirty="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pic>
        <p:nvPicPr>
          <p:cNvPr id="15" name="Flo Rida - Whist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1982" y="121103"/>
            <a:ext cx="609600" cy="60960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071" fill="hold"/>
                                            <p:tgtEl>
                                              <p:spTgt spid="15"/>
                                            </p:tgtEl>
                                          </p:cBhvr>
                                        </p:cmd>
                                      </p:childTnLst>
                                    </p:cTn>
                                  </p:par>
                                </p:childTnLst>
                              </p:cTn>
                            </p:par>
                            <p:par>
                              <p:cTn id="7" fill="hold">
                                <p:stCondLst>
                                  <p:cond delay="225071"/>
                                </p:stCondLst>
                                <p:childTnLst>
                                  <p:par>
                                    <p:cTn id="8" presetID="22" presetClass="entr" presetSubtype="4"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childTnLst>
                              </p:cTn>
                            </p:par>
                            <p:par>
                              <p:cTn id="11" fill="hold">
                                <p:stCondLst>
                                  <p:cond delay="226071"/>
                                </p:stCondLst>
                                <p:childTnLst>
                                  <p:par>
                                    <p:cTn id="12" presetID="2" presetClass="entr" presetSubtype="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227071"/>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
                                            </p:tgtEl>
                                          </p:cBhvr>
                                        </p:animEffect>
                                      </p:childTnLst>
                                    </p:cTn>
                                  </p:par>
                                </p:childTnLst>
                              </p:cTn>
                            </p:par>
                            <p:par>
                              <p:cTn id="24" fill="hold">
                                <p:stCondLst>
                                  <p:cond delay="227721"/>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par>
                              <p:cTn id="28" fill="hold">
                                <p:stCondLst>
                                  <p:cond delay="228221"/>
                                </p:stCondLst>
                                <p:childTnLst>
                                  <p:par>
                                    <p:cTn id="29" presetID="2" presetClass="entr" presetSubtype="2" fill="hold" grpId="0" nodeType="afterEffect" p14:presetBounceEnd="21250">
                                      <p:stCondLst>
                                        <p:cond delay="0"/>
                                      </p:stCondLst>
                                      <p:iterate type="lt">
                                        <p:tmPct val="10000"/>
                                      </p:iterate>
                                      <p:childTnLst>
                                        <p:set>
                                          <p:cBhvr>
                                            <p:cTn id="30" dur="1" fill="hold">
                                              <p:stCondLst>
                                                <p:cond delay="0"/>
                                              </p:stCondLst>
                                            </p:cTn>
                                            <p:tgtEl>
                                              <p:spTgt spid="13"/>
                                            </p:tgtEl>
                                            <p:attrNameLst>
                                              <p:attrName>style.visibility</p:attrName>
                                            </p:attrNameLst>
                                          </p:cBhvr>
                                          <p:to>
                                            <p:strVal val="visible"/>
                                          </p:to>
                                        </p:set>
                                        <p:anim calcmode="lin" valueType="num" p14:bounceEnd="21250">
                                          <p:cBhvr additive="base">
                                            <p:cTn id="31" dur="800" fill="hold"/>
                                            <p:tgtEl>
                                              <p:spTgt spid="13"/>
                                            </p:tgtEl>
                                            <p:attrNameLst>
                                              <p:attrName>ppt_x</p:attrName>
                                            </p:attrNameLst>
                                          </p:cBhvr>
                                          <p:tavLst>
                                            <p:tav tm="0">
                                              <p:val>
                                                <p:strVal val="1+#ppt_w/2"/>
                                              </p:val>
                                            </p:tav>
                                            <p:tav tm="100000">
                                              <p:val>
                                                <p:strVal val="#ppt_x"/>
                                              </p:val>
                                            </p:tav>
                                          </p:tavLst>
                                        </p:anim>
                                        <p:anim calcmode="lin" valueType="num" p14:bounceEnd="21250">
                                          <p:cBhvr additive="base">
                                            <p:cTn id="32" dur="800" fill="hold"/>
                                            <p:tgtEl>
                                              <p:spTgt spid="13"/>
                                            </p:tgtEl>
                                            <p:attrNameLst>
                                              <p:attrName>ppt_y</p:attrName>
                                            </p:attrNameLst>
                                          </p:cBhvr>
                                          <p:tavLst>
                                            <p:tav tm="0">
                                              <p:val>
                                                <p:strVal val="#ppt_y"/>
                                              </p:val>
                                            </p:tav>
                                            <p:tav tm="100000">
                                              <p:val>
                                                <p:strVal val="#ppt_y"/>
                                              </p:val>
                                            </p:tav>
                                          </p:tavLst>
                                        </p:anim>
                                      </p:childTnLst>
                                    </p:cTn>
                                  </p:par>
                                </p:childTnLst>
                              </p:cTn>
                            </p:par>
                            <p:par>
                              <p:cTn id="33" fill="hold">
                                <p:stCondLst>
                                  <p:cond delay="229981"/>
                                </p:stCondLst>
                                <p:childTnLst>
                                  <p:par>
                                    <p:cTn id="34" presetID="2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5"/>
                    </p:tgtEl>
                  </p:cMediaNode>
                </p:audio>
              </p:childTnLst>
            </p:cTn>
          </p:par>
        </p:tnLst>
        <p:bldLst>
          <p:bldP spid="12" grpId="0"/>
          <p:bldP spid="12" grpId="1"/>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071" fill="hold"/>
                                            <p:tgtEl>
                                              <p:spTgt spid="15"/>
                                            </p:tgtEl>
                                          </p:cBhvr>
                                        </p:cmd>
                                      </p:childTnLst>
                                    </p:cTn>
                                  </p:par>
                                </p:childTnLst>
                              </p:cTn>
                            </p:par>
                            <p:par>
                              <p:cTn id="7" fill="hold">
                                <p:stCondLst>
                                  <p:cond delay="225071"/>
                                </p:stCondLst>
                                <p:childTnLst>
                                  <p:par>
                                    <p:cTn id="8" presetID="22" presetClass="entr" presetSubtype="4"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childTnLst>
                              </p:cTn>
                            </p:par>
                            <p:par>
                              <p:cTn id="11" fill="hold">
                                <p:stCondLst>
                                  <p:cond delay="226071"/>
                                </p:stCondLst>
                                <p:childTnLst>
                                  <p:par>
                                    <p:cTn id="12" presetID="2" presetClass="entr" presetSubtype="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227071"/>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
                                            </p:tgtEl>
                                          </p:cBhvr>
                                        </p:animEffect>
                                      </p:childTnLst>
                                    </p:cTn>
                                  </p:par>
                                </p:childTnLst>
                              </p:cTn>
                            </p:par>
                            <p:par>
                              <p:cTn id="24" fill="hold">
                                <p:stCondLst>
                                  <p:cond delay="227721"/>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par>
                              <p:cTn id="28" fill="hold">
                                <p:stCondLst>
                                  <p:cond delay="228221"/>
                                </p:stCondLst>
                                <p:childTnLst>
                                  <p:par>
                                    <p:cTn id="29" presetID="2" presetClass="entr" presetSubtype="2" fill="hold" grpId="0" nodeType="afterEffect">
                                      <p:stCondLst>
                                        <p:cond delay="0"/>
                                      </p:stCondLst>
                                      <p:iterate type="lt">
                                        <p:tmPct val="10000"/>
                                      </p:iterate>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800" fill="hold"/>
                                            <p:tgtEl>
                                              <p:spTgt spid="13"/>
                                            </p:tgtEl>
                                            <p:attrNameLst>
                                              <p:attrName>ppt_x</p:attrName>
                                            </p:attrNameLst>
                                          </p:cBhvr>
                                          <p:tavLst>
                                            <p:tav tm="0">
                                              <p:val>
                                                <p:strVal val="1+#ppt_w/2"/>
                                              </p:val>
                                            </p:tav>
                                            <p:tav tm="100000">
                                              <p:val>
                                                <p:strVal val="#ppt_x"/>
                                              </p:val>
                                            </p:tav>
                                          </p:tavLst>
                                        </p:anim>
                                        <p:anim calcmode="lin" valueType="num">
                                          <p:cBhvr additive="base">
                                            <p:cTn id="32" dur="800" fill="hold"/>
                                            <p:tgtEl>
                                              <p:spTgt spid="13"/>
                                            </p:tgtEl>
                                            <p:attrNameLst>
                                              <p:attrName>ppt_y</p:attrName>
                                            </p:attrNameLst>
                                          </p:cBhvr>
                                          <p:tavLst>
                                            <p:tav tm="0">
                                              <p:val>
                                                <p:strVal val="#ppt_y"/>
                                              </p:val>
                                            </p:tav>
                                            <p:tav tm="100000">
                                              <p:val>
                                                <p:strVal val="#ppt_y"/>
                                              </p:val>
                                            </p:tav>
                                          </p:tavLst>
                                        </p:anim>
                                      </p:childTnLst>
                                    </p:cTn>
                                  </p:par>
                                </p:childTnLst>
                              </p:cTn>
                            </p:par>
                            <p:par>
                              <p:cTn id="33" fill="hold">
                                <p:stCondLst>
                                  <p:cond delay="229981"/>
                                </p:stCondLst>
                                <p:childTnLst>
                                  <p:par>
                                    <p:cTn id="34" presetID="2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5"/>
                    </p:tgtEl>
                  </p:cMediaNode>
                </p:audio>
              </p:childTnLst>
            </p:cTn>
          </p:par>
        </p:tnLst>
        <p:bldLst>
          <p:bldP spid="12" grpId="0"/>
          <p:bldP spid="12" grpId="1"/>
          <p:bldP spid="13" grpId="0"/>
        </p:bldLst>
      </p:timing>
    </mc:Fallback>
  </mc:AlternateContent>
  <p:extLst mod="1">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22183" y="1143056"/>
            <a:ext cx="2903285" cy="19490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a:stretch>
            <a:fillRect/>
          </a:stretch>
        </p:blipFill>
        <p:spPr>
          <a:xfrm>
            <a:off x="5173580" y="1143055"/>
            <a:ext cx="2659652" cy="19490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a:stretch>
            <a:fillRect/>
          </a:stretch>
        </p:blipFill>
        <p:spPr>
          <a:xfrm>
            <a:off x="8662737" y="1143054"/>
            <a:ext cx="2610851" cy="19490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6"/>
          <a:stretch>
            <a:fillRect/>
          </a:stretch>
        </p:blipFill>
        <p:spPr>
          <a:xfrm>
            <a:off x="1022183" y="3970420"/>
            <a:ext cx="2837098" cy="19143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p:cNvPicPr>
            <a:picLocks noChangeAspect="1"/>
          </p:cNvPicPr>
          <p:nvPr/>
        </p:nvPicPr>
        <p:blipFill>
          <a:blip r:embed="rId7"/>
          <a:stretch>
            <a:fillRect/>
          </a:stretch>
        </p:blipFill>
        <p:spPr>
          <a:xfrm>
            <a:off x="5173580" y="4069959"/>
            <a:ext cx="2659652" cy="1814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8"/>
          <a:stretch>
            <a:fillRect/>
          </a:stretch>
        </p:blipFill>
        <p:spPr>
          <a:xfrm>
            <a:off x="8662737" y="4069959"/>
            <a:ext cx="2610852" cy="18966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Cloud Callout 10"/>
          <p:cNvSpPr/>
          <p:nvPr/>
        </p:nvSpPr>
        <p:spPr>
          <a:xfrm>
            <a:off x="4707699" y="1846846"/>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dirty="0">
                <a:solidFill>
                  <a:srgbClr val="000000"/>
                </a:solidFill>
                <a:latin typeface="Times New Roman" panose="02020603050405020304" pitchFamily="18" charset="0"/>
                <a:ea typeface="SimSun" panose="02010600030101010101" pitchFamily="2" charset="-122"/>
              </a:rPr>
              <a:t>Chia </a:t>
            </a:r>
            <a:r>
              <a:rPr lang="en-US" sz="2800" i="1" kern="100" dirty="0" err="1">
                <a:solidFill>
                  <a:srgbClr val="000000"/>
                </a:solidFill>
                <a:latin typeface="Times New Roman" panose="02020603050405020304" pitchFamily="18" charset="0"/>
                <a:ea typeface="SimSun" panose="02010600030101010101" pitchFamily="2" charset="-122"/>
              </a:rPr>
              <a:t>sẻ</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suy</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nghĩ</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cảm</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xúc</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của</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em</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về</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những</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câu</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smtClean="0">
                <a:solidFill>
                  <a:srgbClr val="000000"/>
                </a:solidFill>
                <a:latin typeface="Times New Roman" panose="02020603050405020304" pitchFamily="18" charset="0"/>
                <a:ea typeface="SimSun" panose="02010600030101010101" pitchFamily="2" charset="-122"/>
              </a:rPr>
              <a:t>ch</a:t>
            </a:r>
            <a:r>
              <a:rPr lang="en-US" sz="2800" i="1" kern="100" dirty="0" err="1" smtClean="0">
                <a:solidFill>
                  <a:srgbClr val="000000"/>
                </a:solidFill>
                <a:latin typeface="Times New Roman" panose="02020603050405020304" pitchFamily="18" charset="0"/>
                <a:ea typeface="SimSun" panose="02010600030101010101" pitchFamily="2" charset="-122"/>
              </a:rPr>
              <a:t>uyện</a:t>
            </a:r>
            <a:r>
              <a:rPr lang="en-US" sz="2800" i="1" kern="100" dirty="0" smtClean="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đó</a:t>
            </a:r>
            <a:r>
              <a:rPr lang="en-US" sz="2800" i="1" kern="100" dirty="0">
                <a:solidFill>
                  <a:srgbClr val="000000"/>
                </a:solidFill>
                <a:latin typeface="Times New Roman" panose="02020603050405020304" pitchFamily="18" charset="0"/>
                <a:ea typeface="SimSun" panose="02010600030101010101" pitchFamily="2" charset="-122"/>
              </a:rPr>
              <a:t>? </a:t>
            </a:r>
            <a:endParaRPr lang="en-US" sz="2800" kern="1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173406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par>
                                <p:cTn id="10" presetID="5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par>
                                <p:cTn id="20" presetID="5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Scale>
                                      <p:cBhvr>
                                        <p:cTn id="2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6"/>
                                        </p:tgtEl>
                                        <p:attrNameLst>
                                          <p:attrName>ppt_x</p:attrName>
                                          <p:attrName>ppt_y</p:attrName>
                                        </p:attrNameLst>
                                      </p:cBhvr>
                                    </p:animMotion>
                                    <p:animEffect transition="in" filter="fade">
                                      <p:cBhvr>
                                        <p:cTn id="24" dur="1000"/>
                                        <p:tgtEl>
                                          <p:spTgt spid="6"/>
                                        </p:tgtEl>
                                      </p:cBhvr>
                                    </p:animEffect>
                                  </p:childTnLst>
                                </p:cTn>
                              </p:par>
                              <p:par>
                                <p:cTn id="25" presetID="5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9"/>
                                        </p:tgtEl>
                                        <p:attrNameLst>
                                          <p:attrName>ppt_x</p:attrName>
                                          <p:attrName>ppt_y</p:attrName>
                                        </p:attrNameLst>
                                      </p:cBhvr>
                                    </p:animMotion>
                                    <p:animEffect transition="in" filter="fade">
                                      <p:cBhvr>
                                        <p:cTn id="29" dur="1000"/>
                                        <p:tgtEl>
                                          <p:spTgt spid="9"/>
                                        </p:tgtEl>
                                      </p:cBhvr>
                                    </p:animEffect>
                                  </p:childTnLst>
                                </p:cTn>
                              </p:par>
                              <p:par>
                                <p:cTn id="30" presetID="5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Scale>
                                      <p:cBhvr>
                                        <p:cTn id="3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0"/>
                                        </p:tgtEl>
                                        <p:attrNameLst>
                                          <p:attrName>ppt_x</p:attrName>
                                          <p:attrName>ppt_y</p:attrName>
                                        </p:attrNameLst>
                                      </p:cBhvr>
                                    </p:animMotion>
                                    <p:animEffect transition="in" filter="fade">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694171" y="1228669"/>
            <a:ext cx="8048649" cy="2708434"/>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60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HÌNH</a:t>
            </a:r>
            <a:r>
              <a:rPr kumimoji="0" lang="en-US" altLang="zh-CN" sz="8800" b="0" i="0" u="none" strike="noStrike" kern="1200" cap="none" spc="600" normalizeH="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THÀNH KIẾN THỨC</a:t>
            </a:r>
            <a:endParaRPr kumimoji="0" lang="zh-CN" altLang="en-US" sz="8800" b="0" i="0" u="none" strike="noStrike" kern="1200" cap="none" spc="60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45217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sp>
        <p:nvSpPr>
          <p:cNvPr id="26" name="5"/>
          <p:cNvSpPr/>
          <p:nvPr/>
        </p:nvSpPr>
        <p:spPr>
          <a:xfrm flipH="1">
            <a:off x="592587" y="1755620"/>
            <a:ext cx="7152343" cy="904863"/>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I. </a:t>
            </a:r>
            <a:r>
              <a:rPr kumimoji="0" lang="en-US" altLang="zh-CN" sz="4400" b="1" i="0" u="none" strike="noStrike" kern="1200" cap="none" spc="0" normalizeH="0" baseline="0" noProof="0" dirty="0" err="1">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Tìm</a:t>
            </a:r>
            <a:r>
              <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 </a:t>
            </a:r>
            <a:r>
              <a:rPr kumimoji="0" lang="en-US" altLang="zh-CN" sz="4400" b="1" i="0" u="none" strike="noStrike" kern="1200" cap="none" spc="0" normalizeH="0" baseline="0" noProof="0" dirty="0" err="1"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hiểu</a:t>
            </a:r>
            <a:r>
              <a:rPr kumimoji="0" lang="en-US" altLang="zh-CN" sz="4400" b="1" i="0" u="none" strike="noStrike" kern="1200" cap="none" spc="0" normalizeH="0" baseline="0" noProof="0" dirty="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 </a:t>
            </a:r>
            <a:r>
              <a:rPr kumimoji="0" lang="en-US" altLang="zh-CN" sz="4400" b="1" i="0" u="none" strike="noStrike" kern="1200" cap="none" spc="0" normalizeH="0" baseline="0" noProof="0" dirty="0" err="1"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giới</a:t>
            </a:r>
            <a:r>
              <a:rPr kumimoji="0" lang="en-US" altLang="zh-CN" sz="4400" b="1" i="0" u="none" strike="noStrike" kern="1200" cap="none" spc="0" normalizeH="0" baseline="0" noProof="0" dirty="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thiệu</a:t>
            </a:r>
            <a:r>
              <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bài</a:t>
            </a:r>
            <a:r>
              <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 </a:t>
            </a:r>
            <a:r>
              <a:rPr kumimoji="0" lang="en-US" altLang="zh-CN" sz="4400" b="1" i="0" u="none" strike="noStrike" kern="1200" cap="none" spc="0" normalizeH="0" baseline="0" noProof="0" dirty="0" err="1"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học</a:t>
            </a:r>
            <a:endPar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endParaRPr>
          </a:p>
        </p:txBody>
      </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9765346" y="623505"/>
            <a:ext cx="1277257" cy="1132115"/>
          </a:xfrm>
          <a:prstGeom prst="rect">
            <a:avLst/>
          </a:prstGeom>
        </p:spPr>
      </p:pic>
    </p:spTree>
    <p:extLst>
      <p:ext uri="{BB962C8B-B14F-4D97-AF65-F5344CB8AC3E}">
        <p14:creationId xmlns:p14="http://schemas.microsoft.com/office/powerpoint/2010/main" val="250639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7" name="Cloud Callout 6"/>
          <p:cNvSpPr/>
          <p:nvPr/>
        </p:nvSpPr>
        <p:spPr>
          <a:xfrm>
            <a:off x="4298626" y="1076825"/>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Chủ đề của bài học là gì</a:t>
            </a:r>
            <a:endParaRPr lang="en-US" sz="2800" kern="100">
              <a:effectLst/>
              <a:latin typeface="Times New Roman" panose="02020603050405020304" pitchFamily="18" charset="0"/>
              <a:ea typeface="SimSun" panose="02010600030101010101" pitchFamily="2" charset="-122"/>
            </a:endParaRPr>
          </a:p>
        </p:txBody>
      </p:sp>
      <p:sp>
        <p:nvSpPr>
          <p:cNvPr id="8" name="Cloud Callout 7"/>
          <p:cNvSpPr/>
          <p:nvPr/>
        </p:nvSpPr>
        <p:spPr>
          <a:xfrm>
            <a:off x="4298625" y="1076825"/>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“Thế giới cổ tích”</a:t>
            </a:r>
            <a:endParaRPr lang="en-US" sz="28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7"/>
          <a:stretch>
            <a:fillRect/>
          </a:stretch>
        </p:blipFill>
        <p:spPr>
          <a:xfrm>
            <a:off x="384509" y="370968"/>
            <a:ext cx="2952750" cy="1543050"/>
          </a:xfrm>
          <a:prstGeom prst="rect">
            <a:avLst/>
          </a:prstGeom>
        </p:spPr>
      </p:pic>
      <p:pic>
        <p:nvPicPr>
          <p:cNvPr id="5" name="Picture 4"/>
          <p:cNvPicPr>
            <a:picLocks noChangeAspect="1"/>
          </p:cNvPicPr>
          <p:nvPr/>
        </p:nvPicPr>
        <p:blipFill>
          <a:blip r:embed="rId8"/>
          <a:stretch>
            <a:fillRect/>
          </a:stretch>
        </p:blipFill>
        <p:spPr>
          <a:xfrm>
            <a:off x="1441126" y="2697628"/>
            <a:ext cx="2857500" cy="1600200"/>
          </a:xfrm>
          <a:prstGeom prst="rect">
            <a:avLst/>
          </a:prstGeom>
        </p:spPr>
      </p:pic>
      <p:pic>
        <p:nvPicPr>
          <p:cNvPr id="6" name="Picture 5"/>
          <p:cNvPicPr>
            <a:picLocks noChangeAspect="1"/>
          </p:cNvPicPr>
          <p:nvPr/>
        </p:nvPicPr>
        <p:blipFill>
          <a:blip r:embed="rId9"/>
          <a:stretch>
            <a:fillRect/>
          </a:stretch>
        </p:blipFill>
        <p:spPr>
          <a:xfrm>
            <a:off x="9383398" y="370968"/>
            <a:ext cx="2652192" cy="2143125"/>
          </a:xfrm>
          <a:prstGeom prst="rect">
            <a:avLst/>
          </a:prstGeom>
        </p:spPr>
      </p:pic>
      <p:pic>
        <p:nvPicPr>
          <p:cNvPr id="9" name="Picture 8"/>
          <p:cNvPicPr>
            <a:picLocks noChangeAspect="1"/>
          </p:cNvPicPr>
          <p:nvPr/>
        </p:nvPicPr>
        <p:blipFill>
          <a:blip r:embed="rId10"/>
          <a:stretch>
            <a:fillRect/>
          </a:stretch>
        </p:blipFill>
        <p:spPr>
          <a:xfrm>
            <a:off x="8673265" y="3469153"/>
            <a:ext cx="2762250" cy="1657350"/>
          </a:xfrm>
          <a:prstGeom prst="rect">
            <a:avLst/>
          </a:prstGeom>
        </p:spPr>
      </p:pic>
      <p:pic>
        <p:nvPicPr>
          <p:cNvPr id="10" name="Picture 9"/>
          <p:cNvPicPr>
            <a:picLocks noChangeAspect="1"/>
          </p:cNvPicPr>
          <p:nvPr/>
        </p:nvPicPr>
        <p:blipFill>
          <a:blip r:embed="rId11"/>
          <a:stretch>
            <a:fillRect/>
          </a:stretch>
        </p:blipFill>
        <p:spPr>
          <a:xfrm>
            <a:off x="4493418" y="3159686"/>
            <a:ext cx="3205163" cy="3205163"/>
          </a:xfrm>
          <a:prstGeom prst="rect">
            <a:avLst/>
          </a:prstGeom>
        </p:spPr>
      </p:pic>
    </p:spTree>
    <p:extLst>
      <p:ext uri="{BB962C8B-B14F-4D97-AF65-F5344CB8AC3E}">
        <p14:creationId xmlns:p14="http://schemas.microsoft.com/office/powerpoint/2010/main" val="206463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4" presetClass="emph" presetSubtype="0" fill="hold" grpId="0" nodeType="clickEffect">
                                  <p:stCondLst>
                                    <p:cond delay="0"/>
                                  </p:stCondLst>
                                  <p:iterate type="lt">
                                    <p:tmPct val="10000"/>
                                  </p:iterate>
                                  <p:childTnLst>
                                    <p:animMotion origin="layout" path="M 2.08333E-6 1.48148E-6 L 2.08333E-6 -0.07222 " pathEditMode="relative" rAng="0" ptsTypes="AA">
                                      <p:cBhvr>
                                        <p:cTn id="19" dur="250" accel="50000" decel="50000" autoRev="1" fill="hold">
                                          <p:stCondLst>
                                            <p:cond delay="0"/>
                                          </p:stCondLst>
                                        </p:cTn>
                                        <p:tgtEl>
                                          <p:spTgt spid="8"/>
                                        </p:tgtEl>
                                        <p:attrNameLst>
                                          <p:attrName>ppt_x</p:attrName>
                                          <p:attrName>ppt_y</p:attrName>
                                        </p:attrNameLst>
                                      </p:cBhvr>
                                      <p:rCtr x="0" y="-3611"/>
                                    </p:animMotion>
                                    <p:animRot by="1500000">
                                      <p:cBhvr>
                                        <p:cTn id="20" dur="125" fill="hold">
                                          <p:stCondLst>
                                            <p:cond delay="0"/>
                                          </p:stCondLst>
                                        </p:cTn>
                                        <p:tgtEl>
                                          <p:spTgt spid="8"/>
                                        </p:tgtEl>
                                        <p:attrNameLst>
                                          <p:attrName>r</p:attrName>
                                        </p:attrNameLst>
                                      </p:cBhvr>
                                    </p:animRot>
                                    <p:animRot by="-1500000">
                                      <p:cBhvr>
                                        <p:cTn id="21" dur="125" fill="hold">
                                          <p:stCondLst>
                                            <p:cond delay="125"/>
                                          </p:stCondLst>
                                        </p:cTn>
                                        <p:tgtEl>
                                          <p:spTgt spid="8"/>
                                        </p:tgtEl>
                                        <p:attrNameLst>
                                          <p:attrName>r</p:attrName>
                                        </p:attrNameLst>
                                      </p:cBhvr>
                                    </p:animRot>
                                    <p:animRot by="-1500000">
                                      <p:cBhvr>
                                        <p:cTn id="22" dur="125" fill="hold">
                                          <p:stCondLst>
                                            <p:cond delay="250"/>
                                          </p:stCondLst>
                                        </p:cTn>
                                        <p:tgtEl>
                                          <p:spTgt spid="8"/>
                                        </p:tgtEl>
                                        <p:attrNameLst>
                                          <p:attrName>r</p:attrName>
                                        </p:attrNameLst>
                                      </p:cBhvr>
                                    </p:animRot>
                                    <p:animRot by="1500000">
                                      <p:cBhvr>
                                        <p:cTn id="23" dur="125" fill="hold">
                                          <p:stCondLst>
                                            <p:cond delay="375"/>
                                          </p:stCondLst>
                                        </p:cTn>
                                        <p:tgtEl>
                                          <p:spTgt spid="8"/>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6692911" y="697832"/>
            <a:ext cx="4388174"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Theo em hiện nay, truyện cổ tích có còn giá, sức hấp dẫn nữa không?</a:t>
            </a:r>
            <a:endParaRPr lang="en-US" sz="2800" kern="100">
              <a:effectLst/>
              <a:latin typeface="Times New Roman" panose="02020603050405020304" pitchFamily="18" charset="0"/>
              <a:ea typeface="SimSun" panose="02010600030101010101" pitchFamily="2" charset="-122"/>
            </a:endParaRPr>
          </a:p>
        </p:txBody>
      </p:sp>
      <p:sp>
        <p:nvSpPr>
          <p:cNvPr id="8" name="Cloud Callout 7"/>
          <p:cNvSpPr/>
          <p:nvPr/>
        </p:nvSpPr>
        <p:spPr>
          <a:xfrm>
            <a:off x="4535906" y="425846"/>
            <a:ext cx="7519735" cy="3404936"/>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smtClean="0">
                <a:solidFill>
                  <a:srgbClr val="000000"/>
                </a:solidFill>
                <a:latin typeface="Times New Roman" panose="02020603050405020304" pitchFamily="18" charset="0"/>
                <a:ea typeface="SimSun" panose="02010600030101010101" pitchFamily="2" charset="-122"/>
              </a:rPr>
              <a:t>Truyện cổ tích </a:t>
            </a:r>
            <a:r>
              <a:rPr lang="en-US" sz="2800" i="1" kern="100">
                <a:solidFill>
                  <a:srgbClr val="000000"/>
                </a:solidFill>
                <a:latin typeface="Times New Roman" panose="02020603050405020304" pitchFamily="18" charset="0"/>
                <a:ea typeface="SimSun" panose="02010600030101010101" pitchFamily="2" charset="-122"/>
              </a:rPr>
              <a:t>vẫn còn nguyên vẹn giá trị, đó là những câu chuyện hấp dẫn, kì diệu, mở ra một thế giới bí ẩn, kì lạ đặc biệt là có những bài học vô cùng sâu sắc…</a:t>
            </a:r>
            <a:endParaRPr lang="en-US" sz="2800" kern="100">
              <a:effectLst/>
              <a:latin typeface="Times New Roman" panose="02020603050405020304" pitchFamily="18" charset="0"/>
              <a:ea typeface="SimSun" panose="02010600030101010101" pitchFamily="2" charset="-122"/>
            </a:endParaRPr>
          </a:p>
        </p:txBody>
      </p:sp>
      <p:pic>
        <p:nvPicPr>
          <p:cNvPr id="5" name="Picture 4"/>
          <p:cNvPicPr>
            <a:picLocks noChangeAspect="1"/>
          </p:cNvPicPr>
          <p:nvPr/>
        </p:nvPicPr>
        <p:blipFill>
          <a:blip r:embed="rId7"/>
          <a:stretch>
            <a:fillRect/>
          </a:stretch>
        </p:blipFill>
        <p:spPr>
          <a:xfrm>
            <a:off x="216879" y="360948"/>
            <a:ext cx="4069683" cy="3404936"/>
          </a:xfrm>
          <a:prstGeom prst="ellipse">
            <a:avLst/>
          </a:prstGeom>
          <a:ln>
            <a:noFill/>
          </a:ln>
          <a:effectLst>
            <a:softEdge rad="112500"/>
          </a:effectLst>
        </p:spPr>
      </p:pic>
      <p:pic>
        <p:nvPicPr>
          <p:cNvPr id="7" name="Picture 6"/>
          <p:cNvPicPr>
            <a:picLocks noChangeAspect="1"/>
          </p:cNvPicPr>
          <p:nvPr/>
        </p:nvPicPr>
        <p:blipFill>
          <a:blip r:embed="rId8"/>
          <a:stretch>
            <a:fillRect/>
          </a:stretch>
        </p:blipFill>
        <p:spPr>
          <a:xfrm>
            <a:off x="4286562" y="4595085"/>
            <a:ext cx="2705100" cy="1685925"/>
          </a:xfrm>
          <a:prstGeom prst="ellipse">
            <a:avLst/>
          </a:prstGeom>
          <a:ln>
            <a:noFill/>
          </a:ln>
          <a:effectLst>
            <a:softEdge rad="112500"/>
          </a:effectLst>
        </p:spPr>
      </p:pic>
      <p:pic>
        <p:nvPicPr>
          <p:cNvPr id="9" name="Picture 8"/>
          <p:cNvPicPr>
            <a:picLocks noChangeAspect="1"/>
          </p:cNvPicPr>
          <p:nvPr/>
        </p:nvPicPr>
        <p:blipFill>
          <a:blip r:embed="rId9"/>
          <a:stretch>
            <a:fillRect/>
          </a:stretch>
        </p:blipFill>
        <p:spPr>
          <a:xfrm>
            <a:off x="7658273" y="4060622"/>
            <a:ext cx="2457450" cy="1866900"/>
          </a:xfrm>
          <a:prstGeom prst="ellipse">
            <a:avLst/>
          </a:prstGeom>
          <a:ln>
            <a:noFill/>
          </a:ln>
          <a:effectLst>
            <a:softEdge rad="112500"/>
          </a:effectLst>
        </p:spPr>
      </p:pic>
    </p:spTree>
    <p:extLst>
      <p:ext uri="{BB962C8B-B14F-4D97-AF65-F5344CB8AC3E}">
        <p14:creationId xmlns:p14="http://schemas.microsoft.com/office/powerpoint/2010/main" val="197411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4031941" y="1290458"/>
            <a:ext cx="4793673" cy="3404936"/>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i="1" kern="100">
                <a:solidFill>
                  <a:srgbClr val="000000"/>
                </a:solidFill>
                <a:latin typeface="Times New Roman" panose="02020603050405020304" pitchFamily="18" charset="0"/>
                <a:ea typeface="SimSun" panose="02010600030101010101" pitchFamily="2" charset="-122"/>
              </a:rPr>
              <a:t>Phần giới thiệu bài học muốn nói với </a:t>
            </a:r>
            <a:r>
              <a:rPr lang="en-US" sz="3200" i="1" kern="100" smtClean="0">
                <a:solidFill>
                  <a:srgbClr val="000000"/>
                </a:solidFill>
                <a:latin typeface="Times New Roman" panose="02020603050405020304" pitchFamily="18" charset="0"/>
                <a:ea typeface="SimSun" panose="02010600030101010101" pitchFamily="2" charset="-122"/>
              </a:rPr>
              <a:t>chúng </a:t>
            </a:r>
            <a:r>
              <a:rPr lang="en-US" sz="3200" i="1" kern="100">
                <a:solidFill>
                  <a:srgbClr val="000000"/>
                </a:solidFill>
                <a:latin typeface="Times New Roman" panose="02020603050405020304" pitchFamily="18" charset="0"/>
                <a:ea typeface="SimSun" panose="02010600030101010101" pitchFamily="2" charset="-122"/>
              </a:rPr>
              <a:t>ta điều gì?</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4660052" y="556164"/>
            <a:ext cx="6096000" cy="584775"/>
          </a:xfrm>
          <a:prstGeom prst="rect">
            <a:avLst/>
          </a:prstGeom>
        </p:spPr>
        <p:txBody>
          <a:bodyPr>
            <a:spAutoFit/>
          </a:bodyPr>
          <a:lstStyle/>
          <a:p>
            <a:pPr algn="just"/>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a:stretch>
            <a:fillRect/>
          </a:stretch>
        </p:blipFill>
        <p:spPr>
          <a:xfrm>
            <a:off x="5367457" y="4588230"/>
            <a:ext cx="3401469" cy="1713277"/>
          </a:xfrm>
          <a:prstGeom prst="rect">
            <a:avLst/>
          </a:prstGeom>
        </p:spPr>
      </p:pic>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kern="100">
                <a:solidFill>
                  <a:srgbClr val="000000"/>
                </a:solidFill>
                <a:latin typeface="Times New Roman" panose="02020603050405020304" pitchFamily="18" charset="0"/>
                <a:ea typeface="SimSun" panose="02010600030101010101" pitchFamily="2" charset="-122"/>
              </a:rPr>
              <a:t>Phần giới thiệu bài học</a:t>
            </a:r>
            <a:endParaRPr lang="en-US"/>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kern="100">
                <a:solidFill>
                  <a:srgbClr val="000000"/>
                </a:solidFill>
                <a:latin typeface="Times New Roman" panose="02020603050405020304" pitchFamily="18" charset="0"/>
                <a:ea typeface="SimSun" panose="02010600030101010101" pitchFamily="2" charset="-122"/>
              </a:rPr>
              <a:t>Giới thiệu đặc điểm của truyện cổ tích: nhân vật, cốt truyện cổ tích.</a:t>
            </a:r>
          </a:p>
        </p:txBody>
      </p:sp>
      <p:sp>
        <p:nvSpPr>
          <p:cNvPr id="13" name="Rounded Rectangle 12"/>
          <p:cNvSpPr/>
          <p:nvPr/>
        </p:nvSpPr>
        <p:spPr>
          <a:xfrm>
            <a:off x="3340474" y="3459103"/>
            <a:ext cx="6801134" cy="914400"/>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kern="100">
                <a:solidFill>
                  <a:srgbClr val="000000"/>
                </a:solidFill>
                <a:latin typeface="Times New Roman" panose="02020603050405020304" pitchFamily="18" charset="0"/>
                <a:ea typeface="SimSun" panose="02010600030101010101" pitchFamily="2" charset="-122"/>
              </a:rPr>
              <a:t>Truyện cổ tích với những bài học cuộc sống, những triết lí nhân sinh sâu sắc.</a:t>
            </a:r>
          </a:p>
        </p:txBody>
      </p:sp>
      <p:pic>
        <p:nvPicPr>
          <p:cNvPr id="14" name="Picture 13"/>
          <p:cNvPicPr>
            <a:picLocks noChangeAspect="1"/>
          </p:cNvPicPr>
          <p:nvPr/>
        </p:nvPicPr>
        <p:blipFill>
          <a:blip r:embed="rId8"/>
          <a:stretch>
            <a:fillRect/>
          </a:stretch>
        </p:blipFill>
        <p:spPr>
          <a:xfrm>
            <a:off x="8785512" y="1344461"/>
            <a:ext cx="3328195" cy="2148929"/>
          </a:xfrm>
          <a:prstGeom prst="rect">
            <a:avLst/>
          </a:prstGeom>
        </p:spPr>
      </p:pic>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095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1)">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62"/>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sp>
        <p:nvSpPr>
          <p:cNvPr id="26" name="5"/>
          <p:cNvSpPr/>
          <p:nvPr/>
        </p:nvSpPr>
        <p:spPr>
          <a:xfrm flipH="1">
            <a:off x="923587" y="1181185"/>
            <a:ext cx="4964051" cy="904863"/>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4400" b="1" dirty="0"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II</a:t>
            </a:r>
            <a:r>
              <a:rPr kumimoji="0" lang="en-US" altLang="zh-CN" sz="4400" b="1" i="0" u="none" strike="noStrike" kern="1200" cap="none" spc="0" normalizeH="0" baseline="0" noProof="0" dirty="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 Tri </a:t>
            </a:r>
            <a:r>
              <a:rPr kumimoji="0" lang="en-US" altLang="zh-CN" sz="4400" b="1" i="0" u="none" strike="noStrike" kern="1200" cap="none" spc="0" normalizeH="0" baseline="0" noProof="0" dirty="0" err="1">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thức</a:t>
            </a:r>
            <a:r>
              <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ngữ</a:t>
            </a:r>
            <a:r>
              <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 </a:t>
            </a:r>
            <a:r>
              <a:rPr kumimoji="0" lang="en-US" altLang="zh-CN" sz="4400" b="1" i="0" u="none" strike="noStrike" kern="1200" cap="none" spc="0" normalizeH="0" baseline="0" noProof="0" dirty="0" err="1"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văn</a:t>
            </a:r>
            <a:endPar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endParaRPr>
          </a:p>
        </p:txBody>
      </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9765346" y="623505"/>
            <a:ext cx="1277257" cy="1132115"/>
          </a:xfrm>
          <a:prstGeom prst="rect">
            <a:avLst/>
          </a:prstGeom>
        </p:spPr>
      </p:pic>
    </p:spTree>
    <p:extLst>
      <p:ext uri="{BB962C8B-B14F-4D97-AF65-F5344CB8AC3E}">
        <p14:creationId xmlns:p14="http://schemas.microsoft.com/office/powerpoint/2010/main" val="114336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69" y="-323904"/>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159669" y="5236910"/>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1898986" y="668471"/>
            <a:ext cx="4225636" cy="3176336"/>
          </a:xfrm>
          <a:prstGeom prst="cloudCallout">
            <a:avLst>
              <a:gd name="adj1" fmla="val -49246"/>
              <a:gd name="adj2" fmla="val 76444"/>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i="1" kern="100">
                <a:solidFill>
                  <a:srgbClr val="000000"/>
                </a:solidFill>
                <a:latin typeface="Times New Roman" panose="02020603050405020304" pitchFamily="18" charset="0"/>
                <a:ea typeface="SimSun" panose="02010600030101010101" pitchFamily="2" charset="-122"/>
              </a:rPr>
              <a:t>Truyện cổ tích là gì? </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546512" y="-168742"/>
            <a:ext cx="7051963" cy="830997"/>
          </a:xfrm>
          <a:prstGeom prst="rect">
            <a:avLst/>
          </a:prstGeom>
        </p:spPr>
        <p:txBody>
          <a:bodyPr wrap="square">
            <a:spAutoFit/>
          </a:bodyPr>
          <a:lstStyle/>
          <a:p>
            <a:pPr algn="just">
              <a:lnSpc>
                <a:spcPct val="150000"/>
              </a:lnSpc>
            </a:pPr>
            <a:r>
              <a:rPr lang="en-US" sz="3200" b="1" kern="100" smtClean="0">
                <a:latin typeface="Times New Roman" panose="02020603050405020304" pitchFamily="18" charset="0"/>
                <a:ea typeface="SimSun" panose="02010600030101010101" pitchFamily="2" charset="-122"/>
              </a:rPr>
              <a:t>1. </a:t>
            </a:r>
            <a:r>
              <a:rPr lang="vi-VN" sz="3200" b="1" kern="100" smtClean="0">
                <a:latin typeface="Times New Roman" panose="02020603050405020304" pitchFamily="18" charset="0"/>
                <a:ea typeface="SimSun" panose="02010600030101010101" pitchFamily="2" charset="-122"/>
              </a:rPr>
              <a:t>Truyện </a:t>
            </a:r>
            <a:r>
              <a:rPr lang="vi-VN" sz="3200" b="1" kern="100">
                <a:latin typeface="Times New Roman" panose="02020603050405020304" pitchFamily="18" charset="0"/>
                <a:ea typeface="SimSun" panose="02010600030101010101" pitchFamily="2" charset="-122"/>
              </a:rPr>
              <a:t>cổ </a:t>
            </a:r>
            <a:r>
              <a:rPr lang="vi-VN" sz="3200" b="1" kern="100" smtClean="0">
                <a:latin typeface="Times New Roman" panose="02020603050405020304" pitchFamily="18" charset="0"/>
                <a:ea typeface="SimSun" panose="02010600030101010101" pitchFamily="2" charset="-122"/>
              </a:rPr>
              <a:t>tích</a:t>
            </a:r>
            <a:endParaRPr lang="en-US" sz="3200" kern="100">
              <a:latin typeface="Times New Roman" panose="02020603050405020304" pitchFamily="18" charset="0"/>
              <a:ea typeface="SimSun" panose="02010600030101010101" pitchFamily="2" charset="-122"/>
            </a:endParaRPr>
          </a:p>
        </p:txBody>
      </p:sp>
      <p:sp>
        <p:nvSpPr>
          <p:cNvPr id="12" name="Rounded Rectangle 11"/>
          <p:cNvSpPr/>
          <p:nvPr/>
        </p:nvSpPr>
        <p:spPr>
          <a:xfrm>
            <a:off x="7988961" y="69084"/>
            <a:ext cx="4043370" cy="914400"/>
          </a:xfrm>
          <a:prstGeom prst="roundRect">
            <a:avLst/>
          </a:prstGeom>
          <a:solidFill>
            <a:srgbClr val="ACD9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C</a:t>
            </a:r>
            <a:r>
              <a:rPr lang="vi-VN" sz="2800" smtClean="0">
                <a:solidFill>
                  <a:prstClr val="black"/>
                </a:solidFill>
                <a:latin typeface="Times New Roman" panose="02020603050405020304" pitchFamily="18" charset="0"/>
                <a:cs typeface="Times New Roman" panose="02020603050405020304" pitchFamily="18" charset="0"/>
              </a:rPr>
              <a:t>ó </a:t>
            </a:r>
            <a:r>
              <a:rPr lang="vi-VN" sz="2800">
                <a:solidFill>
                  <a:prstClr val="black"/>
                </a:solidFill>
                <a:latin typeface="Times New Roman" panose="02020603050405020304" pitchFamily="18" charset="0"/>
                <a:cs typeface="Times New Roman" panose="02020603050405020304" pitchFamily="18" charset="0"/>
              </a:rPr>
              <a:t>nhiều yếu tố hư cấu, kì ảo</a:t>
            </a:r>
            <a:endParaRPr lang="en-US"/>
          </a:p>
        </p:txBody>
      </p:sp>
      <p:sp>
        <p:nvSpPr>
          <p:cNvPr id="13" name="Rounded Rectangle 12"/>
          <p:cNvSpPr/>
          <p:nvPr/>
        </p:nvSpPr>
        <p:spPr>
          <a:xfrm>
            <a:off x="7988961" y="1516078"/>
            <a:ext cx="4043370" cy="1586707"/>
          </a:xfrm>
          <a:prstGeom prst="roundRect">
            <a:avLst/>
          </a:prstGeom>
          <a:solidFill>
            <a:srgbClr val="ACD9C1"/>
          </a:solidFill>
          <a:ln>
            <a:solidFill>
              <a:srgbClr val="7BC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solidFill>
                  <a:prstClr val="black"/>
                </a:solidFill>
                <a:latin typeface="Times New Roman" panose="02020603050405020304" pitchFamily="18" charset="0"/>
                <a:cs typeface="Times New Roman" panose="02020603050405020304" pitchFamily="18" charset="0"/>
              </a:rPr>
              <a:t>Kể </a:t>
            </a:r>
            <a:r>
              <a:rPr lang="en-US" sz="2800">
                <a:solidFill>
                  <a:prstClr val="black"/>
                </a:solidFill>
                <a:latin typeface="Times New Roman" panose="02020603050405020304" pitchFamily="18" charset="0"/>
                <a:cs typeface="Times New Roman" panose="02020603050405020304" pitchFamily="18" charset="0"/>
              </a:rPr>
              <a:t>về số phận và cuộc đời của các nhân vật trong những mối quan hệ xã hội.</a:t>
            </a:r>
            <a:endParaRPr lang="en-US"/>
          </a:p>
        </p:txBody>
      </p:sp>
      <p:sp>
        <p:nvSpPr>
          <p:cNvPr id="14" name="Rounded Rectangle 13"/>
          <p:cNvSpPr/>
          <p:nvPr/>
        </p:nvSpPr>
        <p:spPr>
          <a:xfrm>
            <a:off x="7988961" y="3635379"/>
            <a:ext cx="404337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Thể </a:t>
            </a:r>
            <a:r>
              <a:rPr lang="en-US" sz="2800">
                <a:solidFill>
                  <a:prstClr val="black"/>
                </a:solidFill>
                <a:latin typeface="Times New Roman" panose="02020603050405020304" pitchFamily="18" charset="0"/>
                <a:cs typeface="Times New Roman" panose="02020603050405020304" pitchFamily="18" charset="0"/>
              </a:rPr>
              <a:t>hiện cái nhìn về hiện thực</a:t>
            </a:r>
            <a:endParaRPr lang="en-US"/>
          </a:p>
        </p:txBody>
      </p:sp>
      <p:sp>
        <p:nvSpPr>
          <p:cNvPr id="17" name="Rounded Rectangle 16"/>
          <p:cNvSpPr/>
          <p:nvPr/>
        </p:nvSpPr>
        <p:spPr>
          <a:xfrm>
            <a:off x="7988961" y="4735394"/>
            <a:ext cx="404337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Bộc </a:t>
            </a:r>
            <a:r>
              <a:rPr lang="en-US" sz="2800">
                <a:solidFill>
                  <a:prstClr val="black"/>
                </a:solidFill>
                <a:latin typeface="Times New Roman" panose="02020603050405020304" pitchFamily="18" charset="0"/>
                <a:cs typeface="Times New Roman" panose="02020603050405020304" pitchFamily="18" charset="0"/>
              </a:rPr>
              <a:t>lộ quan niệm đạo </a:t>
            </a:r>
            <a:r>
              <a:rPr lang="en-US" sz="2800" smtClean="0">
                <a:solidFill>
                  <a:prstClr val="black"/>
                </a:solidFill>
                <a:latin typeface="Times New Roman" panose="02020603050405020304" pitchFamily="18" charset="0"/>
                <a:cs typeface="Times New Roman" panose="02020603050405020304" pitchFamily="18" charset="0"/>
              </a:rPr>
              <a:t>đức, lẽ công bằng.</a:t>
            </a:r>
            <a:endParaRPr lang="en-US"/>
          </a:p>
        </p:txBody>
      </p:sp>
      <p:sp>
        <p:nvSpPr>
          <p:cNvPr id="18" name="Rounded Rectangle 17"/>
          <p:cNvSpPr/>
          <p:nvPr/>
        </p:nvSpPr>
        <p:spPr>
          <a:xfrm>
            <a:off x="7988961" y="5903986"/>
            <a:ext cx="404337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Ư</a:t>
            </a:r>
            <a:r>
              <a:rPr lang="vi-VN" sz="2800" smtClean="0">
                <a:solidFill>
                  <a:prstClr val="black"/>
                </a:solidFill>
                <a:latin typeface="Times New Roman" panose="02020603050405020304" pitchFamily="18" charset="0"/>
                <a:cs typeface="Times New Roman" panose="02020603050405020304" pitchFamily="18" charset="0"/>
              </a:rPr>
              <a:t>ớc </a:t>
            </a:r>
            <a:r>
              <a:rPr lang="vi-VN" sz="2800">
                <a:solidFill>
                  <a:prstClr val="black"/>
                </a:solidFill>
                <a:latin typeface="Times New Roman" panose="02020603050405020304" pitchFamily="18" charset="0"/>
                <a:cs typeface="Times New Roman" panose="02020603050405020304" pitchFamily="18" charset="0"/>
              </a:rPr>
              <a:t>mơ về một cuộc sống tốt </a:t>
            </a:r>
            <a:r>
              <a:rPr lang="vi-VN" sz="2800" smtClean="0">
                <a:solidFill>
                  <a:prstClr val="black"/>
                </a:solidFill>
                <a:latin typeface="Times New Roman" panose="02020603050405020304" pitchFamily="18" charset="0"/>
                <a:cs typeface="Times New Roman" panose="02020603050405020304" pitchFamily="18" charset="0"/>
              </a:rPr>
              <a:t>đẹp</a:t>
            </a:r>
            <a:r>
              <a:rPr lang="en-US" sz="2800" smtClean="0">
                <a:solidFill>
                  <a:prstClr val="black"/>
                </a:solidFill>
                <a:latin typeface="Times New Roman" panose="02020603050405020304" pitchFamily="18" charset="0"/>
                <a:cs typeface="Times New Roman" panose="02020603050405020304" pitchFamily="18" charset="0"/>
              </a:rPr>
              <a:t>.</a:t>
            </a:r>
            <a:endParaRPr lang="en-US"/>
          </a:p>
        </p:txBody>
      </p:sp>
      <p:sp>
        <p:nvSpPr>
          <p:cNvPr id="8" name="Arc 7"/>
          <p:cNvSpPr/>
          <p:nvPr/>
        </p:nvSpPr>
        <p:spPr>
          <a:xfrm rot="15814180">
            <a:off x="2662868" y="1149791"/>
            <a:ext cx="1630993" cy="2635898"/>
          </a:xfrm>
          <a:prstGeom prst="arc">
            <a:avLst>
              <a:gd name="adj1" fmla="val 16200000"/>
              <a:gd name="adj2" fmla="val 172236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9" name="Arc 18"/>
          <p:cNvSpPr/>
          <p:nvPr/>
        </p:nvSpPr>
        <p:spPr>
          <a:xfrm rot="15814180">
            <a:off x="6776920" y="77364"/>
            <a:ext cx="1643110" cy="2205054"/>
          </a:xfrm>
          <a:prstGeom prst="arc">
            <a:avLst>
              <a:gd name="adj1" fmla="val 16200000"/>
              <a:gd name="adj2" fmla="val 172236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0" name="Arc 19"/>
          <p:cNvSpPr/>
          <p:nvPr/>
        </p:nvSpPr>
        <p:spPr>
          <a:xfrm rot="15814180" flipH="1">
            <a:off x="6917620" y="104950"/>
            <a:ext cx="1390050" cy="2205054"/>
          </a:xfrm>
          <a:prstGeom prst="arc">
            <a:avLst>
              <a:gd name="adj1" fmla="val 16200000"/>
              <a:gd name="adj2" fmla="val 1965007"/>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1" name="Arc 20"/>
          <p:cNvSpPr/>
          <p:nvPr/>
        </p:nvSpPr>
        <p:spPr>
          <a:xfrm rot="15814180" flipH="1">
            <a:off x="6191205" y="4679165"/>
            <a:ext cx="2200107" cy="1696372"/>
          </a:xfrm>
          <a:prstGeom prst="arc">
            <a:avLst>
              <a:gd name="adj1" fmla="val 14162604"/>
              <a:gd name="adj2" fmla="val 62465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2" name="Arc 21"/>
          <p:cNvSpPr/>
          <p:nvPr/>
        </p:nvSpPr>
        <p:spPr>
          <a:xfrm rot="13804807" flipH="1">
            <a:off x="6342949" y="4040058"/>
            <a:ext cx="2200107" cy="1696372"/>
          </a:xfrm>
          <a:prstGeom prst="arc">
            <a:avLst>
              <a:gd name="adj1" fmla="val 13246315"/>
              <a:gd name="adj2" fmla="val 62465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3" name="Arc 22"/>
          <p:cNvSpPr/>
          <p:nvPr/>
        </p:nvSpPr>
        <p:spPr>
          <a:xfrm rot="15814180">
            <a:off x="6776920" y="3527489"/>
            <a:ext cx="1643110" cy="2205054"/>
          </a:xfrm>
          <a:prstGeom prst="arc">
            <a:avLst>
              <a:gd name="adj1" fmla="val 16200000"/>
              <a:gd name="adj2" fmla="val 172236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4" name="Rounded Rectangle 23"/>
          <p:cNvSpPr/>
          <p:nvPr/>
        </p:nvSpPr>
        <p:spPr>
          <a:xfrm>
            <a:off x="3789069" y="4330868"/>
            <a:ext cx="2774240" cy="914400"/>
          </a:xfrm>
          <a:prstGeom prst="roundRect">
            <a:avLst/>
          </a:prstGeom>
          <a:solidFill>
            <a:srgbClr val="D8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prstClr val="black"/>
                </a:solidFill>
                <a:latin typeface="Times New Roman" panose="02020603050405020304" pitchFamily="18" charset="0"/>
                <a:cs typeface="Times New Roman" panose="02020603050405020304" pitchFamily="18" charset="0"/>
              </a:rPr>
              <a:t>Giá trị</a:t>
            </a:r>
            <a:endParaRPr lang="en-US" sz="3200"/>
          </a:p>
        </p:txBody>
      </p:sp>
      <p:sp>
        <p:nvSpPr>
          <p:cNvPr id="25" name="Rounded Rectangle 24"/>
          <p:cNvSpPr/>
          <p:nvPr/>
        </p:nvSpPr>
        <p:spPr>
          <a:xfrm>
            <a:off x="3744179" y="879295"/>
            <a:ext cx="281913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prstClr val="black"/>
                </a:solidFill>
                <a:latin typeface="Times New Roman" panose="02020603050405020304" pitchFamily="18" charset="0"/>
                <a:cs typeface="Times New Roman" panose="02020603050405020304" pitchFamily="18" charset="0"/>
              </a:rPr>
              <a:t>Là l</a:t>
            </a:r>
            <a:r>
              <a:rPr lang="vi-VN" sz="3200" smtClean="0">
                <a:solidFill>
                  <a:prstClr val="black"/>
                </a:solidFill>
                <a:latin typeface="Times New Roman" panose="02020603050405020304" pitchFamily="18" charset="0"/>
                <a:cs typeface="Times New Roman" panose="02020603050405020304" pitchFamily="18" charset="0"/>
              </a:rPr>
              <a:t>oại </a:t>
            </a:r>
            <a:r>
              <a:rPr lang="vi-VN" sz="3200">
                <a:solidFill>
                  <a:prstClr val="black"/>
                </a:solidFill>
                <a:latin typeface="Times New Roman" panose="02020603050405020304" pitchFamily="18" charset="0"/>
                <a:cs typeface="Times New Roman" panose="02020603050405020304" pitchFamily="18" charset="0"/>
              </a:rPr>
              <a:t>truyện dân gian</a:t>
            </a:r>
            <a:endParaRPr lang="en-US" sz="3200"/>
          </a:p>
        </p:txBody>
      </p:sp>
      <p:sp>
        <p:nvSpPr>
          <p:cNvPr id="26" name="Arc 25"/>
          <p:cNvSpPr/>
          <p:nvPr/>
        </p:nvSpPr>
        <p:spPr>
          <a:xfrm rot="15814180" flipH="1">
            <a:off x="1877010" y="2198330"/>
            <a:ext cx="2951438" cy="2300304"/>
          </a:xfrm>
          <a:prstGeom prst="arc">
            <a:avLst>
              <a:gd name="adj1" fmla="val 14162604"/>
              <a:gd name="adj2" fmla="val 62465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7" name="Rounded Rectangle 26"/>
          <p:cNvSpPr/>
          <p:nvPr/>
        </p:nvSpPr>
        <p:spPr>
          <a:xfrm>
            <a:off x="-159669" y="2188385"/>
            <a:ext cx="2530261"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Truyện cổ tích </a:t>
            </a:r>
          </a:p>
        </p:txBody>
      </p:sp>
    </p:spTree>
    <p:extLst>
      <p:ext uri="{BB962C8B-B14F-4D97-AF65-F5344CB8AC3E}">
        <p14:creationId xmlns:p14="http://schemas.microsoft.com/office/powerpoint/2010/main" val="90177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arn(inVertical)">
                                      <p:cBhvr>
                                        <p:cTn id="75" dur="500"/>
                                        <p:tgtEl>
                                          <p:spTgt spid="21"/>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barn(inVertical)">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p:bldP spid="12" grpId="0" animBg="1"/>
      <p:bldP spid="13" grpId="0" animBg="1"/>
      <p:bldP spid="14" grpId="0" animBg="1"/>
      <p:bldP spid="17" grpId="0" animBg="1"/>
      <p:bldP spid="18" grpId="0" animBg="1"/>
      <p:bldP spid="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4111605" y="716791"/>
            <a:ext cx="6539345" cy="4215427"/>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i="1" kern="100" smtClean="0">
                <a:solidFill>
                  <a:srgbClr val="000000"/>
                </a:solidFill>
                <a:latin typeface="Times New Roman" panose="02020603050405020304" pitchFamily="18" charset="0"/>
                <a:ea typeface="SimSun" panose="02010600030101010101" pitchFamily="2" charset="-122"/>
              </a:rPr>
              <a:t>Những </a:t>
            </a:r>
            <a:r>
              <a:rPr lang="vi-VN" sz="3200" i="1" kern="100">
                <a:solidFill>
                  <a:srgbClr val="000000"/>
                </a:solidFill>
                <a:latin typeface="Times New Roman" panose="02020603050405020304" pitchFamily="18" charset="0"/>
                <a:ea typeface="SimSun" panose="02010600030101010101" pitchFamily="2" charset="-122"/>
              </a:rPr>
              <a:t>yếu tố như nhân vật, người kể chuyện, cốt truyện, yếu tố kì ảo trong truyện cổ tích có đặc điểm gì?</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607225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Nội dung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Kể về những xung đột trong gia đình, xã hội.</a:t>
            </a:r>
          </a:p>
        </p:txBody>
      </p:sp>
      <p:sp>
        <p:nvSpPr>
          <p:cNvPr id="13" name="Rounded Rectangle 12"/>
          <p:cNvSpPr/>
          <p:nvPr/>
        </p:nvSpPr>
        <p:spPr>
          <a:xfrm>
            <a:off x="3340474" y="3459102"/>
            <a:ext cx="6801134"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dirty="0">
                <a:solidFill>
                  <a:srgbClr val="000000"/>
                </a:solidFill>
                <a:latin typeface="Times New Roman" panose="02020603050405020304" pitchFamily="18" charset="0"/>
                <a:ea typeface="SimSun" panose="02010600030101010101" pitchFamily="2" charset="-122"/>
              </a:rPr>
              <a:t>Phản ánh số phận của các cá nhân và thể hiện ước mơ </a:t>
            </a:r>
            <a:r>
              <a:rPr lang="en-US" sz="3200" i="1" kern="100" dirty="0" err="1" smtClean="0">
                <a:solidFill>
                  <a:srgbClr val="000000"/>
                </a:solidFill>
                <a:latin typeface="Times New Roman" panose="02020603050405020304" pitchFamily="18" charset="0"/>
                <a:ea typeface="SimSun" panose="02010600030101010101" pitchFamily="2" charset="-122"/>
              </a:rPr>
              <a:t>đổi</a:t>
            </a:r>
            <a:r>
              <a:rPr lang="vi-VN" sz="3200" i="1" kern="100" dirty="0" smtClean="0">
                <a:solidFill>
                  <a:srgbClr val="000000"/>
                </a:solidFill>
                <a:latin typeface="Times New Roman" panose="02020603050405020304" pitchFamily="18" charset="0"/>
                <a:ea typeface="SimSun" panose="02010600030101010101" pitchFamily="2" charset="-122"/>
              </a:rPr>
              <a:t> </a:t>
            </a:r>
            <a:r>
              <a:rPr lang="vi-VN" sz="3200" i="1" kern="100" dirty="0">
                <a:solidFill>
                  <a:srgbClr val="000000"/>
                </a:solidFill>
                <a:latin typeface="Times New Roman" panose="02020603050405020304" pitchFamily="18" charset="0"/>
                <a:ea typeface="SimSun" panose="02010600030101010101" pitchFamily="2" charset="-122"/>
              </a:rPr>
              <a:t>thay số phận của chính họ.</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7"/>
          <a:stretch>
            <a:fillRect/>
          </a:stretch>
        </p:blipFill>
        <p:spPr>
          <a:xfrm>
            <a:off x="9836728" y="1420260"/>
            <a:ext cx="2091632" cy="1749164"/>
          </a:xfrm>
          <a:prstGeom prst="rect">
            <a:avLst/>
          </a:prstGeom>
        </p:spPr>
      </p:pic>
      <p:pic>
        <p:nvPicPr>
          <p:cNvPr id="7" name="Picture 6"/>
          <p:cNvPicPr>
            <a:picLocks noChangeAspect="1"/>
          </p:cNvPicPr>
          <p:nvPr/>
        </p:nvPicPr>
        <p:blipFill>
          <a:blip r:embed="rId8"/>
          <a:stretch>
            <a:fillRect/>
          </a:stretch>
        </p:blipFill>
        <p:spPr>
          <a:xfrm>
            <a:off x="3624774" y="4771836"/>
            <a:ext cx="2975106" cy="2054530"/>
          </a:xfrm>
          <a:prstGeom prst="rect">
            <a:avLst/>
          </a:prstGeom>
        </p:spPr>
      </p:pic>
    </p:spTree>
    <p:extLst>
      <p:ext uri="{BB962C8B-B14F-4D97-AF65-F5344CB8AC3E}">
        <p14:creationId xmlns:p14="http://schemas.microsoft.com/office/powerpoint/2010/main" val="75566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922772" y="1734181"/>
            <a:ext cx="6509084" cy="2708434"/>
          </a:xfrm>
          <a:prstGeom prst="rect">
            <a:avLst/>
          </a:prstGeom>
          <a:noFill/>
        </p:spPr>
        <p:txBody>
          <a:bodyPr vert="horz" wrap="square" lIns="0" tIns="0" rIns="0" bIns="0" rtlCol="0" anchor="ctr" anchorCtr="0">
            <a:spAutoFit/>
          </a:bodyPr>
          <a:lstStyle/>
          <a:p>
            <a:pPr algn="ctr"/>
            <a:r>
              <a:rPr lang="en-US" altLang="zh-CN" sz="8800" spc="600"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KHỞI ĐỘNG</a:t>
            </a:r>
            <a:endParaRPr lang="zh-CN" altLang="en-US" sz="8800" spc="600" dirty="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88597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Nhân vật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a:t>
            </a:r>
            <a:r>
              <a:rPr lang="vi-VN" sz="3200" i="1" kern="100" smtClean="0">
                <a:solidFill>
                  <a:srgbClr val="000000"/>
                </a:solidFill>
                <a:latin typeface="Times New Roman" panose="02020603050405020304" pitchFamily="18" charset="0"/>
                <a:ea typeface="SimSun" panose="02010600030101010101" pitchFamily="2" charset="-122"/>
              </a:rPr>
              <a:t>rong </a:t>
            </a:r>
            <a:r>
              <a:rPr lang="vi-VN" sz="3200" i="1" kern="100">
                <a:solidFill>
                  <a:srgbClr val="000000"/>
                </a:solidFill>
                <a:latin typeface="Times New Roman" panose="02020603050405020304" pitchFamily="18" charset="0"/>
                <a:ea typeface="SimSun" panose="02010600030101010101" pitchFamily="2" charset="-122"/>
              </a:rPr>
              <a:t>truyện cổ tích đại diện cho các kiểu người khác nhau trong xã </a:t>
            </a:r>
            <a:r>
              <a:rPr lang="vi-VN" sz="3200" i="1" kern="100" smtClean="0">
                <a:solidFill>
                  <a:srgbClr val="000000"/>
                </a:solidFill>
                <a:latin typeface="Times New Roman" panose="02020603050405020304" pitchFamily="18" charset="0"/>
                <a:ea typeface="SimSun" panose="02010600030101010101" pitchFamily="2" charset="-122"/>
              </a:rPr>
              <a:t>hội</a:t>
            </a:r>
            <a:r>
              <a:rPr lang="en-US" sz="3200" i="1" kern="100" smtClean="0">
                <a:solidFill>
                  <a:srgbClr val="000000"/>
                </a:solidFill>
                <a:latin typeface="Times New Roman" panose="02020603050405020304" pitchFamily="18" charset="0"/>
                <a:ea typeface="SimSun" panose="02010600030101010101" pitchFamily="2" charset="-122"/>
              </a:rPr>
              <a:t>.</a:t>
            </a:r>
            <a:endParaRPr lang="en-US" sz="3200" i="1" kern="100">
              <a:solidFill>
                <a:srgbClr val="000000"/>
              </a:solidFill>
              <a:latin typeface="Times New Roman" panose="02020603050405020304" pitchFamily="18" charset="0"/>
              <a:ea typeface="SimSun" panose="02010600030101010101" pitchFamily="2" charset="-122"/>
            </a:endParaRPr>
          </a:p>
        </p:txBody>
      </p:sp>
      <p:sp>
        <p:nvSpPr>
          <p:cNvPr id="13" name="Rounded Rectangle 12"/>
          <p:cNvSpPr/>
          <p:nvPr/>
        </p:nvSpPr>
        <p:spPr>
          <a:xfrm>
            <a:off x="3340474" y="3459102"/>
            <a:ext cx="6801134"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a:t>
            </a:r>
            <a:r>
              <a:rPr lang="vi-VN" sz="3200" i="1" kern="100" smtClean="0">
                <a:solidFill>
                  <a:srgbClr val="000000"/>
                </a:solidFill>
                <a:latin typeface="Times New Roman" panose="02020603050405020304" pitchFamily="18" charset="0"/>
                <a:ea typeface="SimSun" panose="02010600030101010101" pitchFamily="2" charset="-122"/>
              </a:rPr>
              <a:t>hường </a:t>
            </a:r>
            <a:r>
              <a:rPr lang="vi-VN" sz="3200" i="1" kern="100">
                <a:solidFill>
                  <a:srgbClr val="000000"/>
                </a:solidFill>
                <a:latin typeface="Times New Roman" panose="02020603050405020304" pitchFamily="18" charset="0"/>
                <a:ea typeface="SimSun" panose="02010600030101010101" pitchFamily="2" charset="-122"/>
              </a:rPr>
              <a:t>được chia làm hai tuyến: chính diện (tốt, thiện) và phản diện (xấu, ác).</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stretch>
            <a:fillRect/>
          </a:stretch>
        </p:blipFill>
        <p:spPr>
          <a:xfrm>
            <a:off x="5555977" y="1403027"/>
            <a:ext cx="2152075" cy="2121592"/>
          </a:xfrm>
          <a:prstGeom prst="rect">
            <a:avLst/>
          </a:prstGeom>
        </p:spPr>
      </p:pic>
      <p:pic>
        <p:nvPicPr>
          <p:cNvPr id="8" name="Picture 7"/>
          <p:cNvPicPr>
            <a:picLocks noChangeAspect="1"/>
          </p:cNvPicPr>
          <p:nvPr/>
        </p:nvPicPr>
        <p:blipFill>
          <a:blip r:embed="rId8"/>
          <a:stretch>
            <a:fillRect/>
          </a:stretch>
        </p:blipFill>
        <p:spPr>
          <a:xfrm>
            <a:off x="8982820" y="1453746"/>
            <a:ext cx="2549546" cy="1908890"/>
          </a:xfrm>
          <a:prstGeom prst="rect">
            <a:avLst/>
          </a:prstGeom>
        </p:spPr>
      </p:pic>
      <p:pic>
        <p:nvPicPr>
          <p:cNvPr id="10" name="Picture 9"/>
          <p:cNvPicPr>
            <a:picLocks noChangeAspect="1"/>
          </p:cNvPicPr>
          <p:nvPr/>
        </p:nvPicPr>
        <p:blipFill>
          <a:blip r:embed="rId9"/>
          <a:stretch>
            <a:fillRect/>
          </a:stretch>
        </p:blipFill>
        <p:spPr>
          <a:xfrm>
            <a:off x="5214572" y="4897329"/>
            <a:ext cx="2493480" cy="1828959"/>
          </a:xfrm>
          <a:prstGeom prst="rect">
            <a:avLst/>
          </a:prstGeom>
        </p:spPr>
      </p:pic>
    </p:spTree>
    <p:extLst>
      <p:ext uri="{BB962C8B-B14F-4D97-AF65-F5344CB8AC3E}">
        <p14:creationId xmlns:p14="http://schemas.microsoft.com/office/powerpoint/2010/main" val="115819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006622"/>
            <a:ext cx="3006436" cy="145247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Các chi tiết, sự </a:t>
            </a:r>
            <a:r>
              <a:rPr lang="en-US" sz="3200" i="1" kern="100" smtClean="0">
                <a:solidFill>
                  <a:srgbClr val="000000"/>
                </a:solidFill>
                <a:latin typeface="Times New Roman" panose="02020603050405020304" pitchFamily="18" charset="0"/>
                <a:ea typeface="SimSun" panose="02010600030101010101" pitchFamily="2" charset="-122"/>
              </a:rPr>
              <a:t>việc</a:t>
            </a:r>
            <a:r>
              <a:rPr lang="vi-VN" sz="3200" i="1" kern="100">
                <a:solidFill>
                  <a:srgbClr val="000000"/>
                </a:solidFill>
                <a:latin typeface="Times New Roman" panose="02020603050405020304" pitchFamily="18" charset="0"/>
                <a:ea typeface="SimSun" panose="02010600030101010101" pitchFamily="2" charset="-122"/>
              </a:rPr>
              <a:t>thường có tính chất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769124" y="539346"/>
            <a:ext cx="2692188"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H</a:t>
            </a:r>
            <a:r>
              <a:rPr lang="vi-VN" sz="3200" i="1" kern="100" smtClean="0">
                <a:solidFill>
                  <a:srgbClr val="000000"/>
                </a:solidFill>
                <a:latin typeface="Times New Roman" panose="02020603050405020304" pitchFamily="18" charset="0"/>
                <a:ea typeface="SimSun" panose="02010600030101010101" pitchFamily="2" charset="-122"/>
              </a:rPr>
              <a:t>oang đường.</a:t>
            </a:r>
            <a:endParaRPr lang="vi-VN" sz="3200" i="1" kern="100">
              <a:solidFill>
                <a:srgbClr val="000000"/>
              </a:solidFill>
              <a:latin typeface="Times New Roman" panose="02020603050405020304" pitchFamily="18" charset="0"/>
              <a:ea typeface="SimSun" panose="02010600030101010101" pitchFamily="2" charset="-122"/>
            </a:endParaRPr>
          </a:p>
        </p:txBody>
      </p:sp>
      <p:sp>
        <p:nvSpPr>
          <p:cNvPr id="13" name="Rounded Rectangle 12"/>
          <p:cNvSpPr/>
          <p:nvPr/>
        </p:nvSpPr>
        <p:spPr>
          <a:xfrm>
            <a:off x="3912211" y="3359738"/>
            <a:ext cx="2672398"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K</a:t>
            </a:r>
            <a:r>
              <a:rPr lang="vi-VN" sz="3200" i="1" kern="100" smtClean="0">
                <a:solidFill>
                  <a:srgbClr val="000000"/>
                </a:solidFill>
                <a:latin typeface="Times New Roman" panose="02020603050405020304" pitchFamily="18" charset="0"/>
                <a:ea typeface="SimSun" panose="02010600030101010101" pitchFamily="2" charset="-122"/>
              </a:rPr>
              <a:t>ì </a:t>
            </a:r>
            <a:r>
              <a:rPr lang="vi-VN" sz="3200" i="1" kern="100">
                <a:solidFill>
                  <a:srgbClr val="000000"/>
                </a:solidFill>
                <a:latin typeface="Times New Roman" panose="02020603050405020304" pitchFamily="18" charset="0"/>
                <a:ea typeface="SimSun" panose="02010600030101010101" pitchFamily="2" charset="-122"/>
              </a:rPr>
              <a:t>ảo</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stretch>
            <a:fillRect/>
          </a:stretch>
        </p:blipFill>
        <p:spPr>
          <a:xfrm>
            <a:off x="7075509" y="65021"/>
            <a:ext cx="2152075" cy="2121592"/>
          </a:xfrm>
          <a:prstGeom prst="rect">
            <a:avLst/>
          </a:prstGeom>
        </p:spPr>
      </p:pic>
      <p:pic>
        <p:nvPicPr>
          <p:cNvPr id="8" name="Picture 7"/>
          <p:cNvPicPr>
            <a:picLocks noChangeAspect="1"/>
          </p:cNvPicPr>
          <p:nvPr/>
        </p:nvPicPr>
        <p:blipFill>
          <a:blip r:embed="rId8"/>
          <a:stretch>
            <a:fillRect/>
          </a:stretch>
        </p:blipFill>
        <p:spPr>
          <a:xfrm>
            <a:off x="8303947" y="2587526"/>
            <a:ext cx="2549546" cy="1908890"/>
          </a:xfrm>
          <a:prstGeom prst="rect">
            <a:avLst/>
          </a:prstGeom>
        </p:spPr>
      </p:pic>
      <p:pic>
        <p:nvPicPr>
          <p:cNvPr id="10" name="Picture 9"/>
          <p:cNvPicPr>
            <a:picLocks noChangeAspect="1"/>
          </p:cNvPicPr>
          <p:nvPr/>
        </p:nvPicPr>
        <p:blipFill>
          <a:blip r:embed="rId9"/>
          <a:stretch>
            <a:fillRect/>
          </a:stretch>
        </p:blipFill>
        <p:spPr>
          <a:xfrm>
            <a:off x="6134538" y="4837855"/>
            <a:ext cx="2493480" cy="1828959"/>
          </a:xfrm>
          <a:prstGeom prst="rect">
            <a:avLst/>
          </a:prstGeom>
        </p:spPr>
      </p:pic>
    </p:spTree>
    <p:extLst>
      <p:ext uri="{BB962C8B-B14F-4D97-AF65-F5344CB8AC3E}">
        <p14:creationId xmlns:p14="http://schemas.microsoft.com/office/powerpoint/2010/main" val="380678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Truyện được kể theo</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Trật </a:t>
            </a:r>
            <a:r>
              <a:rPr lang="en-US" sz="3200" i="1" kern="100">
                <a:solidFill>
                  <a:srgbClr val="000000"/>
                </a:solidFill>
                <a:latin typeface="Times New Roman" panose="02020603050405020304" pitchFamily="18" charset="0"/>
                <a:ea typeface="SimSun" panose="02010600030101010101" pitchFamily="2" charset="-122"/>
              </a:rPr>
              <a:t>tự thời gian tuyến tính</a:t>
            </a:r>
            <a:endPar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13" name="Rounded Rectangle 12"/>
          <p:cNvSpPr/>
          <p:nvPr/>
        </p:nvSpPr>
        <p:spPr>
          <a:xfrm>
            <a:off x="3340474" y="3459102"/>
            <a:ext cx="6801134"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Thể </a:t>
            </a:r>
            <a:r>
              <a:rPr lang="en-US" sz="3200" i="1" kern="100">
                <a:solidFill>
                  <a:srgbClr val="000000"/>
                </a:solidFill>
                <a:latin typeface="Times New Roman" panose="02020603050405020304" pitchFamily="18" charset="0"/>
                <a:ea typeface="SimSun" panose="02010600030101010101" pitchFamily="2" charset="-122"/>
              </a:rPr>
              <a:t>hiện rõ quan hệ nhân quả giữa các sự kiện.</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stretch>
            <a:fillRect/>
          </a:stretch>
        </p:blipFill>
        <p:spPr>
          <a:xfrm>
            <a:off x="5555977" y="1403027"/>
            <a:ext cx="2152075" cy="2121592"/>
          </a:xfrm>
          <a:prstGeom prst="rect">
            <a:avLst/>
          </a:prstGeom>
        </p:spPr>
      </p:pic>
      <p:pic>
        <p:nvPicPr>
          <p:cNvPr id="8" name="Picture 7"/>
          <p:cNvPicPr>
            <a:picLocks noChangeAspect="1"/>
          </p:cNvPicPr>
          <p:nvPr/>
        </p:nvPicPr>
        <p:blipFill>
          <a:blip r:embed="rId8"/>
          <a:stretch>
            <a:fillRect/>
          </a:stretch>
        </p:blipFill>
        <p:spPr>
          <a:xfrm>
            <a:off x="8982820" y="1453746"/>
            <a:ext cx="2549546" cy="1908890"/>
          </a:xfrm>
          <a:prstGeom prst="rect">
            <a:avLst/>
          </a:prstGeom>
        </p:spPr>
      </p:pic>
      <p:pic>
        <p:nvPicPr>
          <p:cNvPr id="10" name="Picture 9"/>
          <p:cNvPicPr>
            <a:picLocks noChangeAspect="1"/>
          </p:cNvPicPr>
          <p:nvPr/>
        </p:nvPicPr>
        <p:blipFill>
          <a:blip r:embed="rId9"/>
          <a:stretch>
            <a:fillRect/>
          </a:stretch>
        </p:blipFill>
        <p:spPr>
          <a:xfrm>
            <a:off x="5214572" y="4897329"/>
            <a:ext cx="2493480" cy="1828959"/>
          </a:xfrm>
          <a:prstGeom prst="rect">
            <a:avLst/>
          </a:prstGeom>
        </p:spPr>
      </p:pic>
    </p:spTree>
    <p:extLst>
      <p:ext uri="{BB962C8B-B14F-4D97-AF65-F5344CB8AC3E}">
        <p14:creationId xmlns:p14="http://schemas.microsoft.com/office/powerpoint/2010/main" val="2074154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Lời kể</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Mở đầu bằng những từ ngữ chỉ không gian, thời gian không xác định. </a:t>
            </a:r>
          </a:p>
        </p:txBody>
      </p:sp>
      <p:sp>
        <p:nvSpPr>
          <p:cNvPr id="13" name="Rounded Rectangle 12"/>
          <p:cNvSpPr/>
          <p:nvPr/>
        </p:nvSpPr>
        <p:spPr>
          <a:xfrm>
            <a:off x="3340474" y="3459102"/>
            <a:ext cx="6801134" cy="2041153"/>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Tuỳ thuộc vào bối cảnh, người kể chuyện có thể thay đổi một số chi tiết trong lời kể, tạo ra nhiều bản kể khác nhau ở cùng một cốt truyện.</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7"/>
          <a:stretch>
            <a:fillRect/>
          </a:stretch>
        </p:blipFill>
        <p:spPr>
          <a:xfrm>
            <a:off x="6096000" y="1527880"/>
            <a:ext cx="2430291" cy="1533924"/>
          </a:xfrm>
          <a:prstGeom prst="rect">
            <a:avLst/>
          </a:prstGeom>
        </p:spPr>
      </p:pic>
      <p:pic>
        <p:nvPicPr>
          <p:cNvPr id="7" name="Picture 6"/>
          <p:cNvPicPr>
            <a:picLocks noChangeAspect="1"/>
          </p:cNvPicPr>
          <p:nvPr/>
        </p:nvPicPr>
        <p:blipFill>
          <a:blip r:embed="rId8"/>
          <a:stretch>
            <a:fillRect/>
          </a:stretch>
        </p:blipFill>
        <p:spPr>
          <a:xfrm>
            <a:off x="8276592" y="1684726"/>
            <a:ext cx="2621507" cy="1743607"/>
          </a:xfrm>
          <a:prstGeom prst="rect">
            <a:avLst/>
          </a:prstGeom>
        </p:spPr>
      </p:pic>
    </p:spTree>
    <p:extLst>
      <p:ext uri="{BB962C8B-B14F-4D97-AF65-F5344CB8AC3E}">
        <p14:creationId xmlns:p14="http://schemas.microsoft.com/office/powerpoint/2010/main" val="1648497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2" y="-9141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3506160"/>
            <a:ext cx="4443578" cy="3351840"/>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7484649" y="4041197"/>
            <a:ext cx="3971059" cy="2616586"/>
          </a:xfrm>
          <a:prstGeom prst="rect">
            <a:avLst/>
          </a:prstGeom>
        </p:spPr>
      </p:pic>
      <p:sp>
        <p:nvSpPr>
          <p:cNvPr id="4" name="Rectangle 3"/>
          <p:cNvSpPr/>
          <p:nvPr/>
        </p:nvSpPr>
        <p:spPr>
          <a:xfrm>
            <a:off x="3740728" y="43196"/>
            <a:ext cx="3380510" cy="738664"/>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TRUYỆN CỔ TÍCH</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Rectangle 6"/>
          <p:cNvSpPr/>
          <p:nvPr/>
        </p:nvSpPr>
        <p:spPr>
          <a:xfrm>
            <a:off x="360218" y="2016574"/>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Nội dung</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p:cNvSpPr/>
          <p:nvPr/>
        </p:nvSpPr>
        <p:spPr>
          <a:xfrm>
            <a:off x="2265218" y="3411333"/>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Nhân vật</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p:cNvSpPr/>
          <p:nvPr/>
        </p:nvSpPr>
        <p:spPr>
          <a:xfrm>
            <a:off x="4405745" y="2790627"/>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Chi tiết, sự việc</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0" name="Rectangle 9"/>
          <p:cNvSpPr/>
          <p:nvPr/>
        </p:nvSpPr>
        <p:spPr>
          <a:xfrm>
            <a:off x="7945581" y="2677781"/>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Trật tự kể</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Rectangle 10"/>
          <p:cNvSpPr/>
          <p:nvPr/>
        </p:nvSpPr>
        <p:spPr>
          <a:xfrm>
            <a:off x="10480963" y="3411332"/>
            <a:ext cx="1586346" cy="738664"/>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Lời kể</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6" name="Straight Arrow Connector 5"/>
          <p:cNvCxnSpPr/>
          <p:nvPr/>
        </p:nvCxnSpPr>
        <p:spPr>
          <a:xfrm flipH="1">
            <a:off x="1562100" y="923930"/>
            <a:ext cx="3462771" cy="1138062"/>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Arrow Connector 16"/>
          <p:cNvCxnSpPr/>
          <p:nvPr/>
        </p:nvCxnSpPr>
        <p:spPr>
          <a:xfrm flipH="1">
            <a:off x="2929371" y="920792"/>
            <a:ext cx="2105891" cy="2265253"/>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Arrow Connector 17"/>
          <p:cNvCxnSpPr/>
          <p:nvPr/>
        </p:nvCxnSpPr>
        <p:spPr>
          <a:xfrm>
            <a:off x="4983741" y="947297"/>
            <a:ext cx="339869" cy="1937686"/>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Arrow Connector 18"/>
          <p:cNvCxnSpPr/>
          <p:nvPr/>
        </p:nvCxnSpPr>
        <p:spPr>
          <a:xfrm>
            <a:off x="5024871" y="947297"/>
            <a:ext cx="3182216" cy="1956176"/>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Arrow Connector 19"/>
          <p:cNvCxnSpPr/>
          <p:nvPr/>
        </p:nvCxnSpPr>
        <p:spPr>
          <a:xfrm>
            <a:off x="5055179" y="947297"/>
            <a:ext cx="5773879" cy="2558863"/>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18992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2334224" y="964040"/>
            <a:ext cx="9143999" cy="5078313"/>
          </a:xfrm>
          <a:prstGeom prst="rect">
            <a:avLst/>
          </a:prstGeom>
        </p:spPr>
        <p:txBody>
          <a:bodyPr wrap="square">
            <a:spAutoFit/>
          </a:bodyPr>
          <a:lstStyle/>
          <a:p>
            <a:pPr algn="just">
              <a:lnSpc>
                <a:spcPct val="150000"/>
              </a:lnSpc>
            </a:pPr>
            <a:r>
              <a:rPr lang="en-US" sz="3600" i="1" kern="100" smtClean="0">
                <a:solidFill>
                  <a:srgbClr val="000000"/>
                </a:solidFill>
                <a:latin typeface="Times New Roman" panose="02020603050405020304" pitchFamily="18" charset="0"/>
                <a:ea typeface="SimSun" panose="02010600030101010101" pitchFamily="2" charset="-122"/>
              </a:rPr>
              <a:t>1. </a:t>
            </a:r>
            <a:r>
              <a:rPr lang="en-US" sz="3600" i="1" kern="100">
                <a:solidFill>
                  <a:srgbClr val="000000"/>
                </a:solidFill>
                <a:latin typeface="Times New Roman" panose="02020603050405020304" pitchFamily="18" charset="0"/>
                <a:ea typeface="SimSun" panose="02010600030101010101" pitchFamily="2" charset="-122"/>
              </a:rPr>
              <a:t>Em đã biết những truyện cổ tích nào? Em biết các truyện trong hoàn cảnh nào?</a:t>
            </a:r>
            <a:endParaRPr lang="en-US" sz="3600" kern="100">
              <a:latin typeface="Times New Roman" panose="02020603050405020304" pitchFamily="18" charset="0"/>
              <a:ea typeface="SimSun" panose="02010600030101010101" pitchFamily="2" charset="-122"/>
            </a:endParaRPr>
          </a:p>
          <a:p>
            <a:pPr algn="just">
              <a:lnSpc>
                <a:spcPct val="150000"/>
              </a:lnSpc>
            </a:pPr>
            <a:r>
              <a:rPr lang="en-US" sz="3600" i="1" kern="100" smtClean="0">
                <a:solidFill>
                  <a:srgbClr val="000000"/>
                </a:solidFill>
                <a:latin typeface="Times New Roman" panose="02020603050405020304" pitchFamily="18" charset="0"/>
                <a:ea typeface="SimSun" panose="02010600030101010101" pitchFamily="2" charset="-122"/>
              </a:rPr>
              <a:t>2.  </a:t>
            </a:r>
            <a:r>
              <a:rPr lang="en-US" sz="3600" i="1" kern="100">
                <a:solidFill>
                  <a:srgbClr val="000000"/>
                </a:solidFill>
                <a:latin typeface="Times New Roman" panose="02020603050405020304" pitchFamily="18" charset="0"/>
                <a:ea typeface="SimSun" panose="02010600030101010101" pitchFamily="2" charset="-122"/>
              </a:rPr>
              <a:t>Hãy tóm tắt và xác định nhân vật chính của một truyện cổ tích.</a:t>
            </a:r>
            <a:endParaRPr lang="en-US" sz="3600" kern="100">
              <a:latin typeface="Times New Roman" panose="02020603050405020304" pitchFamily="18" charset="0"/>
              <a:ea typeface="SimSun" panose="02010600030101010101" pitchFamily="2" charset="-122"/>
            </a:endParaRPr>
          </a:p>
          <a:p>
            <a:pPr algn="just">
              <a:lnSpc>
                <a:spcPct val="150000"/>
              </a:lnSpc>
            </a:pPr>
            <a:r>
              <a:rPr lang="en-US" sz="3600" i="1" kern="100" smtClean="0">
                <a:solidFill>
                  <a:srgbClr val="000000"/>
                </a:solidFill>
                <a:latin typeface="Times New Roman" panose="02020603050405020304" pitchFamily="18" charset="0"/>
                <a:ea typeface="SimSun" panose="02010600030101010101" pitchFamily="2" charset="-122"/>
              </a:rPr>
              <a:t>3. </a:t>
            </a:r>
            <a:r>
              <a:rPr lang="en-US" sz="3600" i="1" kern="100">
                <a:solidFill>
                  <a:srgbClr val="000000"/>
                </a:solidFill>
                <a:latin typeface="Times New Roman" panose="02020603050405020304" pitchFamily="18" charset="0"/>
                <a:ea typeface="SimSun" panose="02010600030101010101" pitchFamily="2" charset="-122"/>
              </a:rPr>
              <a:t>Chỉ ra yếu tố hoang đường, kì ảo trong các truyện đã học.</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3657332" y="148393"/>
            <a:ext cx="5126450" cy="1015663"/>
          </a:xfrm>
          <a:prstGeom prst="rect">
            <a:avLst/>
          </a:prstGeom>
        </p:spPr>
        <p:txBody>
          <a:bodyPr wrap="square">
            <a:spAutoFit/>
          </a:bodyPr>
          <a:lstStyle/>
          <a:p>
            <a:pPr>
              <a:lnSpc>
                <a:spcPct val="150000"/>
              </a:lnSpc>
            </a:pPr>
            <a:r>
              <a:rPr lang="en-US" sz="4000" b="1" kern="100" smtClean="0">
                <a:latin typeface="Times New Roman" panose="02020603050405020304" pitchFamily="18" charset="0"/>
                <a:ea typeface="SimSun" panose="02010600030101010101" pitchFamily="2" charset="-122"/>
                <a:cs typeface="Times New Roman" panose="02020603050405020304" pitchFamily="18" charset="0"/>
              </a:rPr>
              <a:t>THẢO LUẬN NHÓM</a:t>
            </a:r>
            <a:endParaRPr lang="en-US" sz="4000" kern="10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4943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96982" y="533445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pic>
        <p:nvPicPr>
          <p:cNvPr id="4" name="Picture 3"/>
          <p:cNvPicPr>
            <a:picLocks noChangeAspect="1"/>
          </p:cNvPicPr>
          <p:nvPr/>
        </p:nvPicPr>
        <p:blipFill>
          <a:blip r:embed="rId7"/>
          <a:stretch>
            <a:fillRect/>
          </a:stretch>
        </p:blipFill>
        <p:spPr>
          <a:xfrm>
            <a:off x="3711357" y="1941866"/>
            <a:ext cx="4324281" cy="2627601"/>
          </a:xfrm>
          <a:prstGeom prst="rect">
            <a:avLst/>
          </a:prstGeom>
        </p:spPr>
      </p:pic>
      <p:pic>
        <p:nvPicPr>
          <p:cNvPr id="5" name="Picture 4"/>
          <p:cNvPicPr>
            <a:picLocks noChangeAspect="1"/>
          </p:cNvPicPr>
          <p:nvPr/>
        </p:nvPicPr>
        <p:blipFill>
          <a:blip r:embed="rId8"/>
          <a:stretch>
            <a:fillRect/>
          </a:stretch>
        </p:blipFill>
        <p:spPr>
          <a:xfrm>
            <a:off x="7410579" y="3374432"/>
            <a:ext cx="4453621" cy="2775672"/>
          </a:xfrm>
          <a:prstGeom prst="rect">
            <a:avLst/>
          </a:prstGeom>
        </p:spPr>
      </p:pic>
      <p:pic>
        <p:nvPicPr>
          <p:cNvPr id="6" name="Picture 5"/>
          <p:cNvPicPr>
            <a:picLocks noChangeAspect="1"/>
          </p:cNvPicPr>
          <p:nvPr/>
        </p:nvPicPr>
        <p:blipFill>
          <a:blip r:embed="rId9"/>
          <a:stretch>
            <a:fillRect/>
          </a:stretch>
        </p:blipFill>
        <p:spPr>
          <a:xfrm>
            <a:off x="367019" y="155591"/>
            <a:ext cx="4045782" cy="2776810"/>
          </a:xfrm>
          <a:prstGeom prst="rect">
            <a:avLst/>
          </a:prstGeom>
        </p:spPr>
      </p:pic>
      <p:sp>
        <p:nvSpPr>
          <p:cNvPr id="7" name="Rectangle 6"/>
          <p:cNvSpPr/>
          <p:nvPr/>
        </p:nvSpPr>
        <p:spPr>
          <a:xfrm>
            <a:off x="5873497" y="504654"/>
            <a:ext cx="2799448"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SỌ DỪA</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2898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2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Rectangle 5"/>
          <p:cNvSpPr/>
          <p:nvPr/>
        </p:nvSpPr>
        <p:spPr>
          <a:xfrm>
            <a:off x="4502313" y="66225"/>
            <a:ext cx="2799448"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TÓM TẮT</a:t>
            </a:r>
            <a:endParaRPr lang="en-US" sz="3200">
              <a:latin typeface="Times New Roman" panose="02020603050405020304" pitchFamily="18" charset="0"/>
              <a:cs typeface="Times New Roman" panose="02020603050405020304" pitchFamily="18" charset="0"/>
            </a:endParaRPr>
          </a:p>
        </p:txBody>
      </p:sp>
      <p:sp>
        <p:nvSpPr>
          <p:cNvPr id="5" name="Rectangle 4"/>
          <p:cNvSpPr/>
          <p:nvPr/>
        </p:nvSpPr>
        <p:spPr>
          <a:xfrm>
            <a:off x="2133601" y="963426"/>
            <a:ext cx="9573490" cy="4832092"/>
          </a:xfrm>
          <a:prstGeom prst="rect">
            <a:avLst/>
          </a:prstGeom>
        </p:spPr>
        <p:txBody>
          <a:bodyPr wrap="square">
            <a:spAutoFit/>
          </a:bodyPr>
          <a:lstStyle/>
          <a:p>
            <a:pPr algn="just"/>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Ngày </a:t>
            </a:r>
            <a:r>
              <a:rPr lang="vi-VN" sz="2800">
                <a:latin typeface="Times New Roman" panose="02020603050405020304" pitchFamily="18" charset="0"/>
                <a:cs typeface="Times New Roman" panose="02020603050405020304" pitchFamily="18" charset="0"/>
              </a:rPr>
              <a:t>xưa có hai vợ chồng nghèo họ hiền lành nhưng mãi không có con. Một hôm người vợ thấy cái sọ dừa bên trong đựng đầy nước bèn bưng lên uống. Rồi bà mang thai. Rồi bà sinh ra một đứa bé không chân không tay tròn như một quả dừa. Bà buồn lắm nhưng không đành vứt đi. Sọ Dừa đến ở nhà phú ông. Cậu chăn bò rất giỏi, con nào con nấy bụng no căng. Phú ông mừng lắm. Rồi chàng được phú ông gả cho cô út mà không chê chàng xấu xí. Ngày cưới một chàng trai khôi ngô tuấn tú cùng cô út xuất hiện. Hai vợ chồng Sọ Dừa ở với nhau rất hạnh phúc. Sọ Dừa đèn sách ngày đêm thi đậu trạng nguyên. Cô út bị hai cô chị hãm hại nhưng nhờ duyên số, may mắn vợ chồng lại đoàn tụ.</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22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Rectangle 5"/>
          <p:cNvSpPr/>
          <p:nvPr/>
        </p:nvSpPr>
        <p:spPr>
          <a:xfrm>
            <a:off x="3865004" y="0"/>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NHÂN VẬT CHÍNH</a:t>
            </a:r>
            <a:endParaRPr lang="en-US" sz="32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1550429" y="1260763"/>
            <a:ext cx="4545571" cy="3890859"/>
          </a:xfrm>
          <a:prstGeom prst="rect">
            <a:avLst/>
          </a:prstGeom>
        </p:spPr>
      </p:pic>
      <p:pic>
        <p:nvPicPr>
          <p:cNvPr id="5" name="Picture 4"/>
          <p:cNvPicPr>
            <a:picLocks noChangeAspect="1"/>
          </p:cNvPicPr>
          <p:nvPr/>
        </p:nvPicPr>
        <p:blipFill>
          <a:blip r:embed="rId8"/>
          <a:stretch>
            <a:fillRect/>
          </a:stretch>
        </p:blipFill>
        <p:spPr>
          <a:xfrm>
            <a:off x="5602584" y="3206191"/>
            <a:ext cx="5144003" cy="3206193"/>
          </a:xfrm>
          <a:prstGeom prst="rect">
            <a:avLst/>
          </a:prstGeom>
        </p:spPr>
      </p:pic>
      <p:sp>
        <p:nvSpPr>
          <p:cNvPr id="9" name="Rectangle 8"/>
          <p:cNvSpPr/>
          <p:nvPr/>
        </p:nvSpPr>
        <p:spPr>
          <a:xfrm>
            <a:off x="6783773" y="1386079"/>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SỌ DỪA</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4056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5317341" y="5216985"/>
            <a:ext cx="1968090" cy="1960140"/>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7" name="Rectangle 6"/>
          <p:cNvSpPr/>
          <p:nvPr/>
        </p:nvSpPr>
        <p:spPr>
          <a:xfrm>
            <a:off x="3961986" y="180109"/>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SỰ VIỆC CHÍNH</a:t>
            </a:r>
            <a:endParaRPr lang="en-US" sz="3200">
              <a:latin typeface="Times New Roman" panose="02020603050405020304" pitchFamily="18" charset="0"/>
              <a:cs typeface="Times New Roman" panose="02020603050405020304" pitchFamily="18" charset="0"/>
            </a:endParaRPr>
          </a:p>
        </p:txBody>
      </p:sp>
      <p:sp>
        <p:nvSpPr>
          <p:cNvPr id="4" name="Rectangle 3"/>
          <p:cNvSpPr/>
          <p:nvPr/>
        </p:nvSpPr>
        <p:spPr>
          <a:xfrm>
            <a:off x="602466" y="901761"/>
            <a:ext cx="6096000" cy="830997"/>
          </a:xfrm>
          <a:prstGeom prst="rect">
            <a:avLst/>
          </a:prstGeom>
        </p:spPr>
        <p:txBody>
          <a:bodyPr>
            <a:spAutoFit/>
          </a:bodyPr>
          <a:lstStyle/>
          <a:p>
            <a:r>
              <a:rPr lang="vi-VN" sz="2400">
                <a:solidFill>
                  <a:srgbClr val="222222"/>
                </a:solidFill>
                <a:latin typeface="Times New Roman" panose="02020603050405020304" pitchFamily="18" charset="0"/>
                <a:cs typeface="Times New Roman" panose="02020603050405020304" pitchFamily="18" charset="0"/>
              </a:rPr>
              <a:t>a. Bà mẹ đi hái </a:t>
            </a:r>
            <a:r>
              <a:rPr lang="vi-VN" sz="2400" smtClean="0">
                <a:solidFill>
                  <a:srgbClr val="222222"/>
                </a:solidFill>
                <a:latin typeface="Times New Roman" panose="02020603050405020304" pitchFamily="18" charset="0"/>
                <a:cs typeface="Times New Roman" panose="02020603050405020304" pitchFamily="18" charset="0"/>
              </a:rPr>
              <a:t>c</a:t>
            </a:r>
            <a:r>
              <a:rPr lang="en-US" sz="2400">
                <a:solidFill>
                  <a:srgbClr val="222222"/>
                </a:solidFill>
                <a:latin typeface="Times New Roman" panose="02020603050405020304" pitchFamily="18" charset="0"/>
                <a:cs typeface="Times New Roman" panose="02020603050405020304" pitchFamily="18" charset="0"/>
              </a:rPr>
              <a:t>ủ</a:t>
            </a:r>
            <a:r>
              <a:rPr lang="vi-VN" sz="2400" smtClean="0">
                <a:solidFill>
                  <a:srgbClr val="222222"/>
                </a:solidFill>
                <a:latin typeface="Times New Roman" panose="02020603050405020304" pitchFamily="18" charset="0"/>
                <a:cs typeface="Times New Roman" panose="02020603050405020304" pitchFamily="18" charset="0"/>
              </a:rPr>
              <a:t>i</a:t>
            </a:r>
            <a:r>
              <a:rPr lang="vi-VN" sz="2400">
                <a:solidFill>
                  <a:srgbClr val="222222"/>
                </a:solidFill>
                <a:latin typeface="Times New Roman" panose="02020603050405020304" pitchFamily="18" charset="0"/>
                <a:cs typeface="Times New Roman" panose="02020603050405020304" pitchFamily="18" charset="0"/>
              </a:rPr>
              <a:t>, uống nước trong sọ dừa rồi có mang, sinh ra Sọ Dừa dị hình dị dạng.</a:t>
            </a:r>
            <a:endParaRPr lang="en-US" sz="2400">
              <a:latin typeface="Times New Roman" panose="02020603050405020304" pitchFamily="18" charset="0"/>
              <a:cs typeface="Times New Roman" panose="02020603050405020304" pitchFamily="18" charset="0"/>
            </a:endParaRPr>
          </a:p>
        </p:txBody>
      </p:sp>
      <p:sp>
        <p:nvSpPr>
          <p:cNvPr id="5" name="Rectangle 4"/>
          <p:cNvSpPr/>
          <p:nvPr/>
        </p:nvSpPr>
        <p:spPr>
          <a:xfrm>
            <a:off x="641972" y="1909293"/>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b. </a:t>
            </a:r>
            <a:r>
              <a:rPr lang="en-US" sz="2400">
                <a:solidFill>
                  <a:srgbClr val="222222"/>
                </a:solidFill>
                <a:latin typeface="Times New Roman" panose="02020603050405020304" pitchFamily="18" charset="0"/>
                <a:cs typeface="Times New Roman" panose="02020603050405020304" pitchFamily="18" charset="0"/>
              </a:rPr>
              <a:t>Sọ Dừa xin đi chăn bò ở nhà phú ông để phụ giúp mẹ già.</a:t>
            </a:r>
            <a:endParaRPr lang="en-US" sz="2400">
              <a:latin typeface="Times New Roman" panose="02020603050405020304" pitchFamily="18" charset="0"/>
              <a:cs typeface="Times New Roman" panose="02020603050405020304" pitchFamily="18" charset="0"/>
            </a:endParaRPr>
          </a:p>
        </p:txBody>
      </p:sp>
      <p:sp>
        <p:nvSpPr>
          <p:cNvPr id="8" name="Rectangle 7"/>
          <p:cNvSpPr/>
          <p:nvPr/>
        </p:nvSpPr>
        <p:spPr>
          <a:xfrm>
            <a:off x="692727" y="2767212"/>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c</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Ở nhà phú ông, Sọ Dừa gặp được cô út và kết hôn với cô, trút bỏ lốt xấu xí.</a:t>
            </a:r>
            <a:endParaRPr lang="en-US" sz="2400">
              <a:latin typeface="Times New Roman" panose="02020603050405020304" pitchFamily="18" charset="0"/>
              <a:cs typeface="Times New Roman" panose="02020603050405020304" pitchFamily="18" charset="0"/>
            </a:endParaRPr>
          </a:p>
        </p:txBody>
      </p:sp>
      <p:sp>
        <p:nvSpPr>
          <p:cNvPr id="10" name="Rectangle 9"/>
          <p:cNvSpPr/>
          <p:nvPr/>
        </p:nvSpPr>
        <p:spPr>
          <a:xfrm>
            <a:off x="692727" y="3554004"/>
            <a:ext cx="6045245" cy="461665"/>
          </a:xfrm>
          <a:prstGeom prst="rect">
            <a:avLst/>
          </a:prstGeom>
        </p:spPr>
        <p:txBody>
          <a:bodyPr wrap="none">
            <a:spAutoFit/>
          </a:bodyPr>
          <a:lstStyle/>
          <a:p>
            <a:r>
              <a:rPr lang="en-US" sz="2400" smtClean="0">
                <a:solidFill>
                  <a:srgbClr val="222222"/>
                </a:solidFill>
                <a:latin typeface="Times New Roman" panose="02020603050405020304" pitchFamily="18" charset="0"/>
                <a:cs typeface="Times New Roman" panose="02020603050405020304" pitchFamily="18" charset="0"/>
              </a:rPr>
              <a:t>d. </a:t>
            </a:r>
            <a:r>
              <a:rPr lang="en-US" sz="2400">
                <a:solidFill>
                  <a:srgbClr val="222222"/>
                </a:solidFill>
                <a:latin typeface="Times New Roman" panose="02020603050405020304" pitchFamily="18" charset="0"/>
                <a:cs typeface="Times New Roman" panose="02020603050405020304" pitchFamily="18" charset="0"/>
              </a:rPr>
              <a:t>Sọ Dừa  chăm lo học hành, đỗ trạng và đi sứ.</a:t>
            </a:r>
            <a:endParaRPr lang="en-US" sz="2400">
              <a:latin typeface="Times New Roman" panose="02020603050405020304" pitchFamily="18" charset="0"/>
              <a:cs typeface="Times New Roman" panose="02020603050405020304" pitchFamily="18" charset="0"/>
            </a:endParaRPr>
          </a:p>
        </p:txBody>
      </p:sp>
      <p:sp>
        <p:nvSpPr>
          <p:cNvPr id="11" name="Rectangle 10"/>
          <p:cNvSpPr/>
          <p:nvPr/>
        </p:nvSpPr>
        <p:spPr>
          <a:xfrm>
            <a:off x="692727" y="4138233"/>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e</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Hai người chị hại em, đẩy vợ Sọ Dừa xuống biển.</a:t>
            </a:r>
            <a:endParaRPr lang="en-US" sz="2400">
              <a:latin typeface="Times New Roman" panose="02020603050405020304" pitchFamily="18" charset="0"/>
              <a:cs typeface="Times New Roman" panose="02020603050405020304" pitchFamily="18" charset="0"/>
            </a:endParaRPr>
          </a:p>
        </p:txBody>
      </p:sp>
      <p:sp>
        <p:nvSpPr>
          <p:cNvPr id="13" name="Rectangle 12"/>
          <p:cNvSpPr/>
          <p:nvPr/>
        </p:nvSpPr>
        <p:spPr>
          <a:xfrm>
            <a:off x="692727" y="4835890"/>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g</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Nhờ làm theo lời dặn của chồng, người vợ thoát nạn và sống trên đảo hoang.</a:t>
            </a:r>
            <a:endParaRPr lang="en-US" sz="2400">
              <a:latin typeface="Times New Roman" panose="02020603050405020304" pitchFamily="18" charset="0"/>
              <a:cs typeface="Times New Roman" panose="02020603050405020304" pitchFamily="18" charset="0"/>
            </a:endParaRPr>
          </a:p>
        </p:txBody>
      </p:sp>
      <p:sp>
        <p:nvSpPr>
          <p:cNvPr id="14" name="Rectangle 13"/>
          <p:cNvSpPr/>
          <p:nvPr/>
        </p:nvSpPr>
        <p:spPr>
          <a:xfrm>
            <a:off x="6664037" y="1094901"/>
            <a:ext cx="4807527" cy="830997"/>
          </a:xfrm>
          <a:prstGeom prst="rect">
            <a:avLst/>
          </a:prstGeom>
        </p:spPr>
        <p:txBody>
          <a:bodyPr wrap="square">
            <a:spAutoFit/>
          </a:bodyPr>
          <a:lstStyle/>
          <a:p>
            <a:r>
              <a:rPr lang="en-US" sz="2400" smtClean="0">
                <a:solidFill>
                  <a:srgbClr val="222222"/>
                </a:solidFill>
                <a:latin typeface="Times New Roman" panose="02020603050405020304" pitchFamily="18" charset="0"/>
                <a:cs typeface="Times New Roman" panose="02020603050405020304" pitchFamily="18" charset="0"/>
              </a:rPr>
              <a:t>h. </a:t>
            </a:r>
            <a:r>
              <a:rPr lang="en-US" sz="2400">
                <a:solidFill>
                  <a:srgbClr val="222222"/>
                </a:solidFill>
                <a:latin typeface="Times New Roman" panose="02020603050405020304" pitchFamily="18" charset="0"/>
                <a:cs typeface="Times New Roman" panose="02020603050405020304" pitchFamily="18" charset="0"/>
              </a:rPr>
              <a:t>Sọ Dừa đi sứ về, hết sức vui mừng khi gặp lại vợ trên đảo.</a:t>
            </a:r>
            <a:endParaRPr lang="en-US" sz="2400">
              <a:latin typeface="Times New Roman" panose="02020603050405020304" pitchFamily="18" charset="0"/>
              <a:cs typeface="Times New Roman" panose="02020603050405020304" pitchFamily="18" charset="0"/>
            </a:endParaRPr>
          </a:p>
        </p:txBody>
      </p:sp>
      <p:sp>
        <p:nvSpPr>
          <p:cNvPr id="17" name="Rectangle 16"/>
          <p:cNvSpPr/>
          <p:nvPr/>
        </p:nvSpPr>
        <p:spPr>
          <a:xfrm>
            <a:off x="6664037" y="1956129"/>
            <a:ext cx="4754828" cy="461665"/>
          </a:xfrm>
          <a:prstGeom prst="rect">
            <a:avLst/>
          </a:prstGeom>
        </p:spPr>
        <p:txBody>
          <a:bodyPr wrap="none">
            <a:spAutoFit/>
          </a:bodyPr>
          <a:lstStyle/>
          <a:p>
            <a:r>
              <a:rPr lang="en-US" sz="2400" smtClean="0">
                <a:solidFill>
                  <a:srgbClr val="222222"/>
                </a:solidFill>
                <a:latin typeface="Times New Roman" panose="02020603050405020304" pitchFamily="18" charset="0"/>
                <a:cs typeface="Times New Roman" panose="02020603050405020304" pitchFamily="18" charset="0"/>
              </a:rPr>
              <a:t>f</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Hai người chị xấu hổ bỏ đi biệt xứ.</a:t>
            </a:r>
            <a:endParaRPr lang="en-US" sz="240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7"/>
          <a:stretch>
            <a:fillRect/>
          </a:stretch>
        </p:blipFill>
        <p:spPr>
          <a:xfrm>
            <a:off x="7062787" y="2965653"/>
            <a:ext cx="4522407" cy="2859329"/>
          </a:xfrm>
          <a:prstGeom prst="rect">
            <a:avLst/>
          </a:prstGeom>
        </p:spPr>
      </p:pic>
    </p:spTree>
    <p:extLst>
      <p:ext uri="{BB962C8B-B14F-4D97-AF65-F5344CB8AC3E}">
        <p14:creationId xmlns:p14="http://schemas.microsoft.com/office/powerpoint/2010/main" val="3035507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P spid="8" grpId="0"/>
      <p:bldP spid="10" grpId="0"/>
      <p:bldP spid="11" grpId="0"/>
      <p:bldP spid="13" grpId="0"/>
      <p:bldP spid="14"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679800" cy="1200329"/>
          </a:xfrm>
          <a:prstGeom prst="rect">
            <a:avLst/>
          </a:prstGeom>
        </p:spPr>
        <p:txBody>
          <a:bodyPr wrap="none">
            <a:spAutoFit/>
          </a:bodyPr>
          <a:lstStyle/>
          <a:p>
            <a:r>
              <a:rPr lang="en-US" sz="7200" kern="100" smtClean="0">
                <a:solidFill>
                  <a:schemeClr val="bg1"/>
                </a:solidFill>
                <a:latin typeface="Times New Roman" panose="02020603050405020304" pitchFamily="18" charset="0"/>
                <a:ea typeface="SimSun" panose="02010600030101010101" pitchFamily="2" charset="-122"/>
              </a:rPr>
              <a:t>Cuộc thi: “Thử </a:t>
            </a:r>
            <a:r>
              <a:rPr lang="en-US" sz="7200" kern="100">
                <a:solidFill>
                  <a:schemeClr val="bg1"/>
                </a:solidFill>
                <a:latin typeface="Times New Roman" panose="02020603050405020304" pitchFamily="18" charset="0"/>
                <a:ea typeface="SimSun" panose="02010600030101010101" pitchFamily="2" charset="-122"/>
              </a:rPr>
              <a:t>tài đoán </a:t>
            </a:r>
            <a:r>
              <a:rPr lang="en-US" sz="7200" kern="100" smtClean="0">
                <a:solidFill>
                  <a:schemeClr val="bg1"/>
                </a:solidFill>
                <a:latin typeface="Times New Roman" panose="02020603050405020304" pitchFamily="18" charset="0"/>
                <a:ea typeface="SimSun" panose="02010600030101010101" pitchFamily="2" charset="-122"/>
              </a:rPr>
              <a:t>tranh”.</a:t>
            </a:r>
            <a:endParaRPr lang="en-US" sz="7200">
              <a:solidFill>
                <a:schemeClr val="bg1"/>
              </a:solidFill>
            </a:endParaRPr>
          </a:p>
        </p:txBody>
      </p:sp>
      <p:sp>
        <p:nvSpPr>
          <p:cNvPr id="4" name="Cloud Callout 3"/>
          <p:cNvSpPr/>
          <p:nvPr/>
        </p:nvSpPr>
        <p:spPr>
          <a:xfrm>
            <a:off x="3758437" y="1503948"/>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dirty="0" err="1">
                <a:solidFill>
                  <a:srgbClr val="000000"/>
                </a:solidFill>
                <a:latin typeface="Times New Roman" panose="02020603050405020304" pitchFamily="18" charset="0"/>
                <a:ea typeface="SimSun" panose="02010600030101010101" pitchFamily="2" charset="-122"/>
              </a:rPr>
              <a:t>Có</a:t>
            </a:r>
            <a:r>
              <a:rPr lang="en-US" sz="2800" i="1" kern="100" dirty="0">
                <a:solidFill>
                  <a:srgbClr val="000000"/>
                </a:solidFill>
                <a:latin typeface="Times New Roman" panose="02020603050405020304" pitchFamily="18" charset="0"/>
                <a:ea typeface="SimSun" panose="02010600030101010101" pitchFamily="2" charset="-122"/>
              </a:rPr>
              <a:t> 6 </a:t>
            </a:r>
            <a:r>
              <a:rPr lang="en-US" sz="2800" i="1" kern="100" dirty="0" err="1">
                <a:solidFill>
                  <a:srgbClr val="000000"/>
                </a:solidFill>
                <a:latin typeface="Times New Roman" panose="02020603050405020304" pitchFamily="18" charset="0"/>
                <a:ea typeface="SimSun" panose="02010600030101010101" pitchFamily="2" charset="-122"/>
              </a:rPr>
              <a:t>bức</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tranh</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tương</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ứng</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với</a:t>
            </a:r>
            <a:r>
              <a:rPr lang="en-US" sz="2800" i="1" kern="100" dirty="0">
                <a:solidFill>
                  <a:srgbClr val="000000"/>
                </a:solidFill>
                <a:latin typeface="Times New Roman" panose="02020603050405020304" pitchFamily="18" charset="0"/>
                <a:ea typeface="SimSun" panose="02010600030101010101" pitchFamily="2" charset="-122"/>
              </a:rPr>
              <a:t> 6 </a:t>
            </a:r>
            <a:r>
              <a:rPr lang="en-US" sz="2800" i="1" kern="100" dirty="0" err="1">
                <a:solidFill>
                  <a:srgbClr val="000000"/>
                </a:solidFill>
                <a:latin typeface="Times New Roman" panose="02020603050405020304" pitchFamily="18" charset="0"/>
                <a:ea typeface="SimSun" panose="02010600030101010101" pitchFamily="2" charset="-122"/>
              </a:rPr>
              <a:t>câu</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smtClean="0">
                <a:solidFill>
                  <a:srgbClr val="000000"/>
                </a:solidFill>
                <a:latin typeface="Times New Roman" panose="02020603050405020304" pitchFamily="18" charset="0"/>
                <a:ea typeface="SimSun" panose="02010600030101010101" pitchFamily="2" charset="-122"/>
              </a:rPr>
              <a:t>ch</a:t>
            </a:r>
            <a:r>
              <a:rPr lang="en-US" sz="2800" i="1" kern="100" dirty="0" err="1" smtClean="0">
                <a:solidFill>
                  <a:srgbClr val="000000"/>
                </a:solidFill>
                <a:latin typeface="Times New Roman" panose="02020603050405020304" pitchFamily="18" charset="0"/>
                <a:ea typeface="SimSun" panose="02010600030101010101" pitchFamily="2" charset="-122"/>
              </a:rPr>
              <a:t>uyện</a:t>
            </a:r>
            <a:r>
              <a:rPr lang="en-US" sz="2800" i="1" kern="100" dirty="0" smtClean="0">
                <a:solidFill>
                  <a:srgbClr val="000000"/>
                </a:solidFill>
                <a:latin typeface="Times New Roman" panose="02020603050405020304" pitchFamily="18" charset="0"/>
                <a:ea typeface="SimSun" panose="02010600030101010101" pitchFamily="2" charset="-122"/>
              </a:rPr>
              <a:t>. </a:t>
            </a:r>
            <a:r>
              <a:rPr lang="en-US" sz="2800" i="1" kern="100" dirty="0" err="1" smtClean="0">
                <a:solidFill>
                  <a:srgbClr val="000000"/>
                </a:solidFill>
                <a:latin typeface="Times New Roman" panose="02020603050405020304" pitchFamily="18" charset="0"/>
                <a:ea typeface="SimSun" panose="02010600030101010101" pitchFamily="2" charset="-122"/>
              </a:rPr>
              <a:t>Em</a:t>
            </a:r>
            <a:r>
              <a:rPr lang="en-US" sz="2800" i="1" kern="100" dirty="0" smtClean="0">
                <a:solidFill>
                  <a:srgbClr val="000000"/>
                </a:solidFill>
                <a:latin typeface="Times New Roman" panose="02020603050405020304" pitchFamily="18" charset="0"/>
                <a:ea typeface="SimSun" panose="02010600030101010101" pitchFamily="2" charset="-122"/>
              </a:rPr>
              <a:t> </a:t>
            </a:r>
            <a:r>
              <a:rPr lang="en-US" sz="2800" i="1" kern="100" dirty="0" err="1" smtClean="0">
                <a:solidFill>
                  <a:srgbClr val="000000"/>
                </a:solidFill>
                <a:latin typeface="Times New Roman" panose="02020603050405020304" pitchFamily="18" charset="0"/>
                <a:ea typeface="SimSun" panose="02010600030101010101" pitchFamily="2" charset="-122"/>
              </a:rPr>
              <a:t>hãy</a:t>
            </a:r>
            <a:r>
              <a:rPr lang="en-US" sz="2800" i="1" kern="100" dirty="0" smtClean="0">
                <a:solidFill>
                  <a:srgbClr val="000000"/>
                </a:solidFill>
                <a:latin typeface="Times New Roman" panose="02020603050405020304" pitchFamily="18" charset="0"/>
                <a:ea typeface="SimSun" panose="02010600030101010101" pitchFamily="2" charset="-122"/>
              </a:rPr>
              <a:t> </a:t>
            </a:r>
            <a:r>
              <a:rPr lang="en-US" sz="2800" i="1" kern="100" dirty="0" err="1" smtClean="0">
                <a:solidFill>
                  <a:srgbClr val="000000"/>
                </a:solidFill>
                <a:latin typeface="Times New Roman" panose="02020603050405020304" pitchFamily="18" charset="0"/>
                <a:ea typeface="SimSun" panose="02010600030101010101" pitchFamily="2" charset="-122"/>
              </a:rPr>
              <a:t>thể</a:t>
            </a:r>
            <a:r>
              <a:rPr lang="en-US" sz="2800" i="1" kern="100" dirty="0" smtClean="0">
                <a:solidFill>
                  <a:srgbClr val="000000"/>
                </a:solidFill>
                <a:latin typeface="Times New Roman" panose="02020603050405020304" pitchFamily="18" charset="0"/>
                <a:ea typeface="SimSun" panose="02010600030101010101" pitchFamily="2" charset="-122"/>
              </a:rPr>
              <a:t> </a:t>
            </a:r>
            <a:r>
              <a:rPr lang="en-US" sz="2800" i="1" kern="100" dirty="0" err="1" smtClean="0">
                <a:solidFill>
                  <a:srgbClr val="000000"/>
                </a:solidFill>
                <a:latin typeface="Times New Roman" panose="02020603050405020304" pitchFamily="18" charset="0"/>
                <a:ea typeface="SimSun" panose="02010600030101010101" pitchFamily="2" charset="-122"/>
              </a:rPr>
              <a:t>hiện</a:t>
            </a:r>
            <a:r>
              <a:rPr lang="en-US" sz="2800" i="1" kern="100" dirty="0" smtClean="0">
                <a:solidFill>
                  <a:srgbClr val="000000"/>
                </a:solidFill>
                <a:latin typeface="Times New Roman" panose="02020603050405020304" pitchFamily="18" charset="0"/>
                <a:ea typeface="SimSun" panose="02010600030101010101" pitchFamily="2" charset="-122"/>
              </a:rPr>
              <a:t> </a:t>
            </a:r>
            <a:r>
              <a:rPr lang="en-US" sz="2800" i="1" kern="100" dirty="0" err="1" smtClean="0">
                <a:solidFill>
                  <a:srgbClr val="000000"/>
                </a:solidFill>
                <a:latin typeface="Times New Roman" panose="02020603050405020304" pitchFamily="18" charset="0"/>
                <a:ea typeface="SimSun" panose="02010600030101010101" pitchFamily="2" charset="-122"/>
              </a:rPr>
              <a:t>tài</a:t>
            </a:r>
            <a:r>
              <a:rPr lang="en-US" sz="2800" i="1" kern="100" dirty="0" smtClean="0">
                <a:solidFill>
                  <a:srgbClr val="000000"/>
                </a:solidFill>
                <a:latin typeface="Times New Roman" panose="02020603050405020304" pitchFamily="18" charset="0"/>
                <a:ea typeface="SimSun" panose="02010600030101010101" pitchFamily="2" charset="-122"/>
              </a:rPr>
              <a:t> </a:t>
            </a:r>
            <a:r>
              <a:rPr lang="en-US" sz="2800" i="1" kern="100" dirty="0" err="1" smtClean="0">
                <a:solidFill>
                  <a:srgbClr val="000000"/>
                </a:solidFill>
                <a:latin typeface="Times New Roman" panose="02020603050405020304" pitchFamily="18" charset="0"/>
                <a:ea typeface="SimSun" panose="02010600030101010101" pitchFamily="2" charset="-122"/>
              </a:rPr>
              <a:t>năng</a:t>
            </a:r>
            <a:r>
              <a:rPr lang="en-US" sz="2800" i="1" kern="100" dirty="0" smtClean="0">
                <a:solidFill>
                  <a:srgbClr val="000000"/>
                </a:solidFill>
                <a:latin typeface="Times New Roman" panose="02020603050405020304" pitchFamily="18" charset="0"/>
                <a:ea typeface="SimSun" panose="02010600030101010101" pitchFamily="2" charset="-122"/>
              </a:rPr>
              <a:t> </a:t>
            </a:r>
            <a:r>
              <a:rPr lang="en-US" sz="2800" i="1" kern="100" dirty="0" err="1" smtClean="0">
                <a:solidFill>
                  <a:srgbClr val="000000"/>
                </a:solidFill>
                <a:latin typeface="Times New Roman" panose="02020603050405020304" pitchFamily="18" charset="0"/>
                <a:ea typeface="SimSun" panose="02010600030101010101" pitchFamily="2" charset="-122"/>
              </a:rPr>
              <a:t>của</a:t>
            </a:r>
            <a:r>
              <a:rPr lang="en-US" sz="2800" i="1" kern="100" dirty="0" smtClean="0">
                <a:solidFill>
                  <a:srgbClr val="000000"/>
                </a:solidFill>
                <a:latin typeface="Times New Roman" panose="02020603050405020304" pitchFamily="18" charset="0"/>
                <a:ea typeface="SimSun" panose="02010600030101010101" pitchFamily="2" charset="-122"/>
              </a:rPr>
              <a:t> </a:t>
            </a:r>
            <a:r>
              <a:rPr lang="en-US" sz="2800" i="1" kern="100" dirty="0" err="1" smtClean="0">
                <a:solidFill>
                  <a:srgbClr val="000000"/>
                </a:solidFill>
                <a:latin typeface="Times New Roman" panose="02020603050405020304" pitchFamily="18" charset="0"/>
                <a:ea typeface="SimSun" panose="02010600030101010101" pitchFamily="2" charset="-122"/>
              </a:rPr>
              <a:t>mình</a:t>
            </a:r>
            <a:r>
              <a:rPr lang="en-US" sz="2800" i="1" kern="100" dirty="0" smtClean="0">
                <a:solidFill>
                  <a:srgbClr val="000000"/>
                </a:solidFill>
                <a:latin typeface="Times New Roman" panose="02020603050405020304" pitchFamily="18" charset="0"/>
                <a:ea typeface="SimSun" panose="02010600030101010101" pitchFamily="2" charset="-122"/>
              </a:rPr>
              <a:t> </a:t>
            </a:r>
            <a:r>
              <a:rPr lang="en-US" sz="2800" i="1" kern="100" dirty="0" err="1" smtClean="0">
                <a:solidFill>
                  <a:srgbClr val="000000"/>
                </a:solidFill>
                <a:latin typeface="Times New Roman" panose="02020603050405020304" pitchFamily="18" charset="0"/>
                <a:ea typeface="SimSun" panose="02010600030101010101" pitchFamily="2" charset="-122"/>
              </a:rPr>
              <a:t>nhé</a:t>
            </a:r>
            <a:r>
              <a:rPr lang="en-US" sz="2800" i="1" kern="100" dirty="0" smtClean="0">
                <a:solidFill>
                  <a:srgbClr val="000000"/>
                </a:solidFill>
                <a:latin typeface="Times New Roman" panose="02020603050405020304" pitchFamily="18" charset="0"/>
                <a:ea typeface="SimSun" panose="02010600030101010101" pitchFamily="2" charset="-122"/>
              </a:rPr>
              <a:t>!</a:t>
            </a:r>
            <a:endParaRPr lang="en-US" sz="2800" kern="1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003631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125E-6 3.33333E-6 L 3.125E-6 -0.07223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pic>
        <p:nvPicPr>
          <p:cNvPr id="4" name="Picture 3"/>
          <p:cNvPicPr>
            <a:picLocks noChangeAspect="1"/>
          </p:cNvPicPr>
          <p:nvPr/>
        </p:nvPicPr>
        <p:blipFill>
          <a:blip r:embed="rId7"/>
          <a:stretch>
            <a:fillRect/>
          </a:stretch>
        </p:blipFill>
        <p:spPr>
          <a:xfrm>
            <a:off x="241588" y="141425"/>
            <a:ext cx="2952750" cy="2006030"/>
          </a:xfrm>
          <a:prstGeom prst="rect">
            <a:avLst/>
          </a:prstGeom>
        </p:spPr>
      </p:pic>
      <p:pic>
        <p:nvPicPr>
          <p:cNvPr id="5" name="Picture 4"/>
          <p:cNvPicPr>
            <a:picLocks noChangeAspect="1"/>
          </p:cNvPicPr>
          <p:nvPr/>
        </p:nvPicPr>
        <p:blipFill>
          <a:blip r:embed="rId8"/>
          <a:stretch>
            <a:fillRect/>
          </a:stretch>
        </p:blipFill>
        <p:spPr>
          <a:xfrm>
            <a:off x="4045526" y="141425"/>
            <a:ext cx="2964873" cy="2006030"/>
          </a:xfrm>
          <a:prstGeom prst="rect">
            <a:avLst/>
          </a:prstGeom>
        </p:spPr>
      </p:pic>
      <p:pic>
        <p:nvPicPr>
          <p:cNvPr id="6" name="Picture 5"/>
          <p:cNvPicPr>
            <a:picLocks noChangeAspect="1"/>
          </p:cNvPicPr>
          <p:nvPr/>
        </p:nvPicPr>
        <p:blipFill>
          <a:blip r:embed="rId9"/>
          <a:stretch>
            <a:fillRect/>
          </a:stretch>
        </p:blipFill>
        <p:spPr>
          <a:xfrm>
            <a:off x="8058581" y="141425"/>
            <a:ext cx="3039342" cy="2040388"/>
          </a:xfrm>
          <a:prstGeom prst="rect">
            <a:avLst/>
          </a:prstGeom>
        </p:spPr>
      </p:pic>
      <p:pic>
        <p:nvPicPr>
          <p:cNvPr id="8" name="Picture 7"/>
          <p:cNvPicPr>
            <a:picLocks noChangeAspect="1"/>
          </p:cNvPicPr>
          <p:nvPr/>
        </p:nvPicPr>
        <p:blipFill>
          <a:blip r:embed="rId10"/>
          <a:stretch>
            <a:fillRect/>
          </a:stretch>
        </p:blipFill>
        <p:spPr>
          <a:xfrm>
            <a:off x="4045526" y="3367919"/>
            <a:ext cx="2964873" cy="2270879"/>
          </a:xfrm>
          <a:prstGeom prst="rect">
            <a:avLst/>
          </a:prstGeom>
        </p:spPr>
      </p:pic>
      <p:pic>
        <p:nvPicPr>
          <p:cNvPr id="9" name="Picture 8"/>
          <p:cNvPicPr>
            <a:picLocks noChangeAspect="1"/>
          </p:cNvPicPr>
          <p:nvPr/>
        </p:nvPicPr>
        <p:blipFill>
          <a:blip r:embed="rId11"/>
          <a:stretch>
            <a:fillRect/>
          </a:stretch>
        </p:blipFill>
        <p:spPr>
          <a:xfrm>
            <a:off x="284450" y="3349320"/>
            <a:ext cx="2909888" cy="2289478"/>
          </a:xfrm>
          <a:prstGeom prst="rect">
            <a:avLst/>
          </a:prstGeom>
        </p:spPr>
      </p:pic>
      <p:pic>
        <p:nvPicPr>
          <p:cNvPr id="10" name="Picture 9"/>
          <p:cNvPicPr>
            <a:picLocks noChangeAspect="1"/>
          </p:cNvPicPr>
          <p:nvPr/>
        </p:nvPicPr>
        <p:blipFill>
          <a:blip r:embed="rId12"/>
          <a:stretch>
            <a:fillRect/>
          </a:stretch>
        </p:blipFill>
        <p:spPr>
          <a:xfrm>
            <a:off x="8057368" y="3349320"/>
            <a:ext cx="3087662" cy="2289478"/>
          </a:xfrm>
          <a:prstGeom prst="rect">
            <a:avLst/>
          </a:prstGeom>
        </p:spPr>
      </p:pic>
      <p:sp>
        <p:nvSpPr>
          <p:cNvPr id="17" name="Rectangle 16"/>
          <p:cNvSpPr/>
          <p:nvPr/>
        </p:nvSpPr>
        <p:spPr>
          <a:xfrm>
            <a:off x="3690524" y="2315481"/>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SỰ VIỆC CHÍNH</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71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Các yếu tố kì ảo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783735" y="225449"/>
            <a:ext cx="7216774" cy="91549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Sự ra đời của Sọ Dừa</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13" name="Rounded Rectangle 12"/>
          <p:cNvSpPr/>
          <p:nvPr/>
        </p:nvSpPr>
        <p:spPr>
          <a:xfrm>
            <a:off x="3837708" y="1779932"/>
            <a:ext cx="7162801"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Chàng đi chăn bò cho phú ông, không có chân tay nhưng chăn bò rất giỏi.</a:t>
            </a:r>
          </a:p>
        </p:txBody>
      </p:sp>
      <p:cxnSp>
        <p:nvCxnSpPr>
          <p:cNvPr id="11" name="Straight Arrow Connector 10"/>
          <p:cNvCxnSpPr/>
          <p:nvPr/>
        </p:nvCxnSpPr>
        <p:spPr>
          <a:xfrm flipV="1">
            <a:off x="3006436" y="1140939"/>
            <a:ext cx="831272" cy="1277986"/>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831272" cy="5770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006436" y="2492675"/>
            <a:ext cx="955962" cy="1211111"/>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962398" y="3232215"/>
            <a:ext cx="7162802" cy="1753319"/>
          </a:xfrm>
          <a:prstGeom prst="roundRect">
            <a:avLst/>
          </a:prstGeom>
          <a:solidFill>
            <a:srgbClr val="74AC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i="1" kern="100" smtClean="0">
              <a:solidFill>
                <a:srgbClr val="000000"/>
              </a:solidFill>
              <a:latin typeface="Times New Roman" panose="02020603050405020304" pitchFamily="18" charset="0"/>
              <a:ea typeface="SimSun" panose="02010600030101010101" pitchFamily="2" charset="-122"/>
            </a:endParaRPr>
          </a:p>
          <a:p>
            <a:pPr lvl="0" algn="ctr"/>
            <a:r>
              <a:rPr lang="vi-VN" sz="3200" i="1" kern="100" smtClean="0">
                <a:solidFill>
                  <a:srgbClr val="000000"/>
                </a:solidFill>
                <a:latin typeface="Times New Roman" panose="02020603050405020304" pitchFamily="18" charset="0"/>
                <a:ea typeface="SimSun" panose="02010600030101010101" pitchFamily="2" charset="-122"/>
              </a:rPr>
              <a:t>Sọ </a:t>
            </a:r>
            <a:r>
              <a:rPr lang="vi-VN" sz="3200" i="1" kern="100">
                <a:solidFill>
                  <a:srgbClr val="000000"/>
                </a:solidFill>
                <a:latin typeface="Times New Roman" panose="02020603050405020304" pitchFamily="18" charset="0"/>
                <a:ea typeface="SimSun" panose="02010600030101010101" pitchFamily="2" charset="-122"/>
              </a:rPr>
              <a:t>Dừa biến thành chàng trai khôi ngô, thổi sáo chăn bò, có tiếng động chàng trai biến mất, chỉ còn lại Sọ Dừa nằm lăn lóc ở đấy.</a:t>
            </a:r>
          </a:p>
          <a:p>
            <a:pPr lvl="0" algn="ctr"/>
            <a:endParaRPr lang="vi-VN" sz="3200" i="1" kern="100">
              <a:solidFill>
                <a:srgbClr val="000000"/>
              </a:solidFill>
              <a:latin typeface="Times New Roman" panose="02020603050405020304" pitchFamily="18" charset="0"/>
              <a:ea typeface="SimSun" panose="02010600030101010101" pitchFamily="2" charset="-122"/>
            </a:endParaRPr>
          </a:p>
        </p:txBody>
      </p:sp>
      <p:cxnSp>
        <p:nvCxnSpPr>
          <p:cNvPr id="19" name="Straight Arrow Connector 18"/>
          <p:cNvCxnSpPr/>
          <p:nvPr/>
        </p:nvCxnSpPr>
        <p:spPr>
          <a:xfrm>
            <a:off x="3006436" y="2622979"/>
            <a:ext cx="913861" cy="307417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962396" y="5082319"/>
            <a:ext cx="7356767" cy="1716597"/>
          </a:xfrm>
          <a:prstGeom prst="roundRect">
            <a:avLst/>
          </a:prstGeom>
          <a:solidFill>
            <a:srgbClr val="D8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i="1" kern="100" smtClean="0">
              <a:solidFill>
                <a:srgbClr val="000000"/>
              </a:solidFill>
              <a:latin typeface="Times New Roman" panose="02020603050405020304" pitchFamily="18" charset="0"/>
              <a:ea typeface="SimSun" panose="02010600030101010101" pitchFamily="2" charset="-122"/>
            </a:endParaRPr>
          </a:p>
          <a:p>
            <a:pPr lvl="0" algn="ctr"/>
            <a:r>
              <a:rPr lang="vi-VN" sz="3200" i="1" kern="100">
                <a:solidFill>
                  <a:srgbClr val="000000"/>
                </a:solidFill>
                <a:latin typeface="Times New Roman" panose="02020603050405020304" pitchFamily="18" charset="0"/>
                <a:ea typeface="SimSun" panose="02010600030101010101" pitchFamily="2" charset="-122"/>
              </a:rPr>
              <a:t>Vợ Sọ Dừa bị hai cô chị hại đẩy xuống biển, cô lấy dao đâm chết cá và mổ bụng chui ra.</a:t>
            </a:r>
          </a:p>
        </p:txBody>
      </p:sp>
    </p:spTree>
    <p:extLst>
      <p:ext uri="{BB962C8B-B14F-4D97-AF65-F5344CB8AC3E}">
        <p14:creationId xmlns:p14="http://schemas.microsoft.com/office/powerpoint/2010/main" val="4015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7"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694171" y="1905777"/>
            <a:ext cx="8048649" cy="135421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60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LUYỆN</a:t>
            </a:r>
            <a:r>
              <a:rPr kumimoji="0" lang="en-US" altLang="zh-CN" sz="8800" b="0" i="0" u="none" strike="noStrike" kern="1200" cap="none" spc="600" normalizeH="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TẬP</a:t>
            </a:r>
            <a:endParaRPr kumimoji="0" lang="zh-CN" altLang="en-US" sz="8800" b="0" i="0" u="none" strike="noStrike" kern="1200" cap="none" spc="60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555086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288982" cy="7024255"/>
          </a:xfrm>
          <a:prstGeom prst="rect">
            <a:avLst/>
          </a:prstGeom>
        </p:spPr>
      </p:pic>
      <p:sp>
        <p:nvSpPr>
          <p:cNvPr id="3" name="TextBox 2"/>
          <p:cNvSpPr txBox="1"/>
          <p:nvPr/>
        </p:nvSpPr>
        <p:spPr>
          <a:xfrm>
            <a:off x="2923309" y="1440872"/>
            <a:ext cx="5657318" cy="1323439"/>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8000" b="1" smtClean="0">
                <a:ln/>
                <a:solidFill>
                  <a:schemeClr val="accent4"/>
                </a:solidFill>
                <a:latin typeface="Times New Roman" panose="02020603050405020304" pitchFamily="18" charset="0"/>
                <a:cs typeface="Times New Roman" panose="02020603050405020304" pitchFamily="18" charset="0"/>
              </a:rPr>
              <a:t>TRÒ CHƠI </a:t>
            </a:r>
            <a:endParaRPr lang="en-US" sz="8000" b="1">
              <a:ln/>
              <a:solidFill>
                <a:schemeClr val="accent4"/>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00583" y="2742559"/>
            <a:ext cx="9462654" cy="255454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smtClean="0">
                <a:ln/>
                <a:solidFill>
                  <a:schemeClr val="accent4"/>
                </a:solidFill>
                <a:latin typeface="Times New Roman" panose="02020603050405020304" pitchFamily="18" charset="0"/>
                <a:cs typeface="Times New Roman" panose="02020603050405020304" pitchFamily="18" charset="0"/>
              </a:rPr>
              <a:t>KHÁM PHÁ THẾ GIỚI CỔ TÍCH</a:t>
            </a:r>
            <a:endParaRPr lang="en-US" sz="8000" b="1">
              <a:ln/>
              <a:solidFill>
                <a:schemeClr val="accent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86982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1.66667E-6 -1.11111E-6 L 1.66667E-6 -0.07222 " pathEditMode="relative" rAng="0" ptsTypes="AA">
                                      <p:cBhvr>
                                        <p:cTn id="12" dur="250" accel="50000" decel="50000" autoRev="1" fill="hold">
                                          <p:stCondLst>
                                            <p:cond delay="0"/>
                                          </p:stCondLst>
                                        </p:cTn>
                                        <p:tgtEl>
                                          <p:spTgt spid="4"/>
                                        </p:tgtEl>
                                        <p:attrNameLst>
                                          <p:attrName>ppt_x</p:attrName>
                                          <p:attrName>ppt_y</p:attrName>
                                        </p:attrNameLst>
                                      </p:cBhvr>
                                      <p:rCtr x="0" y="-3611"/>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4" presetClass="emph" presetSubtype="0" fill="hold" grpId="1" nodeType="click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3"/>
                                        </p:tgtEl>
                                        <p:attrNameLst>
                                          <p:attrName>ppt_x</p:attrName>
                                          <p:attrName>ppt_y</p:attrName>
                                        </p:attrNameLst>
                                      </p:cBhvr>
                                    </p:animMotion>
                                    <p:animRot by="1500000">
                                      <p:cBhvr>
                                        <p:cTn id="21" dur="125" fill="hold">
                                          <p:stCondLst>
                                            <p:cond delay="0"/>
                                          </p:stCondLst>
                                        </p:cTn>
                                        <p:tgtEl>
                                          <p:spTgt spid="3"/>
                                        </p:tgtEl>
                                        <p:attrNameLst>
                                          <p:attrName>r</p:attrName>
                                        </p:attrNameLst>
                                      </p:cBhvr>
                                    </p:animRot>
                                    <p:animRot by="-1500000">
                                      <p:cBhvr>
                                        <p:cTn id="22" dur="125" fill="hold">
                                          <p:stCondLst>
                                            <p:cond delay="125"/>
                                          </p:stCondLst>
                                        </p:cTn>
                                        <p:tgtEl>
                                          <p:spTgt spid="3"/>
                                        </p:tgtEl>
                                        <p:attrNameLst>
                                          <p:attrName>r</p:attrName>
                                        </p:attrNameLst>
                                      </p:cBhvr>
                                    </p:animRot>
                                    <p:animRot by="-1500000">
                                      <p:cBhvr>
                                        <p:cTn id="23" dur="125" fill="hold">
                                          <p:stCondLst>
                                            <p:cond delay="250"/>
                                          </p:stCondLst>
                                        </p:cTn>
                                        <p:tgtEl>
                                          <p:spTgt spid="3"/>
                                        </p:tgtEl>
                                        <p:attrNameLst>
                                          <p:attrName>r</p:attrName>
                                        </p:attrNameLst>
                                      </p:cBhvr>
                                    </p:animRot>
                                    <p:animRot by="1500000">
                                      <p:cBhvr>
                                        <p:cTn id="24" dur="125" fill="hold">
                                          <p:stCondLst>
                                            <p:cond delay="375"/>
                                          </p:stCondLst>
                                        </p:cTn>
                                        <p:tgtEl>
                                          <p:spTgt spid="3"/>
                                        </p:tgtEl>
                                        <p:attrNameLst>
                                          <p:attrName>r</p:attrName>
                                        </p:attrNameLst>
                                      </p:cBhvr>
                                    </p:animRot>
                                  </p:childTnLst>
                                </p:cTn>
                              </p:par>
                              <p:par>
                                <p:cTn id="25" presetID="34" presetClass="emph" presetSubtype="0" fill="hold" grpId="1" nodeType="withEffect">
                                  <p:stCondLst>
                                    <p:cond delay="0"/>
                                  </p:stCondLst>
                                  <p:iterate type="lt">
                                    <p:tmPct val="10000"/>
                                  </p:iterate>
                                  <p:childTnLst>
                                    <p:animMotion origin="layout" path="M 1.66667E-6 -1.11111E-6 L 1.66667E-6 -0.07222 " pathEditMode="relative" rAng="0" ptsTypes="AA">
                                      <p:cBhvr>
                                        <p:cTn id="26" dur="250" accel="50000" decel="50000" autoRev="1" fill="hold">
                                          <p:stCondLst>
                                            <p:cond delay="0"/>
                                          </p:stCondLst>
                                        </p:cTn>
                                        <p:tgtEl>
                                          <p:spTgt spid="4"/>
                                        </p:tgtEl>
                                        <p:attrNameLst>
                                          <p:attrName>ppt_x</p:attrName>
                                          <p:attrName>ppt_y</p:attrName>
                                        </p:attrNameLst>
                                      </p:cBhvr>
                                      <p:rCtr x="0" y="-3611"/>
                                    </p:animMotion>
                                    <p:animRot by="1500000">
                                      <p:cBhvr>
                                        <p:cTn id="27" dur="125" fill="hold">
                                          <p:stCondLst>
                                            <p:cond delay="0"/>
                                          </p:stCondLst>
                                        </p:cTn>
                                        <p:tgtEl>
                                          <p:spTgt spid="4"/>
                                        </p:tgtEl>
                                        <p:attrNameLst>
                                          <p:attrName>r</p:attrName>
                                        </p:attrNameLst>
                                      </p:cBhvr>
                                    </p:animRot>
                                    <p:animRot by="-1500000">
                                      <p:cBhvr>
                                        <p:cTn id="28" dur="125" fill="hold">
                                          <p:stCondLst>
                                            <p:cond delay="125"/>
                                          </p:stCondLst>
                                        </p:cTn>
                                        <p:tgtEl>
                                          <p:spTgt spid="4"/>
                                        </p:tgtEl>
                                        <p:attrNameLst>
                                          <p:attrName>r</p:attrName>
                                        </p:attrNameLst>
                                      </p:cBhvr>
                                    </p:animRot>
                                    <p:animRot by="-1500000">
                                      <p:cBhvr>
                                        <p:cTn id="29" dur="125" fill="hold">
                                          <p:stCondLst>
                                            <p:cond delay="250"/>
                                          </p:stCondLst>
                                        </p:cTn>
                                        <p:tgtEl>
                                          <p:spTgt spid="4"/>
                                        </p:tgtEl>
                                        <p:attrNameLst>
                                          <p:attrName>r</p:attrName>
                                        </p:attrNameLst>
                                      </p:cBhvr>
                                    </p:animRot>
                                    <p:animRot by="1500000">
                                      <p:cBhvr>
                                        <p:cTn id="30" dur="125" fill="hold">
                                          <p:stCondLst>
                                            <p:cond delay="375"/>
                                          </p:stCondLst>
                                        </p:cTn>
                                        <p:tgtEl>
                                          <p:spTgt spid="4"/>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grpId="2" nodeType="clickEffect">
                                  <p:stCondLst>
                                    <p:cond delay="0"/>
                                  </p:stCondLst>
                                  <p:iterate type="lt">
                                    <p:tmPct val="10000"/>
                                  </p:iterate>
                                  <p:childTnLst>
                                    <p:animMotion origin="layout" path="M 0.0 0.0 L 0.0 -0.07213" pathEditMode="relative" ptsTypes="">
                                      <p:cBhvr>
                                        <p:cTn id="34" dur="250" accel="50000" decel="50000" autoRev="1" fill="hold">
                                          <p:stCondLst>
                                            <p:cond delay="0"/>
                                          </p:stCondLst>
                                        </p:cTn>
                                        <p:tgtEl>
                                          <p:spTgt spid="3"/>
                                        </p:tgtEl>
                                        <p:attrNameLst>
                                          <p:attrName>ppt_x</p:attrName>
                                          <p:attrName>ppt_y</p:attrName>
                                        </p:attrNameLst>
                                      </p:cBhvr>
                                    </p:animMotion>
                                    <p:animRot by="1500000">
                                      <p:cBhvr>
                                        <p:cTn id="35" dur="125" fill="hold">
                                          <p:stCondLst>
                                            <p:cond delay="0"/>
                                          </p:stCondLst>
                                        </p:cTn>
                                        <p:tgtEl>
                                          <p:spTgt spid="3"/>
                                        </p:tgtEl>
                                        <p:attrNameLst>
                                          <p:attrName>r</p:attrName>
                                        </p:attrNameLst>
                                      </p:cBhvr>
                                    </p:animRot>
                                    <p:animRot by="-1500000">
                                      <p:cBhvr>
                                        <p:cTn id="36" dur="125" fill="hold">
                                          <p:stCondLst>
                                            <p:cond delay="125"/>
                                          </p:stCondLst>
                                        </p:cTn>
                                        <p:tgtEl>
                                          <p:spTgt spid="3"/>
                                        </p:tgtEl>
                                        <p:attrNameLst>
                                          <p:attrName>r</p:attrName>
                                        </p:attrNameLst>
                                      </p:cBhvr>
                                    </p:animRot>
                                    <p:animRot by="-1500000">
                                      <p:cBhvr>
                                        <p:cTn id="37" dur="125" fill="hold">
                                          <p:stCondLst>
                                            <p:cond delay="250"/>
                                          </p:stCondLst>
                                        </p:cTn>
                                        <p:tgtEl>
                                          <p:spTgt spid="3"/>
                                        </p:tgtEl>
                                        <p:attrNameLst>
                                          <p:attrName>r</p:attrName>
                                        </p:attrNameLst>
                                      </p:cBhvr>
                                    </p:animRot>
                                    <p:animRot by="1500000">
                                      <p:cBhvr>
                                        <p:cTn id="38" dur="125" fill="hold">
                                          <p:stCondLst>
                                            <p:cond delay="375"/>
                                          </p:stCondLst>
                                        </p:cTn>
                                        <p:tgtEl>
                                          <p:spTgt spid="3"/>
                                        </p:tgtEl>
                                        <p:attrNameLst>
                                          <p:attrName>r</p:attrName>
                                        </p:attrNameLst>
                                      </p:cBhvr>
                                    </p:animRot>
                                  </p:childTnLst>
                                </p:cTn>
                              </p:par>
                              <p:par>
                                <p:cTn id="39" presetID="34" presetClass="emph" presetSubtype="0" fill="hold" grpId="2" nodeType="withEffect">
                                  <p:stCondLst>
                                    <p:cond delay="0"/>
                                  </p:stCondLst>
                                  <p:iterate type="lt">
                                    <p:tmPct val="10000"/>
                                  </p:iterate>
                                  <p:childTnLst>
                                    <p:animMotion origin="layout" path="M 1.66667E-6 -1.11111E-6 L 1.66667E-6 -0.07222 " pathEditMode="relative" rAng="0" ptsTypes="AA">
                                      <p:cBhvr>
                                        <p:cTn id="40" dur="250" accel="50000" decel="50000" autoRev="1" fill="hold">
                                          <p:stCondLst>
                                            <p:cond delay="0"/>
                                          </p:stCondLst>
                                        </p:cTn>
                                        <p:tgtEl>
                                          <p:spTgt spid="4"/>
                                        </p:tgtEl>
                                        <p:attrNameLst>
                                          <p:attrName>ppt_x</p:attrName>
                                          <p:attrName>ppt_y</p:attrName>
                                        </p:attrNameLst>
                                      </p:cBhvr>
                                      <p:rCtr x="0" y="-3611"/>
                                    </p:animMotion>
                                    <p:animRot by="1500000">
                                      <p:cBhvr>
                                        <p:cTn id="41" dur="125" fill="hold">
                                          <p:stCondLst>
                                            <p:cond delay="0"/>
                                          </p:stCondLst>
                                        </p:cTn>
                                        <p:tgtEl>
                                          <p:spTgt spid="4"/>
                                        </p:tgtEl>
                                        <p:attrNameLst>
                                          <p:attrName>r</p:attrName>
                                        </p:attrNameLst>
                                      </p:cBhvr>
                                    </p:animRot>
                                    <p:animRot by="-1500000">
                                      <p:cBhvr>
                                        <p:cTn id="42" dur="125" fill="hold">
                                          <p:stCondLst>
                                            <p:cond delay="125"/>
                                          </p:stCondLst>
                                        </p:cTn>
                                        <p:tgtEl>
                                          <p:spTgt spid="4"/>
                                        </p:tgtEl>
                                        <p:attrNameLst>
                                          <p:attrName>r</p:attrName>
                                        </p:attrNameLst>
                                      </p:cBhvr>
                                    </p:animRot>
                                    <p:animRot by="-1500000">
                                      <p:cBhvr>
                                        <p:cTn id="43" dur="125" fill="hold">
                                          <p:stCondLst>
                                            <p:cond delay="250"/>
                                          </p:stCondLst>
                                        </p:cTn>
                                        <p:tgtEl>
                                          <p:spTgt spid="4"/>
                                        </p:tgtEl>
                                        <p:attrNameLst>
                                          <p:attrName>r</p:attrName>
                                        </p:attrNameLst>
                                      </p:cBhvr>
                                    </p:animRot>
                                    <p:animRot by="1500000">
                                      <p:cBhvr>
                                        <p:cTn id="44" dur="125" fill="hold">
                                          <p:stCondLst>
                                            <p:cond delay="375"/>
                                          </p:stCondLst>
                                        </p:cTn>
                                        <p:tgtEl>
                                          <p:spTgt spid="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34" presetClass="emph" presetSubtype="0" fill="hold" grpId="3" nodeType="clickEffect">
                                  <p:stCondLst>
                                    <p:cond delay="0"/>
                                  </p:stCondLst>
                                  <p:iterate type="lt">
                                    <p:tmPct val="10000"/>
                                  </p:iterate>
                                  <p:childTnLst>
                                    <p:animMotion origin="layout" path="M 0.0 0.0 L 0.0 -0.07213" pathEditMode="relative" ptsTypes="">
                                      <p:cBhvr>
                                        <p:cTn id="48" dur="250" accel="50000" decel="50000" autoRev="1" fill="hold">
                                          <p:stCondLst>
                                            <p:cond delay="0"/>
                                          </p:stCondLst>
                                        </p:cTn>
                                        <p:tgtEl>
                                          <p:spTgt spid="3"/>
                                        </p:tgtEl>
                                        <p:attrNameLst>
                                          <p:attrName>ppt_x</p:attrName>
                                          <p:attrName>ppt_y</p:attrName>
                                        </p:attrNameLst>
                                      </p:cBhvr>
                                    </p:animMotion>
                                    <p:animRot by="1500000">
                                      <p:cBhvr>
                                        <p:cTn id="49" dur="125" fill="hold">
                                          <p:stCondLst>
                                            <p:cond delay="0"/>
                                          </p:stCondLst>
                                        </p:cTn>
                                        <p:tgtEl>
                                          <p:spTgt spid="3"/>
                                        </p:tgtEl>
                                        <p:attrNameLst>
                                          <p:attrName>r</p:attrName>
                                        </p:attrNameLst>
                                      </p:cBhvr>
                                    </p:animRot>
                                    <p:animRot by="-1500000">
                                      <p:cBhvr>
                                        <p:cTn id="50" dur="125" fill="hold">
                                          <p:stCondLst>
                                            <p:cond delay="125"/>
                                          </p:stCondLst>
                                        </p:cTn>
                                        <p:tgtEl>
                                          <p:spTgt spid="3"/>
                                        </p:tgtEl>
                                        <p:attrNameLst>
                                          <p:attrName>r</p:attrName>
                                        </p:attrNameLst>
                                      </p:cBhvr>
                                    </p:animRot>
                                    <p:animRot by="-1500000">
                                      <p:cBhvr>
                                        <p:cTn id="51" dur="125" fill="hold">
                                          <p:stCondLst>
                                            <p:cond delay="250"/>
                                          </p:stCondLst>
                                        </p:cTn>
                                        <p:tgtEl>
                                          <p:spTgt spid="3"/>
                                        </p:tgtEl>
                                        <p:attrNameLst>
                                          <p:attrName>r</p:attrName>
                                        </p:attrNameLst>
                                      </p:cBhvr>
                                    </p:animRot>
                                    <p:animRot by="1500000">
                                      <p:cBhvr>
                                        <p:cTn id="52" dur="125" fill="hold">
                                          <p:stCondLst>
                                            <p:cond delay="375"/>
                                          </p:stCondLst>
                                        </p:cTn>
                                        <p:tgtEl>
                                          <p:spTgt spid="3"/>
                                        </p:tgtEl>
                                        <p:attrNameLst>
                                          <p:attrName>r</p:attrName>
                                        </p:attrNameLst>
                                      </p:cBhvr>
                                    </p:animRot>
                                  </p:childTnLst>
                                </p:cTn>
                              </p:par>
                              <p:par>
                                <p:cTn id="53" presetID="34" presetClass="emph" presetSubtype="0" fill="hold" grpId="3" nodeType="withEffect">
                                  <p:stCondLst>
                                    <p:cond delay="0"/>
                                  </p:stCondLst>
                                  <p:iterate type="lt">
                                    <p:tmPct val="10000"/>
                                  </p:iterate>
                                  <p:childTnLst>
                                    <p:animMotion origin="layout" path="M 1.66667E-6 -1.11111E-6 L 1.66667E-6 -0.07222 " pathEditMode="relative" rAng="0" ptsTypes="AA">
                                      <p:cBhvr>
                                        <p:cTn id="54" dur="250" accel="50000" decel="50000" autoRev="1" fill="hold">
                                          <p:stCondLst>
                                            <p:cond delay="0"/>
                                          </p:stCondLst>
                                        </p:cTn>
                                        <p:tgtEl>
                                          <p:spTgt spid="4"/>
                                        </p:tgtEl>
                                        <p:attrNameLst>
                                          <p:attrName>ppt_x</p:attrName>
                                          <p:attrName>ppt_y</p:attrName>
                                        </p:attrNameLst>
                                      </p:cBhvr>
                                      <p:rCtr x="0" y="-3611"/>
                                    </p:animMotion>
                                    <p:animRot by="1500000">
                                      <p:cBhvr>
                                        <p:cTn id="55" dur="125" fill="hold">
                                          <p:stCondLst>
                                            <p:cond delay="0"/>
                                          </p:stCondLst>
                                        </p:cTn>
                                        <p:tgtEl>
                                          <p:spTgt spid="4"/>
                                        </p:tgtEl>
                                        <p:attrNameLst>
                                          <p:attrName>r</p:attrName>
                                        </p:attrNameLst>
                                      </p:cBhvr>
                                    </p:animRot>
                                    <p:animRot by="-1500000">
                                      <p:cBhvr>
                                        <p:cTn id="56" dur="125" fill="hold">
                                          <p:stCondLst>
                                            <p:cond delay="125"/>
                                          </p:stCondLst>
                                        </p:cTn>
                                        <p:tgtEl>
                                          <p:spTgt spid="4"/>
                                        </p:tgtEl>
                                        <p:attrNameLst>
                                          <p:attrName>r</p:attrName>
                                        </p:attrNameLst>
                                      </p:cBhvr>
                                    </p:animRot>
                                    <p:animRot by="-1500000">
                                      <p:cBhvr>
                                        <p:cTn id="57" dur="125" fill="hold">
                                          <p:stCondLst>
                                            <p:cond delay="250"/>
                                          </p:stCondLst>
                                        </p:cTn>
                                        <p:tgtEl>
                                          <p:spTgt spid="4"/>
                                        </p:tgtEl>
                                        <p:attrNameLst>
                                          <p:attrName>r</p:attrName>
                                        </p:attrNameLst>
                                      </p:cBhvr>
                                    </p:animRot>
                                    <p:animRot by="1500000">
                                      <p:cBhvr>
                                        <p:cTn id="5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4" grpId="0"/>
      <p:bldP spid="4" grpId="1"/>
      <p:bldP spid="4" grpId="2"/>
      <p:bldP spid="4" grpId="3"/>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Câu 1.</a:t>
            </a:r>
            <a:r>
              <a:rPr lang="vi-VN" sz="400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Truyện </a:t>
            </a:r>
            <a:r>
              <a:rPr lang="vi-VN" sz="4000">
                <a:latin typeface="Times New Roman" panose="02020603050405020304" pitchFamily="18" charset="0"/>
                <a:cs typeface="Times New Roman" panose="02020603050405020304" pitchFamily="18" charset="0"/>
              </a:rPr>
              <a:t>cổ tích thường có yếu tố kì ảo và…</a:t>
            </a:r>
            <a:endParaRPr lang="en-US" sz="4000">
              <a:latin typeface="Times New Roman" panose="02020603050405020304" pitchFamily="18" charset="0"/>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Hư cấu</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73212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Câu 2. Truyện cổ tích phản ánh ………. của các cá nhân. </a:t>
            </a:r>
          </a:p>
        </p:txBody>
      </p:sp>
      <p:sp>
        <p:nvSpPr>
          <p:cNvPr id="3" name="Rounded Rectangle 2"/>
          <p:cNvSpPr/>
          <p:nvPr/>
        </p:nvSpPr>
        <p:spPr>
          <a:xfrm>
            <a:off x="4625686" y="4572433"/>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Số phận</a:t>
            </a:r>
          </a:p>
        </p:txBody>
      </p:sp>
    </p:spTree>
    <p:extLst>
      <p:ext uri="{BB962C8B-B14F-4D97-AF65-F5344CB8AC3E}">
        <p14:creationId xmlns:p14="http://schemas.microsoft.com/office/powerpoint/2010/main" val="227231211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Câu 3.</a:t>
            </a:r>
            <a:r>
              <a:rPr lang="vi-VN" sz="4000">
                <a:latin typeface="Times New Roman" panose="02020603050405020304" pitchFamily="18" charset="0"/>
                <a:cs typeface="Times New Roman" panose="02020603050405020304" pitchFamily="18" charset="0"/>
              </a:rPr>
              <a:t> Nhân vật trong truyện cổ tích thường được chia thành mấy tuyến nhân vật?</a:t>
            </a:r>
            <a:endParaRPr lang="en-US" sz="4000">
              <a:latin typeface="Times New Roman" panose="02020603050405020304" pitchFamily="18" charset="0"/>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smtClean="0">
                <a:solidFill>
                  <a:srgbClr val="FF0000"/>
                </a:solidFill>
                <a:latin typeface="Times New Roman" panose="02020603050405020304" pitchFamily="18" charset="0"/>
                <a:cs typeface="Times New Roman" panose="02020603050405020304" pitchFamily="18" charset="0"/>
              </a:rPr>
              <a:t>2 tuyến</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501072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Câu 4.</a:t>
            </a:r>
            <a:r>
              <a:rPr lang="vi-VN" sz="4000">
                <a:latin typeface="Times New Roman" panose="02020603050405020304" pitchFamily="18" charset="0"/>
                <a:cs typeface="Times New Roman" panose="02020603050405020304" pitchFamily="18" charset="0"/>
              </a:rPr>
              <a:t> Các chi tiết, sự việc thường có tính kì ảo và…</a:t>
            </a:r>
            <a:endParaRPr lang="en-US" sz="4000">
              <a:latin typeface="Times New Roman" panose="02020603050405020304" pitchFamily="18" charset="0"/>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Hoang đường</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147986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a:t>
            </a:r>
            <a:r>
              <a:rPr lang="vi-VN" sz="4000">
                <a:solidFill>
                  <a:prstClr val="white"/>
                </a:solidFill>
                <a:latin typeface="Times New Roman" panose="02020603050405020304" pitchFamily="18" charset="0"/>
                <a:cs typeface="Times New Roman" panose="02020603050405020304" pitchFamily="18" charset="0"/>
              </a:rPr>
              <a:t> Truyện được kể theo trật tự thời gian…………..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Tuyến</a:t>
            </a:r>
            <a:r>
              <a:rPr kumimoji="0" lang="en-US" sz="3600" b="1" i="0" u="none" strike="noStrike" kern="1200" cap="none" spc="0" normalizeH="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 tính</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889958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Câu 6. Mở đầu lời kể trong truyện cổ tích là cụm từ nào? </a:t>
            </a: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Ngày xửa ngày xưa</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134944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pic>
        <p:nvPicPr>
          <p:cNvPr id="1026" name="Picture 21" descr="ANd9GcRezjU36Inqs4b-c_5Jg96YFkaOVh4Ut-j1lQ&amp;usqp=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311" y="1101707"/>
            <a:ext cx="8963525" cy="47516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TextBox 1"/>
          <p:cNvSpPr txBox="1"/>
          <p:nvPr/>
        </p:nvSpPr>
        <p:spPr>
          <a:xfrm>
            <a:off x="4586542" y="5853363"/>
            <a:ext cx="2834430"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Tấm Cám</a:t>
            </a:r>
            <a:endParaRPr lang="en-US" sz="48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821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7.</a:t>
            </a:r>
            <a:r>
              <a:rPr lang="vi-VN" sz="4000">
                <a:solidFill>
                  <a:prstClr val="white"/>
                </a:solidFill>
                <a:latin typeface="Times New Roman" panose="02020603050405020304" pitchFamily="18" charset="0"/>
                <a:cs typeface="Times New Roman" panose="02020603050405020304" pitchFamily="18" charset="0"/>
              </a:rPr>
              <a:t> Tùy thuộc vào điều gì mà người kể chuyện có thể thay chi tiết trong lời kể?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Bối</a:t>
            </a:r>
            <a:r>
              <a:rPr kumimoji="0" lang="en-US" sz="36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cảnh</a:t>
            </a:r>
            <a:endPar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9180654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Câu 8. Kể tên 3 truyện cổ tích mà em biết?</a:t>
            </a:r>
          </a:p>
        </p:txBody>
      </p:sp>
      <p:sp>
        <p:nvSpPr>
          <p:cNvPr id="3" name="Rounded Rectangle 2"/>
          <p:cNvSpPr/>
          <p:nvPr/>
        </p:nvSpPr>
        <p:spPr>
          <a:xfrm>
            <a:off x="4057650" y="4225636"/>
            <a:ext cx="4698423" cy="127505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Cây tre tram đốt, Tấm Cám, Sọ Dừa</a:t>
            </a:r>
          </a:p>
        </p:txBody>
      </p:sp>
    </p:spTree>
    <p:extLst>
      <p:ext uri="{BB962C8B-B14F-4D97-AF65-F5344CB8AC3E}">
        <p14:creationId xmlns:p14="http://schemas.microsoft.com/office/powerpoint/2010/main" val="98445351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4000">
                <a:solidFill>
                  <a:prstClr val="white"/>
                </a:solidFill>
                <a:latin typeface="Times New Roman" panose="02020603050405020304" pitchFamily="18" charset="0"/>
                <a:cs typeface="Times New Roman" panose="02020603050405020304" pitchFamily="18" charset="0"/>
              </a:rPr>
              <a:t>Câu 9. Truyện “Thánh Gióng” có phải là truyện cổ tích không?</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49" y="4586288"/>
            <a:ext cx="5363441"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Không</a:t>
            </a:r>
            <a:r>
              <a:rPr kumimoji="0" lang="en-US" sz="3600" b="1" i="0" u="none" strike="noStrike" kern="1200" cap="none" spc="0" normalizeH="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 (truyền thuyết)</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178255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10. Kết</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thúc truyện cổ tích thường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36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hậu.</a:t>
            </a:r>
            <a:endPar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5001176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694171" y="1905777"/>
            <a:ext cx="8048649" cy="135421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60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VẬN</a:t>
            </a:r>
            <a:r>
              <a:rPr kumimoji="0" lang="en-US" altLang="zh-CN" sz="8800" b="0" i="0" u="none" strike="noStrike" kern="1200" cap="none" spc="600" normalizeH="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DỤNG</a:t>
            </a:r>
            <a:endParaRPr kumimoji="0" lang="zh-CN" altLang="en-US" sz="8800" b="0" i="0" u="none" strike="noStrike" kern="1200" cap="none" spc="60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400874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4111605" y="716791"/>
            <a:ext cx="6539345" cy="4215427"/>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Theo em, tại sao truyện cổ tích lại có các yếu tố kì ảo, hoang đường?</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455253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Vai trò của yếu tố thần kì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783734" y="225449"/>
            <a:ext cx="8173459" cy="230261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Sự kì ảo này đã tạo nên sức hút rất riêng của truyện cổ tích, vẽ nên một thế giới mơ mộng nơi mà người lương thiện luôn chiến thắng đã làm say lòng biết bao thế hệ, đặc biệt gắn liền với tuổi thơ của mỗi người.</a:t>
            </a:r>
          </a:p>
        </p:txBody>
      </p:sp>
      <p:sp>
        <p:nvSpPr>
          <p:cNvPr id="13" name="Rounded Rectangle 12"/>
          <p:cNvSpPr/>
          <p:nvPr/>
        </p:nvSpPr>
        <p:spPr>
          <a:xfrm>
            <a:off x="3837708" y="4621151"/>
            <a:ext cx="8118763"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Giải quyết những xung đột, mâu thuẫn của tác phẩm.</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831273" cy="2380111"/>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364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2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Rectangle 5"/>
          <p:cNvSpPr/>
          <p:nvPr/>
        </p:nvSpPr>
        <p:spPr>
          <a:xfrm>
            <a:off x="3380510" y="343316"/>
            <a:ext cx="4558561"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HƯỚNG</a:t>
            </a:r>
            <a:r>
              <a:rPr kumimoji="0" lang="en-US" sz="3200" b="0" i="0" u="none" strike="noStrike" kern="1200" cap="none" spc="0" normalizeH="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 DẪN TỰ HỌC</a:t>
            </a:r>
            <a:endParaRPr kumimoji="0" lang="en-US" sz="3200" b="0" i="0"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1178052" y="1257716"/>
            <a:ext cx="5790784" cy="523220"/>
          </a:xfrm>
          <a:prstGeom prst="rect">
            <a:avLst/>
          </a:prstGeom>
        </p:spPr>
        <p:txBody>
          <a:bodyPr wrap="square">
            <a:spAutoFit/>
          </a:bodyPr>
          <a:lstStyle/>
          <a:p>
            <a:pPr algn="just"/>
            <a:r>
              <a:rPr lang="en-US" sz="2800" smtClean="0">
                <a:solidFill>
                  <a:srgbClr val="111111"/>
                </a:solidFill>
                <a:latin typeface="Times New Roman" panose="02020603050405020304" pitchFamily="18" charset="0"/>
                <a:cs typeface="Times New Roman" panose="02020603050405020304" pitchFamily="18" charset="0"/>
              </a:rPr>
              <a:t>* Bài cũ: xem lại nội dung bài học.</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1285278" y="1992942"/>
            <a:ext cx="5790784" cy="954107"/>
          </a:xfrm>
          <a:prstGeom prst="rect">
            <a:avLst/>
          </a:prstGeom>
        </p:spPr>
        <p:txBody>
          <a:bodyPr wrap="square">
            <a:spAutoFit/>
          </a:bodyPr>
          <a:lstStyle/>
          <a:p>
            <a:pPr algn="just"/>
            <a:r>
              <a:rPr lang="en-US" sz="2800" smtClean="0">
                <a:solidFill>
                  <a:srgbClr val="111111"/>
                </a:solidFill>
                <a:latin typeface="Times New Roman" panose="02020603050405020304" pitchFamily="18" charset="0"/>
                <a:cs typeface="Times New Roman" panose="02020603050405020304" pitchFamily="18" charset="0"/>
              </a:rPr>
              <a:t>* Sưu tầm: Các truyện cổ tích của Việt Namvà thế giới.</a:t>
            </a:r>
            <a:endParaRPr lang="en-US" sz="2800">
              <a:latin typeface="Times New Roman" panose="02020603050405020304" pitchFamily="18" charset="0"/>
              <a:cs typeface="Times New Roman" panose="02020603050405020304" pitchFamily="18" charset="0"/>
            </a:endParaRPr>
          </a:p>
        </p:txBody>
      </p:sp>
      <p:sp>
        <p:nvSpPr>
          <p:cNvPr id="9" name="Rectangle 8"/>
          <p:cNvSpPr/>
          <p:nvPr/>
        </p:nvSpPr>
        <p:spPr>
          <a:xfrm>
            <a:off x="1285278" y="3145385"/>
            <a:ext cx="5790784" cy="523220"/>
          </a:xfrm>
          <a:prstGeom prst="rect">
            <a:avLst/>
          </a:prstGeom>
        </p:spPr>
        <p:txBody>
          <a:bodyPr wrap="square">
            <a:spAutoFit/>
          </a:bodyPr>
          <a:lstStyle/>
          <a:p>
            <a:pPr algn="just"/>
            <a:r>
              <a:rPr lang="en-US" sz="2800" smtClean="0">
                <a:solidFill>
                  <a:srgbClr val="111111"/>
                </a:solidFill>
                <a:latin typeface="Times New Roman" panose="02020603050405020304" pitchFamily="18" charset="0"/>
                <a:cs typeface="Times New Roman" panose="02020603050405020304" pitchFamily="18" charset="0"/>
              </a:rPr>
              <a:t>* Bài mới: soạn bài “</a:t>
            </a:r>
            <a:r>
              <a:rPr lang="en-US" sz="2800" i="1" smtClean="0">
                <a:solidFill>
                  <a:srgbClr val="111111"/>
                </a:solidFill>
                <a:latin typeface="Times New Roman" panose="02020603050405020304" pitchFamily="18" charset="0"/>
                <a:cs typeface="Times New Roman" panose="02020603050405020304" pitchFamily="18" charset="0"/>
              </a:rPr>
              <a:t>Thạch Sanh</a:t>
            </a:r>
            <a:r>
              <a:rPr lang="en-US" sz="2800" smtClean="0">
                <a:solidFill>
                  <a:srgbClr val="111111"/>
                </a:solidFill>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pic>
        <p:nvPicPr>
          <p:cNvPr id="10"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4180670" y="4273064"/>
            <a:ext cx="2570556" cy="2560172"/>
          </a:xfrm>
          <a:prstGeom prst="rect">
            <a:avLst/>
          </a:prstGeom>
        </p:spPr>
      </p:pic>
      <p:pic>
        <p:nvPicPr>
          <p:cNvPr id="11"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7939071" y="4285715"/>
            <a:ext cx="2570556" cy="2560172"/>
          </a:xfrm>
          <a:prstGeom prst="rect">
            <a:avLst/>
          </a:prstGeom>
        </p:spPr>
      </p:pic>
    </p:spTree>
    <p:extLst>
      <p:ext uri="{BB962C8B-B14F-4D97-AF65-F5344CB8AC3E}">
        <p14:creationId xmlns:p14="http://schemas.microsoft.com/office/powerpoint/2010/main" val="392291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2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216727"/>
            <a:ext cx="5024708" cy="5004410"/>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8368145" y="3583551"/>
            <a:ext cx="3823855" cy="3274450"/>
          </a:xfrm>
          <a:prstGeom prst="rect">
            <a:avLst/>
          </a:prstGeom>
        </p:spPr>
      </p:pic>
      <p:sp>
        <p:nvSpPr>
          <p:cNvPr id="6" name="Rectangle 5"/>
          <p:cNvSpPr/>
          <p:nvPr/>
        </p:nvSpPr>
        <p:spPr>
          <a:xfrm>
            <a:off x="3518639" y="1936589"/>
            <a:ext cx="6415069"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CẢM</a:t>
            </a:r>
            <a:r>
              <a:rPr kumimoji="0" lang="en-US" sz="6000" b="0" i="0" u="none" strike="noStrike" kern="1200" cap="none" spc="0" normalizeH="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 ƠN CÁC EM ĐÃ CHÚ Ý LẮNG NGHE!</a:t>
            </a:r>
            <a:endParaRPr kumimoji="0" lang="en-US" sz="6000" b="0" i="0"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98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pic>
        <p:nvPicPr>
          <p:cNvPr id="2050" name="Picture 22" descr="ANd9GcQ29t2DnA3YKLcIZli4coyApfZhBs6hxutvSQ&amp;usqp=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705" y="1095691"/>
            <a:ext cx="9035715" cy="51607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6" name="TextBox 5"/>
          <p:cNvSpPr txBox="1"/>
          <p:nvPr/>
        </p:nvSpPr>
        <p:spPr>
          <a:xfrm>
            <a:off x="4010830" y="6027003"/>
            <a:ext cx="4599464"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rgbClr val="FF0000"/>
                </a:solidFill>
                <a:latin typeface="Times New Roman" panose="02020603050405020304" pitchFamily="18" charset="0"/>
                <a:cs typeface="Times New Roman" panose="02020603050405020304" pitchFamily="18" charset="0"/>
              </a:rPr>
              <a:t>Cây tre trăm đốt</a:t>
            </a:r>
            <a:endParaRPr lang="en-US" sz="4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160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1000" fill="hold"/>
                                        <p:tgtEl>
                                          <p:spTgt spid="2050"/>
                                        </p:tgtEl>
                                        <p:attrNameLst>
                                          <p:attrName>ppt_w</p:attrName>
                                        </p:attrNameLst>
                                      </p:cBhvr>
                                      <p:tavLst>
                                        <p:tav tm="0">
                                          <p:val>
                                            <p:fltVal val="0"/>
                                          </p:val>
                                        </p:tav>
                                        <p:tav tm="100000">
                                          <p:val>
                                            <p:strVal val="#ppt_w"/>
                                          </p:val>
                                        </p:tav>
                                      </p:tavLst>
                                    </p:anim>
                                    <p:anim calcmode="lin" valueType="num">
                                      <p:cBhvr>
                                        <p:cTn id="13" dur="1000" fill="hold"/>
                                        <p:tgtEl>
                                          <p:spTgt spid="2050"/>
                                        </p:tgtEl>
                                        <p:attrNameLst>
                                          <p:attrName>ppt_h</p:attrName>
                                        </p:attrNameLst>
                                      </p:cBhvr>
                                      <p:tavLst>
                                        <p:tav tm="0">
                                          <p:val>
                                            <p:fltVal val="0"/>
                                          </p:val>
                                        </p:tav>
                                        <p:tav tm="100000">
                                          <p:val>
                                            <p:strVal val="#ppt_h"/>
                                          </p:val>
                                        </p:tav>
                                      </p:tavLst>
                                    </p:anim>
                                    <p:anim calcmode="lin" valueType="num">
                                      <p:cBhvr>
                                        <p:cTn id="14" dur="1000" fill="hold"/>
                                        <p:tgtEl>
                                          <p:spTgt spid="2050"/>
                                        </p:tgtEl>
                                        <p:attrNameLst>
                                          <p:attrName>style.rotation</p:attrName>
                                        </p:attrNameLst>
                                      </p:cBhvr>
                                      <p:tavLst>
                                        <p:tav tm="0">
                                          <p:val>
                                            <p:fltVal val="90"/>
                                          </p:val>
                                        </p:tav>
                                        <p:tav tm="100000">
                                          <p:val>
                                            <p:fltVal val="0"/>
                                          </p:val>
                                        </p:tav>
                                      </p:tavLst>
                                    </p:anim>
                                    <p:animEffect transition="in" filter="fade">
                                      <p:cBhvr>
                                        <p:cTn id="15" dur="1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pic>
        <p:nvPicPr>
          <p:cNvPr id="2" name="Picture 1"/>
          <p:cNvPicPr>
            <a:picLocks noChangeAspect="1"/>
          </p:cNvPicPr>
          <p:nvPr/>
        </p:nvPicPr>
        <p:blipFill>
          <a:blip r:embed="rId3"/>
          <a:stretch>
            <a:fillRect/>
          </a:stretch>
        </p:blipFill>
        <p:spPr>
          <a:xfrm>
            <a:off x="2273969" y="1083658"/>
            <a:ext cx="8885502" cy="5076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4083019" y="6027003"/>
            <a:ext cx="4958409"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Sự tích cây vú sữa</a:t>
            </a:r>
            <a:endParaRPr lang="en-US" sz="48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7979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sp>
        <p:nvSpPr>
          <p:cNvPr id="7" name="TextBox 6"/>
          <p:cNvSpPr txBox="1"/>
          <p:nvPr/>
        </p:nvSpPr>
        <p:spPr>
          <a:xfrm>
            <a:off x="4083019" y="6027003"/>
            <a:ext cx="4196983"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Sự tích cây khế</a:t>
            </a:r>
            <a:endParaRPr lang="en-US" sz="4800" b="1">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050374" y="1094873"/>
            <a:ext cx="9023698" cy="49321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1447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sp>
        <p:nvSpPr>
          <p:cNvPr id="7" name="TextBox 6"/>
          <p:cNvSpPr txBox="1"/>
          <p:nvPr/>
        </p:nvSpPr>
        <p:spPr>
          <a:xfrm>
            <a:off x="4083019" y="6027003"/>
            <a:ext cx="3352200"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Thạch Sanh</a:t>
            </a:r>
            <a:endParaRPr lang="en-US" sz="4800" b="1">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382254" y="1221433"/>
            <a:ext cx="7882198" cy="45715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6237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sp>
        <p:nvSpPr>
          <p:cNvPr id="7" name="TextBox 6"/>
          <p:cNvSpPr txBox="1"/>
          <p:nvPr/>
        </p:nvSpPr>
        <p:spPr>
          <a:xfrm>
            <a:off x="4359745" y="5794421"/>
            <a:ext cx="2109873"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Sọ Dừa</a:t>
            </a:r>
            <a:endParaRPr lang="en-US" sz="4800" b="1">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441716" y="1219989"/>
            <a:ext cx="7364716" cy="4574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510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PowerPoint Giao Duc  _ Toan Hoa (51)</Template>
  <TotalTime>448</TotalTime>
  <Words>1243</Words>
  <PresentationFormat>Custom</PresentationFormat>
  <Paragraphs>157</Paragraphs>
  <Slides>48</Slides>
  <Notes>29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宋体</vt:lpstr>
      <vt:lpstr>方正粗谭黑简体</vt:lpstr>
      <vt:lpstr>Times New Roman</vt:lpstr>
      <vt:lpstr>Calibri Light</vt:lpstr>
      <vt:lpstr>微软雅黑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2021-11-24T08:04:54Z</dcterms:created>
  <dcterms:modified xsi:type="dcterms:W3CDTF">2022-01-07T08:19:03Z</dcterms:modified>
</cp:coreProperties>
</file>