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1" r:id="rId5"/>
    <p:sldId id="266" r:id="rId6"/>
    <p:sldId id="262" r:id="rId7"/>
    <p:sldId id="263" r:id="rId8"/>
    <p:sldId id="270" r:id="rId9"/>
    <p:sldId id="271" r:id="rId10"/>
    <p:sldId id="272" r:id="rId11"/>
    <p:sldId id="273" r:id="rId12"/>
    <p:sldId id="260" r:id="rId13"/>
    <p:sldId id="265" r:id="rId14"/>
    <p:sldId id="267" r:id="rId15"/>
  </p:sldIdLst>
  <p:sldSz cx="18288000" cy="10287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6E0"/>
    <a:srgbClr val="7B3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0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6203951" y="1238221"/>
            <a:ext cx="10473244" cy="5135078"/>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a:off x="495896" y="4381500"/>
            <a:ext cx="5192933" cy="4264919"/>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9" name="Picture 9"/>
          <p:cNvPicPr>
            <a:picLocks noChangeAspect="1"/>
          </p:cNvPicPr>
          <p:nvPr/>
        </p:nvPicPr>
        <p:blipFill>
          <a:blip r:embed="rId3"/>
          <a:srcRect/>
          <a:stretch>
            <a:fillRect/>
          </a:stretch>
        </p:blipFill>
        <p:spPr>
          <a:xfrm>
            <a:off x="457200" y="-93488"/>
            <a:ext cx="2385892" cy="2239757"/>
          </a:xfrm>
          <a:prstGeom prst="rect">
            <a:avLst/>
          </a:prstGeom>
        </p:spPr>
      </p:pic>
      <p:pic>
        <p:nvPicPr>
          <p:cNvPr id="10" name="Picture 10"/>
          <p:cNvPicPr>
            <a:picLocks noChangeAspect="1"/>
          </p:cNvPicPr>
          <p:nvPr/>
        </p:nvPicPr>
        <p:blipFill>
          <a:blip r:embed="rId4"/>
          <a:srcRect/>
          <a:stretch>
            <a:fillRect/>
          </a:stretch>
        </p:blipFill>
        <p:spPr>
          <a:xfrm>
            <a:off x="15402898" y="495300"/>
            <a:ext cx="2548593" cy="2510365"/>
          </a:xfrm>
          <a:prstGeom prst="rect">
            <a:avLst/>
          </a:prstGeom>
        </p:spPr>
      </p:pic>
      <p:sp>
        <p:nvSpPr>
          <p:cNvPr id="11" name="TextBox 3">
            <a:extLst>
              <a:ext uri="{FF2B5EF4-FFF2-40B4-BE49-F238E27FC236}">
                <a16:creationId xmlns="" xmlns:a16="http://schemas.microsoft.com/office/drawing/2014/main" id="{E2A07824-D142-46B1-8903-F7ED483B9B1C}"/>
              </a:ext>
            </a:extLst>
          </p:cNvPr>
          <p:cNvSpPr txBox="1"/>
          <p:nvPr/>
        </p:nvSpPr>
        <p:spPr>
          <a:xfrm>
            <a:off x="6934199" y="1764888"/>
            <a:ext cx="9735621" cy="2954655"/>
          </a:xfrm>
          <a:prstGeom prst="rect">
            <a:avLst/>
          </a:prstGeom>
        </p:spPr>
        <p:txBody>
          <a:bodyPr wrap="square" lIns="0" tIns="0" rIns="0" bIns="0" rtlCol="0" anchor="t">
            <a:spAutoFit/>
          </a:bodyPr>
          <a:lstStyle/>
          <a:p>
            <a:pPr algn="ctr">
              <a:lnSpc>
                <a:spcPct val="200000"/>
              </a:lnSpc>
            </a:pPr>
            <a:r>
              <a:rPr lang="en-US" sz="4800" b="1" spc="33" dirty="0">
                <a:solidFill>
                  <a:srgbClr val="7030A0"/>
                </a:solidFill>
                <a:latin typeface="Arial" panose="020B0604020202020204" pitchFamily="34" charset="0"/>
                <a:cs typeface="Arial" panose="020B0604020202020204" pitchFamily="34" charset="0"/>
              </a:rPr>
              <a:t>CHÀO MỪNG CÁC EM ĐẾN VỚI BÀI GIẢNG NGÀY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p:nvPr/>
        </p:nvSpPr>
        <p:spPr>
          <a:xfrm>
            <a:off x="0" y="65566"/>
            <a:ext cx="18288000" cy="3619500"/>
          </a:xfrm>
          <a:prstGeom prst="rect">
            <a:avLst/>
          </a:prstGeom>
          <a:solidFill>
            <a:srgbClr val="927AD4"/>
          </a:solidFill>
        </p:spPr>
        <p:txBody>
          <a:bodyPr/>
          <a:lstStyle/>
          <a:p>
            <a:pPr algn="ctr"/>
            <a:r>
              <a:rPr lang="en-US" sz="2800" b="1" smtClean="0">
                <a:solidFill>
                  <a:schemeClr val="bg1"/>
                </a:solidFill>
                <a:latin typeface="Arial" pitchFamily="34" charset="0"/>
                <a:cs typeface="Arial" pitchFamily="34" charset="0"/>
              </a:rPr>
              <a:t>Điền vào chỗ chấm</a:t>
            </a:r>
            <a:r>
              <a:rPr lang="en-US" sz="2800" smtClean="0">
                <a:solidFill>
                  <a:schemeClr val="bg1"/>
                </a:solidFill>
                <a:latin typeface="Arial" pitchFamily="34" charset="0"/>
                <a:cs typeface="Arial" pitchFamily="34" charset="0"/>
              </a:rPr>
              <a:t>: </a:t>
            </a:r>
          </a:p>
          <a:p>
            <a:pPr algn="ctr">
              <a:lnSpc>
                <a:spcPct val="150000"/>
              </a:lnSpc>
            </a:pPr>
            <a:r>
              <a:rPr lang="vi-VN" sz="3200" smtClean="0">
                <a:solidFill>
                  <a:schemeClr val="bg1"/>
                </a:solidFill>
              </a:rPr>
              <a:t>Trên </a:t>
            </a:r>
            <a:r>
              <a:rPr lang="vi-VN" sz="3200">
                <a:solidFill>
                  <a:schemeClr val="bg1"/>
                </a:solidFill>
              </a:rPr>
              <a:t>trời có đám mây xanh</a:t>
            </a:r>
            <a:r>
              <a:rPr lang="vi-VN" sz="3200">
                <a:solidFill>
                  <a:schemeClr val="bg1"/>
                </a:solidFill>
              </a:rPr>
              <a:t/>
            </a:r>
            <a:br>
              <a:rPr lang="vi-VN" sz="3200">
                <a:solidFill>
                  <a:schemeClr val="bg1"/>
                </a:solidFill>
              </a:rPr>
            </a:br>
            <a:r>
              <a:rPr lang="vi-VN" sz="3200">
                <a:solidFill>
                  <a:schemeClr val="bg1"/>
                </a:solidFill>
              </a:rPr>
              <a:t>Ở giữa mây trắng, chung quanh mây vàng</a:t>
            </a:r>
            <a:r>
              <a:rPr lang="vi-VN" sz="3200">
                <a:solidFill>
                  <a:schemeClr val="bg1"/>
                </a:solidFill>
              </a:rPr>
              <a:t/>
            </a:r>
            <a:br>
              <a:rPr lang="vi-VN" sz="3200">
                <a:solidFill>
                  <a:schemeClr val="bg1"/>
                </a:solidFill>
              </a:rPr>
            </a:br>
            <a:r>
              <a:rPr lang="vi-VN" sz="3200">
                <a:solidFill>
                  <a:schemeClr val="bg1"/>
                </a:solidFill>
              </a:rPr>
              <a:t>Ước gì anh lấy được nàng</a:t>
            </a:r>
            <a:r>
              <a:rPr lang="vi-VN" sz="3200">
                <a:solidFill>
                  <a:schemeClr val="bg1"/>
                </a:solidFill>
              </a:rPr>
              <a:t/>
            </a:r>
            <a:br>
              <a:rPr lang="vi-VN" sz="3200">
                <a:solidFill>
                  <a:schemeClr val="bg1"/>
                </a:solidFill>
              </a:rPr>
            </a:br>
            <a:r>
              <a:rPr lang="vi-VN" sz="3200">
                <a:solidFill>
                  <a:schemeClr val="bg1"/>
                </a:solidFill>
              </a:rPr>
              <a:t>Để anh mua </a:t>
            </a:r>
            <a:r>
              <a:rPr lang="vi-VN" sz="3200">
                <a:solidFill>
                  <a:schemeClr val="bg1"/>
                </a:solidFill>
              </a:rPr>
              <a:t>gạch </a:t>
            </a:r>
            <a:r>
              <a:rPr lang="en-US" sz="3200" smtClean="0">
                <a:solidFill>
                  <a:schemeClr val="bg1"/>
                </a:solidFill>
              </a:rPr>
              <a:t>…..</a:t>
            </a:r>
            <a:r>
              <a:rPr lang="vi-VN" sz="3200" smtClean="0">
                <a:solidFill>
                  <a:schemeClr val="bg1"/>
                </a:solidFill>
              </a:rPr>
              <a:t> </a:t>
            </a:r>
            <a:r>
              <a:rPr lang="vi-VN" sz="3200">
                <a:solidFill>
                  <a:schemeClr val="bg1"/>
                </a:solidFill>
              </a:rPr>
              <a:t>về xây</a:t>
            </a:r>
            <a:endParaRPr lang="en-US" sz="3200">
              <a:solidFill>
                <a:schemeClr val="bg1"/>
              </a:solidFill>
              <a:latin typeface="Arial" pitchFamily="34" charset="0"/>
              <a:cs typeface="Arial" pitchFamily="34" charset="0"/>
            </a:endParaRPr>
          </a:p>
        </p:txBody>
      </p:sp>
      <p:pic>
        <p:nvPicPr>
          <p:cNvPr id="32" name="Picture 9"/>
          <p:cNvPicPr>
            <a:picLocks noChangeAspect="1"/>
          </p:cNvPicPr>
          <p:nvPr/>
        </p:nvPicPr>
        <p:blipFill>
          <a:blip r:embed="rId2"/>
          <a:srcRect/>
          <a:stretch>
            <a:fillRect/>
          </a:stretch>
        </p:blipFill>
        <p:spPr>
          <a:xfrm>
            <a:off x="16764000" y="0"/>
            <a:ext cx="1524000" cy="1875316"/>
          </a:xfrm>
          <a:prstGeom prst="rect">
            <a:avLst/>
          </a:prstGeom>
        </p:spPr>
      </p:pic>
      <p:sp>
        <p:nvSpPr>
          <p:cNvPr id="15" name="Rectangle 14"/>
          <p:cNvSpPr/>
          <p:nvPr/>
        </p:nvSpPr>
        <p:spPr>
          <a:xfrm>
            <a:off x="3160776"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Á</a:t>
            </a:r>
          </a:p>
        </p:txBody>
      </p:sp>
      <p:sp>
        <p:nvSpPr>
          <p:cNvPr id="17" name="Rectangle 16"/>
          <p:cNvSpPr/>
          <p:nvPr/>
        </p:nvSpPr>
        <p:spPr>
          <a:xfrm>
            <a:off x="65532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Arial" pitchFamily="34" charset="0"/>
              <a:cs typeface="Arial" pitchFamily="34" charset="0"/>
            </a:endParaRPr>
          </a:p>
        </p:txBody>
      </p:sp>
      <p:sp>
        <p:nvSpPr>
          <p:cNvPr id="18" name="Rectangle 17"/>
          <p:cNvSpPr/>
          <p:nvPr/>
        </p:nvSpPr>
        <p:spPr>
          <a:xfrm>
            <a:off x="8083296"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6064"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R</a:t>
            </a:r>
            <a:endParaRPr lang="en-US" sz="4000" b="1">
              <a:latin typeface="Arial" pitchFamily="34" charset="0"/>
              <a:cs typeface="Arial" pitchFamily="34" charset="0"/>
            </a:endParaRPr>
          </a:p>
        </p:txBody>
      </p:sp>
      <p:sp>
        <p:nvSpPr>
          <p:cNvPr id="20" name="Rectangle 19"/>
          <p:cNvSpPr/>
          <p:nvPr/>
        </p:nvSpPr>
        <p:spPr>
          <a:xfrm>
            <a:off x="112776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8778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5923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2896" y="9082665"/>
            <a:ext cx="554960" cy="707886"/>
          </a:xfrm>
          <a:prstGeom prst="rect">
            <a:avLst/>
          </a:prstGeom>
          <a:noFill/>
        </p:spPr>
        <p:txBody>
          <a:bodyPr wrap="none" rtlCol="0">
            <a:spAutoFit/>
          </a:bodyPr>
          <a:lstStyle/>
          <a:p>
            <a:r>
              <a:rPr lang="en-US" sz="4000" b="1" smtClean="0">
                <a:latin typeface="Arial" pitchFamily="34" charset="0"/>
                <a:cs typeface="Arial" pitchFamily="34" charset="0"/>
              </a:rPr>
              <a:t>B</a:t>
            </a:r>
            <a:endParaRPr lang="en-US" b="1">
              <a:latin typeface="Arial" pitchFamily="34" charset="0"/>
              <a:cs typeface="Arial" pitchFamily="34" charset="0"/>
            </a:endParaRPr>
          </a:p>
        </p:txBody>
      </p:sp>
      <p:sp>
        <p:nvSpPr>
          <p:cNvPr id="36" name="TextBox 35"/>
          <p:cNvSpPr txBox="1"/>
          <p:nvPr/>
        </p:nvSpPr>
        <p:spPr>
          <a:xfrm>
            <a:off x="8415416" y="9057327"/>
            <a:ext cx="497252" cy="707886"/>
          </a:xfrm>
          <a:prstGeom prst="rect">
            <a:avLst/>
          </a:prstGeom>
          <a:noFill/>
        </p:spPr>
        <p:txBody>
          <a:bodyPr wrap="none" rtlCol="0">
            <a:spAutoFit/>
          </a:bodyPr>
          <a:lstStyle/>
          <a:p>
            <a:r>
              <a:rPr lang="en-US" sz="4000" b="1" smtClean="0">
                <a:latin typeface="Arial" pitchFamily="34" charset="0"/>
                <a:cs typeface="Arial" pitchFamily="34" charset="0"/>
              </a:rPr>
              <a:t>T</a:t>
            </a:r>
            <a:endParaRPr lang="en-US" b="1">
              <a:latin typeface="Arial" pitchFamily="34" charset="0"/>
              <a:cs typeface="Arial" pitchFamily="34" charset="0"/>
            </a:endParaRPr>
          </a:p>
        </p:txBody>
      </p:sp>
      <p:sp>
        <p:nvSpPr>
          <p:cNvPr id="38" name="TextBox 37"/>
          <p:cNvSpPr txBox="1"/>
          <p:nvPr/>
        </p:nvSpPr>
        <p:spPr>
          <a:xfrm>
            <a:off x="13195493" y="9094665"/>
            <a:ext cx="554960" cy="707886"/>
          </a:xfrm>
          <a:prstGeom prst="rect">
            <a:avLst/>
          </a:prstGeom>
          <a:noFill/>
        </p:spPr>
        <p:txBody>
          <a:bodyPr wrap="none" rtlCol="0">
            <a:spAutoFit/>
          </a:bodyPr>
          <a:lstStyle/>
          <a:p>
            <a:r>
              <a:rPr lang="en-US" sz="4000" b="1" smtClean="0">
                <a:latin typeface="Arial" pitchFamily="34" charset="0"/>
                <a:cs typeface="Arial" pitchFamily="34" charset="0"/>
              </a:rPr>
              <a:t>N</a:t>
            </a:r>
            <a:endParaRPr lang="en-US" b="1">
              <a:latin typeface="Arial" pitchFamily="34" charset="0"/>
              <a:cs typeface="Arial" pitchFamily="34" charset="0"/>
            </a:endParaRPr>
          </a:p>
        </p:txBody>
      </p:sp>
      <p:sp>
        <p:nvSpPr>
          <p:cNvPr id="39" name="TextBox 38"/>
          <p:cNvSpPr txBox="1"/>
          <p:nvPr/>
        </p:nvSpPr>
        <p:spPr>
          <a:xfrm>
            <a:off x="11609720" y="9133914"/>
            <a:ext cx="554960" cy="707886"/>
          </a:xfrm>
          <a:prstGeom prst="rect">
            <a:avLst/>
          </a:prstGeom>
          <a:noFill/>
        </p:spPr>
        <p:txBody>
          <a:bodyPr wrap="none" rtlCol="0">
            <a:spAutoFit/>
          </a:bodyPr>
          <a:lstStyle/>
          <a:p>
            <a:r>
              <a:rPr lang="en-US" sz="4000" b="1">
                <a:latin typeface="Arial" pitchFamily="34" charset="0"/>
                <a:cs typeface="Arial" pitchFamily="34" charset="0"/>
              </a:rPr>
              <a:t>À</a:t>
            </a:r>
            <a:endParaRPr lang="en-US" b="1">
              <a:latin typeface="Arial" pitchFamily="34" charset="0"/>
              <a:cs typeface="Arial" pitchFamily="34" charset="0"/>
            </a:endParaRPr>
          </a:p>
        </p:txBody>
      </p:sp>
      <p:sp>
        <p:nvSpPr>
          <p:cNvPr id="41" name="TextBox 40"/>
          <p:cNvSpPr txBox="1"/>
          <p:nvPr/>
        </p:nvSpPr>
        <p:spPr>
          <a:xfrm>
            <a:off x="14924420" y="9057327"/>
            <a:ext cx="583814" cy="707886"/>
          </a:xfrm>
          <a:prstGeom prst="rect">
            <a:avLst/>
          </a:prstGeom>
          <a:noFill/>
        </p:spPr>
        <p:txBody>
          <a:bodyPr wrap="none" rtlCol="0">
            <a:spAutoFit/>
          </a:bodyPr>
          <a:lstStyle/>
          <a:p>
            <a:r>
              <a:rPr lang="en-US" sz="4000" b="1" smtClean="0">
                <a:latin typeface="Arial" pitchFamily="34" charset="0"/>
                <a:cs typeface="Arial" pitchFamily="34" charset="0"/>
              </a:rPr>
              <a:t>G</a:t>
            </a:r>
            <a:endParaRPr lang="en-US" b="1">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676" y="3704116"/>
            <a:ext cx="9945624" cy="4972812"/>
          </a:xfrm>
          <a:prstGeom prst="rect">
            <a:avLst/>
          </a:prstGeom>
        </p:spPr>
      </p:pic>
      <p:sp>
        <p:nvSpPr>
          <p:cNvPr id="27" name="TextBox 26"/>
          <p:cNvSpPr txBox="1"/>
          <p:nvPr/>
        </p:nvSpPr>
        <p:spPr>
          <a:xfrm>
            <a:off x="6914174" y="9104391"/>
            <a:ext cx="497252" cy="707886"/>
          </a:xfrm>
          <a:prstGeom prst="rect">
            <a:avLst/>
          </a:prstGeom>
          <a:noFill/>
        </p:spPr>
        <p:txBody>
          <a:bodyPr wrap="none" rtlCol="0">
            <a:spAutoFit/>
          </a:bodyPr>
          <a:lstStyle/>
          <a:p>
            <a:r>
              <a:rPr lang="en-US" sz="4000" b="1" smtClean="0">
                <a:latin typeface="Arial" pitchFamily="34" charset="0"/>
                <a:cs typeface="Arial" pitchFamily="34" charset="0"/>
              </a:rPr>
              <a:t>T</a:t>
            </a:r>
            <a:endParaRPr lang="en-US" b="1">
              <a:latin typeface="Arial" pitchFamily="34" charset="0"/>
              <a:cs typeface="Arial" pitchFamily="34" charset="0"/>
            </a:endParaRPr>
          </a:p>
        </p:txBody>
      </p:sp>
    </p:spTree>
    <p:extLst>
      <p:ext uri="{BB962C8B-B14F-4D97-AF65-F5344CB8AC3E}">
        <p14:creationId xmlns:p14="http://schemas.microsoft.com/office/powerpoint/2010/main" val="3563753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down)">
                                      <p:cBhvr>
                                        <p:cTn id="50" dur="500"/>
                                        <p:tgtEl>
                                          <p:spTgt spid="3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P spid="16" grpId="0" animBg="1"/>
      <p:bldP spid="17" grpId="0" animBg="1"/>
      <p:bldP spid="18" grpId="0" animBg="1"/>
      <p:bldP spid="19" grpId="0" animBg="1"/>
      <p:bldP spid="20" grpId="0" animBg="1"/>
      <p:bldP spid="21" grpId="0" animBg="1"/>
      <p:bldP spid="22" grpId="0" animBg="1"/>
      <p:bldP spid="4" grpId="0"/>
      <p:bldP spid="36" grpId="0"/>
      <p:bldP spid="38" grpId="0"/>
      <p:bldP spid="39" grpId="0"/>
      <p:bldP spid="41"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p:nvPr/>
        </p:nvSpPr>
        <p:spPr>
          <a:xfrm>
            <a:off x="0" y="0"/>
            <a:ext cx="18288000" cy="1714500"/>
          </a:xfrm>
          <a:prstGeom prst="rect">
            <a:avLst/>
          </a:prstGeom>
          <a:solidFill>
            <a:srgbClr val="927AD4"/>
          </a:solidFill>
        </p:spPr>
        <p:txBody>
          <a:bodyPr/>
          <a:lstStyle/>
          <a:p>
            <a:pPr algn="ctr"/>
            <a:endParaRPr lang="en-US" sz="4000" smtClean="0">
              <a:solidFill>
                <a:schemeClr val="bg1"/>
              </a:solidFill>
              <a:latin typeface="Arial" pitchFamily="34" charset="0"/>
              <a:cs typeface="Arial" pitchFamily="34" charset="0"/>
            </a:endParaRPr>
          </a:p>
          <a:p>
            <a:pPr algn="ctr"/>
            <a:r>
              <a:rPr lang="en-US" sz="4000" smtClean="0">
                <a:solidFill>
                  <a:schemeClr val="bg1"/>
                </a:solidFill>
                <a:latin typeface="Arial" pitchFamily="34" charset="0"/>
                <a:cs typeface="Arial" pitchFamily="34" charset="0"/>
              </a:rPr>
              <a:t>Ở Bắc Ninh, có làng đúc đồng nào nổi tiếng?</a:t>
            </a:r>
          </a:p>
        </p:txBody>
      </p:sp>
      <p:pic>
        <p:nvPicPr>
          <p:cNvPr id="32" name="Picture 9"/>
          <p:cNvPicPr>
            <a:picLocks noChangeAspect="1"/>
          </p:cNvPicPr>
          <p:nvPr/>
        </p:nvPicPr>
        <p:blipFill>
          <a:blip r:embed="rId2"/>
          <a:srcRect/>
          <a:stretch>
            <a:fillRect/>
          </a:stretch>
        </p:blipFill>
        <p:spPr>
          <a:xfrm>
            <a:off x="16764000" y="0"/>
            <a:ext cx="1524000" cy="1875316"/>
          </a:xfrm>
          <a:prstGeom prst="rect">
            <a:avLst/>
          </a:prstGeom>
        </p:spPr>
      </p:pic>
      <p:sp>
        <p:nvSpPr>
          <p:cNvPr id="3" name="Rectangle 2"/>
          <p:cNvSpPr/>
          <p:nvPr/>
        </p:nvSpPr>
        <p:spPr>
          <a:xfrm>
            <a:off x="1487424" y="8950452"/>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60776"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32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Ậ</a:t>
            </a:r>
            <a:endParaRPr lang="en-US" sz="4400" b="1">
              <a:latin typeface="Arial" pitchFamily="34" charset="0"/>
              <a:cs typeface="Arial" pitchFamily="34" charset="0"/>
            </a:endParaRPr>
          </a:p>
        </p:txBody>
      </p:sp>
      <p:sp>
        <p:nvSpPr>
          <p:cNvPr id="18" name="Rectangle 17"/>
          <p:cNvSpPr/>
          <p:nvPr/>
        </p:nvSpPr>
        <p:spPr>
          <a:xfrm>
            <a:off x="8083296"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6064"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Arial" pitchFamily="34" charset="0"/>
              <a:cs typeface="Arial" pitchFamily="34" charset="0"/>
            </a:endParaRPr>
          </a:p>
        </p:txBody>
      </p:sp>
      <p:sp>
        <p:nvSpPr>
          <p:cNvPr id="20" name="Rectangle 19"/>
          <p:cNvSpPr/>
          <p:nvPr/>
        </p:nvSpPr>
        <p:spPr>
          <a:xfrm>
            <a:off x="112776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8778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À</a:t>
            </a:r>
          </a:p>
        </p:txBody>
      </p:sp>
      <p:sp>
        <p:nvSpPr>
          <p:cNvPr id="22" name="Rectangle 21"/>
          <p:cNvSpPr/>
          <p:nvPr/>
        </p:nvSpPr>
        <p:spPr>
          <a:xfrm>
            <a:off x="145923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N</a:t>
            </a:r>
            <a:endParaRPr lang="en-US" sz="4000" b="1">
              <a:latin typeface="Arial" pitchFamily="34" charset="0"/>
              <a:cs typeface="Arial" pitchFamily="34" charset="0"/>
            </a:endParaRPr>
          </a:p>
        </p:txBody>
      </p:sp>
      <p:sp>
        <p:nvSpPr>
          <p:cNvPr id="23" name="Rectangle 22"/>
          <p:cNvSpPr/>
          <p:nvPr/>
        </p:nvSpPr>
        <p:spPr>
          <a:xfrm>
            <a:off x="16154400" y="887730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2896" y="9082665"/>
            <a:ext cx="554960" cy="707886"/>
          </a:xfrm>
          <a:prstGeom prst="rect">
            <a:avLst/>
          </a:prstGeom>
          <a:noFill/>
        </p:spPr>
        <p:txBody>
          <a:bodyPr wrap="none" rtlCol="0">
            <a:spAutoFit/>
          </a:bodyPr>
          <a:lstStyle/>
          <a:p>
            <a:r>
              <a:rPr lang="en-US" sz="4000" b="1" smtClean="0">
                <a:latin typeface="Arial" pitchFamily="34" charset="0"/>
                <a:cs typeface="Arial" pitchFamily="34" charset="0"/>
              </a:rPr>
              <a:t>H</a:t>
            </a:r>
            <a:endParaRPr lang="en-US" b="1">
              <a:latin typeface="Arial" pitchFamily="34" charset="0"/>
              <a:cs typeface="Arial" pitchFamily="34" charset="0"/>
            </a:endParaRPr>
          </a:p>
        </p:txBody>
      </p:sp>
      <p:sp>
        <p:nvSpPr>
          <p:cNvPr id="25" name="TextBox 24"/>
          <p:cNvSpPr txBox="1"/>
          <p:nvPr/>
        </p:nvSpPr>
        <p:spPr>
          <a:xfrm>
            <a:off x="1865924" y="9091809"/>
            <a:ext cx="497252" cy="707886"/>
          </a:xfrm>
          <a:prstGeom prst="rect">
            <a:avLst/>
          </a:prstGeom>
          <a:noFill/>
        </p:spPr>
        <p:txBody>
          <a:bodyPr wrap="none" rtlCol="0">
            <a:spAutoFit/>
          </a:bodyPr>
          <a:lstStyle/>
          <a:p>
            <a:r>
              <a:rPr lang="en-US" sz="4000" b="1">
                <a:latin typeface="Arial" pitchFamily="34" charset="0"/>
                <a:cs typeface="Arial" pitchFamily="34" charset="0"/>
              </a:rPr>
              <a:t>T</a:t>
            </a:r>
            <a:endParaRPr lang="en-US" b="1">
              <a:latin typeface="Arial" pitchFamily="34" charset="0"/>
              <a:cs typeface="Arial" pitchFamily="34" charset="0"/>
            </a:endParaRPr>
          </a:p>
        </p:txBody>
      </p:sp>
      <p:sp>
        <p:nvSpPr>
          <p:cNvPr id="36" name="TextBox 35"/>
          <p:cNvSpPr txBox="1"/>
          <p:nvPr/>
        </p:nvSpPr>
        <p:spPr>
          <a:xfrm>
            <a:off x="8415416" y="9057327"/>
            <a:ext cx="554960" cy="707886"/>
          </a:xfrm>
          <a:prstGeom prst="rect">
            <a:avLst/>
          </a:prstGeom>
          <a:noFill/>
        </p:spPr>
        <p:txBody>
          <a:bodyPr wrap="none" rtlCol="0">
            <a:spAutoFit/>
          </a:bodyPr>
          <a:lstStyle/>
          <a:p>
            <a:r>
              <a:rPr lang="en-US" sz="4000" b="1" smtClean="0">
                <a:latin typeface="Arial" pitchFamily="34" charset="0"/>
                <a:cs typeface="Arial" pitchFamily="34" charset="0"/>
              </a:rPr>
              <a:t>N</a:t>
            </a:r>
            <a:endParaRPr lang="en-US" b="1">
              <a:latin typeface="Arial" pitchFamily="34" charset="0"/>
              <a:cs typeface="Arial" pitchFamily="34" charset="0"/>
            </a:endParaRPr>
          </a:p>
        </p:txBody>
      </p:sp>
      <p:sp>
        <p:nvSpPr>
          <p:cNvPr id="37" name="TextBox 36"/>
          <p:cNvSpPr txBox="1"/>
          <p:nvPr/>
        </p:nvSpPr>
        <p:spPr>
          <a:xfrm>
            <a:off x="5285120" y="9064377"/>
            <a:ext cx="554960" cy="707886"/>
          </a:xfrm>
          <a:prstGeom prst="rect">
            <a:avLst/>
          </a:prstGeom>
          <a:noFill/>
        </p:spPr>
        <p:txBody>
          <a:bodyPr wrap="none" rtlCol="0">
            <a:spAutoFit/>
          </a:bodyPr>
          <a:lstStyle/>
          <a:p>
            <a:r>
              <a:rPr lang="en-US" sz="4000" b="1" smtClean="0">
                <a:latin typeface="Arial" pitchFamily="34" charset="0"/>
                <a:cs typeface="Arial" pitchFamily="34" charset="0"/>
              </a:rPr>
              <a:t>U</a:t>
            </a:r>
            <a:endParaRPr lang="en-US" b="1">
              <a:latin typeface="Arial" pitchFamily="34" charset="0"/>
              <a:cs typeface="Arial" pitchFamily="34" charset="0"/>
            </a:endParaRPr>
          </a:p>
        </p:txBody>
      </p:sp>
      <p:sp>
        <p:nvSpPr>
          <p:cNvPr id="39" name="TextBox 38"/>
          <p:cNvSpPr txBox="1"/>
          <p:nvPr/>
        </p:nvSpPr>
        <p:spPr>
          <a:xfrm>
            <a:off x="11609720" y="9133914"/>
            <a:ext cx="554960" cy="707886"/>
          </a:xfrm>
          <a:prstGeom prst="rect">
            <a:avLst/>
          </a:prstGeom>
          <a:noFill/>
        </p:spPr>
        <p:txBody>
          <a:bodyPr wrap="none" rtlCol="0">
            <a:spAutoFit/>
          </a:bodyPr>
          <a:lstStyle/>
          <a:p>
            <a:r>
              <a:rPr lang="en-US" sz="4000" b="1" smtClean="0">
                <a:latin typeface="Arial" pitchFamily="34" charset="0"/>
                <a:cs typeface="Arial" pitchFamily="34" charset="0"/>
              </a:rPr>
              <a:t>H</a:t>
            </a:r>
            <a:endParaRPr lang="en-US" b="1">
              <a:latin typeface="Arial" pitchFamily="34" charset="0"/>
              <a:cs typeface="Arial" pitchFamily="34" charset="0"/>
            </a:endParaRPr>
          </a:p>
        </p:txBody>
      </p:sp>
      <p:sp>
        <p:nvSpPr>
          <p:cNvPr id="40" name="TextBox 39"/>
          <p:cNvSpPr txBox="1"/>
          <p:nvPr/>
        </p:nvSpPr>
        <p:spPr>
          <a:xfrm>
            <a:off x="16472093" y="9018657"/>
            <a:ext cx="554960" cy="707886"/>
          </a:xfrm>
          <a:prstGeom prst="rect">
            <a:avLst/>
          </a:prstGeom>
          <a:noFill/>
        </p:spPr>
        <p:txBody>
          <a:bodyPr wrap="none" rtlCol="0">
            <a:spAutoFit/>
          </a:bodyPr>
          <a:lstStyle/>
          <a:p>
            <a:r>
              <a:rPr lang="en-US" sz="4000" b="1" smtClean="0">
                <a:latin typeface="Arial" pitchFamily="34" charset="0"/>
                <a:cs typeface="Arial" pitchFamily="34" charset="0"/>
              </a:rPr>
              <a:t>H</a:t>
            </a:r>
            <a:endParaRPr lang="en-US" b="1">
              <a:latin typeface="Arial" pitchFamily="34" charset="0"/>
              <a:cs typeface="Arial" pitchFamily="34" charset="0"/>
            </a:endParaRPr>
          </a:p>
        </p:txBody>
      </p:sp>
      <p:sp>
        <p:nvSpPr>
          <p:cNvPr id="24" name="TextBox 23"/>
          <p:cNvSpPr txBox="1"/>
          <p:nvPr/>
        </p:nvSpPr>
        <p:spPr>
          <a:xfrm>
            <a:off x="9988184" y="9094665"/>
            <a:ext cx="497252" cy="707886"/>
          </a:xfrm>
          <a:prstGeom prst="rect">
            <a:avLst/>
          </a:prstGeom>
          <a:noFill/>
        </p:spPr>
        <p:txBody>
          <a:bodyPr wrap="none" rtlCol="0">
            <a:spAutoFit/>
          </a:bodyPr>
          <a:lstStyle/>
          <a:p>
            <a:r>
              <a:rPr lang="en-US" sz="4000" b="1" smtClean="0">
                <a:latin typeface="Arial" pitchFamily="34" charset="0"/>
                <a:cs typeface="Arial" pitchFamily="34" charset="0"/>
              </a:rPr>
              <a:t>T</a:t>
            </a:r>
            <a:endParaRPr lang="en-US" b="1">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856" y="1714500"/>
            <a:ext cx="10895072" cy="6727225"/>
          </a:xfrm>
          <a:prstGeom prst="rect">
            <a:avLst/>
          </a:prstGeom>
        </p:spPr>
      </p:pic>
    </p:spTree>
    <p:extLst>
      <p:ext uri="{BB962C8B-B14F-4D97-AF65-F5344CB8AC3E}">
        <p14:creationId xmlns:p14="http://schemas.microsoft.com/office/powerpoint/2010/main" val="3638488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down)">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15" grpId="0" animBg="1"/>
      <p:bldP spid="16" grpId="0" animBg="1"/>
      <p:bldP spid="17" grpId="0" animBg="1"/>
      <p:bldP spid="18" grpId="0" animBg="1"/>
      <p:bldP spid="19" grpId="0" animBg="1"/>
      <p:bldP spid="20" grpId="0" animBg="1"/>
      <p:bldP spid="21" grpId="0" animBg="1"/>
      <p:bldP spid="22" grpId="0" animBg="1"/>
      <p:bldP spid="23" grpId="0" animBg="1"/>
      <p:bldP spid="4" grpId="0"/>
      <p:bldP spid="25" grpId="0"/>
      <p:bldP spid="36" grpId="0"/>
      <p:bldP spid="37" grpId="0"/>
      <p:bldP spid="39" grpId="0"/>
      <p:bldP spid="4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1028700" y="5143500"/>
            <a:ext cx="7121803" cy="3551999"/>
          </a:xfrm>
          <a:prstGeom prst="rect">
            <a:avLst/>
          </a:prstGeom>
        </p:spPr>
      </p:pic>
      <p:sp>
        <p:nvSpPr>
          <p:cNvPr id="4" name="TextBox 4"/>
          <p:cNvSpPr txBox="1"/>
          <p:nvPr/>
        </p:nvSpPr>
        <p:spPr>
          <a:xfrm>
            <a:off x="2589437" y="2064443"/>
            <a:ext cx="6743700" cy="1058238"/>
          </a:xfrm>
          <a:prstGeom prst="rect">
            <a:avLst/>
          </a:prstGeom>
        </p:spPr>
        <p:txBody>
          <a:bodyPr wrap="square" lIns="0" tIns="0" rIns="0" bIns="0" rtlCol="0" anchor="t">
            <a:spAutoFit/>
          </a:bodyPr>
          <a:lstStyle/>
          <a:p>
            <a:pPr>
              <a:lnSpc>
                <a:spcPts val="9000"/>
              </a:lnSpc>
            </a:pPr>
            <a:r>
              <a:rPr lang="en-US" sz="6600" b="1" smtClean="0">
                <a:solidFill>
                  <a:srgbClr val="241452"/>
                </a:solidFill>
                <a:latin typeface="Arial" pitchFamily="34" charset="0"/>
                <a:cs typeface="Arial" pitchFamily="34" charset="0"/>
              </a:rPr>
              <a:t>TỔNG KẾT</a:t>
            </a:r>
            <a:endParaRPr lang="en-US" sz="6600" b="1">
              <a:solidFill>
                <a:srgbClr val="241452"/>
              </a:solidFill>
              <a:latin typeface="Arial" pitchFamily="34" charset="0"/>
              <a:cs typeface="Arial" pitchFamily="34" charset="0"/>
            </a:endParaRPr>
          </a:p>
        </p:txBody>
      </p:sp>
      <p:grpSp>
        <p:nvGrpSpPr>
          <p:cNvPr id="5" name="Group 5"/>
          <p:cNvGrpSpPr/>
          <p:nvPr/>
        </p:nvGrpSpPr>
        <p:grpSpPr>
          <a:xfrm>
            <a:off x="8458201" y="1410541"/>
            <a:ext cx="8801100" cy="550895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8991600" y="1485900"/>
            <a:ext cx="7924799" cy="5416868"/>
          </a:xfrm>
          <a:prstGeom prst="rect">
            <a:avLst/>
          </a:prstGeom>
        </p:spPr>
        <p:txBody>
          <a:bodyPr wrap="square" lIns="0" tIns="0" rIns="0" bIns="0" rtlCol="0" anchor="t">
            <a:spAutoFit/>
          </a:bodyPr>
          <a:lstStyle/>
          <a:p>
            <a:pPr algn="just">
              <a:lnSpc>
                <a:spcPct val="200000"/>
              </a:lnSpc>
            </a:pPr>
            <a:r>
              <a:rPr lang="en-US" sz="4400" b="1">
                <a:solidFill>
                  <a:srgbClr val="FF0000"/>
                </a:solidFill>
                <a:latin typeface="Arial" pitchFamily="34" charset="0"/>
                <a:cs typeface="Arial" pitchFamily="34" charset="0"/>
              </a:rPr>
              <a:t>HS chúng ta có trách nhiệm cùng chung tay giữ gìn và phát huy nghề truyền thống của quê hương.</a:t>
            </a:r>
          </a:p>
        </p:txBody>
      </p:sp>
      <p:grpSp>
        <p:nvGrpSpPr>
          <p:cNvPr id="14" name="Group 14"/>
          <p:cNvGrpSpPr/>
          <p:nvPr/>
        </p:nvGrpSpPr>
        <p:grpSpPr>
          <a:xfrm>
            <a:off x="1028700" y="9063226"/>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16" name="Group 16"/>
          <p:cNvGrpSpPr/>
          <p:nvPr/>
        </p:nvGrpSpPr>
        <p:grpSpPr>
          <a:xfrm>
            <a:off x="1028700" y="9258300"/>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8" name="Picture 18"/>
          <p:cNvPicPr>
            <a:picLocks noChangeAspect="1"/>
          </p:cNvPicPr>
          <p:nvPr/>
        </p:nvPicPr>
        <p:blipFill>
          <a:blip r:embed="rId2"/>
          <a:srcRect/>
          <a:stretch>
            <a:fillRect/>
          </a:stretch>
        </p:blipFill>
        <p:spPr>
          <a:xfrm>
            <a:off x="1028700" y="1958206"/>
            <a:ext cx="5980390" cy="6370588"/>
          </a:xfrm>
          <a:prstGeom prst="rect">
            <a:avLst/>
          </a:prstGeom>
        </p:spPr>
      </p:pic>
      <p:pic>
        <p:nvPicPr>
          <p:cNvPr id="19" name="Picture 19"/>
          <p:cNvPicPr>
            <a:picLocks noChangeAspect="1"/>
          </p:cNvPicPr>
          <p:nvPr/>
        </p:nvPicPr>
        <p:blipFill>
          <a:blip r:embed="rId3"/>
          <a:srcRect/>
          <a:stretch>
            <a:fillRect/>
          </a:stretch>
        </p:blipFill>
        <p:spPr>
          <a:xfrm>
            <a:off x="5876280" y="7547464"/>
            <a:ext cx="2265620" cy="2126850"/>
          </a:xfrm>
          <a:prstGeom prst="rect">
            <a:avLst/>
          </a:prstGeom>
        </p:spPr>
      </p:pic>
      <p:grpSp>
        <p:nvGrpSpPr>
          <p:cNvPr id="20" name="Group 6"/>
          <p:cNvGrpSpPr/>
          <p:nvPr/>
        </p:nvGrpSpPr>
        <p:grpSpPr>
          <a:xfrm>
            <a:off x="7817473" y="3820029"/>
            <a:ext cx="10165727" cy="3522080"/>
            <a:chOff x="0" y="0"/>
            <a:chExt cx="2510304" cy="1867847"/>
          </a:xfrm>
        </p:grpSpPr>
        <p:sp>
          <p:nvSpPr>
            <p:cNvPr id="21"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solidFill>
              <a:srgbClr val="FFFFFF"/>
            </a:solidFill>
          </p:spPr>
        </p:sp>
      </p:grpSp>
      <p:sp>
        <p:nvSpPr>
          <p:cNvPr id="22" name="Rectangle 21"/>
          <p:cNvSpPr>
            <a:spLocks noChangeArrowheads="1"/>
          </p:cNvSpPr>
          <p:nvPr/>
        </p:nvSpPr>
        <p:spPr bwMode="auto">
          <a:xfrm>
            <a:off x="9761537" y="291282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FFFF"/>
                </a:solidFill>
                <a:latin typeface="+mn-lt"/>
                <a:ea typeface="+mn-ea"/>
                <a:cs typeface="+mn-cs"/>
              </a:defRPr>
            </a:lvl1pPr>
            <a:lvl2pPr marL="742950" indent="-285750" algn="l" rtl="0" fontAlgn="base">
              <a:spcBef>
                <a:spcPct val="20000"/>
              </a:spcBef>
              <a:spcAft>
                <a:spcPct val="0"/>
              </a:spcAft>
              <a:buChar char="–"/>
              <a:defRPr sz="2800">
                <a:solidFill>
                  <a:srgbClr val="FFFFFF"/>
                </a:solidFill>
                <a:latin typeface="+mn-lt"/>
                <a:ea typeface="+mn-ea"/>
              </a:defRPr>
            </a:lvl2pPr>
            <a:lvl3pPr marL="1143000" indent="-228600" algn="l" rtl="0" fontAlgn="base">
              <a:spcBef>
                <a:spcPct val="20000"/>
              </a:spcBef>
              <a:spcAft>
                <a:spcPct val="0"/>
              </a:spcAft>
              <a:buChar char="•"/>
              <a:defRPr sz="2400">
                <a:solidFill>
                  <a:srgbClr val="FFFFFF"/>
                </a:solidFill>
                <a:latin typeface="+mn-lt"/>
                <a:ea typeface="+mn-ea"/>
              </a:defRPr>
            </a:lvl3pPr>
            <a:lvl4pPr marL="1600200" indent="-228600" algn="l" rtl="0" fontAlgn="base">
              <a:spcBef>
                <a:spcPct val="20000"/>
              </a:spcBef>
              <a:spcAft>
                <a:spcPct val="0"/>
              </a:spcAft>
              <a:buChar char="–"/>
              <a:defRPr sz="2000">
                <a:solidFill>
                  <a:srgbClr val="FFFFFF"/>
                </a:solidFill>
                <a:latin typeface="+mn-lt"/>
                <a:ea typeface="+mn-ea"/>
              </a:defRPr>
            </a:lvl4pPr>
            <a:lvl5pPr marL="2057400" indent="-228600" algn="l" rtl="0" fontAlgn="base">
              <a:spcBef>
                <a:spcPct val="20000"/>
              </a:spcBef>
              <a:spcAft>
                <a:spcPct val="0"/>
              </a:spcAft>
              <a:buChar char="»"/>
              <a:defRPr sz="2000">
                <a:solidFill>
                  <a:srgbClr val="FFFFFF"/>
                </a:solidFill>
                <a:latin typeface="+mn-lt"/>
                <a:ea typeface="+mn-ea"/>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a:lstStyle>
          <a:p>
            <a:pPr algn="just">
              <a:lnSpc>
                <a:spcPct val="150000"/>
              </a:lnSpc>
            </a:pPr>
            <a:endParaRPr lang="en-US" sz="4400">
              <a:solidFill>
                <a:schemeClr val="tx1">
                  <a:lumMod val="95000"/>
                  <a:lumOff val="5000"/>
                </a:schemeClr>
              </a:solidFill>
              <a:latin typeface="Arial" pitchFamily="34" charset="0"/>
              <a:cs typeface="Arial" pitchFamily="34" charset="0"/>
            </a:endParaRPr>
          </a:p>
        </p:txBody>
      </p:sp>
      <p:sp>
        <p:nvSpPr>
          <p:cNvPr id="23" name="Rectangle 22"/>
          <p:cNvSpPr/>
          <p:nvPr/>
        </p:nvSpPr>
        <p:spPr>
          <a:xfrm>
            <a:off x="6324600" y="2320382"/>
            <a:ext cx="12588987" cy="1184876"/>
          </a:xfrm>
          <a:prstGeom prst="rect">
            <a:avLst/>
          </a:prstGeom>
        </p:spPr>
        <p:txBody>
          <a:bodyPr wrap="square">
            <a:spAutoFit/>
          </a:bodyPr>
          <a:lstStyle/>
          <a:p>
            <a:pPr lvl="0" algn="ctr">
              <a:lnSpc>
                <a:spcPct val="150000"/>
              </a:lnSpc>
            </a:pPr>
            <a:r>
              <a:rPr lang="en-US" altLang="en-US" sz="5400" b="1">
                <a:solidFill>
                  <a:schemeClr val="bg1"/>
                </a:solidFill>
                <a:latin typeface="Arial" pitchFamily="34" charset="0"/>
                <a:cs typeface="Arial" pitchFamily="34" charset="0"/>
              </a:rPr>
              <a:t>HƯỚNG DẪN </a:t>
            </a:r>
            <a:r>
              <a:rPr lang="vi-VN" altLang="en-US" sz="5400" b="1">
                <a:solidFill>
                  <a:schemeClr val="bg1"/>
                </a:solidFill>
                <a:latin typeface="Arial" pitchFamily="34" charset="0"/>
                <a:cs typeface="Arial" pitchFamily="34" charset="0"/>
              </a:rPr>
              <a:t>V</a:t>
            </a:r>
            <a:r>
              <a:rPr lang="en-US" altLang="en-US" sz="5400" b="1">
                <a:solidFill>
                  <a:schemeClr val="bg1"/>
                </a:solidFill>
                <a:latin typeface="Arial" pitchFamily="34" charset="0"/>
                <a:cs typeface="Arial" pitchFamily="34" charset="0"/>
              </a:rPr>
              <a:t>Ề NHÀ  </a:t>
            </a:r>
          </a:p>
        </p:txBody>
      </p:sp>
      <p:sp>
        <p:nvSpPr>
          <p:cNvPr id="24" name="Rectangle 23"/>
          <p:cNvSpPr/>
          <p:nvPr/>
        </p:nvSpPr>
        <p:spPr>
          <a:xfrm>
            <a:off x="7848600" y="3924300"/>
            <a:ext cx="10058400" cy="3046988"/>
          </a:xfrm>
          <a:prstGeom prst="rect">
            <a:avLst/>
          </a:prstGeom>
        </p:spPr>
        <p:txBody>
          <a:bodyPr wrap="square">
            <a:spAutoFit/>
          </a:bodyPr>
          <a:lstStyle/>
          <a:p>
            <a:pPr algn="ctr">
              <a:lnSpc>
                <a:spcPct val="200000"/>
              </a:lnSpc>
            </a:pPr>
            <a:r>
              <a:rPr lang="en-US" sz="4800" b="1" smtClean="0">
                <a:latin typeface="Arial" pitchFamily="34" charset="0"/>
                <a:cs typeface="Arial" pitchFamily="34" charset="0"/>
              </a:rPr>
              <a:t>Chuẩn bị tiết 3: Sinh hoạt lớp</a:t>
            </a:r>
            <a:endParaRPr lang="vi-VN" sz="4800" b="1" smtClean="0">
              <a:latin typeface="Arial" pitchFamily="34" charset="0"/>
              <a:cs typeface="Arial" pitchFamily="34" charset="0"/>
            </a:endParaRPr>
          </a:p>
          <a:p>
            <a:pPr algn="ctr">
              <a:lnSpc>
                <a:spcPct val="200000"/>
              </a:lnSpc>
            </a:pPr>
            <a:r>
              <a:rPr lang="en-US" sz="4800" b="1" smtClean="0">
                <a:latin typeface="Arial" pitchFamily="34" charset="0"/>
                <a:cs typeface="Arial" pitchFamily="34" charset="0"/>
              </a:rPr>
              <a:t>Quảng bá cho nghề truyền thống</a:t>
            </a:r>
            <a:endParaRPr lang="vi-VN" sz="4800" b="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577081" y="5211026"/>
            <a:ext cx="7133838" cy="3558001"/>
          </a:xfrm>
          <a:prstGeom prst="rect">
            <a:avLst/>
          </a:prstGeom>
        </p:spPr>
      </p:pic>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
        <p:nvSpPr>
          <p:cNvPr id="15" name="TextBox 3">
            <a:extLst>
              <a:ext uri="{FF2B5EF4-FFF2-40B4-BE49-F238E27FC236}">
                <a16:creationId xmlns="" xmlns:a16="http://schemas.microsoft.com/office/drawing/2014/main" id="{E2A07824-D142-46B1-8903-F7ED483B9B1C}"/>
              </a:ext>
            </a:extLst>
          </p:cNvPr>
          <p:cNvSpPr txBox="1"/>
          <p:nvPr/>
        </p:nvSpPr>
        <p:spPr>
          <a:xfrm>
            <a:off x="3450823" y="1793281"/>
            <a:ext cx="11386353" cy="2598917"/>
          </a:xfrm>
          <a:prstGeom prst="rect">
            <a:avLst/>
          </a:prstGeom>
        </p:spPr>
        <p:txBody>
          <a:bodyPr wrap="square" lIns="0" tIns="0" rIns="0" bIns="0" rtlCol="0" anchor="t">
            <a:spAutoFit/>
          </a:bodyPr>
          <a:lstStyle/>
          <a:p>
            <a:pPr algn="ctr">
              <a:lnSpc>
                <a:spcPct val="150000"/>
              </a:lnSpc>
            </a:pPr>
            <a:r>
              <a:rPr lang="en-US" sz="60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6000" b="1" spc="33" dirty="0">
                <a:solidFill>
                  <a:srgbClr val="FF0000"/>
                </a:solidFill>
                <a:latin typeface="Arial" panose="020B0604020202020204" pitchFamily="34" charset="0"/>
                <a:cs typeface="Arial" panose="020B0604020202020204" pitchFamily="34" charset="0"/>
              </a:rPr>
              <a:t>ĐÃ LẮNG NGHE BÀI GIẢNG!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sp>
        <p:nvSpPr>
          <p:cNvPr id="2" name="TextBox 2"/>
          <p:cNvSpPr txBox="1"/>
          <p:nvPr/>
        </p:nvSpPr>
        <p:spPr>
          <a:xfrm>
            <a:off x="2616406" y="303022"/>
            <a:ext cx="14376513" cy="1154162"/>
          </a:xfrm>
          <a:prstGeom prst="rect">
            <a:avLst/>
          </a:prstGeom>
        </p:spPr>
        <p:txBody>
          <a:bodyPr wrap="square" lIns="0" tIns="0" rIns="0" bIns="0" rtlCol="0" anchor="t">
            <a:spAutoFit/>
          </a:bodyPr>
          <a:lstStyle/>
          <a:p>
            <a:pPr algn="ctr">
              <a:lnSpc>
                <a:spcPts val="9000"/>
              </a:lnSpc>
            </a:pPr>
            <a:r>
              <a:rPr lang="en-US" sz="4800" smtClean="0">
                <a:solidFill>
                  <a:srgbClr val="FFFFFF"/>
                </a:solidFill>
                <a:latin typeface="Arial" pitchFamily="34" charset="0"/>
                <a:cs typeface="Arial" pitchFamily="34" charset="0"/>
              </a:rPr>
              <a:t>Em hãy cho biết </a:t>
            </a:r>
            <a:r>
              <a:rPr lang="en-US" sz="4800" i="1" smtClean="0">
                <a:solidFill>
                  <a:srgbClr val="FFFFFF"/>
                </a:solidFill>
                <a:latin typeface="Arial" pitchFamily="34" charset="0"/>
                <a:cs typeface="Arial" pitchFamily="34" charset="0"/>
              </a:rPr>
              <a:t>Đây là sản phẩm truyền thống nào?</a:t>
            </a:r>
            <a:endParaRPr lang="en-US" sz="4800" i="1">
              <a:solidFill>
                <a:srgbClr val="FFFFFF"/>
              </a:solidFill>
              <a:latin typeface="Arial" pitchFamily="34" charset="0"/>
              <a:cs typeface="Arial" pitchFamily="34" charset="0"/>
            </a:endParaRPr>
          </a:p>
        </p:txBody>
      </p:sp>
      <p:grpSp>
        <p:nvGrpSpPr>
          <p:cNvPr id="5" name="Group 5"/>
          <p:cNvGrpSpPr/>
          <p:nvPr/>
        </p:nvGrpSpPr>
        <p:grpSpPr>
          <a:xfrm>
            <a:off x="1028700" y="1007291"/>
            <a:ext cx="424353" cy="410148"/>
            <a:chOff x="0" y="0"/>
            <a:chExt cx="565804" cy="546864"/>
          </a:xfrm>
        </p:grpSpPr>
        <p:sp>
          <p:nvSpPr>
            <p:cNvPr id="6" name="AutoShape 6"/>
            <p:cNvSpPr/>
            <p:nvPr/>
          </p:nvSpPr>
          <p:spPr>
            <a:xfrm>
              <a:off x="0" y="0"/>
              <a:ext cx="565804" cy="0"/>
            </a:xfrm>
            <a:prstGeom prst="line">
              <a:avLst/>
            </a:prstGeom>
            <a:ln w="63500" cap="rnd">
              <a:solidFill>
                <a:srgbClr val="F4F4F4"/>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9" name="Group 9"/>
          <p:cNvGrpSpPr/>
          <p:nvPr/>
        </p:nvGrpSpPr>
        <p:grpSpPr>
          <a:xfrm>
            <a:off x="3352799" y="6166111"/>
            <a:ext cx="6012426" cy="1776105"/>
            <a:chOff x="0" y="0"/>
            <a:chExt cx="4039430" cy="1556979"/>
          </a:xfrm>
        </p:grpSpPr>
        <p:sp>
          <p:nvSpPr>
            <p:cNvPr id="10" name="Freeform 10"/>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1" name="Group 11"/>
          <p:cNvGrpSpPr/>
          <p:nvPr/>
        </p:nvGrpSpPr>
        <p:grpSpPr>
          <a:xfrm>
            <a:off x="3352799" y="2530915"/>
            <a:ext cx="6012426" cy="1754371"/>
            <a:chOff x="0" y="0"/>
            <a:chExt cx="4039430" cy="1537926"/>
          </a:xfrm>
        </p:grpSpPr>
        <p:sp>
          <p:nvSpPr>
            <p:cNvPr id="12" name="Freeform 12"/>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grpSp>
        <p:nvGrpSpPr>
          <p:cNvPr id="13" name="Group 13"/>
          <p:cNvGrpSpPr/>
          <p:nvPr/>
        </p:nvGrpSpPr>
        <p:grpSpPr>
          <a:xfrm>
            <a:off x="10916965" y="6139734"/>
            <a:ext cx="6012426" cy="1776105"/>
            <a:chOff x="0" y="0"/>
            <a:chExt cx="4039430" cy="1556979"/>
          </a:xfrm>
        </p:grpSpPr>
        <p:sp>
          <p:nvSpPr>
            <p:cNvPr id="14" name="Freeform 14"/>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5" name="Group 15"/>
          <p:cNvGrpSpPr/>
          <p:nvPr/>
        </p:nvGrpSpPr>
        <p:grpSpPr>
          <a:xfrm>
            <a:off x="10916965" y="2601421"/>
            <a:ext cx="6012426" cy="1754371"/>
            <a:chOff x="0" y="0"/>
            <a:chExt cx="4039430" cy="1537926"/>
          </a:xfrm>
        </p:grpSpPr>
        <p:sp>
          <p:nvSpPr>
            <p:cNvPr id="16" name="Freeform 16"/>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pic>
        <p:nvPicPr>
          <p:cNvPr id="17" name="Picture 17"/>
          <p:cNvPicPr>
            <a:picLocks noChangeAspect="1"/>
          </p:cNvPicPr>
          <p:nvPr/>
        </p:nvPicPr>
        <p:blipFill>
          <a:blip r:embed="rId2"/>
          <a:srcRect/>
          <a:stretch>
            <a:fillRect/>
          </a:stretch>
        </p:blipFill>
        <p:spPr>
          <a:xfrm>
            <a:off x="660002" y="7845232"/>
            <a:ext cx="2577063" cy="2441768"/>
          </a:xfrm>
          <a:prstGeom prst="rect">
            <a:avLst/>
          </a:prstGeom>
        </p:spPr>
      </p:pic>
      <p:pic>
        <p:nvPicPr>
          <p:cNvPr id="18" name="Picture 18"/>
          <p:cNvPicPr>
            <a:picLocks noChangeAspect="1"/>
          </p:cNvPicPr>
          <p:nvPr/>
        </p:nvPicPr>
        <p:blipFill>
          <a:blip r:embed="rId3"/>
          <a:srcRect/>
          <a:stretch>
            <a:fillRect/>
          </a:stretch>
        </p:blipFill>
        <p:spPr>
          <a:xfrm>
            <a:off x="15925800" y="7942216"/>
            <a:ext cx="3031854" cy="2846153"/>
          </a:xfrm>
          <a:prstGeom prst="rect">
            <a:avLst/>
          </a:prstGeom>
        </p:spPr>
      </p:pic>
      <p:pic>
        <p:nvPicPr>
          <p:cNvPr id="19" name="Picture 19"/>
          <p:cNvPicPr>
            <a:picLocks noChangeAspect="1"/>
          </p:cNvPicPr>
          <p:nvPr/>
        </p:nvPicPr>
        <p:blipFill>
          <a:blip r:embed="rId4"/>
          <a:srcRect/>
          <a:stretch>
            <a:fillRect/>
          </a:stretch>
        </p:blipFill>
        <p:spPr>
          <a:xfrm>
            <a:off x="-151793" y="2326769"/>
            <a:ext cx="2768199" cy="2356429"/>
          </a:xfrm>
          <a:prstGeom prst="rect">
            <a:avLst/>
          </a:prstGeom>
        </p:spPr>
      </p:pic>
      <p:sp>
        <p:nvSpPr>
          <p:cNvPr id="22" name="Rectangle 21"/>
          <p:cNvSpPr/>
          <p:nvPr/>
        </p:nvSpPr>
        <p:spPr>
          <a:xfrm>
            <a:off x="4493387" y="6699876"/>
            <a:ext cx="3674892" cy="830997"/>
          </a:xfrm>
          <a:prstGeom prst="rect">
            <a:avLst/>
          </a:prstGeom>
        </p:spPr>
        <p:txBody>
          <a:bodyPr wrap="square">
            <a:spAutoFit/>
          </a:bodyPr>
          <a:lstStyle/>
          <a:p>
            <a:pPr algn="ctr"/>
            <a:r>
              <a:rPr lang="vi-VN" sz="4800" b="1" smtClean="0">
                <a:solidFill>
                  <a:srgbClr val="FF0000"/>
                </a:solidFill>
              </a:rPr>
              <a:t>Cốm</a:t>
            </a:r>
            <a:endParaRPr lang="vi-VN" sz="4800" b="1">
              <a:solidFill>
                <a:srgbClr val="FF0000"/>
              </a:solidFill>
            </a:endParaRPr>
          </a:p>
        </p:txBody>
      </p:sp>
      <p:sp>
        <p:nvSpPr>
          <p:cNvPr id="25" name="Rectangle 24"/>
          <p:cNvSpPr/>
          <p:nvPr/>
        </p:nvSpPr>
        <p:spPr>
          <a:xfrm>
            <a:off x="4463261" y="3096534"/>
            <a:ext cx="3674892" cy="830997"/>
          </a:xfrm>
          <a:prstGeom prst="rect">
            <a:avLst/>
          </a:prstGeom>
        </p:spPr>
        <p:txBody>
          <a:bodyPr wrap="square">
            <a:spAutoFit/>
          </a:bodyPr>
          <a:lstStyle/>
          <a:p>
            <a:pPr algn="ctr"/>
            <a:r>
              <a:rPr lang="vi-VN" sz="4800" b="1" smtClean="0">
                <a:solidFill>
                  <a:srgbClr val="FF0000"/>
                </a:solidFill>
              </a:rPr>
              <a:t>Gốm sứ</a:t>
            </a:r>
            <a:endParaRPr lang="vi-VN" sz="4800" b="1">
              <a:solidFill>
                <a:srgbClr val="FF0000"/>
              </a:solidFill>
            </a:endParaRPr>
          </a:p>
        </p:txBody>
      </p:sp>
      <p:sp>
        <p:nvSpPr>
          <p:cNvPr id="29" name="Rectangle 28"/>
          <p:cNvSpPr/>
          <p:nvPr/>
        </p:nvSpPr>
        <p:spPr>
          <a:xfrm>
            <a:off x="12039600" y="6719054"/>
            <a:ext cx="3674892" cy="830997"/>
          </a:xfrm>
          <a:prstGeom prst="rect">
            <a:avLst/>
          </a:prstGeom>
        </p:spPr>
        <p:txBody>
          <a:bodyPr wrap="square">
            <a:spAutoFit/>
          </a:bodyPr>
          <a:lstStyle/>
          <a:p>
            <a:pPr algn="ctr"/>
            <a:r>
              <a:rPr lang="vi-VN" sz="4800" b="1" smtClean="0">
                <a:solidFill>
                  <a:srgbClr val="FF0000"/>
                </a:solidFill>
              </a:rPr>
              <a:t>Bánh Xu xê</a:t>
            </a:r>
            <a:endParaRPr lang="vi-VN" sz="4800" b="1">
              <a:solidFill>
                <a:srgbClr val="FF0000"/>
              </a:solidFill>
            </a:endParaRPr>
          </a:p>
        </p:txBody>
      </p:sp>
      <p:sp>
        <p:nvSpPr>
          <p:cNvPr id="30" name="Rectangle 29"/>
          <p:cNvSpPr/>
          <p:nvPr/>
        </p:nvSpPr>
        <p:spPr>
          <a:xfrm>
            <a:off x="12039600" y="3115712"/>
            <a:ext cx="3674892" cy="830997"/>
          </a:xfrm>
          <a:prstGeom prst="rect">
            <a:avLst/>
          </a:prstGeom>
        </p:spPr>
        <p:txBody>
          <a:bodyPr wrap="square">
            <a:spAutoFit/>
          </a:bodyPr>
          <a:lstStyle/>
          <a:p>
            <a:pPr algn="ctr"/>
            <a:r>
              <a:rPr lang="vi-VN" sz="4800" b="1" smtClean="0">
                <a:solidFill>
                  <a:srgbClr val="FF0000"/>
                </a:solidFill>
              </a:rPr>
              <a:t>Vải lụa</a:t>
            </a:r>
            <a:endParaRPr lang="vi-VN" sz="4800" b="1">
              <a:solidFill>
                <a:srgbClr val="FF0000"/>
              </a:solidFill>
            </a:endParaRPr>
          </a:p>
        </p:txBody>
      </p:sp>
      <p:pic>
        <p:nvPicPr>
          <p:cNvPr id="28" name="Picture 2" descr="Đại lý gốm sứ Bát Tràng tại Hà Nội gần 30 năm kinh nghiệ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2" y="1866900"/>
            <a:ext cx="6425359" cy="381296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665" y="1866900"/>
            <a:ext cx="6342335" cy="38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descr="15 Loại Bánh Truyền Thống Việt Nam Bạn Nhất Định Phải Thử Qua Trong Đời |  Cooky.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6699" y="6067066"/>
            <a:ext cx="6096000" cy="3966795"/>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 descr="Cốm làng Vòng: Nơi lưu giữ một phần hương sắc mùa thu Hà N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2" y="6097332"/>
            <a:ext cx="6551032" cy="393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371600" y="1154370"/>
            <a:ext cx="8458200" cy="4770537"/>
          </a:xfrm>
          <a:prstGeom prst="rect">
            <a:avLst/>
          </a:prstGeom>
        </p:spPr>
        <p:txBody>
          <a:bodyPr wrap="square" lIns="0" tIns="0" rIns="0" bIns="0" rtlCol="0" anchor="t">
            <a:spAutoFit/>
          </a:bodyPr>
          <a:lstStyle/>
          <a:p>
            <a:pPr algn="ctr">
              <a:lnSpc>
                <a:spcPts val="12360"/>
              </a:lnSpc>
            </a:pPr>
            <a:r>
              <a:rPr lang="vi-VN" sz="5400" b="1" smtClean="0">
                <a:solidFill>
                  <a:srgbClr val="FF0000"/>
                </a:solidFill>
              </a:rPr>
              <a:t>TUẦN 31 – TIẾT 2:</a:t>
            </a:r>
          </a:p>
          <a:p>
            <a:pPr algn="ctr">
              <a:lnSpc>
                <a:spcPts val="12360"/>
              </a:lnSpc>
            </a:pPr>
            <a:r>
              <a:rPr lang="vi-VN" sz="5400" b="1" smtClean="0">
                <a:solidFill>
                  <a:schemeClr val="accent4">
                    <a:lumMod val="75000"/>
                  </a:schemeClr>
                </a:solidFill>
              </a:rPr>
              <a:t>CHÚNG EM VÀ NGHỀ TRUYỀN THỐNG</a:t>
            </a:r>
            <a:endParaRPr lang="vi-VN" sz="5400" smtClean="0">
              <a:solidFill>
                <a:schemeClr val="accent4">
                  <a:lumMod val="75000"/>
                </a:schemeClr>
              </a:solidFill>
            </a:endParaRPr>
          </a:p>
        </p:txBody>
      </p:sp>
      <p:sp>
        <p:nvSpPr>
          <p:cNvPr id="3" name="AutoShape 3"/>
          <p:cNvSpPr/>
          <p:nvPr/>
        </p:nvSpPr>
        <p:spPr>
          <a:xfrm>
            <a:off x="0" y="7609938"/>
            <a:ext cx="18288000" cy="2677062"/>
          </a:xfrm>
          <a:prstGeom prst="rect">
            <a:avLst/>
          </a:prstGeom>
          <a:solidFill>
            <a:srgbClr val="927AD4"/>
          </a:solidFill>
        </p:spPr>
      </p:sp>
      <p:pic>
        <p:nvPicPr>
          <p:cNvPr id="4" name="Picture 4"/>
          <p:cNvPicPr>
            <a:picLocks noChangeAspect="1"/>
          </p:cNvPicPr>
          <p:nvPr/>
        </p:nvPicPr>
        <p:blipFill>
          <a:blip r:embed="rId2"/>
          <a:srcRect/>
          <a:stretch>
            <a:fillRect/>
          </a:stretch>
        </p:blipFill>
        <p:spPr>
          <a:xfrm>
            <a:off x="11201809" y="2250393"/>
            <a:ext cx="5056006" cy="6109977"/>
          </a:xfrm>
          <a:prstGeom prst="rect">
            <a:avLst/>
          </a:prstGeom>
        </p:spPr>
      </p:pic>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9" name="Picture 9"/>
          <p:cNvPicPr>
            <a:picLocks noChangeAspect="1"/>
          </p:cNvPicPr>
          <p:nvPr/>
        </p:nvPicPr>
        <p:blipFill>
          <a:blip r:embed="rId3"/>
          <a:srcRect/>
          <a:stretch>
            <a:fillRect/>
          </a:stretch>
        </p:blipFill>
        <p:spPr>
          <a:xfrm>
            <a:off x="14585774" y="5305381"/>
            <a:ext cx="3344081" cy="4488699"/>
          </a:xfrm>
          <a:prstGeom prst="rect">
            <a:avLst/>
          </a:prstGeom>
        </p:spPr>
      </p:pic>
      <p:pic>
        <p:nvPicPr>
          <p:cNvPr id="10" name="Picture 10"/>
          <p:cNvPicPr>
            <a:picLocks noChangeAspect="1"/>
          </p:cNvPicPr>
          <p:nvPr/>
        </p:nvPicPr>
        <p:blipFill>
          <a:blip r:embed="rId4"/>
          <a:srcRect/>
          <a:stretch>
            <a:fillRect/>
          </a:stretch>
        </p:blipFill>
        <p:spPr>
          <a:xfrm>
            <a:off x="10446099" y="6156651"/>
            <a:ext cx="1511419" cy="2906575"/>
          </a:xfrm>
          <a:prstGeom prst="rect">
            <a:avLst/>
          </a:prstGeom>
        </p:spPr>
      </p:pic>
      <p:grpSp>
        <p:nvGrpSpPr>
          <p:cNvPr id="13" name="Group 13"/>
          <p:cNvGrpSpPr/>
          <p:nvPr/>
        </p:nvGrpSpPr>
        <p:grpSpPr>
          <a:xfrm>
            <a:off x="7202828" y="8888983"/>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FFFFF"/>
            </a:solidFill>
          </p:spPr>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13" name="Group 13"/>
          <p:cNvGrpSpPr/>
          <p:nvPr/>
        </p:nvGrpSpPr>
        <p:grpSpPr>
          <a:xfrm>
            <a:off x="16669821" y="1028700"/>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8" name="Rectangle 7"/>
          <p:cNvSpPr/>
          <p:nvPr/>
        </p:nvSpPr>
        <p:spPr>
          <a:xfrm>
            <a:off x="533400" y="3009900"/>
            <a:ext cx="7554533" cy="4524315"/>
          </a:xfrm>
          <a:prstGeom prst="rect">
            <a:avLst/>
          </a:prstGeom>
        </p:spPr>
        <p:txBody>
          <a:bodyPr wrap="square">
            <a:spAutoFit/>
          </a:bodyPr>
          <a:lstStyle/>
          <a:p>
            <a:pPr algn="just">
              <a:lnSpc>
                <a:spcPct val="150000"/>
              </a:lnSpc>
            </a:pPr>
            <a:r>
              <a:rPr lang="en-US" sz="4800" i="1" smtClean="0">
                <a:solidFill>
                  <a:schemeClr val="bg1"/>
                </a:solidFill>
                <a:latin typeface="Arial" pitchFamily="34" charset="0"/>
                <a:cs typeface="Arial" pitchFamily="34" charset="0"/>
              </a:rPr>
              <a:t>Trình bày suy nghĩ về trách nhiệm của học sinh trong việc giữ gìn, phát huy nghề truyền </a:t>
            </a:r>
            <a:r>
              <a:rPr lang="en-US" sz="4800" i="1" smtClean="0">
                <a:solidFill>
                  <a:schemeClr val="bg1"/>
                </a:solidFill>
                <a:latin typeface="Arial" pitchFamily="34" charset="0"/>
                <a:cs typeface="Arial" pitchFamily="34" charset="0"/>
              </a:rPr>
              <a:t>thống?</a:t>
            </a:r>
            <a:endParaRPr lang="vi-VN" sz="4800" i="1">
              <a:solidFill>
                <a:schemeClr val="bg1"/>
              </a:solidFill>
              <a:latin typeface="Arial" pitchFamily="34" charset="0"/>
              <a:cs typeface="Arial" pitchFamily="34" charset="0"/>
            </a:endParaRPr>
          </a:p>
        </p:txBody>
      </p:sp>
      <p:sp>
        <p:nvSpPr>
          <p:cNvPr id="17" name="TextBox 8"/>
          <p:cNvSpPr txBox="1"/>
          <p:nvPr/>
        </p:nvSpPr>
        <p:spPr>
          <a:xfrm>
            <a:off x="4800600" y="1026391"/>
            <a:ext cx="9448800" cy="1154162"/>
          </a:xfrm>
          <a:prstGeom prst="rect">
            <a:avLst/>
          </a:prstGeom>
          <a:ln>
            <a:solidFill>
              <a:schemeClr val="bg1"/>
            </a:solidFill>
          </a:ln>
        </p:spPr>
        <p:txBody>
          <a:bodyPr wrap="square" lIns="0" tIns="0" rIns="0" bIns="0" rtlCol="0" anchor="t">
            <a:spAutoFit/>
          </a:bodyPr>
          <a:lstStyle/>
          <a:p>
            <a:pPr algn="ctr">
              <a:lnSpc>
                <a:spcPts val="8999"/>
              </a:lnSpc>
            </a:pPr>
            <a:r>
              <a:rPr lang="en-US" sz="4800" b="1" smtClean="0">
                <a:solidFill>
                  <a:schemeClr val="bg1"/>
                </a:solidFill>
                <a:latin typeface="Arial" pitchFamily="34" charset="0"/>
                <a:cs typeface="Arial" pitchFamily="34" charset="0"/>
              </a:rPr>
              <a:t>THẢO </a:t>
            </a:r>
            <a:r>
              <a:rPr lang="en-US" sz="4800" b="1" smtClean="0">
                <a:solidFill>
                  <a:schemeClr val="bg1"/>
                </a:solidFill>
                <a:latin typeface="Arial" pitchFamily="34" charset="0"/>
                <a:cs typeface="Arial" pitchFamily="34" charset="0"/>
              </a:rPr>
              <a:t>LUẬN NHÓM, TRAO ĐỔI</a:t>
            </a:r>
            <a:endParaRPr lang="en-US" sz="4800" b="1">
              <a:solidFill>
                <a:schemeClr val="bg1"/>
              </a:solidFill>
              <a:latin typeface="Arial" pitchFamily="34" charset="0"/>
              <a:cs typeface="Arial" pitchFamily="34" charset="0"/>
            </a:endParaRPr>
          </a:p>
        </p:txBody>
      </p:sp>
      <p:pic>
        <p:nvPicPr>
          <p:cNvPr id="9" name="Picture 2" descr="C:\Users\DELL\Downloads\HDTN_6_SGK_27_5_2021_v1_Page55.jpg"/>
          <p:cNvPicPr>
            <a:picLocks noChangeAspect="1" noChangeArrowheads="1"/>
          </p:cNvPicPr>
          <p:nvPr/>
        </p:nvPicPr>
        <p:blipFill rotWithShape="1">
          <a:blip r:embed="rId2">
            <a:extLst>
              <a:ext uri="{28A0092B-C50C-407E-A947-70E740481C1C}">
                <a14:useLocalDpi xmlns:a14="http://schemas.microsoft.com/office/drawing/2010/main" val="0"/>
              </a:ext>
            </a:extLst>
          </a:blip>
          <a:srcRect l="30921" t="48396" r="21894" b="37064"/>
          <a:stretch/>
        </p:blipFill>
        <p:spPr bwMode="auto">
          <a:xfrm>
            <a:off x="8589185" y="2857500"/>
            <a:ext cx="9117497"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2" name="Group 2"/>
          <p:cNvGrpSpPr/>
          <p:nvPr/>
        </p:nvGrpSpPr>
        <p:grpSpPr>
          <a:xfrm>
            <a:off x="16834947" y="1007291"/>
            <a:ext cx="424353" cy="410148"/>
            <a:chOff x="0" y="0"/>
            <a:chExt cx="565804" cy="546864"/>
          </a:xfrm>
        </p:grpSpPr>
        <p:sp>
          <p:nvSpPr>
            <p:cNvPr id="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7" name="Picture 17"/>
          <p:cNvPicPr>
            <a:picLocks noChangeAspect="1"/>
          </p:cNvPicPr>
          <p:nvPr/>
        </p:nvPicPr>
        <p:blipFill>
          <a:blip r:embed="rId2"/>
          <a:srcRect/>
          <a:stretch>
            <a:fillRect/>
          </a:stretch>
        </p:blipFill>
        <p:spPr>
          <a:xfrm>
            <a:off x="16459200" y="528929"/>
            <a:ext cx="2315492" cy="2112886"/>
          </a:xfrm>
          <a:prstGeom prst="rect">
            <a:avLst/>
          </a:prstGeom>
        </p:spPr>
      </p:pic>
      <p:sp>
        <p:nvSpPr>
          <p:cNvPr id="6" name="Rounded Rectangle 5"/>
          <p:cNvSpPr/>
          <p:nvPr/>
        </p:nvSpPr>
        <p:spPr>
          <a:xfrm>
            <a:off x="320040" y="528929"/>
            <a:ext cx="17602200" cy="9415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a:solidFill>
                <a:schemeClr val="tx1"/>
              </a:solidFill>
            </a:endParaRPr>
          </a:p>
        </p:txBody>
      </p:sp>
      <p:sp>
        <p:nvSpPr>
          <p:cNvPr id="13" name="Rounded Rectangle 12"/>
          <p:cNvSpPr/>
          <p:nvPr/>
        </p:nvSpPr>
        <p:spPr>
          <a:xfrm>
            <a:off x="6842760" y="231724"/>
            <a:ext cx="4556760" cy="11561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Arial" pitchFamily="34" charset="0"/>
                <a:cs typeface="Arial" pitchFamily="34" charset="0"/>
              </a:rPr>
              <a:t>KẾT LUẬN</a:t>
            </a:r>
            <a:endParaRPr lang="vi-VN" sz="5400" b="1">
              <a:solidFill>
                <a:schemeClr val="tx1"/>
              </a:solidFill>
              <a:latin typeface="Arial" pitchFamily="34" charset="0"/>
              <a:cs typeface="Arial" pitchFamily="34" charset="0"/>
            </a:endParaRPr>
          </a:p>
        </p:txBody>
      </p:sp>
      <p:pic>
        <p:nvPicPr>
          <p:cNvPr id="14" name="Picture 15"/>
          <p:cNvPicPr>
            <a:picLocks noChangeAspect="1"/>
          </p:cNvPicPr>
          <p:nvPr/>
        </p:nvPicPr>
        <p:blipFill>
          <a:blip r:embed="rId3"/>
          <a:srcRect/>
          <a:stretch>
            <a:fillRect/>
          </a:stretch>
        </p:blipFill>
        <p:spPr>
          <a:xfrm rot="152178">
            <a:off x="15770359" y="-184161"/>
            <a:ext cx="3285062" cy="1810890"/>
          </a:xfrm>
          <a:prstGeom prst="rect">
            <a:avLst/>
          </a:prstGeom>
        </p:spPr>
      </p:pic>
      <p:sp>
        <p:nvSpPr>
          <p:cNvPr id="7" name="Rectangle 6"/>
          <p:cNvSpPr/>
          <p:nvPr/>
        </p:nvSpPr>
        <p:spPr>
          <a:xfrm>
            <a:off x="1498426" y="1547332"/>
            <a:ext cx="15736490" cy="2400657"/>
          </a:xfrm>
          <a:prstGeom prst="rect">
            <a:avLst/>
          </a:prstGeom>
        </p:spPr>
        <p:txBody>
          <a:bodyPr wrap="square">
            <a:spAutoFit/>
          </a:bodyPr>
          <a:lstStyle/>
          <a:p>
            <a:pPr>
              <a:lnSpc>
                <a:spcPct val="150000"/>
              </a:lnSpc>
            </a:pPr>
            <a:r>
              <a:rPr lang="en-US" sz="3600" smtClean="0">
                <a:latin typeface="Arial" pitchFamily="34" charset="0"/>
                <a:cs typeface="Arial" pitchFamily="34" charset="0"/>
              </a:rPr>
              <a:t>1. </a:t>
            </a:r>
            <a:r>
              <a:rPr lang="vi-VN" sz="3600" smtClean="0">
                <a:latin typeface="Arial" pitchFamily="34" charset="0"/>
                <a:cs typeface="Arial" pitchFamily="34" charset="0"/>
              </a:rPr>
              <a:t>Mỗi </a:t>
            </a:r>
            <a:r>
              <a:rPr lang="vi-VN" sz="3600">
                <a:latin typeface="Arial" pitchFamily="34" charset="0"/>
                <a:cs typeface="Arial" pitchFamily="34" charset="0"/>
              </a:rPr>
              <a:t>học sinh đều có trách nhiệm trong việc bảo vệ và phát huy những giá trị truyền thống tốt đẹp mà nghề truyền thống mang lại.</a:t>
            </a:r>
            <a:r>
              <a:rPr lang="vi-VN" sz="2800"/>
              <a:t/>
            </a:r>
            <a:br>
              <a:rPr lang="vi-VN" sz="2800"/>
            </a:br>
            <a:endParaRPr lang="en-US" sz="2800"/>
          </a:p>
        </p:txBody>
      </p:sp>
      <p:sp>
        <p:nvSpPr>
          <p:cNvPr id="8" name="Rectangle 7"/>
          <p:cNvSpPr/>
          <p:nvPr/>
        </p:nvSpPr>
        <p:spPr>
          <a:xfrm>
            <a:off x="1307411" y="3314700"/>
            <a:ext cx="16118520" cy="2482667"/>
          </a:xfrm>
          <a:prstGeom prst="rect">
            <a:avLst/>
          </a:prstGeom>
        </p:spPr>
        <p:txBody>
          <a:bodyPr wrap="square">
            <a:spAutoFit/>
          </a:bodyPr>
          <a:lstStyle/>
          <a:p>
            <a:pPr>
              <a:lnSpc>
                <a:spcPct val="150000"/>
              </a:lnSpc>
            </a:pPr>
            <a:r>
              <a:rPr lang="en-US" sz="3600">
                <a:latin typeface="Arial" pitchFamily="34" charset="0"/>
                <a:cs typeface="Arial" pitchFamily="34" charset="0"/>
              </a:rPr>
              <a:t>2. </a:t>
            </a:r>
            <a:r>
              <a:rPr lang="vi-VN" sz="3600">
                <a:latin typeface="Arial" pitchFamily="34" charset="0"/>
                <a:cs typeface="Arial" pitchFamily="34" charset="0"/>
              </a:rPr>
              <a:t>Chúng ta cần tuyên truyền, chia sẻ với mọi người xung quanh về nghề truyền thống, sử dụng các sản phẩm của nghề truyền thống, tham gia các lớp học làm sản phẩm truyền thống.</a:t>
            </a:r>
            <a:endParaRPr lang="en-US" sz="3600">
              <a:latin typeface="Arial" pitchFamily="34" charset="0"/>
              <a:cs typeface="Arial" pitchFamily="34" charset="0"/>
            </a:endParaRPr>
          </a:p>
        </p:txBody>
      </p:sp>
      <p:sp>
        <p:nvSpPr>
          <p:cNvPr id="9" name="Rectangle 8"/>
          <p:cNvSpPr/>
          <p:nvPr/>
        </p:nvSpPr>
        <p:spPr>
          <a:xfrm>
            <a:off x="1337890" y="5765322"/>
            <a:ext cx="16279055" cy="1754326"/>
          </a:xfrm>
          <a:prstGeom prst="rect">
            <a:avLst/>
          </a:prstGeom>
        </p:spPr>
        <p:txBody>
          <a:bodyPr wrap="square">
            <a:spAutoFit/>
          </a:bodyPr>
          <a:lstStyle/>
          <a:p>
            <a:pPr>
              <a:lnSpc>
                <a:spcPct val="150000"/>
              </a:lnSpc>
            </a:pPr>
            <a:r>
              <a:rPr lang="en-US" sz="3600" smtClean="0">
                <a:latin typeface="Arial" pitchFamily="34" charset="0"/>
                <a:cs typeface="Arial" pitchFamily="34" charset="0"/>
              </a:rPr>
              <a:t>3. </a:t>
            </a:r>
            <a:r>
              <a:rPr lang="vi-VN" sz="3600" smtClean="0">
                <a:latin typeface="Arial" pitchFamily="34" charset="0"/>
                <a:cs typeface="Arial" pitchFamily="34" charset="0"/>
              </a:rPr>
              <a:t>Mỗi </a:t>
            </a:r>
            <a:r>
              <a:rPr lang="vi-VN" sz="3600">
                <a:latin typeface="Arial" pitchFamily="34" charset="0"/>
                <a:cs typeface="Arial" pitchFamily="34" charset="0"/>
              </a:rPr>
              <a:t>người cần phải trang bị một thái độ trân trọng, tích cực tìm hiểu về những làng nghề </a:t>
            </a:r>
            <a:r>
              <a:rPr lang="vi-VN" sz="3600">
                <a:latin typeface="Arial" pitchFamily="34" charset="0"/>
                <a:cs typeface="Arial" pitchFamily="34" charset="0"/>
              </a:rPr>
              <a:t>truyền </a:t>
            </a:r>
            <a:r>
              <a:rPr lang="vi-VN" sz="3600" smtClean="0">
                <a:latin typeface="Arial" pitchFamily="34" charset="0"/>
                <a:cs typeface="Arial" pitchFamily="34" charset="0"/>
              </a:rPr>
              <a:t>thống.</a:t>
            </a:r>
            <a:endParaRPr lang="en-US" sz="3600">
              <a:latin typeface="Arial" pitchFamily="34" charset="0"/>
              <a:cs typeface="Arial" pitchFamily="34" charset="0"/>
            </a:endParaRPr>
          </a:p>
        </p:txBody>
      </p:sp>
      <p:sp>
        <p:nvSpPr>
          <p:cNvPr id="10" name="TextBox 9"/>
          <p:cNvSpPr txBox="1"/>
          <p:nvPr/>
        </p:nvSpPr>
        <p:spPr>
          <a:xfrm>
            <a:off x="1204820" y="7674151"/>
            <a:ext cx="16827042" cy="1754326"/>
          </a:xfrm>
          <a:prstGeom prst="rect">
            <a:avLst/>
          </a:prstGeom>
          <a:noFill/>
        </p:spPr>
        <p:txBody>
          <a:bodyPr wrap="none" rtlCol="0">
            <a:spAutoFit/>
          </a:bodyPr>
          <a:lstStyle/>
          <a:p>
            <a:pPr>
              <a:lnSpc>
                <a:spcPct val="150000"/>
              </a:lnSpc>
            </a:pPr>
            <a:r>
              <a:rPr lang="en-US" sz="3600" smtClean="0">
                <a:latin typeface="Arial" pitchFamily="34" charset="0"/>
                <a:cs typeface="Arial" pitchFamily="34" charset="0"/>
              </a:rPr>
              <a:t>4. Cần tuyên truyền và giới thiệu những sản phẩm  truyền thống của dân tộc đến </a:t>
            </a:r>
          </a:p>
          <a:p>
            <a:pPr>
              <a:lnSpc>
                <a:spcPct val="150000"/>
              </a:lnSpc>
            </a:pPr>
            <a:r>
              <a:rPr lang="en-US" sz="3600" smtClean="0">
                <a:latin typeface="Arial" pitchFamily="34" charset="0"/>
                <a:cs typeface="Arial" pitchFamily="34" charset="0"/>
              </a:rPr>
              <a:t>bạn bè quốc tế…</a:t>
            </a:r>
            <a:endParaRPr lang="en-US" sz="36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6805123" y="5868243"/>
            <a:ext cx="4797549" cy="3778070"/>
          </a:xfrm>
          <a:prstGeom prst="rect">
            <a:avLst/>
          </a:prstGeom>
        </p:spPr>
      </p:pic>
      <p:pic>
        <p:nvPicPr>
          <p:cNvPr id="4" name="Picture 4"/>
          <p:cNvPicPr>
            <a:picLocks noChangeAspect="1"/>
          </p:cNvPicPr>
          <p:nvPr/>
        </p:nvPicPr>
        <p:blipFill>
          <a:blip r:embed="rId3"/>
          <a:srcRect/>
          <a:stretch>
            <a:fillRect/>
          </a:stretch>
        </p:blipFill>
        <p:spPr>
          <a:xfrm>
            <a:off x="11602673" y="7810329"/>
            <a:ext cx="1503728" cy="1650181"/>
          </a:xfrm>
          <a:prstGeom prst="rect">
            <a:avLst/>
          </a:prstGeom>
        </p:spPr>
      </p:pic>
      <p:pic>
        <p:nvPicPr>
          <p:cNvPr id="8" name="Picture 8"/>
          <p:cNvPicPr>
            <a:picLocks noChangeAspect="1"/>
          </p:cNvPicPr>
          <p:nvPr/>
        </p:nvPicPr>
        <p:blipFill>
          <a:blip r:embed="rId4"/>
          <a:srcRect/>
          <a:stretch>
            <a:fillRect/>
          </a:stretch>
        </p:blipFill>
        <p:spPr>
          <a:xfrm>
            <a:off x="2635019" y="8593452"/>
            <a:ext cx="2969111" cy="2709314"/>
          </a:xfrm>
          <a:prstGeom prst="rect">
            <a:avLst/>
          </a:prstGeom>
        </p:spPr>
      </p:pic>
      <p:pic>
        <p:nvPicPr>
          <p:cNvPr id="9" name="Picture 9"/>
          <p:cNvPicPr>
            <a:picLocks noChangeAspect="1"/>
          </p:cNvPicPr>
          <p:nvPr/>
        </p:nvPicPr>
        <p:blipFill>
          <a:blip r:embed="rId5"/>
          <a:srcRect/>
          <a:stretch>
            <a:fillRect/>
          </a:stretch>
        </p:blipFill>
        <p:spPr>
          <a:xfrm>
            <a:off x="-577864" y="-282205"/>
            <a:ext cx="2747262" cy="2578992"/>
          </a:xfrm>
          <a:prstGeom prst="rect">
            <a:avLst/>
          </a:prstGeom>
        </p:spPr>
      </p:pic>
      <p:pic>
        <p:nvPicPr>
          <p:cNvPr id="10" name="Picture 10"/>
          <p:cNvPicPr>
            <a:picLocks noChangeAspect="1"/>
          </p:cNvPicPr>
          <p:nvPr/>
        </p:nvPicPr>
        <p:blipFill>
          <a:blip r:embed="rId6"/>
          <a:srcRect/>
          <a:stretch>
            <a:fillRect/>
          </a:stretch>
        </p:blipFill>
        <p:spPr>
          <a:xfrm rot="19818570">
            <a:off x="15953227" y="2877128"/>
            <a:ext cx="3046961" cy="2113829"/>
          </a:xfrm>
          <a:prstGeom prst="rect">
            <a:avLst/>
          </a:prstGeom>
        </p:spPr>
      </p:pic>
      <p:pic>
        <p:nvPicPr>
          <p:cNvPr id="11" name="Picture 11"/>
          <p:cNvPicPr>
            <a:picLocks noChangeAspect="1"/>
          </p:cNvPicPr>
          <p:nvPr/>
        </p:nvPicPr>
        <p:blipFill>
          <a:blip r:embed="rId7"/>
          <a:srcRect/>
          <a:stretch>
            <a:fillRect/>
          </a:stretch>
        </p:blipFill>
        <p:spPr>
          <a:xfrm>
            <a:off x="5578006" y="7312278"/>
            <a:ext cx="1143434" cy="2198911"/>
          </a:xfrm>
          <a:prstGeom prst="rect">
            <a:avLst/>
          </a:prstGeom>
        </p:spPr>
      </p:pic>
      <p:grpSp>
        <p:nvGrpSpPr>
          <p:cNvPr id="12" name="Group 12"/>
          <p:cNvGrpSpPr/>
          <p:nvPr/>
        </p:nvGrpSpPr>
        <p:grpSpPr>
          <a:xfrm>
            <a:off x="16834947" y="1007291"/>
            <a:ext cx="424353" cy="410148"/>
            <a:chOff x="0" y="0"/>
            <a:chExt cx="565804" cy="546864"/>
          </a:xfrm>
        </p:grpSpPr>
        <p:sp>
          <p:nvSpPr>
            <p:cNvPr id="13" name="AutoShape 13"/>
            <p:cNvSpPr/>
            <p:nvPr/>
          </p:nvSpPr>
          <p:spPr>
            <a:xfrm>
              <a:off x="0" y="0"/>
              <a:ext cx="565804" cy="0"/>
            </a:xfrm>
            <a:prstGeom prst="line">
              <a:avLst/>
            </a:prstGeom>
            <a:ln w="63500" cap="rnd">
              <a:solidFill>
                <a:srgbClr val="241452"/>
              </a:solidFill>
              <a:prstDash val="solid"/>
              <a:headEnd type="none" w="sm" len="sm"/>
              <a:tailEnd type="none" w="sm" len="sm"/>
            </a:ln>
          </p:spPr>
        </p:sp>
        <p:sp>
          <p:nvSpPr>
            <p:cNvPr id="14" name="AutoShape 1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5" name="AutoShape 1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6" name="Group 16"/>
          <p:cNvGrpSpPr/>
          <p:nvPr/>
        </p:nvGrpSpPr>
        <p:grpSpPr>
          <a:xfrm>
            <a:off x="16752384" y="9063226"/>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8" name="TextBox 21"/>
          <p:cNvSpPr txBox="1"/>
          <p:nvPr/>
        </p:nvSpPr>
        <p:spPr>
          <a:xfrm>
            <a:off x="2635019" y="859375"/>
            <a:ext cx="14075094" cy="1154162"/>
          </a:xfrm>
          <a:prstGeom prst="rect">
            <a:avLst/>
          </a:prstGeom>
        </p:spPr>
        <p:txBody>
          <a:bodyPr lIns="0" tIns="0" rIns="0" bIns="0" rtlCol="0" anchor="t">
            <a:spAutoFit/>
          </a:bodyPr>
          <a:lstStyle/>
          <a:p>
            <a:pPr>
              <a:lnSpc>
                <a:spcPts val="9000"/>
              </a:lnSpc>
            </a:pPr>
            <a:r>
              <a:rPr lang="en-US" sz="4400" b="1" smtClean="0">
                <a:solidFill>
                  <a:srgbClr val="FF0000"/>
                </a:solidFill>
                <a:latin typeface="Arial" pitchFamily="34" charset="0"/>
                <a:cs typeface="Arial" pitchFamily="34" charset="0"/>
              </a:rPr>
              <a:t>TRÒ CHƠI “ĐI TÌM LÀNG NGHỀ TRUYỀN THỐNG”</a:t>
            </a:r>
            <a:endParaRPr lang="vi-VN" sz="4400" b="1">
              <a:solidFill>
                <a:srgbClr val="FF0000"/>
              </a:solidFill>
              <a:latin typeface="Arial" pitchFamily="34" charset="0"/>
              <a:cs typeface="Arial" pitchFamily="34" charset="0"/>
            </a:endParaRPr>
          </a:p>
        </p:txBody>
      </p:sp>
      <p:sp>
        <p:nvSpPr>
          <p:cNvPr id="5" name="TextBox 4"/>
          <p:cNvSpPr txBox="1"/>
          <p:nvPr/>
        </p:nvSpPr>
        <p:spPr>
          <a:xfrm>
            <a:off x="2895600" y="2013537"/>
            <a:ext cx="12994715" cy="4144661"/>
          </a:xfrm>
          <a:prstGeom prst="rect">
            <a:avLst/>
          </a:prstGeom>
          <a:noFill/>
        </p:spPr>
        <p:txBody>
          <a:bodyPr wrap="square" rtlCol="0">
            <a:spAutoFit/>
          </a:bodyPr>
          <a:lstStyle/>
          <a:p>
            <a:pPr>
              <a:lnSpc>
                <a:spcPct val="150000"/>
              </a:lnSpc>
            </a:pPr>
            <a:r>
              <a:rPr lang="en-US" sz="3600" b="1" u="sng" smtClean="0">
                <a:latin typeface="Arial" pitchFamily="34" charset="0"/>
                <a:cs typeface="Arial" pitchFamily="34" charset="0"/>
              </a:rPr>
              <a:t>Luật chơi</a:t>
            </a:r>
            <a:r>
              <a:rPr lang="en-US" sz="3600" u="sng" smtClean="0">
                <a:latin typeface="Arial" pitchFamily="34" charset="0"/>
                <a:cs typeface="Arial" pitchFamily="34" charset="0"/>
              </a:rPr>
              <a:t>: </a:t>
            </a:r>
            <a:r>
              <a:rPr lang="en-US" sz="3600" smtClean="0">
                <a:latin typeface="Arial" pitchFamily="34" charset="0"/>
                <a:cs typeface="Arial" pitchFamily="34" charset="0"/>
              </a:rPr>
              <a:t>Giáo viên chiếu lần lượt 1 hình ảnh và một ô chữ, trong mỗi ô chữ đã có 1 – 2 kí tự được gợi ý. Nhiệm vụ HS giải ra ô chữ đó.</a:t>
            </a:r>
          </a:p>
          <a:p>
            <a:pPr>
              <a:lnSpc>
                <a:spcPct val="150000"/>
              </a:lnSpc>
            </a:pPr>
            <a:r>
              <a:rPr lang="en-US" sz="3600" b="1" u="sng" smtClean="0">
                <a:latin typeface="Arial" pitchFamily="34" charset="0"/>
                <a:cs typeface="Arial" pitchFamily="34" charset="0"/>
              </a:rPr>
              <a:t>Lưu ý</a:t>
            </a:r>
            <a:r>
              <a:rPr lang="en-US" sz="3600" smtClean="0">
                <a:latin typeface="Arial" pitchFamily="34" charset="0"/>
                <a:cs typeface="Arial" pitchFamily="34" charset="0"/>
              </a:rPr>
              <a:t>: Các ô chữ đều liên quan đến các làng nghề truyền thống ở Việt Nam</a:t>
            </a:r>
            <a:endParaRPr lang="en-US" sz="360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6" name="AutoShape 3"/>
          <p:cNvSpPr/>
          <p:nvPr/>
        </p:nvSpPr>
        <p:spPr>
          <a:xfrm>
            <a:off x="0" y="0"/>
            <a:ext cx="18288000" cy="1714500"/>
          </a:xfrm>
          <a:prstGeom prst="rect">
            <a:avLst/>
          </a:prstGeom>
          <a:solidFill>
            <a:srgbClr val="927AD4"/>
          </a:solidFill>
        </p:spPr>
        <p:txBody>
          <a:bodyPr/>
          <a:lstStyle/>
          <a:p>
            <a:pPr algn="ctr"/>
            <a:endParaRPr lang="en-US" sz="4000" smtClean="0">
              <a:solidFill>
                <a:schemeClr val="bg1"/>
              </a:solidFill>
              <a:latin typeface="Arial" pitchFamily="34" charset="0"/>
              <a:cs typeface="Arial" pitchFamily="34" charset="0"/>
            </a:endParaRPr>
          </a:p>
          <a:p>
            <a:pPr algn="ctr"/>
            <a:r>
              <a:rPr lang="en-US" sz="4000" smtClean="0">
                <a:solidFill>
                  <a:schemeClr val="bg1"/>
                </a:solidFill>
                <a:latin typeface="Arial" pitchFamily="34" charset="0"/>
                <a:cs typeface="Arial" pitchFamily="34" charset="0"/>
              </a:rPr>
              <a:t>Em hãy cho biết đây là loại tranh dân gian nổi tiếng nào?</a:t>
            </a:r>
            <a:endParaRPr lang="en-US" sz="4000">
              <a:solidFill>
                <a:schemeClr val="bg1"/>
              </a:solidFill>
              <a:latin typeface="Arial" pitchFamily="34" charset="0"/>
              <a:cs typeface="Arial" pitchFamily="34" charset="0"/>
            </a:endParaRPr>
          </a:p>
        </p:txBody>
      </p:sp>
      <p:pic>
        <p:nvPicPr>
          <p:cNvPr id="32" name="Picture 9"/>
          <p:cNvPicPr>
            <a:picLocks noChangeAspect="1"/>
          </p:cNvPicPr>
          <p:nvPr/>
        </p:nvPicPr>
        <p:blipFill>
          <a:blip r:embed="rId2"/>
          <a:srcRect/>
          <a:stretch>
            <a:fillRect/>
          </a:stretch>
        </p:blipFill>
        <p:spPr>
          <a:xfrm>
            <a:off x="16764000" y="0"/>
            <a:ext cx="1524000" cy="187531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2102738"/>
            <a:ext cx="12420600" cy="6410325"/>
          </a:xfrm>
          <a:prstGeom prst="rect">
            <a:avLst/>
          </a:prstGeom>
        </p:spPr>
      </p:pic>
      <p:sp>
        <p:nvSpPr>
          <p:cNvPr id="3" name="Rectangle 2"/>
          <p:cNvSpPr/>
          <p:nvPr/>
        </p:nvSpPr>
        <p:spPr>
          <a:xfrm>
            <a:off x="1487424" y="8950452"/>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60776"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32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H</a:t>
            </a:r>
            <a:endParaRPr lang="en-US" sz="4400" b="1">
              <a:latin typeface="Arial" pitchFamily="34" charset="0"/>
              <a:cs typeface="Arial" pitchFamily="34" charset="0"/>
            </a:endParaRPr>
          </a:p>
        </p:txBody>
      </p:sp>
      <p:sp>
        <p:nvSpPr>
          <p:cNvPr id="18" name="Rectangle 17"/>
          <p:cNvSpPr/>
          <p:nvPr/>
        </p:nvSpPr>
        <p:spPr>
          <a:xfrm>
            <a:off x="8083296"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6064"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Ô</a:t>
            </a:r>
          </a:p>
        </p:txBody>
      </p:sp>
      <p:sp>
        <p:nvSpPr>
          <p:cNvPr id="20" name="Rectangle 19"/>
          <p:cNvSpPr/>
          <p:nvPr/>
        </p:nvSpPr>
        <p:spPr>
          <a:xfrm>
            <a:off x="112776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8778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5923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154400" y="887730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2896" y="9082665"/>
            <a:ext cx="554960" cy="707886"/>
          </a:xfrm>
          <a:prstGeom prst="rect">
            <a:avLst/>
          </a:prstGeom>
          <a:noFill/>
        </p:spPr>
        <p:txBody>
          <a:bodyPr wrap="none" rtlCol="0">
            <a:spAutoFit/>
          </a:bodyPr>
          <a:lstStyle/>
          <a:p>
            <a:r>
              <a:rPr lang="en-US" sz="4000" b="1" smtClean="0">
                <a:latin typeface="Arial" pitchFamily="34" charset="0"/>
                <a:cs typeface="Arial" pitchFamily="34" charset="0"/>
              </a:rPr>
              <a:t>R</a:t>
            </a:r>
            <a:endParaRPr lang="en-US" b="1">
              <a:latin typeface="Arial" pitchFamily="34" charset="0"/>
              <a:cs typeface="Arial" pitchFamily="34" charset="0"/>
            </a:endParaRPr>
          </a:p>
        </p:txBody>
      </p:sp>
      <p:sp>
        <p:nvSpPr>
          <p:cNvPr id="25" name="TextBox 24"/>
          <p:cNvSpPr txBox="1"/>
          <p:nvPr/>
        </p:nvSpPr>
        <p:spPr>
          <a:xfrm>
            <a:off x="1865924" y="9091809"/>
            <a:ext cx="497252" cy="707886"/>
          </a:xfrm>
          <a:prstGeom prst="rect">
            <a:avLst/>
          </a:prstGeom>
          <a:noFill/>
        </p:spPr>
        <p:txBody>
          <a:bodyPr wrap="none" rtlCol="0">
            <a:spAutoFit/>
          </a:bodyPr>
          <a:lstStyle/>
          <a:p>
            <a:r>
              <a:rPr lang="en-US" sz="4000" b="1" smtClean="0">
                <a:latin typeface="Arial" pitchFamily="34" charset="0"/>
                <a:cs typeface="Arial" pitchFamily="34" charset="0"/>
              </a:rPr>
              <a:t>T</a:t>
            </a:r>
            <a:endParaRPr lang="en-US" b="1">
              <a:latin typeface="Arial" pitchFamily="34" charset="0"/>
              <a:cs typeface="Arial" pitchFamily="34" charset="0"/>
            </a:endParaRPr>
          </a:p>
        </p:txBody>
      </p:sp>
      <p:sp>
        <p:nvSpPr>
          <p:cNvPr id="36" name="TextBox 35"/>
          <p:cNvSpPr txBox="1"/>
          <p:nvPr/>
        </p:nvSpPr>
        <p:spPr>
          <a:xfrm>
            <a:off x="8415416" y="9057327"/>
            <a:ext cx="554960" cy="707886"/>
          </a:xfrm>
          <a:prstGeom prst="rect">
            <a:avLst/>
          </a:prstGeom>
          <a:noFill/>
        </p:spPr>
        <p:txBody>
          <a:bodyPr wrap="none" rtlCol="0">
            <a:spAutoFit/>
          </a:bodyPr>
          <a:lstStyle/>
          <a:p>
            <a:r>
              <a:rPr lang="en-US" sz="4000" b="1">
                <a:latin typeface="Arial" pitchFamily="34" charset="0"/>
                <a:cs typeface="Arial" pitchFamily="34" charset="0"/>
              </a:rPr>
              <a:t>Đ</a:t>
            </a:r>
            <a:endParaRPr lang="en-US" b="1">
              <a:latin typeface="Arial" pitchFamily="34" charset="0"/>
              <a:cs typeface="Arial" pitchFamily="34" charset="0"/>
            </a:endParaRPr>
          </a:p>
        </p:txBody>
      </p:sp>
      <p:sp>
        <p:nvSpPr>
          <p:cNvPr id="37" name="TextBox 36"/>
          <p:cNvSpPr txBox="1"/>
          <p:nvPr/>
        </p:nvSpPr>
        <p:spPr>
          <a:xfrm>
            <a:off x="5285120" y="9064377"/>
            <a:ext cx="554960" cy="707886"/>
          </a:xfrm>
          <a:prstGeom prst="rect">
            <a:avLst/>
          </a:prstGeom>
          <a:noFill/>
        </p:spPr>
        <p:txBody>
          <a:bodyPr wrap="none" rtlCol="0">
            <a:spAutoFit/>
          </a:bodyPr>
          <a:lstStyle/>
          <a:p>
            <a:r>
              <a:rPr lang="en-US" sz="4000" b="1" smtClean="0">
                <a:latin typeface="Arial" pitchFamily="34" charset="0"/>
                <a:cs typeface="Arial" pitchFamily="34" charset="0"/>
              </a:rPr>
              <a:t>A</a:t>
            </a:r>
            <a:endParaRPr lang="en-US" b="1">
              <a:latin typeface="Arial" pitchFamily="34" charset="0"/>
              <a:cs typeface="Arial" pitchFamily="34" charset="0"/>
            </a:endParaRPr>
          </a:p>
        </p:txBody>
      </p:sp>
      <p:sp>
        <p:nvSpPr>
          <p:cNvPr id="38" name="TextBox 37"/>
          <p:cNvSpPr txBox="1"/>
          <p:nvPr/>
        </p:nvSpPr>
        <p:spPr>
          <a:xfrm>
            <a:off x="13195493" y="9094665"/>
            <a:ext cx="583814" cy="707886"/>
          </a:xfrm>
          <a:prstGeom prst="rect">
            <a:avLst/>
          </a:prstGeom>
          <a:noFill/>
        </p:spPr>
        <p:txBody>
          <a:bodyPr wrap="none" rtlCol="0">
            <a:spAutoFit/>
          </a:bodyPr>
          <a:lstStyle/>
          <a:p>
            <a:r>
              <a:rPr lang="en-US" sz="4000" b="1" smtClean="0">
                <a:latin typeface="Arial" pitchFamily="34" charset="0"/>
                <a:cs typeface="Arial" pitchFamily="34" charset="0"/>
              </a:rPr>
              <a:t>G</a:t>
            </a:r>
            <a:endParaRPr lang="en-US" b="1">
              <a:latin typeface="Arial" pitchFamily="34" charset="0"/>
              <a:cs typeface="Arial" pitchFamily="34" charset="0"/>
            </a:endParaRPr>
          </a:p>
        </p:txBody>
      </p:sp>
      <p:sp>
        <p:nvSpPr>
          <p:cNvPr id="39" name="TextBox 38"/>
          <p:cNvSpPr txBox="1"/>
          <p:nvPr/>
        </p:nvSpPr>
        <p:spPr>
          <a:xfrm>
            <a:off x="11609720" y="9133914"/>
            <a:ext cx="554960" cy="707886"/>
          </a:xfrm>
          <a:prstGeom prst="rect">
            <a:avLst/>
          </a:prstGeom>
          <a:noFill/>
        </p:spPr>
        <p:txBody>
          <a:bodyPr wrap="none" rtlCol="0">
            <a:spAutoFit/>
          </a:bodyPr>
          <a:lstStyle/>
          <a:p>
            <a:r>
              <a:rPr lang="en-US" sz="4000" b="1" smtClean="0">
                <a:latin typeface="Arial" pitchFamily="34" charset="0"/>
                <a:cs typeface="Arial" pitchFamily="34" charset="0"/>
              </a:rPr>
              <a:t>N</a:t>
            </a:r>
            <a:endParaRPr lang="en-US" b="1">
              <a:latin typeface="Arial" pitchFamily="34" charset="0"/>
              <a:cs typeface="Arial" pitchFamily="34" charset="0"/>
            </a:endParaRPr>
          </a:p>
        </p:txBody>
      </p:sp>
      <p:sp>
        <p:nvSpPr>
          <p:cNvPr id="40" name="TextBox 39"/>
          <p:cNvSpPr txBox="1"/>
          <p:nvPr/>
        </p:nvSpPr>
        <p:spPr>
          <a:xfrm>
            <a:off x="16472093" y="9018657"/>
            <a:ext cx="583814" cy="707886"/>
          </a:xfrm>
          <a:prstGeom prst="rect">
            <a:avLst/>
          </a:prstGeom>
          <a:noFill/>
        </p:spPr>
        <p:txBody>
          <a:bodyPr wrap="none" rtlCol="0">
            <a:spAutoFit/>
          </a:bodyPr>
          <a:lstStyle/>
          <a:p>
            <a:r>
              <a:rPr lang="en-US" sz="4000" b="1" smtClean="0">
                <a:latin typeface="Arial" pitchFamily="34" charset="0"/>
                <a:cs typeface="Arial" pitchFamily="34" charset="0"/>
              </a:rPr>
              <a:t>Ồ</a:t>
            </a:r>
            <a:endParaRPr lang="en-US" b="1">
              <a:latin typeface="Arial" pitchFamily="34" charset="0"/>
              <a:cs typeface="Arial" pitchFamily="34" charset="0"/>
            </a:endParaRPr>
          </a:p>
        </p:txBody>
      </p:sp>
      <p:sp>
        <p:nvSpPr>
          <p:cNvPr id="41" name="TextBox 40"/>
          <p:cNvSpPr txBox="1"/>
          <p:nvPr/>
        </p:nvSpPr>
        <p:spPr>
          <a:xfrm>
            <a:off x="14924420" y="9057327"/>
            <a:ext cx="554960" cy="707886"/>
          </a:xfrm>
          <a:prstGeom prst="rect">
            <a:avLst/>
          </a:prstGeom>
          <a:noFill/>
        </p:spPr>
        <p:txBody>
          <a:bodyPr wrap="none" rtlCol="0">
            <a:spAutoFit/>
          </a:bodyPr>
          <a:lstStyle/>
          <a:p>
            <a:r>
              <a:rPr lang="en-US" sz="4000" b="1" smtClean="0">
                <a:latin typeface="Arial" pitchFamily="34" charset="0"/>
                <a:cs typeface="Arial" pitchFamily="34" charset="0"/>
              </a:rPr>
              <a:t>H</a:t>
            </a:r>
            <a:endParaRPr lang="en-US" b="1">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500"/>
                                        <p:tgtEl>
                                          <p:spTgt spid="4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15" grpId="0" animBg="1"/>
      <p:bldP spid="16" grpId="0" animBg="1"/>
      <p:bldP spid="17" grpId="0" animBg="1"/>
      <p:bldP spid="18" grpId="0" animBg="1"/>
      <p:bldP spid="19" grpId="0" animBg="1"/>
      <p:bldP spid="20" grpId="0" animBg="1"/>
      <p:bldP spid="21" grpId="0" animBg="1"/>
      <p:bldP spid="22" grpId="0" animBg="1"/>
      <p:bldP spid="23" grpId="0" animBg="1"/>
      <p:bldP spid="4" grpId="0"/>
      <p:bldP spid="2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p:nvPr/>
        </p:nvSpPr>
        <p:spPr>
          <a:xfrm>
            <a:off x="0" y="0"/>
            <a:ext cx="18288000" cy="1714500"/>
          </a:xfrm>
          <a:prstGeom prst="rect">
            <a:avLst/>
          </a:prstGeom>
          <a:solidFill>
            <a:srgbClr val="927AD4"/>
          </a:solidFill>
        </p:spPr>
        <p:txBody>
          <a:bodyPr/>
          <a:lstStyle/>
          <a:p>
            <a:pPr algn="ctr"/>
            <a:endParaRPr lang="en-US" sz="4000" smtClean="0">
              <a:solidFill>
                <a:schemeClr val="bg1"/>
              </a:solidFill>
              <a:latin typeface="Arial" pitchFamily="34" charset="0"/>
              <a:cs typeface="Arial" pitchFamily="34" charset="0"/>
            </a:endParaRPr>
          </a:p>
          <a:p>
            <a:pPr algn="ctr"/>
            <a:r>
              <a:rPr lang="en-US" sz="4000" smtClean="0">
                <a:solidFill>
                  <a:schemeClr val="bg1"/>
                </a:solidFill>
                <a:latin typeface="Arial" pitchFamily="34" charset="0"/>
                <a:cs typeface="Arial" pitchFamily="34" charset="0"/>
              </a:rPr>
              <a:t>Em hãy cho biết làng nghề truyền thống này ở tỉnh/thành phố nào?</a:t>
            </a:r>
            <a:endParaRPr lang="en-US" sz="4000">
              <a:solidFill>
                <a:schemeClr val="bg1"/>
              </a:solidFill>
              <a:latin typeface="Arial" pitchFamily="34" charset="0"/>
              <a:cs typeface="Arial" pitchFamily="34" charset="0"/>
            </a:endParaRPr>
          </a:p>
        </p:txBody>
      </p:sp>
      <p:pic>
        <p:nvPicPr>
          <p:cNvPr id="32" name="Picture 9"/>
          <p:cNvPicPr>
            <a:picLocks noChangeAspect="1"/>
          </p:cNvPicPr>
          <p:nvPr/>
        </p:nvPicPr>
        <p:blipFill>
          <a:blip r:embed="rId2"/>
          <a:srcRect/>
          <a:stretch>
            <a:fillRect/>
          </a:stretch>
        </p:blipFill>
        <p:spPr>
          <a:xfrm>
            <a:off x="16764000" y="0"/>
            <a:ext cx="1524000" cy="1875316"/>
          </a:xfrm>
          <a:prstGeom prst="rect">
            <a:avLst/>
          </a:prstGeom>
        </p:spPr>
      </p:pic>
      <p:sp>
        <p:nvSpPr>
          <p:cNvPr id="17" name="Rectangle 16"/>
          <p:cNvSpPr/>
          <p:nvPr/>
        </p:nvSpPr>
        <p:spPr>
          <a:xfrm>
            <a:off x="5527173" y="882052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H</a:t>
            </a:r>
            <a:endParaRPr lang="en-US" sz="4400" b="1">
              <a:latin typeface="Arial" pitchFamily="34" charset="0"/>
              <a:cs typeface="Arial" pitchFamily="34" charset="0"/>
            </a:endParaRPr>
          </a:p>
        </p:txBody>
      </p:sp>
      <p:sp>
        <p:nvSpPr>
          <p:cNvPr id="18" name="Rectangle 17"/>
          <p:cNvSpPr/>
          <p:nvPr/>
        </p:nvSpPr>
        <p:spPr>
          <a:xfrm>
            <a:off x="7057269" y="880224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134600" y="880224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Ộ</a:t>
            </a:r>
            <a:endParaRPr lang="en-US" sz="4000" b="1">
              <a:latin typeface="Arial" pitchFamily="34" charset="0"/>
              <a:cs typeface="Arial" pitchFamily="34" charset="0"/>
            </a:endParaRPr>
          </a:p>
        </p:txBody>
      </p:sp>
      <p:sp>
        <p:nvSpPr>
          <p:cNvPr id="20" name="Rectangle 19"/>
          <p:cNvSpPr/>
          <p:nvPr/>
        </p:nvSpPr>
        <p:spPr>
          <a:xfrm>
            <a:off x="8575173" y="880224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604934" y="880224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389389" y="8936547"/>
            <a:ext cx="554960" cy="707886"/>
          </a:xfrm>
          <a:prstGeom prst="rect">
            <a:avLst/>
          </a:prstGeom>
          <a:noFill/>
        </p:spPr>
        <p:txBody>
          <a:bodyPr wrap="none" rtlCol="0">
            <a:spAutoFit/>
          </a:bodyPr>
          <a:lstStyle/>
          <a:p>
            <a:r>
              <a:rPr lang="en-US" sz="4000" b="1">
                <a:latin typeface="Arial" pitchFamily="34" charset="0"/>
                <a:cs typeface="Arial" pitchFamily="34" charset="0"/>
              </a:rPr>
              <a:t>À</a:t>
            </a:r>
            <a:endParaRPr lang="en-US" b="1">
              <a:latin typeface="Arial" pitchFamily="34" charset="0"/>
              <a:cs typeface="Arial" pitchFamily="34" charset="0"/>
            </a:endParaRPr>
          </a:p>
        </p:txBody>
      </p:sp>
      <p:sp>
        <p:nvSpPr>
          <p:cNvPr id="38" name="TextBox 37"/>
          <p:cNvSpPr txBox="1"/>
          <p:nvPr/>
        </p:nvSpPr>
        <p:spPr>
          <a:xfrm>
            <a:off x="12050867" y="8957694"/>
            <a:ext cx="327334" cy="707886"/>
          </a:xfrm>
          <a:prstGeom prst="rect">
            <a:avLst/>
          </a:prstGeom>
          <a:noFill/>
        </p:spPr>
        <p:txBody>
          <a:bodyPr wrap="none" rtlCol="0">
            <a:spAutoFit/>
          </a:bodyPr>
          <a:lstStyle/>
          <a:p>
            <a:r>
              <a:rPr lang="en-US" sz="4000" b="1">
                <a:latin typeface="Arial" pitchFamily="34" charset="0"/>
                <a:cs typeface="Arial" pitchFamily="34" charset="0"/>
              </a:rPr>
              <a:t>I</a:t>
            </a:r>
            <a:endParaRPr lang="en-US" b="1">
              <a:latin typeface="Arial" pitchFamily="34" charset="0"/>
              <a:cs typeface="Arial" pitchFamily="34" charset="0"/>
            </a:endParaRPr>
          </a:p>
        </p:txBody>
      </p:sp>
      <p:sp>
        <p:nvSpPr>
          <p:cNvPr id="39" name="TextBox 38"/>
          <p:cNvSpPr txBox="1"/>
          <p:nvPr/>
        </p:nvSpPr>
        <p:spPr>
          <a:xfrm>
            <a:off x="8907293" y="8921691"/>
            <a:ext cx="554960" cy="707886"/>
          </a:xfrm>
          <a:prstGeom prst="rect">
            <a:avLst/>
          </a:prstGeom>
          <a:noFill/>
        </p:spPr>
        <p:txBody>
          <a:bodyPr wrap="none" rtlCol="0">
            <a:spAutoFit/>
          </a:bodyPr>
          <a:lstStyle/>
          <a:p>
            <a:r>
              <a:rPr lang="en-US" sz="4000" b="1" smtClean="0">
                <a:latin typeface="Arial" pitchFamily="34" charset="0"/>
                <a:cs typeface="Arial" pitchFamily="34" charset="0"/>
              </a:rPr>
              <a:t>N</a:t>
            </a:r>
            <a:endParaRPr lang="en-US" b="1">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50" y="2095500"/>
            <a:ext cx="10325099" cy="6324600"/>
          </a:xfrm>
          <a:prstGeom prst="rect">
            <a:avLst/>
          </a:prstGeom>
        </p:spPr>
      </p:pic>
    </p:spTree>
    <p:extLst>
      <p:ext uri="{BB962C8B-B14F-4D97-AF65-F5344CB8AC3E}">
        <p14:creationId xmlns:p14="http://schemas.microsoft.com/office/powerpoint/2010/main" val="3563753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P spid="18" grpId="0" animBg="1"/>
      <p:bldP spid="19" grpId="0" animBg="1"/>
      <p:bldP spid="20" grpId="0" animBg="1"/>
      <p:bldP spid="21" grpId="0" animBg="1"/>
      <p:bldP spid="36"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p:nvPr/>
        </p:nvSpPr>
        <p:spPr>
          <a:xfrm>
            <a:off x="0" y="0"/>
            <a:ext cx="18288000" cy="1714500"/>
          </a:xfrm>
          <a:prstGeom prst="rect">
            <a:avLst/>
          </a:prstGeom>
          <a:solidFill>
            <a:srgbClr val="927AD4"/>
          </a:solidFill>
        </p:spPr>
        <p:txBody>
          <a:bodyPr/>
          <a:lstStyle/>
          <a:p>
            <a:pPr algn="ctr"/>
            <a:endParaRPr lang="en-US" sz="4000" smtClean="0">
              <a:solidFill>
                <a:schemeClr val="bg1"/>
              </a:solidFill>
              <a:latin typeface="Arial" pitchFamily="34" charset="0"/>
              <a:cs typeface="Arial" pitchFamily="34" charset="0"/>
            </a:endParaRPr>
          </a:p>
          <a:p>
            <a:pPr algn="ctr"/>
            <a:r>
              <a:rPr lang="en-US" sz="4000" smtClean="0">
                <a:solidFill>
                  <a:schemeClr val="bg1"/>
                </a:solidFill>
                <a:latin typeface="Arial" pitchFamily="34" charset="0"/>
                <a:cs typeface="Arial" pitchFamily="34" charset="0"/>
              </a:rPr>
              <a:t>Em hãy cho biết đây là loại lụa nổi tiếng nào ở Hà Đông, Hà Nội?</a:t>
            </a:r>
            <a:endParaRPr lang="en-US" sz="4000">
              <a:solidFill>
                <a:schemeClr val="bg1"/>
              </a:solidFill>
              <a:latin typeface="Arial" pitchFamily="34" charset="0"/>
              <a:cs typeface="Arial" pitchFamily="34" charset="0"/>
            </a:endParaRPr>
          </a:p>
        </p:txBody>
      </p:sp>
      <p:pic>
        <p:nvPicPr>
          <p:cNvPr id="32" name="Picture 9"/>
          <p:cNvPicPr>
            <a:picLocks noChangeAspect="1"/>
          </p:cNvPicPr>
          <p:nvPr/>
        </p:nvPicPr>
        <p:blipFill>
          <a:blip r:embed="rId2"/>
          <a:srcRect/>
          <a:stretch>
            <a:fillRect/>
          </a:stretch>
        </p:blipFill>
        <p:spPr>
          <a:xfrm>
            <a:off x="16764000" y="0"/>
            <a:ext cx="1524000" cy="1875316"/>
          </a:xfrm>
          <a:prstGeom prst="rect">
            <a:avLst/>
          </a:prstGeom>
        </p:spPr>
      </p:pic>
      <p:sp>
        <p:nvSpPr>
          <p:cNvPr id="3" name="Rectangle 2"/>
          <p:cNvSpPr/>
          <p:nvPr/>
        </p:nvSpPr>
        <p:spPr>
          <a:xfrm>
            <a:off x="1487424" y="8950452"/>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60776"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3200" y="8941308"/>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V</a:t>
            </a:r>
          </a:p>
        </p:txBody>
      </p:sp>
      <p:sp>
        <p:nvSpPr>
          <p:cNvPr id="18" name="Rectangle 17"/>
          <p:cNvSpPr/>
          <p:nvPr/>
        </p:nvSpPr>
        <p:spPr>
          <a:xfrm>
            <a:off x="8083296"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6064"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Arial" pitchFamily="34" charset="0"/>
              <a:cs typeface="Arial" pitchFamily="34" charset="0"/>
            </a:endParaRPr>
          </a:p>
        </p:txBody>
      </p:sp>
      <p:sp>
        <p:nvSpPr>
          <p:cNvPr id="20" name="Rectangle 19"/>
          <p:cNvSpPr/>
          <p:nvPr/>
        </p:nvSpPr>
        <p:spPr>
          <a:xfrm>
            <a:off x="112776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8778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a:t>
            </a:r>
            <a:endParaRPr lang="en-US" sz="4000" b="1">
              <a:latin typeface="Arial" pitchFamily="34" charset="0"/>
              <a:cs typeface="Arial" pitchFamily="34" charset="0"/>
            </a:endParaRPr>
          </a:p>
        </p:txBody>
      </p:sp>
      <p:sp>
        <p:nvSpPr>
          <p:cNvPr id="22" name="Rectangle 21"/>
          <p:cNvSpPr/>
          <p:nvPr/>
        </p:nvSpPr>
        <p:spPr>
          <a:xfrm>
            <a:off x="14592300" y="892302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Ú</a:t>
            </a:r>
          </a:p>
        </p:txBody>
      </p:sp>
      <p:sp>
        <p:nvSpPr>
          <p:cNvPr id="23" name="Rectangle 22"/>
          <p:cNvSpPr/>
          <p:nvPr/>
        </p:nvSpPr>
        <p:spPr>
          <a:xfrm>
            <a:off x="16154400" y="887730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2896" y="9082665"/>
            <a:ext cx="554960" cy="707886"/>
          </a:xfrm>
          <a:prstGeom prst="rect">
            <a:avLst/>
          </a:prstGeom>
          <a:noFill/>
        </p:spPr>
        <p:txBody>
          <a:bodyPr wrap="none" rtlCol="0">
            <a:spAutoFit/>
          </a:bodyPr>
          <a:lstStyle/>
          <a:p>
            <a:r>
              <a:rPr lang="en-US" sz="4000" b="1">
                <a:latin typeface="Arial" pitchFamily="34" charset="0"/>
                <a:cs typeface="Arial" pitchFamily="34" charset="0"/>
              </a:rPr>
              <a:t>Ụ</a:t>
            </a:r>
            <a:endParaRPr lang="en-US" b="1">
              <a:latin typeface="Arial" pitchFamily="34" charset="0"/>
              <a:cs typeface="Arial" pitchFamily="34" charset="0"/>
            </a:endParaRPr>
          </a:p>
        </p:txBody>
      </p:sp>
      <p:sp>
        <p:nvSpPr>
          <p:cNvPr id="25" name="TextBox 24"/>
          <p:cNvSpPr txBox="1"/>
          <p:nvPr/>
        </p:nvSpPr>
        <p:spPr>
          <a:xfrm>
            <a:off x="1865924" y="9091809"/>
            <a:ext cx="497252" cy="707886"/>
          </a:xfrm>
          <a:prstGeom prst="rect">
            <a:avLst/>
          </a:prstGeom>
          <a:noFill/>
        </p:spPr>
        <p:txBody>
          <a:bodyPr wrap="none" rtlCol="0">
            <a:spAutoFit/>
          </a:bodyPr>
          <a:lstStyle/>
          <a:p>
            <a:r>
              <a:rPr lang="en-US" sz="4000" b="1" smtClean="0">
                <a:latin typeface="Arial" pitchFamily="34" charset="0"/>
                <a:cs typeface="Arial" pitchFamily="34" charset="0"/>
              </a:rPr>
              <a:t>L</a:t>
            </a:r>
            <a:endParaRPr lang="en-US" b="1">
              <a:latin typeface="Arial" pitchFamily="34" charset="0"/>
              <a:cs typeface="Arial" pitchFamily="34" charset="0"/>
            </a:endParaRPr>
          </a:p>
        </p:txBody>
      </p:sp>
      <p:sp>
        <p:nvSpPr>
          <p:cNvPr id="36" name="TextBox 35"/>
          <p:cNvSpPr txBox="1"/>
          <p:nvPr/>
        </p:nvSpPr>
        <p:spPr>
          <a:xfrm>
            <a:off x="8415416" y="9057327"/>
            <a:ext cx="554960" cy="707886"/>
          </a:xfrm>
          <a:prstGeom prst="rect">
            <a:avLst/>
          </a:prstGeom>
          <a:noFill/>
        </p:spPr>
        <p:txBody>
          <a:bodyPr wrap="none" rtlCol="0">
            <a:spAutoFit/>
          </a:bodyPr>
          <a:lstStyle/>
          <a:p>
            <a:r>
              <a:rPr lang="en-US" sz="4000" b="1">
                <a:latin typeface="Arial" pitchFamily="34" charset="0"/>
                <a:cs typeface="Arial" pitchFamily="34" charset="0"/>
              </a:rPr>
              <a:t>Ạ</a:t>
            </a:r>
            <a:endParaRPr lang="en-US" b="1">
              <a:latin typeface="Arial" pitchFamily="34" charset="0"/>
              <a:cs typeface="Arial" pitchFamily="34" charset="0"/>
            </a:endParaRPr>
          </a:p>
        </p:txBody>
      </p:sp>
      <p:sp>
        <p:nvSpPr>
          <p:cNvPr id="37" name="TextBox 36"/>
          <p:cNvSpPr txBox="1"/>
          <p:nvPr/>
        </p:nvSpPr>
        <p:spPr>
          <a:xfrm>
            <a:off x="5285120" y="9064377"/>
            <a:ext cx="554960" cy="707886"/>
          </a:xfrm>
          <a:prstGeom prst="rect">
            <a:avLst/>
          </a:prstGeom>
          <a:noFill/>
        </p:spPr>
        <p:txBody>
          <a:bodyPr wrap="none" rtlCol="0">
            <a:spAutoFit/>
          </a:bodyPr>
          <a:lstStyle/>
          <a:p>
            <a:r>
              <a:rPr lang="en-US" sz="4000" b="1" smtClean="0">
                <a:latin typeface="Arial" pitchFamily="34" charset="0"/>
                <a:cs typeface="Arial" pitchFamily="34" charset="0"/>
              </a:rPr>
              <a:t>A</a:t>
            </a:r>
            <a:endParaRPr lang="en-US" b="1">
              <a:latin typeface="Arial" pitchFamily="34" charset="0"/>
              <a:cs typeface="Arial" pitchFamily="34" charset="0"/>
            </a:endParaRPr>
          </a:p>
        </p:txBody>
      </p:sp>
      <p:sp>
        <p:nvSpPr>
          <p:cNvPr id="39" name="TextBox 38"/>
          <p:cNvSpPr txBox="1"/>
          <p:nvPr/>
        </p:nvSpPr>
        <p:spPr>
          <a:xfrm>
            <a:off x="11609720" y="9133914"/>
            <a:ext cx="526106" cy="707886"/>
          </a:xfrm>
          <a:prstGeom prst="rect">
            <a:avLst/>
          </a:prstGeom>
          <a:noFill/>
        </p:spPr>
        <p:txBody>
          <a:bodyPr wrap="none" rtlCol="0">
            <a:spAutoFit/>
          </a:bodyPr>
          <a:lstStyle/>
          <a:p>
            <a:r>
              <a:rPr lang="en-US" sz="4000" b="1" smtClean="0">
                <a:latin typeface="Arial" pitchFamily="34" charset="0"/>
                <a:cs typeface="Arial" pitchFamily="34" charset="0"/>
              </a:rPr>
              <a:t>P</a:t>
            </a:r>
            <a:endParaRPr lang="en-US" b="1">
              <a:latin typeface="Arial" pitchFamily="34" charset="0"/>
              <a:cs typeface="Arial" pitchFamily="34" charset="0"/>
            </a:endParaRPr>
          </a:p>
        </p:txBody>
      </p:sp>
      <p:sp>
        <p:nvSpPr>
          <p:cNvPr id="40" name="TextBox 39"/>
          <p:cNvSpPr txBox="1"/>
          <p:nvPr/>
        </p:nvSpPr>
        <p:spPr>
          <a:xfrm>
            <a:off x="16472093" y="9018657"/>
            <a:ext cx="554960" cy="707886"/>
          </a:xfrm>
          <a:prstGeom prst="rect">
            <a:avLst/>
          </a:prstGeom>
          <a:noFill/>
        </p:spPr>
        <p:txBody>
          <a:bodyPr wrap="none" rtlCol="0">
            <a:spAutoFit/>
          </a:bodyPr>
          <a:lstStyle/>
          <a:p>
            <a:r>
              <a:rPr lang="en-US" sz="4000" b="1" smtClean="0">
                <a:latin typeface="Arial" pitchFamily="34" charset="0"/>
                <a:cs typeface="Arial" pitchFamily="34" charset="0"/>
              </a:rPr>
              <a:t>C</a:t>
            </a:r>
            <a:endParaRPr lang="en-US" b="1">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977" y="2019300"/>
            <a:ext cx="11154045" cy="6482643"/>
          </a:xfrm>
          <a:prstGeom prst="rect">
            <a:avLst/>
          </a:prstGeom>
        </p:spPr>
      </p:pic>
      <p:sp>
        <p:nvSpPr>
          <p:cNvPr id="24" name="TextBox 23"/>
          <p:cNvSpPr txBox="1"/>
          <p:nvPr/>
        </p:nvSpPr>
        <p:spPr>
          <a:xfrm>
            <a:off x="9988184" y="9094665"/>
            <a:ext cx="554960" cy="707886"/>
          </a:xfrm>
          <a:prstGeom prst="rect">
            <a:avLst/>
          </a:prstGeom>
          <a:noFill/>
        </p:spPr>
        <p:txBody>
          <a:bodyPr wrap="none" rtlCol="0">
            <a:spAutoFit/>
          </a:bodyPr>
          <a:lstStyle/>
          <a:p>
            <a:r>
              <a:rPr lang="en-US" sz="4000" b="1" smtClean="0">
                <a:latin typeface="Arial" pitchFamily="34" charset="0"/>
                <a:cs typeface="Arial" pitchFamily="34" charset="0"/>
              </a:rPr>
              <a:t>N</a:t>
            </a:r>
            <a:endParaRPr lang="en-US" b="1">
              <a:latin typeface="Arial" pitchFamily="34" charset="0"/>
              <a:cs typeface="Arial" pitchFamily="34" charset="0"/>
            </a:endParaRPr>
          </a:p>
        </p:txBody>
      </p:sp>
    </p:spTree>
    <p:extLst>
      <p:ext uri="{BB962C8B-B14F-4D97-AF65-F5344CB8AC3E}">
        <p14:creationId xmlns:p14="http://schemas.microsoft.com/office/powerpoint/2010/main" val="3563753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down)">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15" grpId="0" animBg="1"/>
      <p:bldP spid="16" grpId="0" animBg="1"/>
      <p:bldP spid="17" grpId="0" animBg="1"/>
      <p:bldP spid="18" grpId="0" animBg="1"/>
      <p:bldP spid="19" grpId="0" animBg="1"/>
      <p:bldP spid="20" grpId="0" animBg="1"/>
      <p:bldP spid="21" grpId="0" animBg="1"/>
      <p:bldP spid="22" grpId="0" animBg="1"/>
      <p:bldP spid="23" grpId="0" animBg="1"/>
      <p:bldP spid="4" grpId="0"/>
      <p:bldP spid="25" grpId="0"/>
      <p:bldP spid="36" grpId="0"/>
      <p:bldP spid="37" grpId="0"/>
      <p:bldP spid="39" grpId="0"/>
      <p:bldP spid="4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423</Words>
  <PresentationFormat>Custom</PresentationFormat>
  <Paragraphs>79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2022-03-15T02:33:44Z</dcterms:modified>
  <dc:identifier>DAEnz_SF7B0</dc:identifier>
</cp:coreProperties>
</file>