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76" r:id="rId5"/>
    <p:sldId id="277" r:id="rId6"/>
    <p:sldId id="275" r:id="rId7"/>
    <p:sldId id="278" r:id="rId8"/>
    <p:sldId id="279" r:id="rId9"/>
    <p:sldId id="280" r:id="rId10"/>
    <p:sldId id="266" r:id="rId11"/>
    <p:sldId id="281" r:id="rId12"/>
    <p:sldId id="267" r:id="rId13"/>
    <p:sldId id="282" r:id="rId14"/>
    <p:sldId id="259" r:id="rId15"/>
    <p:sldId id="284" r:id="rId16"/>
    <p:sldId id="268" r:id="rId17"/>
    <p:sldId id="285" r:id="rId18"/>
    <p:sldId id="286" r:id="rId19"/>
    <p:sldId id="287" r:id="rId20"/>
    <p:sldId id="269" r:id="rId21"/>
    <p:sldId id="288" r:id="rId22"/>
    <p:sldId id="270" r:id="rId23"/>
    <p:sldId id="289" r:id="rId24"/>
    <p:sldId id="290" r:id="rId25"/>
    <p:sldId id="260" r:id="rId26"/>
    <p:sldId id="262" r:id="rId27"/>
    <p:sldId id="271" r:id="rId28"/>
    <p:sldId id="272" r:id="rId29"/>
    <p:sldId id="273" r:id="rId30"/>
    <p:sldId id="274" r:id="rId31"/>
    <p:sldId id="29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126993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9409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8335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3786823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0603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331936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204669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57238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3814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A8AE9-5CE8-416F-8349-9D5EF04AB765}"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605006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EA8AE9-5CE8-416F-8349-9D5EF04AB765}"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830290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EA8AE9-5CE8-416F-8349-9D5EF04AB765}" type="datetimeFigureOut">
              <a:rPr lang="en-US" smtClean="0"/>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640411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EA8AE9-5CE8-416F-8349-9D5EF04AB765}" type="datetimeFigureOut">
              <a:rPr lang="en-US" smtClean="0"/>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96376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A8AE9-5CE8-416F-8349-9D5EF04AB765}" type="datetimeFigureOut">
              <a:rPr lang="en-US" smtClean="0"/>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84506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EA8AE9-5CE8-416F-8349-9D5EF04AB765}"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20976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EA8AE9-5CE8-416F-8349-9D5EF04AB765}"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CFBB1-CA7C-4CDB-A0BC-38C31014FFB6}" type="slidenum">
              <a:rPr lang="en-US" smtClean="0"/>
              <a:t>‹#›</a:t>
            </a:fld>
            <a:endParaRPr lang="en-US"/>
          </a:p>
        </p:txBody>
      </p:sp>
    </p:spTree>
    <p:extLst>
      <p:ext uri="{BB962C8B-B14F-4D97-AF65-F5344CB8AC3E}">
        <p14:creationId xmlns:p14="http://schemas.microsoft.com/office/powerpoint/2010/main" val="111839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A8AE9-5CE8-416F-8349-9D5EF04AB765}" type="datetimeFigureOut">
              <a:rPr lang="en-US" smtClean="0"/>
              <a:t>8/10/2024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EDCFBB1-CA7C-4CDB-A0BC-38C31014FFB6}" type="slidenum">
              <a:rPr lang="en-US" smtClean="0"/>
              <a:t>‹#›</a:t>
            </a:fld>
            <a:endParaRPr lang="en-US"/>
          </a:p>
        </p:txBody>
      </p:sp>
    </p:spTree>
    <p:extLst>
      <p:ext uri="{BB962C8B-B14F-4D97-AF65-F5344CB8AC3E}">
        <p14:creationId xmlns:p14="http://schemas.microsoft.com/office/powerpoint/2010/main" val="3924024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8018" y="1455186"/>
            <a:ext cx="10860156" cy="2570162"/>
          </a:xfrm>
        </p:spPr>
        <p:txBody>
          <a:bodyPr>
            <a:normAutofit/>
          </a:bodyPr>
          <a:lstStyle/>
          <a:p>
            <a:endParaRPr lang="en-US" sz="4400" b="1" dirty="0">
              <a:latin typeface="Times New Roman" panose="02020603050405020304" pitchFamily="18" charset="0"/>
              <a:cs typeface="Times New Roman" panose="02020603050405020304" pitchFamily="18" charset="0"/>
            </a:endParaRPr>
          </a:p>
          <a:p>
            <a:pPr algn="ctr"/>
            <a:r>
              <a:rPr lang="en-US" sz="5100" b="1" dirty="0">
                <a:solidFill>
                  <a:srgbClr val="7030A0"/>
                </a:solidFill>
                <a:latin typeface="Times New Roman" panose="02020603050405020304" pitchFamily="18" charset="0"/>
                <a:cs typeface="Times New Roman" panose="02020603050405020304" pitchFamily="18" charset="0"/>
              </a:rPr>
              <a:t>CHÀO MỪNG QUÝ THẦY CÔ VÀ CÁC EM HỌC SINH THÂN</a:t>
            </a:r>
            <a:endParaRPr lang="en-US" dirty="0">
              <a:solidFill>
                <a:srgbClr val="7030A0"/>
              </a:solidFill>
            </a:endParaRPr>
          </a:p>
        </p:txBody>
      </p:sp>
    </p:spTree>
    <p:extLst>
      <p:ext uri="{BB962C8B-B14F-4D97-AF65-F5344CB8AC3E}">
        <p14:creationId xmlns:p14="http://schemas.microsoft.com/office/powerpoint/2010/main" val="1139687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2A7162-7154-74A1-9CD9-ABB16FDF83E0}"/>
              </a:ext>
            </a:extLst>
          </p:cNvPr>
          <p:cNvSpPr txBox="1"/>
          <p:nvPr/>
        </p:nvSpPr>
        <p:spPr>
          <a:xfrm>
            <a:off x="836024" y="330926"/>
            <a:ext cx="10964090" cy="569386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GỢI Ý ĐÁP ÁN</a:t>
            </a:r>
          </a:p>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 :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0" i="1" dirty="0">
                <a:effectLst/>
                <a:highlight>
                  <a:srgbClr val="F2F2F2"/>
                </a:highlight>
                <a:latin typeface="Times New Roman" panose="02020603050405020304" pitchFamily="18" charset="0"/>
                <a:cs typeface="Times New Roman" panose="02020603050405020304" pitchFamily="18" charset="0"/>
              </a:rPr>
              <a:t>- </a:t>
            </a:r>
            <a:r>
              <a:rPr lang="vi-VN" sz="2800" b="0" i="1" dirty="0">
                <a:effectLst/>
                <a:highlight>
                  <a:srgbClr val="F2F2F2"/>
                </a:highlight>
                <a:latin typeface="Times New Roman" panose="02020603050405020304" pitchFamily="18" charset="0"/>
                <a:cs typeface="Times New Roman" panose="02020603050405020304" pitchFamily="18" charset="0"/>
              </a:rPr>
              <a:t>Rừng là một hệ sinh thái bao gồm các loài thực vật rừng, động vật rừng, nấm, vi sinh vật, đất rừng và các yếu tố môi trường khác, trong đó thành phần chính là một hoặc một số loài cây thân gỗ, tre, nứa, cây họ cau có chiều cao được xác định theo hệ thực vật trên núi đất, núi đá, đất ngập nước, đất cát hoặc hệ thực vật đặc trưng khác; diện tích liên vùng từ 0,3 ha trở lên; độ tàn che từ 0,1 trở lên"</a:t>
            </a:r>
            <a:r>
              <a:rPr lang="vi-VN" sz="2800" b="0" i="0" dirty="0">
                <a:effectLst/>
                <a:highlight>
                  <a:srgbClr val="F2F2F2"/>
                </a:highlight>
                <a:latin typeface="Times New Roman" panose="02020603050405020304" pitchFamily="18" charset="0"/>
                <a:cs typeface="Times New Roman" panose="02020603050405020304" pitchFamily="18" charset="0"/>
              </a:rPr>
              <a:t>.</a:t>
            </a:r>
            <a:endParaRPr lang="en-US" sz="2800" b="0" i="0" dirty="0">
              <a:effectLst/>
              <a:highlight>
                <a:srgbClr val="F2F2F2"/>
              </a:highlight>
              <a:latin typeface="Times New Roman" panose="02020603050405020304" pitchFamily="18" charset="0"/>
              <a:cs typeface="Times New Roman" panose="02020603050405020304" pitchFamily="18" charset="0"/>
            </a:endParaRPr>
          </a:p>
          <a:p>
            <a:r>
              <a:rPr lang="en-US" sz="2800" b="1" dirty="0">
                <a:solidFill>
                  <a:srgbClr val="FF0000"/>
                </a:solidFill>
                <a:highlight>
                  <a:srgbClr val="FFFFFF"/>
                </a:highlight>
                <a:latin typeface="Times New Roman" panose="02020603050405020304" pitchFamily="18" charset="0"/>
                <a:cs typeface="Times New Roman" panose="02020603050405020304" pitchFamily="18" charset="0"/>
              </a:rPr>
              <a:t>Vai </a:t>
            </a:r>
            <a:r>
              <a:rPr lang="en-US" sz="2800" b="1" dirty="0" err="1">
                <a:solidFill>
                  <a:srgbClr val="FF0000"/>
                </a:solidFill>
                <a:highlight>
                  <a:srgbClr val="FFFFFF"/>
                </a:highlight>
                <a:latin typeface="Times New Roman" panose="02020603050405020304" pitchFamily="18" charset="0"/>
                <a:cs typeface="Times New Roman" panose="02020603050405020304" pitchFamily="18" charset="0"/>
              </a:rPr>
              <a:t>trò</a:t>
            </a:r>
            <a:endParaRPr lang="en-US" sz="2800" b="1" dirty="0">
              <a:solidFill>
                <a:srgbClr val="FF0000"/>
              </a:solidFill>
              <a:highlight>
                <a:srgbClr val="FFFFFF"/>
              </a:highlight>
              <a:latin typeface="Times New Roman" panose="02020603050405020304" pitchFamily="18" charset="0"/>
              <a:cs typeface="Times New Roman" panose="02020603050405020304" pitchFamily="18" charset="0"/>
            </a:endParaRPr>
          </a:p>
          <a:p>
            <a:r>
              <a:rPr lang="vi-VN" sz="2800" i="0" dirty="0">
                <a:solidFill>
                  <a:srgbClr val="000000"/>
                </a:solidFill>
                <a:effectLst/>
                <a:highlight>
                  <a:srgbClr val="FFFFFF"/>
                </a:highlight>
                <a:latin typeface="Times New Roman" panose="02020603050405020304" pitchFamily="18" charset="0"/>
                <a:cs typeface="Times New Roman" panose="02020603050405020304" pitchFamily="18" charset="0"/>
              </a:rPr>
              <a:t>Cân bằng lượng khí O2 và CO2 trên Trái Đất</a:t>
            </a:r>
            <a:endParaRPr lang="en-US" sz="2800" dirty="0">
              <a:solidFill>
                <a:srgbClr val="000000"/>
              </a:solidFill>
              <a:highlight>
                <a:srgbClr val="F2F2F2"/>
              </a:highlight>
              <a:latin typeface="Times New Roman" panose="02020603050405020304" pitchFamily="18" charset="0"/>
              <a:cs typeface="Times New Roman" panose="02020603050405020304" pitchFamily="18" charset="0"/>
            </a:endParaRPr>
          </a:p>
          <a:p>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Rừng</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làm</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giảm</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phòng</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chống</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thiên</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tai:</a:t>
            </a:r>
            <a:endParaRPr lang="en-US" sz="2800" i="0" dirty="0">
              <a:solidFill>
                <a:srgbClr val="000000"/>
              </a:solidFill>
              <a:effectLst/>
              <a:highlight>
                <a:srgbClr val="F2F2F2"/>
              </a:highlight>
              <a:latin typeface="Times New Roman" panose="02020603050405020304" pitchFamily="18" charset="0"/>
              <a:cs typeface="Times New Roman" panose="02020603050405020304" pitchFamily="18" charset="0"/>
            </a:endParaRPr>
          </a:p>
          <a:p>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Rừng</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tăng</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độ</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phì</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nhiêu</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cho</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800" i="0" dirty="0" err="1">
                <a:solidFill>
                  <a:srgbClr val="000000"/>
                </a:solidFill>
                <a:effectLst/>
                <a:highlight>
                  <a:srgbClr val="FFFFFF"/>
                </a:highlight>
                <a:latin typeface="Times New Roman" panose="02020603050405020304" pitchFamily="18" charset="0"/>
                <a:cs typeface="Times New Roman" panose="02020603050405020304" pitchFamily="18" charset="0"/>
              </a:rPr>
              <a:t>đất</a:t>
            </a:r>
            <a:r>
              <a:rPr lang="en-US" sz="2800" i="0" dirty="0">
                <a:solidFill>
                  <a:srgbClr val="000000"/>
                </a:solidFill>
                <a:effectLst/>
                <a:highlight>
                  <a:srgbClr val="FFFFFF"/>
                </a:highlight>
                <a:latin typeface="Times New Roman" panose="02020603050405020304" pitchFamily="18" charset="0"/>
                <a:cs typeface="Times New Roman" panose="02020603050405020304" pitchFamily="18" charset="0"/>
              </a:rPr>
              <a:t>:</a:t>
            </a:r>
          </a:p>
          <a:p>
            <a:r>
              <a:rPr lang="vi-VN" sz="2800" i="0" dirty="0">
                <a:solidFill>
                  <a:srgbClr val="000000"/>
                </a:solidFill>
                <a:effectLst/>
                <a:highlight>
                  <a:srgbClr val="FFFFFF"/>
                </a:highlight>
                <a:latin typeface="Times New Roman" panose="02020603050405020304" pitchFamily="18" charset="0"/>
                <a:cs typeface="Times New Roman" panose="02020603050405020304" pitchFamily="18" charset="0"/>
              </a:rPr>
              <a:t>Rừng đóng vai trò là nguồn thu nhập cho con người: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76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2A7162-7154-74A1-9CD9-ABB16FDF83E0}"/>
              </a:ext>
            </a:extLst>
          </p:cNvPr>
          <p:cNvSpPr txBox="1"/>
          <p:nvPr/>
        </p:nvSpPr>
        <p:spPr>
          <a:xfrm>
            <a:off x="836024" y="330926"/>
            <a:ext cx="10964090" cy="83099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GỢI Ý ĐÁP ÁN</a:t>
            </a:r>
          </a:p>
          <a:p>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3948508-A1A3-B82F-E673-74E28F6278AB}"/>
              </a:ext>
            </a:extLst>
          </p:cNvPr>
          <p:cNvSpPr txBox="1"/>
          <p:nvPr/>
        </p:nvSpPr>
        <p:spPr>
          <a:xfrm>
            <a:off x="434577" y="1322599"/>
            <a:ext cx="10746377" cy="2677656"/>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a:t>
            </a:r>
            <a:r>
              <a:rPr lang="vi-VN" sz="2800" b="1" i="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Nếu như chúng ta khai thác rừng một cách bừa bãi thì dẫn đến hậu quả gì ? </a:t>
            </a:r>
            <a:endParaRPr lang="en-US" sz="2800" b="1" i="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Khí hậu bị thay đổi ; lũ lụt, hạn hán xảy ra thường xuyên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Đất bị xói mòn trở nên bạc màu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Động vật và thực vật quý hiếm giảm dần, một số loài đã bị tuyệt chủng và một số loài có nguy cơ bị tuyệt chủng.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1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4FEB84-0307-5A5C-2283-60277D377154}"/>
              </a:ext>
            </a:extLst>
          </p:cNvPr>
          <p:cNvSpPr txBox="1"/>
          <p:nvPr/>
        </p:nvSpPr>
        <p:spPr>
          <a:xfrm>
            <a:off x="457199" y="814251"/>
            <a:ext cx="10951029" cy="5539978"/>
          </a:xfrm>
          <a:prstGeom prst="rect">
            <a:avLst/>
          </a:prstGeom>
          <a:noFill/>
        </p:spPr>
        <p:txBody>
          <a:bodyPr wrap="square" rtlCol="0">
            <a:spAutoFit/>
          </a:bodyPr>
          <a:lstStyle/>
          <a:p>
            <a:pPr algn="just" fontAlgn="base"/>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3: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p>
          <a:p>
            <a:pPr algn="just" fontAlgn="base"/>
            <a:r>
              <a:rPr lang="en-US"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Phủ xanh đất trống đồi trọc, trồng nhiều cây xanh.</a:t>
            </a:r>
          </a:p>
          <a:p>
            <a:pPr algn="just" fontAlgn="base"/>
            <a:r>
              <a:rPr lang="en-US"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Tăng cường chủ trường để ngăn chặn nạn chặt phá rừng bừa bãi, nạn lâm tặc.</a:t>
            </a:r>
          </a:p>
          <a:p>
            <a:pPr algn="just" fontAlgn="base"/>
            <a:r>
              <a:rPr lang="en-US"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Xử lý nghiêm những hành vi làm hư hại đến tài nguyên rừng.</a:t>
            </a:r>
          </a:p>
          <a:p>
            <a:pPr algn="just" fontAlgn="base"/>
            <a:r>
              <a:rPr lang="en-US"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Hạn chế khai thác bừa bãi các loại động thực vật quý hiếm để bảo vệ số lượng cá thể của loài.</a:t>
            </a:r>
          </a:p>
          <a:p>
            <a:pPr algn="just" fontAlgn="base"/>
            <a:r>
              <a:rPr lang="en-US"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Tuyên truyền, vận động người dân trong việc bảo vệ rừng, truyền đạt tới người dân vai trò của rừng quan trọng như thế nào để hạn chế nạn chặt phá rừng để canh tác.</a:t>
            </a:r>
            <a:endParaRPr lang="en-US" sz="2800"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fontAlgn="base">
              <a:buFontTx/>
              <a:buChar char="-"/>
            </a:pP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Xây</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dựng</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và</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bảo</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vệ</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các</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khu</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bảo</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tồn</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thiên</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nhiên</a:t>
            </a:r>
            <a:endParaRPr lang="en-US" sz="2800"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lgn="just" fontAlgn="base">
              <a:buFontTx/>
              <a:buChar char="-"/>
            </a:pP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Phòng</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chống</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cháy</a:t>
            </a:r>
            <a:r>
              <a:rPr lang="en-US" sz="280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000000"/>
                </a:solidFill>
                <a:highlight>
                  <a:srgbClr val="FFFFFF"/>
                </a:highlight>
                <a:latin typeface="Times New Roman" panose="02020603050405020304" pitchFamily="18" charset="0"/>
                <a:cs typeface="Times New Roman" panose="02020603050405020304" pitchFamily="18" charset="0"/>
              </a:rPr>
              <a:t>rừng</a:t>
            </a:r>
            <a:endParaRPr lang="en-US" sz="2800" dirty="0">
              <a:solidFill>
                <a:srgbClr val="000000"/>
              </a:solidFill>
              <a:highlight>
                <a:srgbClr val="FFE599"/>
              </a:highlight>
              <a:latin typeface="Times New Roman" panose="02020603050405020304" pitchFamily="18" charset="0"/>
              <a:cs typeface="Times New Roman" panose="02020603050405020304" pitchFamily="18" charset="0"/>
            </a:endParaRPr>
          </a:p>
          <a:p>
            <a:pPr algn="just" fontAlgn="base"/>
            <a:r>
              <a:rPr lang="en-US" dirty="0">
                <a:solidFill>
                  <a:srgbClr val="000000"/>
                </a:solidFill>
                <a:highlight>
                  <a:srgbClr val="FFE599"/>
                </a:highlight>
                <a:latin typeface="Open Sans" panose="020B0606030504020204" pitchFamily="34" charset="0"/>
              </a:rPr>
              <a:t> </a:t>
            </a:r>
            <a:endParaRPr lang="en-US" dirty="0"/>
          </a:p>
        </p:txBody>
      </p:sp>
      <p:sp>
        <p:nvSpPr>
          <p:cNvPr id="2" name="TextBox 1">
            <a:extLst>
              <a:ext uri="{FF2B5EF4-FFF2-40B4-BE49-F238E27FC236}">
                <a16:creationId xmlns:a16="http://schemas.microsoft.com/office/drawing/2014/main" id="{456D8F4E-EA47-DBF7-DB21-B651CB4C2B38}"/>
              </a:ext>
            </a:extLst>
          </p:cNvPr>
          <p:cNvSpPr txBox="1"/>
          <p:nvPr/>
        </p:nvSpPr>
        <p:spPr>
          <a:xfrm>
            <a:off x="613955" y="88272"/>
            <a:ext cx="10964090" cy="83099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GỢI Ý ĐÁP ÁN</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9277C0-CCE7-7412-9F64-11B095D06B2A}"/>
              </a:ext>
            </a:extLst>
          </p:cNvPr>
          <p:cNvSpPr txBox="1"/>
          <p:nvPr/>
        </p:nvSpPr>
        <p:spPr>
          <a:xfrm>
            <a:off x="357807" y="1055104"/>
            <a:ext cx="10951028" cy="5109091"/>
          </a:xfrm>
          <a:prstGeom prst="rect">
            <a:avLst/>
          </a:prstGeom>
          <a:noFill/>
        </p:spPr>
        <p:txBody>
          <a:bodyPr wrap="square" rtlCol="0">
            <a:spAutoFit/>
          </a:bodyPr>
          <a:lstStyle/>
          <a:p>
            <a:r>
              <a:rPr lang="en-US" sz="2800" dirty="0" err="1">
                <a:solidFill>
                  <a:srgbClr val="FF0000"/>
                </a:solidFill>
              </a:rPr>
              <a:t>Câu</a:t>
            </a:r>
            <a:r>
              <a:rPr lang="en-US" sz="2800" dirty="0">
                <a:solidFill>
                  <a:srgbClr val="FF0000"/>
                </a:solidFill>
              </a:rPr>
              <a:t> 4: </a:t>
            </a:r>
            <a:r>
              <a:rPr lang="vi-VN" sz="2800" b="0" i="0" dirty="0">
                <a:solidFill>
                  <a:srgbClr val="FF0000"/>
                </a:solidFill>
                <a:effectLst/>
                <a:highlight>
                  <a:srgbClr val="FFFFFF"/>
                </a:highlight>
                <a:latin typeface="Roboto" panose="02000000000000000000" pitchFamily="2" charset="0"/>
              </a:rPr>
              <a:t>Bảo vệ rừng và khai thác tài nguyên bền vững mang lại lợi ích</a:t>
            </a:r>
            <a:r>
              <a:rPr lang="vi-VN" b="0" i="0" dirty="0">
                <a:solidFill>
                  <a:srgbClr val="FF0000"/>
                </a:solidFill>
                <a:effectLst/>
                <a:highlight>
                  <a:srgbClr val="FFFFFF"/>
                </a:highlight>
                <a:latin typeface="Roboto" panose="02000000000000000000" pitchFamily="2" charset="0"/>
              </a:rPr>
              <a:t>:</a:t>
            </a:r>
          </a:p>
          <a:p>
            <a:pPr algn="just">
              <a:spcAft>
                <a:spcPts val="0"/>
              </a:spcAft>
            </a:pPr>
            <a:r>
              <a:rPr lang="vi-VN" b="0" i="0" dirty="0">
                <a:solidFill>
                  <a:srgbClr val="000000"/>
                </a:solidFill>
                <a:effectLst/>
                <a:highlight>
                  <a:srgbClr val="FFFFFF"/>
                </a:highlight>
                <a:latin typeface="Roboto" panose="02000000000000000000" pitchFamily="2" charset="0"/>
              </a:rPr>
              <a:t>- </a:t>
            </a: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Duy trì và nâng cao chức năng phòng hộ và bảo vệ môi trường, bảo vệ nguồn nước, đất, chống xói mòn, bảo vệ khí hậu, ...</a:t>
            </a:r>
          </a:p>
          <a:p>
            <a:pPr algn="just">
              <a:spcAft>
                <a:spcPts val="0"/>
              </a:spcAft>
            </a:pP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 Bảo tồn nguồn gene các loài động, thực vật rừng quý hiếm, các hệ sinh thái rừng tự nhiên (môi trường sống tự nhiên của rất nhiều loài động, thực vật rừng quý, hiếm).</a:t>
            </a:r>
          </a:p>
          <a:p>
            <a:pPr algn="just">
              <a:spcAft>
                <a:spcPts val="0"/>
              </a:spcAft>
            </a:pP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 Duy trì và nâng cao chức năng sản xuất của rừng (gỗ và lâm sản ngoài gỗ). Đảm bảo kinh doanh, sản xuất những sản phẩm và dịch vụ của rừng lâu dài, liên tục.</a:t>
            </a:r>
          </a:p>
          <a:p>
            <a:pPr algn="just">
              <a:spcAft>
                <a:spcPts val="0"/>
              </a:spcAft>
            </a:pPr>
            <a:r>
              <a:rPr lang="vi-VN" sz="2800" b="0" i="0" dirty="0">
                <a:solidFill>
                  <a:srgbClr val="000000"/>
                </a:solidFill>
                <a:effectLst/>
                <a:highlight>
                  <a:srgbClr val="FFFFFF"/>
                </a:highlight>
                <a:latin typeface="Times New Roman" panose="02020603050405020304" pitchFamily="18" charset="0"/>
                <a:cs typeface="Times New Roman" panose="02020603050405020304" pitchFamily="18" charset="0"/>
              </a:rPr>
              <a:t>- Góp phần tạo việc làm và cải thiện sinh kế vùng nông thôn.</a:t>
            </a:r>
          </a:p>
          <a:p>
            <a:endParaRPr lang="en-US" dirty="0"/>
          </a:p>
        </p:txBody>
      </p:sp>
      <p:sp>
        <p:nvSpPr>
          <p:cNvPr id="2" name="TextBox 1">
            <a:extLst>
              <a:ext uri="{FF2B5EF4-FFF2-40B4-BE49-F238E27FC236}">
                <a16:creationId xmlns:a16="http://schemas.microsoft.com/office/drawing/2014/main" id="{93FC58E7-510A-E1AC-E2D9-79CC0A62B666}"/>
              </a:ext>
            </a:extLst>
          </p:cNvPr>
          <p:cNvSpPr txBox="1"/>
          <p:nvPr/>
        </p:nvSpPr>
        <p:spPr>
          <a:xfrm>
            <a:off x="613955" y="88272"/>
            <a:ext cx="10964090" cy="83099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GỢI Ý ĐÁP ÁN</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0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322" y="898346"/>
            <a:ext cx="10515600" cy="4351338"/>
          </a:xfrm>
        </p:spPr>
        <p:txBody>
          <a:bodyPr>
            <a:noAutofit/>
          </a:bodyPr>
          <a:lstStyle/>
          <a:p>
            <a:pPr marL="0" indent="0">
              <a:spcAft>
                <a:spcPts val="0"/>
              </a:spcAft>
              <a:buNone/>
            </a:pPr>
            <a:r>
              <a:rPr lang="en-US" sz="3600" b="1" dirty="0">
                <a:effectLst/>
                <a:latin typeface="Times New Roman" panose="02020603050405020304" pitchFamily="18" charset="0"/>
                <a:ea typeface="SimSun" panose="02010600030101010101" pitchFamily="2" charset="-122"/>
              </a:rPr>
              <a:t>1. Ý </a:t>
            </a:r>
            <a:r>
              <a:rPr lang="en-US" sz="3600" b="1" dirty="0" err="1">
                <a:effectLst/>
                <a:latin typeface="Times New Roman" panose="02020603050405020304" pitchFamily="18" charset="0"/>
                <a:ea typeface="SimSun" panose="02010600030101010101" pitchFamily="2" charset="-122"/>
              </a:rPr>
              <a:t>nghĩa</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của</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việc</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bảo</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vệ</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và</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khai</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thác</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tài</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nguyên</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rừng</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bền</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vững</a:t>
            </a:r>
            <a:r>
              <a:rPr lang="en-US" sz="3600" b="0" dirty="0">
                <a:effectLst/>
                <a:latin typeface="Times New Roman" panose="02020603050405020304" pitchFamily="18" charset="0"/>
                <a:ea typeface="SimSun" panose="02010600030101010101" pitchFamily="2" charset="-122"/>
              </a:rPr>
              <a:t> </a:t>
            </a:r>
            <a:endParaRPr lang="en-US" sz="3600" dirty="0">
              <a:effectLst/>
              <a:latin typeface="Times New Roman" panose="02020603050405020304" pitchFamily="18" charset="0"/>
              <a:ea typeface="SimSun" panose="02010600030101010101" pitchFamily="2" charset="-122"/>
            </a:endParaRPr>
          </a:p>
          <a:p>
            <a:pPr marL="0" indent="0">
              <a:spcAft>
                <a:spcPts val="0"/>
              </a:spcAft>
              <a:buNone/>
            </a:pPr>
            <a:r>
              <a:rPr lang="en-US" sz="3600" i="0" dirty="0">
                <a:solidFill>
                  <a:srgbClr val="FF0000"/>
                </a:solidFill>
                <a:effectLst/>
                <a:latin typeface="Times New Roman" panose="02020603050405020304" pitchFamily="18" charset="0"/>
                <a:ea typeface="SimSun" panose="02010600030101010101" pitchFamily="2" charset="-122"/>
              </a:rPr>
              <a:t>-</a:t>
            </a:r>
            <a:r>
              <a:rPr lang="en-US" sz="3600" i="0" dirty="0">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Duy</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trì</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nâng</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cao</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chức</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năng</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phòng</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hộ</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bảo</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vệ</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môi</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trường</a:t>
            </a:r>
            <a:endParaRPr lang="en-US" sz="3600" dirty="0">
              <a:solidFill>
                <a:srgbClr val="FF0000"/>
              </a:solidFill>
              <a:effectLst/>
              <a:latin typeface="Times New Roman" panose="02020603050405020304" pitchFamily="18" charset="0"/>
              <a:ea typeface="SimSun" panose="02010600030101010101" pitchFamily="2" charset="-122"/>
            </a:endParaRPr>
          </a:p>
          <a:p>
            <a:pPr marL="0" indent="0">
              <a:spcAft>
                <a:spcPts val="0"/>
              </a:spcAft>
              <a:buNone/>
            </a:pP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Bảo</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tồn</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đa</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dạng</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sinh</a:t>
            </a:r>
            <a:r>
              <a:rPr lang="en-US" sz="3600" i="0" dirty="0">
                <a:solidFill>
                  <a:srgbClr val="FF0000"/>
                </a:solidFill>
                <a:effectLst/>
                <a:latin typeface="Times New Roman" panose="02020603050405020304" pitchFamily="18" charset="0"/>
                <a:ea typeface="SimSun" panose="02010600030101010101" pitchFamily="2" charset="-122"/>
              </a:rPr>
              <a:t> </a:t>
            </a:r>
            <a:r>
              <a:rPr lang="en-US" sz="3600" i="0" dirty="0" err="1">
                <a:solidFill>
                  <a:srgbClr val="FF0000"/>
                </a:solidFill>
                <a:effectLst/>
                <a:latin typeface="Times New Roman" panose="02020603050405020304" pitchFamily="18" charset="0"/>
                <a:ea typeface="SimSun" panose="02010600030101010101" pitchFamily="2" charset="-122"/>
              </a:rPr>
              <a:t>học</a:t>
            </a:r>
            <a:endParaRPr lang="en-US" sz="3600" dirty="0">
              <a:solidFill>
                <a:srgbClr val="FF0000"/>
              </a:solidFill>
              <a:effectLst/>
              <a:latin typeface="Times New Roman" panose="02020603050405020304" pitchFamily="18" charset="0"/>
              <a:ea typeface="SimSun" panose="02010600030101010101" pitchFamily="2" charset="-122"/>
            </a:endParaRPr>
          </a:p>
          <a:p>
            <a:pPr marL="0" indent="0">
              <a:spcAft>
                <a:spcPts val="0"/>
              </a:spcAft>
              <a:buNone/>
            </a:pP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Duy</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trì</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nâng</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chức</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năng</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sản</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xuất</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36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rừng</a:t>
            </a:r>
            <a:endParaRPr lang="en-US" sz="36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indent="0">
              <a:buNone/>
            </a:pPr>
            <a:r>
              <a:rPr lang="vi-VN"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Góp phần tạo việc làm và cải thiện sinh kế vùng nông thôn</a:t>
            </a:r>
            <a:r>
              <a:rPr lang="vi-VN" sz="3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6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D0E6CE-F24B-1EB5-F253-9397DF0411F7}"/>
              </a:ext>
            </a:extLst>
          </p:cNvPr>
          <p:cNvSpPr txBox="1"/>
          <p:nvPr/>
        </p:nvSpPr>
        <p:spPr>
          <a:xfrm>
            <a:off x="627016" y="322217"/>
            <a:ext cx="11241155" cy="1169551"/>
          </a:xfrm>
          <a:prstGeom prst="rect">
            <a:avLst/>
          </a:prstGeom>
          <a:noFill/>
        </p:spPr>
        <p:txBody>
          <a:bodyPr wrap="square" rtlCol="0">
            <a:spAutoFit/>
          </a:bodyPr>
          <a:lstStyle/>
          <a:p>
            <a:r>
              <a:rPr lang="vi-VN" sz="2800" b="1" dirty="0">
                <a:effectLst/>
                <a:latin typeface="Times New Roman" panose="02020603050405020304" pitchFamily="18" charset="0"/>
                <a:ea typeface="SimSun" panose="02010600030101010101" pitchFamily="2" charset="-122"/>
              </a:rPr>
              <a:t>2. Nhiệm vụ của bảo vệ và khai thác tài nguyên rừng bền vững</a:t>
            </a:r>
            <a:endParaRPr lang="en-US" sz="2800" b="1" dirty="0">
              <a:effectLst/>
              <a:latin typeface="Times New Roman" panose="02020603050405020304" pitchFamily="18" charset="0"/>
              <a:ea typeface="SimSun" panose="02010600030101010101" pitchFamily="2" charset="-122"/>
            </a:endParaRPr>
          </a:p>
          <a:p>
            <a:endParaRPr lang="en-US" sz="2400" b="1" dirty="0">
              <a:effectLst/>
              <a:latin typeface="Times New Roman" panose="02020603050405020304" pitchFamily="18" charset="0"/>
              <a:ea typeface="SimSun" panose="02010600030101010101" pitchFamily="2" charset="-122"/>
            </a:endParaRPr>
          </a:p>
          <a:p>
            <a:endParaRPr lang="en-US" sz="1800" dirty="0">
              <a:effectLst/>
              <a:latin typeface="Times New Roman" panose="02020603050405020304" pitchFamily="18" charset="0"/>
              <a:ea typeface="SimSun" panose="02010600030101010101" pitchFamily="2" charset="-122"/>
            </a:endParaRPr>
          </a:p>
        </p:txBody>
      </p:sp>
      <p:sp>
        <p:nvSpPr>
          <p:cNvPr id="3" name="Title 1">
            <a:extLst>
              <a:ext uri="{FF2B5EF4-FFF2-40B4-BE49-F238E27FC236}">
                <a16:creationId xmlns:a16="http://schemas.microsoft.com/office/drawing/2014/main" id="{27C11384-7EAF-A4A9-C155-0C387B77EE1C}"/>
              </a:ext>
            </a:extLst>
          </p:cNvPr>
          <p:cNvSpPr txBox="1">
            <a:spLocks/>
          </p:cNvSpPr>
          <p:nvPr/>
        </p:nvSpPr>
        <p:spPr>
          <a:xfrm>
            <a:off x="838200" y="365126"/>
            <a:ext cx="10515600" cy="559214"/>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Times New Roman" panose="02020603050405020304" pitchFamily="18" charset="0"/>
              <a:cs typeface="Times New Roman" panose="02020603050405020304" pitchFamily="18" charset="0"/>
            </a:endParaRPr>
          </a:p>
          <a:p>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pic>
        <p:nvPicPr>
          <p:cNvPr id="5" name="FAO- VIỆT NAM PHÁT TRIỂN RỪNG BỀN VỮNG - VTC16">
            <a:hlinkClick r:id="" action="ppaction://media"/>
            <a:extLst>
              <a:ext uri="{FF2B5EF4-FFF2-40B4-BE49-F238E27FC236}">
                <a16:creationId xmlns:a16="http://schemas.microsoft.com/office/drawing/2014/main" id="{9E574745-BA4B-316B-F0EC-D5FD8CD88F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8757" y="2214091"/>
            <a:ext cx="8128000" cy="4572000"/>
          </a:xfrm>
          <a:prstGeom prst="rect">
            <a:avLst/>
          </a:prstGeom>
        </p:spPr>
      </p:pic>
      <p:sp>
        <p:nvSpPr>
          <p:cNvPr id="6" name="TextBox 5">
            <a:extLst>
              <a:ext uri="{FF2B5EF4-FFF2-40B4-BE49-F238E27FC236}">
                <a16:creationId xmlns:a16="http://schemas.microsoft.com/office/drawing/2014/main" id="{539FD520-4E45-64CD-DB56-A09FBD715C67}"/>
              </a:ext>
            </a:extLst>
          </p:cNvPr>
          <p:cNvSpPr txBox="1"/>
          <p:nvPr/>
        </p:nvSpPr>
        <p:spPr>
          <a:xfrm>
            <a:off x="838200" y="1001823"/>
            <a:ext cx="9866243" cy="954107"/>
          </a:xfrm>
          <a:prstGeom prst="rect">
            <a:avLst/>
          </a:prstGeom>
          <a:noFill/>
        </p:spPr>
        <p:txBody>
          <a:bodyPr wrap="square" rtlCol="0">
            <a:spAutoFit/>
          </a:bodyPr>
          <a:lstStyle/>
          <a:p>
            <a:r>
              <a:rPr lang="en-US" sz="2800" b="1" dirty="0">
                <a:solidFill>
                  <a:srgbClr val="00B0F0"/>
                </a:solidFill>
                <a:effectLst/>
                <a:latin typeface="Times New Roman" panose="02020603050405020304" pitchFamily="18" charset="0"/>
                <a:ea typeface="SimSun" panose="02010600030101010101" pitchFamily="2" charset="-122"/>
              </a:rPr>
              <a:t>GV </a:t>
            </a:r>
            <a:r>
              <a:rPr lang="en-US" sz="2800" b="1" dirty="0" err="1">
                <a:solidFill>
                  <a:srgbClr val="00B0F0"/>
                </a:solidFill>
                <a:effectLst/>
                <a:latin typeface="Times New Roman" panose="02020603050405020304" pitchFamily="18" charset="0"/>
                <a:ea typeface="SimSun" panose="02010600030101010101" pitchFamily="2" charset="-122"/>
              </a:rPr>
              <a:t>cho</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học</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sinh</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quan</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sát</a:t>
            </a:r>
            <a:r>
              <a:rPr lang="en-US" sz="2800" b="1" dirty="0">
                <a:solidFill>
                  <a:srgbClr val="00B0F0"/>
                </a:solidFill>
                <a:effectLst/>
                <a:latin typeface="Times New Roman" panose="02020603050405020304" pitchFamily="18" charset="0"/>
                <a:ea typeface="SimSun" panose="02010600030101010101" pitchFamily="2" charset="-122"/>
              </a:rPr>
              <a:t> video </a:t>
            </a:r>
            <a:r>
              <a:rPr lang="en-US" sz="2800" b="1" dirty="0" err="1">
                <a:solidFill>
                  <a:srgbClr val="00B0F0"/>
                </a:solidFill>
                <a:effectLst/>
                <a:latin typeface="Times New Roman" panose="02020603050405020304" pitchFamily="18" charset="0"/>
                <a:ea typeface="SimSun" panose="02010600030101010101" pitchFamily="2" charset="-122"/>
              </a:rPr>
              <a:t>về</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Việt</a:t>
            </a:r>
            <a:r>
              <a:rPr lang="en-US" sz="2800" b="1" dirty="0">
                <a:solidFill>
                  <a:srgbClr val="00B0F0"/>
                </a:solidFill>
                <a:effectLst/>
                <a:latin typeface="Times New Roman" panose="02020603050405020304" pitchFamily="18" charset="0"/>
                <a:ea typeface="SimSun" panose="02010600030101010101" pitchFamily="2" charset="-122"/>
              </a:rPr>
              <a:t> Nam </a:t>
            </a:r>
            <a:r>
              <a:rPr lang="en-US" sz="2800" b="1" dirty="0" err="1">
                <a:solidFill>
                  <a:srgbClr val="00B0F0"/>
                </a:solidFill>
                <a:effectLst/>
                <a:latin typeface="Times New Roman" panose="02020603050405020304" pitchFamily="18" charset="0"/>
                <a:ea typeface="SimSun" panose="02010600030101010101" pitchFamily="2" charset="-122"/>
              </a:rPr>
              <a:t>phát</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triển</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rừng</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bền</a:t>
            </a:r>
            <a:r>
              <a:rPr lang="en-US" sz="2800" b="1" dirty="0">
                <a:solidFill>
                  <a:srgbClr val="00B0F0"/>
                </a:solidFill>
                <a:effectLst/>
                <a:latin typeface="Times New Roman" panose="02020603050405020304" pitchFamily="18" charset="0"/>
                <a:ea typeface="SimSun" panose="02010600030101010101" pitchFamily="2" charset="-122"/>
              </a:rPr>
              <a:t> </a:t>
            </a:r>
            <a:r>
              <a:rPr lang="en-US" sz="2800" b="1" dirty="0" err="1">
                <a:solidFill>
                  <a:srgbClr val="00B0F0"/>
                </a:solidFill>
                <a:effectLst/>
                <a:latin typeface="Times New Roman" panose="02020603050405020304" pitchFamily="18" charset="0"/>
                <a:ea typeface="SimSun" panose="02010600030101010101" pitchFamily="2" charset="-122"/>
              </a:rPr>
              <a:t>vững</a:t>
            </a:r>
            <a:endParaRPr lang="en-US" sz="2800" dirty="0">
              <a:solidFill>
                <a:srgbClr val="00B0F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2097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D0E6CE-F24B-1EB5-F253-9397DF0411F7}"/>
              </a:ext>
            </a:extLst>
          </p:cNvPr>
          <p:cNvSpPr txBox="1"/>
          <p:nvPr/>
        </p:nvSpPr>
        <p:spPr>
          <a:xfrm>
            <a:off x="627016" y="322217"/>
            <a:ext cx="11241155" cy="2031325"/>
          </a:xfrm>
          <a:prstGeom prst="rect">
            <a:avLst/>
          </a:prstGeom>
          <a:noFill/>
        </p:spPr>
        <p:txBody>
          <a:bodyPr wrap="square" rtlCol="0">
            <a:spAutoFit/>
          </a:bodyPr>
          <a:lstStyle/>
          <a:p>
            <a:r>
              <a:rPr lang="vi-VN" sz="2800" b="1" dirty="0">
                <a:effectLst/>
                <a:latin typeface="Times New Roman" panose="02020603050405020304" pitchFamily="18" charset="0"/>
                <a:ea typeface="SimSun" panose="02010600030101010101" pitchFamily="2" charset="-122"/>
              </a:rPr>
              <a:t>2. Nhiệm vụ của bảo vệ và khai thác tài nguyên rừng bền vững</a:t>
            </a:r>
            <a:endParaRPr lang="en-US" sz="2800" b="1" dirty="0">
              <a:effectLst/>
              <a:latin typeface="Times New Roman" panose="02020603050405020304" pitchFamily="18" charset="0"/>
              <a:ea typeface="SimSun" panose="02010600030101010101" pitchFamily="2" charset="-122"/>
            </a:endParaRPr>
          </a:p>
          <a:p>
            <a:r>
              <a:rPr lang="vi-VN" sz="2800" b="1" dirty="0">
                <a:effectLst/>
                <a:latin typeface="Times New Roman" panose="02020603050405020304" pitchFamily="18" charset="0"/>
                <a:ea typeface="SimSun" panose="02010600030101010101" pitchFamily="2" charset="-122"/>
              </a:rPr>
              <a:t>2.1. Nhiệm vụ của bảo vệ rừng</a:t>
            </a:r>
            <a:endParaRPr lang="en-US" sz="2800" dirty="0">
              <a:effectLst/>
              <a:latin typeface="Times New Roman" panose="02020603050405020304" pitchFamily="18" charset="0"/>
              <a:ea typeface="SimSun" panose="02010600030101010101" pitchFamily="2" charset="-122"/>
            </a:endParaRPr>
          </a:p>
          <a:p>
            <a:endParaRPr lang="en-US" sz="2800" b="1" dirty="0">
              <a:effectLst/>
              <a:latin typeface="Times New Roman" panose="02020603050405020304" pitchFamily="18" charset="0"/>
              <a:ea typeface="SimSun" panose="02010600030101010101" pitchFamily="2" charset="-122"/>
            </a:endParaRPr>
          </a:p>
          <a:p>
            <a:endParaRPr lang="en-US" sz="2400" b="1" dirty="0">
              <a:effectLst/>
              <a:latin typeface="Times New Roman" panose="02020603050405020304" pitchFamily="18" charset="0"/>
              <a:ea typeface="SimSun" panose="02010600030101010101" pitchFamily="2" charset="-122"/>
            </a:endParaRPr>
          </a:p>
          <a:p>
            <a:endParaRPr lang="en-US" sz="1800" dirty="0">
              <a:effectLst/>
              <a:latin typeface="Times New Roman" panose="02020603050405020304" pitchFamily="18" charset="0"/>
              <a:ea typeface="SimSun" panose="02010600030101010101" pitchFamily="2" charset="-122"/>
            </a:endParaRPr>
          </a:p>
        </p:txBody>
      </p:sp>
      <p:sp>
        <p:nvSpPr>
          <p:cNvPr id="3" name="Title 1">
            <a:extLst>
              <a:ext uri="{FF2B5EF4-FFF2-40B4-BE49-F238E27FC236}">
                <a16:creationId xmlns:a16="http://schemas.microsoft.com/office/drawing/2014/main" id="{27C11384-7EAF-A4A9-C155-0C387B77EE1C}"/>
              </a:ext>
            </a:extLst>
          </p:cNvPr>
          <p:cNvSpPr txBox="1">
            <a:spLocks/>
          </p:cNvSpPr>
          <p:nvPr/>
        </p:nvSpPr>
        <p:spPr>
          <a:xfrm>
            <a:off x="838200" y="365126"/>
            <a:ext cx="10515600" cy="58903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1F0481C-C00E-6B51-A4B0-78EC03271C9B}"/>
              </a:ext>
            </a:extLst>
          </p:cNvPr>
          <p:cNvSpPr txBox="1"/>
          <p:nvPr/>
        </p:nvSpPr>
        <p:spPr>
          <a:xfrm>
            <a:off x="627016" y="1168365"/>
            <a:ext cx="10406269" cy="954107"/>
          </a:xfrm>
          <a:prstGeom prst="rect">
            <a:avLst/>
          </a:prstGeom>
          <a:noFill/>
        </p:spPr>
        <p:txBody>
          <a:bodyPr wrap="square" rtlCol="0">
            <a:spAutoFit/>
          </a:bodyPr>
          <a:lstStyle/>
          <a:p>
            <a:r>
              <a:rPr lang="vi-VN" sz="2800" dirty="0">
                <a:solidFill>
                  <a:srgbClr val="00B0F0"/>
                </a:solidFill>
                <a:effectLst/>
                <a:latin typeface="Times New Roman" panose="02020603050405020304" pitchFamily="18" charset="0"/>
                <a:ea typeface="Times New Roman" panose="02020603050405020304" pitchFamily="18" charset="0"/>
              </a:rPr>
              <a:t>GV chia lớp thành 6 nhóm yêu cầu học sinh hoạt động nhóm và thực hiện nhiệm vụ sau: </a:t>
            </a:r>
            <a:endParaRPr lang="en-US" sz="2800" dirty="0">
              <a:solidFill>
                <a:srgbClr val="00B0F0"/>
              </a:solidFill>
            </a:endParaRPr>
          </a:p>
        </p:txBody>
      </p:sp>
      <p:sp>
        <p:nvSpPr>
          <p:cNvPr id="6" name="TextBox 5">
            <a:extLst>
              <a:ext uri="{FF2B5EF4-FFF2-40B4-BE49-F238E27FC236}">
                <a16:creationId xmlns:a16="http://schemas.microsoft.com/office/drawing/2014/main" id="{27D4B3CC-A2D4-1C7B-A484-F0F5CCDE34AF}"/>
              </a:ext>
            </a:extLst>
          </p:cNvPr>
          <p:cNvSpPr txBox="1"/>
          <p:nvPr/>
        </p:nvSpPr>
        <p:spPr>
          <a:xfrm>
            <a:off x="517686" y="2080159"/>
            <a:ext cx="10406269" cy="1815882"/>
          </a:xfrm>
          <a:prstGeom prst="rect">
            <a:avLst/>
          </a:prstGeom>
          <a:noFill/>
        </p:spPr>
        <p:txBody>
          <a:bodyPr wrap="square" rtlCol="0">
            <a:spAutoFit/>
          </a:bodyPr>
          <a:lstStyle/>
          <a:p>
            <a:r>
              <a:rPr lang="vi-VN" sz="2800" i="1" dirty="0">
                <a:solidFill>
                  <a:srgbClr val="FF0000"/>
                </a:solidFill>
                <a:effectLst/>
                <a:latin typeface="Times New Roman" panose="02020603050405020304" pitchFamily="18" charset="0"/>
                <a:ea typeface="SimSun" panose="02010600030101010101" pitchFamily="2" charset="-122"/>
              </a:rPr>
              <a:t>Nhóm 1: Quan sát hình ảnh và trả lời câu hỏi: </a:t>
            </a:r>
            <a:r>
              <a:rPr lang="vi-VN" sz="2800" dirty="0">
                <a:solidFill>
                  <a:srgbClr val="FF0000"/>
                </a:solidFill>
                <a:effectLst/>
                <a:latin typeface="Times New Roman" panose="02020603050405020304" pitchFamily="18" charset="0"/>
                <a:ea typeface="SimSun" panose="02010600030101010101" pitchFamily="2" charset="-122"/>
              </a:rPr>
              <a:t> Nhiệm vụ của chủ rừng trong việc bảo vệ và khai thác tài nguyên rừng bền vững ? cho ví dụ  minh hoạ cụ thể</a:t>
            </a:r>
            <a:endParaRPr lang="en-US" sz="2800" dirty="0">
              <a:solidFill>
                <a:srgbClr val="FF0000"/>
              </a:solidFill>
              <a:effectLst/>
              <a:latin typeface="Times New Roman" panose="02020603050405020304" pitchFamily="18" charset="0"/>
              <a:ea typeface="SimSun" panose="02010600030101010101" pitchFamily="2" charset="-122"/>
            </a:endParaRPr>
          </a:p>
          <a:p>
            <a:endParaRPr lang="en-US" sz="2800" dirty="0">
              <a:solidFill>
                <a:srgbClr val="00B0F0"/>
              </a:solidFill>
            </a:endParaRPr>
          </a:p>
        </p:txBody>
      </p:sp>
      <p:pic>
        <p:nvPicPr>
          <p:cNvPr id="4098" name="Picture 2">
            <a:extLst>
              <a:ext uri="{FF2B5EF4-FFF2-40B4-BE49-F238E27FC236}">
                <a16:creationId xmlns:a16="http://schemas.microsoft.com/office/drawing/2014/main" id="{8E186368-D758-E741-F276-1EC21DA6C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89" y="3622658"/>
            <a:ext cx="410009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8C774A6D-9BBC-C1B9-5124-3960F1AF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663" y="3622658"/>
            <a:ext cx="4267476"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8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fade">
                                      <p:cBhvr>
                                        <p:cTn id="21" dur="1000"/>
                                        <p:tgtEl>
                                          <p:spTgt spid="4099"/>
                                        </p:tgtEl>
                                      </p:cBhvr>
                                    </p:animEffect>
                                    <p:anim calcmode="lin" valueType="num">
                                      <p:cBhvr>
                                        <p:cTn id="22" dur="1000" fill="hold"/>
                                        <p:tgtEl>
                                          <p:spTgt spid="4099"/>
                                        </p:tgtEl>
                                        <p:attrNameLst>
                                          <p:attrName>ppt_x</p:attrName>
                                        </p:attrNameLst>
                                      </p:cBhvr>
                                      <p:tavLst>
                                        <p:tav tm="0">
                                          <p:val>
                                            <p:strVal val="#ppt_x"/>
                                          </p:val>
                                        </p:tav>
                                        <p:tav tm="100000">
                                          <p:val>
                                            <p:strVal val="#ppt_x"/>
                                          </p:val>
                                        </p:tav>
                                      </p:tavLst>
                                    </p:anim>
                                    <p:anim calcmode="lin" valueType="num">
                                      <p:cBhvr>
                                        <p:cTn id="23"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D0E6CE-F24B-1EB5-F253-9397DF0411F7}"/>
              </a:ext>
            </a:extLst>
          </p:cNvPr>
          <p:cNvSpPr txBox="1"/>
          <p:nvPr/>
        </p:nvSpPr>
        <p:spPr>
          <a:xfrm>
            <a:off x="627016" y="322217"/>
            <a:ext cx="11241155" cy="2031325"/>
          </a:xfrm>
          <a:prstGeom prst="rect">
            <a:avLst/>
          </a:prstGeom>
          <a:noFill/>
        </p:spPr>
        <p:txBody>
          <a:bodyPr wrap="square" rtlCol="0">
            <a:spAutoFit/>
          </a:bodyPr>
          <a:lstStyle/>
          <a:p>
            <a:r>
              <a:rPr lang="vi-VN" sz="2800" b="1" dirty="0">
                <a:effectLst/>
                <a:latin typeface="Times New Roman" panose="02020603050405020304" pitchFamily="18" charset="0"/>
                <a:ea typeface="SimSun" panose="02010600030101010101" pitchFamily="2" charset="-122"/>
              </a:rPr>
              <a:t>2. Nhiệm vụ của bảo vệ và khai thác tài nguyên rừng bền vững</a:t>
            </a:r>
            <a:endParaRPr lang="en-US" sz="2800" b="1" dirty="0">
              <a:effectLst/>
              <a:latin typeface="Times New Roman" panose="02020603050405020304" pitchFamily="18" charset="0"/>
              <a:ea typeface="SimSun" panose="02010600030101010101" pitchFamily="2" charset="-122"/>
            </a:endParaRPr>
          </a:p>
          <a:p>
            <a:r>
              <a:rPr lang="vi-VN" sz="2800" b="1" dirty="0">
                <a:effectLst/>
                <a:latin typeface="Times New Roman" panose="02020603050405020304" pitchFamily="18" charset="0"/>
                <a:ea typeface="SimSun" panose="02010600030101010101" pitchFamily="2" charset="-122"/>
              </a:rPr>
              <a:t>2.1. Nhiệm vụ của bảo vệ rừng</a:t>
            </a:r>
            <a:endParaRPr lang="en-US" sz="2800" dirty="0">
              <a:effectLst/>
              <a:latin typeface="Times New Roman" panose="02020603050405020304" pitchFamily="18" charset="0"/>
              <a:ea typeface="SimSun" panose="02010600030101010101" pitchFamily="2" charset="-122"/>
            </a:endParaRPr>
          </a:p>
          <a:p>
            <a:endParaRPr lang="en-US" sz="2800" b="1" dirty="0">
              <a:effectLst/>
              <a:latin typeface="Times New Roman" panose="02020603050405020304" pitchFamily="18" charset="0"/>
              <a:ea typeface="SimSun" panose="02010600030101010101" pitchFamily="2" charset="-122"/>
            </a:endParaRPr>
          </a:p>
          <a:p>
            <a:endParaRPr lang="en-US" sz="2400" b="1" dirty="0">
              <a:effectLst/>
              <a:latin typeface="Times New Roman" panose="02020603050405020304" pitchFamily="18" charset="0"/>
              <a:ea typeface="SimSun" panose="02010600030101010101" pitchFamily="2" charset="-122"/>
            </a:endParaRPr>
          </a:p>
          <a:p>
            <a:endParaRPr lang="en-US" sz="1800" dirty="0">
              <a:effectLst/>
              <a:latin typeface="Times New Roman" panose="02020603050405020304" pitchFamily="18" charset="0"/>
              <a:ea typeface="SimSun" panose="02010600030101010101" pitchFamily="2" charset="-122"/>
            </a:endParaRPr>
          </a:p>
        </p:txBody>
      </p:sp>
      <p:sp>
        <p:nvSpPr>
          <p:cNvPr id="3" name="Title 1">
            <a:extLst>
              <a:ext uri="{FF2B5EF4-FFF2-40B4-BE49-F238E27FC236}">
                <a16:creationId xmlns:a16="http://schemas.microsoft.com/office/drawing/2014/main" id="{27C11384-7EAF-A4A9-C155-0C387B77EE1C}"/>
              </a:ext>
            </a:extLst>
          </p:cNvPr>
          <p:cNvSpPr txBox="1">
            <a:spLocks/>
          </p:cNvSpPr>
          <p:nvPr/>
        </p:nvSpPr>
        <p:spPr>
          <a:xfrm>
            <a:off x="838200" y="365126"/>
            <a:ext cx="10515600" cy="58903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D4B3CC-A2D4-1C7B-A484-F0F5CCDE34AF}"/>
              </a:ext>
            </a:extLst>
          </p:cNvPr>
          <p:cNvSpPr txBox="1"/>
          <p:nvPr/>
        </p:nvSpPr>
        <p:spPr>
          <a:xfrm>
            <a:off x="477930" y="1488510"/>
            <a:ext cx="10406269" cy="1384995"/>
          </a:xfrm>
          <a:prstGeom prst="rect">
            <a:avLst/>
          </a:prstGeom>
          <a:noFill/>
        </p:spPr>
        <p:txBody>
          <a:bodyPr wrap="square" rtlCol="0">
            <a:spAutoFit/>
          </a:bodyPr>
          <a:lstStyle/>
          <a:p>
            <a:r>
              <a:rPr lang="vi-VN" sz="2800" i="1" dirty="0">
                <a:solidFill>
                  <a:srgbClr val="FF0000"/>
                </a:solidFill>
                <a:effectLst/>
                <a:latin typeface="Times New Roman" panose="02020603050405020304" pitchFamily="18" charset="0"/>
                <a:ea typeface="SimSun" panose="02010600030101010101" pitchFamily="2" charset="-122"/>
              </a:rPr>
              <a:t>Nhóm 2: Quan sát hình ảnh và trả lời câu hỏi</a:t>
            </a:r>
            <a:r>
              <a:rPr lang="vi-VN" sz="2800" dirty="0">
                <a:solidFill>
                  <a:srgbClr val="FF0000"/>
                </a:solidFill>
                <a:effectLst/>
                <a:latin typeface="Times New Roman" panose="02020603050405020304" pitchFamily="18" charset="0"/>
                <a:ea typeface="SimSun" panose="02010600030101010101" pitchFamily="2" charset="-122"/>
              </a:rPr>
              <a:t> :Nhiệm vụ của toàn dân trong việc bảo vệ và khai thác tài nguyên rừng bèn vững ? cho ví dụ  minh hoạ cụ thể</a:t>
            </a:r>
            <a:endParaRPr lang="en-US" sz="2800" dirty="0">
              <a:solidFill>
                <a:srgbClr val="FF0000"/>
              </a:solidFill>
              <a:effectLst/>
              <a:latin typeface="Times New Roman" panose="02020603050405020304" pitchFamily="18" charset="0"/>
              <a:ea typeface="SimSun" panose="02010600030101010101" pitchFamily="2" charset="-122"/>
            </a:endParaRPr>
          </a:p>
        </p:txBody>
      </p:sp>
      <p:pic>
        <p:nvPicPr>
          <p:cNvPr id="5122" name="Picture 2">
            <a:extLst>
              <a:ext uri="{FF2B5EF4-FFF2-40B4-BE49-F238E27FC236}">
                <a16:creationId xmlns:a16="http://schemas.microsoft.com/office/drawing/2014/main" id="{72B1CFCF-0C19-A015-DC82-0E8B8B1DD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116" y="3289852"/>
            <a:ext cx="3853484" cy="262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80C68495-0C08-1B49-244C-A37422D1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169" y="3302552"/>
            <a:ext cx="3853484" cy="262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4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fade">
                                      <p:cBhvr>
                                        <p:cTn id="21" dur="1000"/>
                                        <p:tgtEl>
                                          <p:spTgt spid="5123"/>
                                        </p:tgtEl>
                                      </p:cBhvr>
                                    </p:animEffect>
                                    <p:anim calcmode="lin" valueType="num">
                                      <p:cBhvr>
                                        <p:cTn id="22" dur="1000" fill="hold"/>
                                        <p:tgtEl>
                                          <p:spTgt spid="5123"/>
                                        </p:tgtEl>
                                        <p:attrNameLst>
                                          <p:attrName>ppt_x</p:attrName>
                                        </p:attrNameLst>
                                      </p:cBhvr>
                                      <p:tavLst>
                                        <p:tav tm="0">
                                          <p:val>
                                            <p:strVal val="#ppt_x"/>
                                          </p:val>
                                        </p:tav>
                                        <p:tav tm="100000">
                                          <p:val>
                                            <p:strVal val="#ppt_x"/>
                                          </p:val>
                                        </p:tav>
                                      </p:tavLst>
                                    </p:anim>
                                    <p:anim calcmode="lin" valueType="num">
                                      <p:cBhvr>
                                        <p:cTn id="23"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D0E6CE-F24B-1EB5-F253-9397DF0411F7}"/>
              </a:ext>
            </a:extLst>
          </p:cNvPr>
          <p:cNvSpPr txBox="1"/>
          <p:nvPr/>
        </p:nvSpPr>
        <p:spPr>
          <a:xfrm>
            <a:off x="627016" y="322217"/>
            <a:ext cx="11241155" cy="2031325"/>
          </a:xfrm>
          <a:prstGeom prst="rect">
            <a:avLst/>
          </a:prstGeom>
          <a:noFill/>
        </p:spPr>
        <p:txBody>
          <a:bodyPr wrap="square" rtlCol="0">
            <a:spAutoFit/>
          </a:bodyPr>
          <a:lstStyle/>
          <a:p>
            <a:r>
              <a:rPr lang="vi-VN" sz="2800" b="1" dirty="0">
                <a:effectLst/>
                <a:latin typeface="Times New Roman" panose="02020603050405020304" pitchFamily="18" charset="0"/>
                <a:ea typeface="SimSun" panose="02010600030101010101" pitchFamily="2" charset="-122"/>
              </a:rPr>
              <a:t>2. Nhiệm vụ của bảo vệ và khai thác tài nguyên rừng bền vững</a:t>
            </a:r>
            <a:endParaRPr lang="en-US" sz="2800" b="1" dirty="0">
              <a:effectLst/>
              <a:latin typeface="Times New Roman" panose="02020603050405020304" pitchFamily="18" charset="0"/>
              <a:ea typeface="SimSun" panose="02010600030101010101" pitchFamily="2" charset="-122"/>
            </a:endParaRPr>
          </a:p>
          <a:p>
            <a:r>
              <a:rPr lang="vi-VN" sz="2800" b="1" dirty="0">
                <a:effectLst/>
                <a:latin typeface="Times New Roman" panose="02020603050405020304" pitchFamily="18" charset="0"/>
                <a:ea typeface="SimSun" panose="02010600030101010101" pitchFamily="2" charset="-122"/>
              </a:rPr>
              <a:t>2.1. Nhiệm vụ của bảo vệ rừng</a:t>
            </a:r>
            <a:endParaRPr lang="en-US" sz="2800" dirty="0">
              <a:effectLst/>
              <a:latin typeface="Times New Roman" panose="02020603050405020304" pitchFamily="18" charset="0"/>
              <a:ea typeface="SimSun" panose="02010600030101010101" pitchFamily="2" charset="-122"/>
            </a:endParaRPr>
          </a:p>
          <a:p>
            <a:endParaRPr lang="en-US" sz="2800" b="1" dirty="0">
              <a:effectLst/>
              <a:latin typeface="Times New Roman" panose="02020603050405020304" pitchFamily="18" charset="0"/>
              <a:ea typeface="SimSun" panose="02010600030101010101" pitchFamily="2" charset="-122"/>
            </a:endParaRPr>
          </a:p>
          <a:p>
            <a:endParaRPr lang="en-US" sz="2400" b="1" dirty="0">
              <a:effectLst/>
              <a:latin typeface="Times New Roman" panose="02020603050405020304" pitchFamily="18" charset="0"/>
              <a:ea typeface="SimSun" panose="02010600030101010101" pitchFamily="2" charset="-122"/>
            </a:endParaRPr>
          </a:p>
          <a:p>
            <a:endParaRPr lang="en-US" sz="1800" dirty="0">
              <a:effectLst/>
              <a:latin typeface="Times New Roman" panose="02020603050405020304" pitchFamily="18" charset="0"/>
              <a:ea typeface="SimSun" panose="02010600030101010101" pitchFamily="2" charset="-122"/>
            </a:endParaRPr>
          </a:p>
        </p:txBody>
      </p:sp>
      <p:sp>
        <p:nvSpPr>
          <p:cNvPr id="3" name="Title 1">
            <a:extLst>
              <a:ext uri="{FF2B5EF4-FFF2-40B4-BE49-F238E27FC236}">
                <a16:creationId xmlns:a16="http://schemas.microsoft.com/office/drawing/2014/main" id="{27C11384-7EAF-A4A9-C155-0C387B77EE1C}"/>
              </a:ext>
            </a:extLst>
          </p:cNvPr>
          <p:cNvSpPr txBox="1">
            <a:spLocks/>
          </p:cNvSpPr>
          <p:nvPr/>
        </p:nvSpPr>
        <p:spPr>
          <a:xfrm>
            <a:off x="838200" y="365126"/>
            <a:ext cx="10515600" cy="58903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D4B3CC-A2D4-1C7B-A484-F0F5CCDE34AF}"/>
              </a:ext>
            </a:extLst>
          </p:cNvPr>
          <p:cNvSpPr txBox="1"/>
          <p:nvPr/>
        </p:nvSpPr>
        <p:spPr>
          <a:xfrm>
            <a:off x="392389" y="1613118"/>
            <a:ext cx="10406269" cy="1384995"/>
          </a:xfrm>
          <a:prstGeom prst="rect">
            <a:avLst/>
          </a:prstGeom>
          <a:noFill/>
        </p:spPr>
        <p:txBody>
          <a:bodyPr wrap="square" rtlCol="0">
            <a:spAutoFit/>
          </a:bodyPr>
          <a:lstStyle/>
          <a:p>
            <a:r>
              <a:rPr lang="pt-BR" sz="2800" i="1" dirty="0">
                <a:solidFill>
                  <a:srgbClr val="FF0000"/>
                </a:solidFill>
                <a:effectLst/>
                <a:latin typeface="Times New Roman" panose="02020603050405020304" pitchFamily="18" charset="0"/>
                <a:ea typeface="SimSun" panose="02010600030101010101" pitchFamily="2" charset="-122"/>
              </a:rPr>
              <a:t>Nhóm 3  trả lời câu hỏi</a:t>
            </a:r>
            <a:r>
              <a:rPr lang="pt-BR" sz="2800" dirty="0">
                <a:solidFill>
                  <a:srgbClr val="FF0000"/>
                </a:solidFill>
                <a:effectLst/>
                <a:latin typeface="Times New Roman" panose="02020603050405020304" pitchFamily="18" charset="0"/>
                <a:ea typeface="SimSun" panose="02010600030101010101" pitchFamily="2" charset="-122"/>
              </a:rPr>
              <a:t>: Nhiệm vụ của các cấp quản lí rừng trong việc bảo vệ và khai thác tài nguyên rừng bèn vững ? cho ví dụ  minh hoạ cụ thể</a:t>
            </a:r>
            <a:endParaRPr lang="en-US" sz="2800" dirty="0">
              <a:solidFill>
                <a:srgbClr val="FF0000"/>
              </a:solidFill>
              <a:effectLst/>
              <a:latin typeface="Times New Roman" panose="02020603050405020304" pitchFamily="18" charset="0"/>
              <a:ea typeface="SimSun" panose="02010600030101010101" pitchFamily="2" charset="-122"/>
            </a:endParaRPr>
          </a:p>
        </p:txBody>
      </p:sp>
      <p:sp>
        <p:nvSpPr>
          <p:cNvPr id="2" name="TextBox 1">
            <a:extLst>
              <a:ext uri="{FF2B5EF4-FFF2-40B4-BE49-F238E27FC236}">
                <a16:creationId xmlns:a16="http://schemas.microsoft.com/office/drawing/2014/main" id="{082816FA-86A8-D2DB-C4F1-A427EDE3D0C7}"/>
              </a:ext>
            </a:extLst>
          </p:cNvPr>
          <p:cNvSpPr txBox="1"/>
          <p:nvPr/>
        </p:nvSpPr>
        <p:spPr>
          <a:xfrm>
            <a:off x="392389" y="3335900"/>
            <a:ext cx="10406269" cy="1384995"/>
          </a:xfrm>
          <a:prstGeom prst="rect">
            <a:avLst/>
          </a:prstGeom>
          <a:noFill/>
        </p:spPr>
        <p:txBody>
          <a:bodyPr wrap="square" rtlCol="0">
            <a:spAutoFit/>
          </a:bodyPr>
          <a:lstStyle/>
          <a:p>
            <a:r>
              <a:rPr lang="pt-BR" sz="2800" i="1" dirty="0">
                <a:solidFill>
                  <a:srgbClr val="FF0000"/>
                </a:solidFill>
                <a:effectLst/>
                <a:latin typeface="Times New Roman" panose="02020603050405020304" pitchFamily="18" charset="0"/>
                <a:ea typeface="SimSun" panose="02010600030101010101" pitchFamily="2" charset="-122"/>
              </a:rPr>
              <a:t>Nhóm 4 trả lời câu hỏi sau:</a:t>
            </a:r>
            <a:r>
              <a:rPr lang="pt-BR" sz="2800" i="0" dirty="0">
                <a:solidFill>
                  <a:srgbClr val="FF0000"/>
                </a:solidFill>
                <a:effectLst/>
                <a:latin typeface="Times New Roman" panose="02020603050405020304" pitchFamily="18" charset="0"/>
                <a:ea typeface="SimSun" panose="02010600030101010101" pitchFamily="2" charset="-122"/>
              </a:rPr>
              <a:t> </a:t>
            </a:r>
            <a:r>
              <a:rPr lang="vi-VN" sz="2800" i="0" dirty="0">
                <a:solidFill>
                  <a:srgbClr val="FF0000"/>
                </a:solidFill>
                <a:effectLst/>
                <a:latin typeface="Times New Roman" panose="02020603050405020304" pitchFamily="18" charset="0"/>
                <a:ea typeface="SimSun" panose="02010600030101010101" pitchFamily="2" charset="-122"/>
              </a:rPr>
              <a:t>Hãy nêu tên một số loài động thực vật quý hiếm ở nước ta đang bị nghiêm cấm, khai thác, sử dụng vì mục đích thương mại.</a:t>
            </a:r>
            <a:endParaRPr lang="en-US" sz="2800"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77882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D0E6CE-F24B-1EB5-F253-9397DF0411F7}"/>
              </a:ext>
            </a:extLst>
          </p:cNvPr>
          <p:cNvSpPr txBox="1"/>
          <p:nvPr/>
        </p:nvSpPr>
        <p:spPr>
          <a:xfrm>
            <a:off x="627016" y="322217"/>
            <a:ext cx="11241155" cy="2031325"/>
          </a:xfrm>
          <a:prstGeom prst="rect">
            <a:avLst/>
          </a:prstGeom>
          <a:noFill/>
        </p:spPr>
        <p:txBody>
          <a:bodyPr wrap="square" rtlCol="0">
            <a:spAutoFit/>
          </a:bodyPr>
          <a:lstStyle/>
          <a:p>
            <a:r>
              <a:rPr lang="vi-VN" sz="2800" b="1" dirty="0">
                <a:effectLst/>
                <a:latin typeface="Times New Roman" panose="02020603050405020304" pitchFamily="18" charset="0"/>
                <a:ea typeface="SimSun" panose="02010600030101010101" pitchFamily="2" charset="-122"/>
              </a:rPr>
              <a:t>2. Nhiệm vụ của bảo vệ và khai thác tài nguyên rừng bền vững</a:t>
            </a:r>
            <a:endParaRPr lang="en-US" sz="2800" b="1" dirty="0">
              <a:effectLst/>
              <a:latin typeface="Times New Roman" panose="02020603050405020304" pitchFamily="18" charset="0"/>
              <a:ea typeface="SimSun" panose="02010600030101010101" pitchFamily="2" charset="-122"/>
            </a:endParaRPr>
          </a:p>
          <a:p>
            <a:r>
              <a:rPr lang="vi-VN" sz="2800" b="1" dirty="0">
                <a:effectLst/>
                <a:latin typeface="Times New Roman" panose="02020603050405020304" pitchFamily="18" charset="0"/>
                <a:ea typeface="SimSun" panose="02010600030101010101" pitchFamily="2" charset="-122"/>
              </a:rPr>
              <a:t>2.1. Nhiệm vụ của bảo vệ rừng</a:t>
            </a:r>
            <a:endParaRPr lang="en-US" sz="2800" dirty="0">
              <a:effectLst/>
              <a:latin typeface="Times New Roman" panose="02020603050405020304" pitchFamily="18" charset="0"/>
              <a:ea typeface="SimSun" panose="02010600030101010101" pitchFamily="2" charset="-122"/>
            </a:endParaRPr>
          </a:p>
          <a:p>
            <a:endParaRPr lang="en-US" sz="2800" b="1" dirty="0">
              <a:effectLst/>
              <a:latin typeface="Times New Roman" panose="02020603050405020304" pitchFamily="18" charset="0"/>
              <a:ea typeface="SimSun" panose="02010600030101010101" pitchFamily="2" charset="-122"/>
            </a:endParaRPr>
          </a:p>
          <a:p>
            <a:endParaRPr lang="en-US" sz="2400" b="1" dirty="0">
              <a:effectLst/>
              <a:latin typeface="Times New Roman" panose="02020603050405020304" pitchFamily="18" charset="0"/>
              <a:ea typeface="SimSun" panose="02010600030101010101" pitchFamily="2" charset="-122"/>
            </a:endParaRPr>
          </a:p>
          <a:p>
            <a:endParaRPr lang="en-US" sz="1800" dirty="0">
              <a:effectLst/>
              <a:latin typeface="Times New Roman" panose="02020603050405020304" pitchFamily="18" charset="0"/>
              <a:ea typeface="SimSun" panose="02010600030101010101" pitchFamily="2" charset="-122"/>
            </a:endParaRPr>
          </a:p>
        </p:txBody>
      </p:sp>
      <p:sp>
        <p:nvSpPr>
          <p:cNvPr id="3" name="Title 1">
            <a:extLst>
              <a:ext uri="{FF2B5EF4-FFF2-40B4-BE49-F238E27FC236}">
                <a16:creationId xmlns:a16="http://schemas.microsoft.com/office/drawing/2014/main" id="{27C11384-7EAF-A4A9-C155-0C387B77EE1C}"/>
              </a:ext>
            </a:extLst>
          </p:cNvPr>
          <p:cNvSpPr txBox="1">
            <a:spLocks/>
          </p:cNvSpPr>
          <p:nvPr/>
        </p:nvSpPr>
        <p:spPr>
          <a:xfrm>
            <a:off x="838200" y="365126"/>
            <a:ext cx="10515600" cy="58903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1F0481C-C00E-6B51-A4B0-78EC03271C9B}"/>
              </a:ext>
            </a:extLst>
          </p:cNvPr>
          <p:cNvSpPr txBox="1"/>
          <p:nvPr/>
        </p:nvSpPr>
        <p:spPr>
          <a:xfrm>
            <a:off x="507747" y="1416843"/>
            <a:ext cx="10406269" cy="1384995"/>
          </a:xfrm>
          <a:prstGeom prst="rect">
            <a:avLst/>
          </a:prstGeom>
          <a:noFill/>
        </p:spPr>
        <p:txBody>
          <a:bodyPr wrap="square" rtlCol="0">
            <a:spAutoFit/>
          </a:bodyPr>
          <a:lstStyle/>
          <a:p>
            <a:r>
              <a:rPr lang="vi-VN" sz="2800" i="1" dirty="0">
                <a:solidFill>
                  <a:srgbClr val="FF0000"/>
                </a:solidFill>
                <a:effectLst/>
                <a:latin typeface="Times New Roman" panose="02020603050405020304" pitchFamily="18" charset="0"/>
                <a:ea typeface="SimSun" panose="02010600030101010101" pitchFamily="2" charset="-122"/>
              </a:rPr>
              <a:t>Nhóm 5</a:t>
            </a:r>
            <a:r>
              <a:rPr lang="pt-BR" sz="2800" i="1" dirty="0">
                <a:solidFill>
                  <a:srgbClr val="FF0000"/>
                </a:solidFill>
                <a:effectLst/>
                <a:latin typeface="Times New Roman" panose="02020603050405020304" pitchFamily="18" charset="0"/>
                <a:ea typeface="SimSun" panose="02010600030101010101" pitchFamily="2" charset="-122"/>
              </a:rPr>
              <a:t> trả lời câu hỏi sau</a:t>
            </a:r>
            <a:r>
              <a:rPr lang="pt-BR" sz="2800" i="0" dirty="0">
                <a:solidFill>
                  <a:srgbClr val="FF0000"/>
                </a:solidFill>
                <a:effectLst/>
                <a:latin typeface="Times New Roman" panose="02020603050405020304" pitchFamily="18" charset="0"/>
                <a:ea typeface="SimSun" panose="02010600030101010101" pitchFamily="2" charset="-122"/>
              </a:rPr>
              <a:t>: </a:t>
            </a:r>
            <a:r>
              <a:rPr lang="vi-VN" sz="2800" i="0" dirty="0">
                <a:solidFill>
                  <a:srgbClr val="FF0000"/>
                </a:solidFill>
                <a:effectLst/>
                <a:latin typeface="Times New Roman" panose="02020603050405020304" pitchFamily="18" charset="0"/>
                <a:ea typeface="SimSun" panose="02010600030101010101" pitchFamily="2" charset="-122"/>
              </a:rPr>
              <a:t>Khai thác tài nguyên rừng bền vững cần đáp ứng những yêu cầu cơ bản nào?</a:t>
            </a:r>
            <a:endParaRPr lang="en-US" sz="2800" dirty="0">
              <a:solidFill>
                <a:srgbClr val="FF0000"/>
              </a:solidFill>
              <a:effectLst/>
              <a:latin typeface="Times New Roman" panose="02020603050405020304" pitchFamily="18" charset="0"/>
              <a:ea typeface="SimSun" panose="02010600030101010101" pitchFamily="2" charset="-122"/>
            </a:endParaRPr>
          </a:p>
          <a:p>
            <a:endParaRPr lang="en-US" sz="2800" dirty="0">
              <a:solidFill>
                <a:srgbClr val="00B0F0"/>
              </a:solidFill>
            </a:endParaRPr>
          </a:p>
        </p:txBody>
      </p:sp>
      <p:sp>
        <p:nvSpPr>
          <p:cNvPr id="6" name="TextBox 5">
            <a:extLst>
              <a:ext uri="{FF2B5EF4-FFF2-40B4-BE49-F238E27FC236}">
                <a16:creationId xmlns:a16="http://schemas.microsoft.com/office/drawing/2014/main" id="{27D4B3CC-A2D4-1C7B-A484-F0F5CCDE34AF}"/>
              </a:ext>
            </a:extLst>
          </p:cNvPr>
          <p:cNvSpPr txBox="1"/>
          <p:nvPr/>
        </p:nvSpPr>
        <p:spPr>
          <a:xfrm>
            <a:off x="507747" y="2984619"/>
            <a:ext cx="10703592" cy="954107"/>
          </a:xfrm>
          <a:prstGeom prst="rect">
            <a:avLst/>
          </a:prstGeom>
          <a:noFill/>
        </p:spPr>
        <p:txBody>
          <a:bodyPr wrap="square" rtlCol="0">
            <a:spAutoFit/>
          </a:bodyPr>
          <a:lstStyle/>
          <a:p>
            <a:r>
              <a:rPr lang="vi-VN" sz="2800" i="1" dirty="0">
                <a:solidFill>
                  <a:srgbClr val="FF0000"/>
                </a:solidFill>
                <a:effectLst/>
                <a:latin typeface="Times New Roman" panose="02020603050405020304" pitchFamily="18" charset="0"/>
                <a:ea typeface="SimSun" panose="02010600030101010101" pitchFamily="2" charset="-122"/>
              </a:rPr>
              <a:t>Nhóm 6</a:t>
            </a:r>
            <a:r>
              <a:rPr lang="pt-BR" sz="2800" i="1" dirty="0">
                <a:solidFill>
                  <a:srgbClr val="FF0000"/>
                </a:solidFill>
                <a:effectLst/>
                <a:latin typeface="Times New Roman" panose="02020603050405020304" pitchFamily="18" charset="0"/>
                <a:ea typeface="SimSun" panose="02010600030101010101" pitchFamily="2" charset="-122"/>
              </a:rPr>
              <a:t> trả lời câu hỏi sau</a:t>
            </a:r>
            <a:r>
              <a:rPr lang="pt-BR" sz="2800" i="0" dirty="0">
                <a:solidFill>
                  <a:srgbClr val="FF0000"/>
                </a:solidFill>
                <a:effectLst/>
                <a:latin typeface="Times New Roman" panose="02020603050405020304" pitchFamily="18" charset="0"/>
                <a:ea typeface="SimSun" panose="02010600030101010101" pitchFamily="2" charset="-122"/>
              </a:rPr>
              <a:t>:</a:t>
            </a:r>
            <a:r>
              <a:rPr lang="vi-VN" sz="2800" i="0" dirty="0">
                <a:solidFill>
                  <a:srgbClr val="FF0000"/>
                </a:solidFill>
                <a:effectLst/>
                <a:latin typeface="Times New Roman" panose="02020603050405020304" pitchFamily="18" charset="0"/>
                <a:ea typeface="SimSun" panose="02010600030101010101" pitchFamily="2" charset="-122"/>
              </a:rPr>
              <a:t> Nếu không trồng lại rừng sau khai thác sẽ gây nên hậu quả gì?</a:t>
            </a:r>
            <a:endParaRPr lang="en-US" sz="2800"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0373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6443" y="1491341"/>
            <a:ext cx="4183931" cy="1992476"/>
          </a:xfrm>
          <a:prstGeom prst="rect">
            <a:avLst/>
          </a:prstGeom>
        </p:spPr>
      </p:pic>
      <p:pic>
        <p:nvPicPr>
          <p:cNvPr id="5" name="Picture 4"/>
          <p:cNvPicPr>
            <a:picLocks noChangeAspect="1"/>
          </p:cNvPicPr>
          <p:nvPr/>
        </p:nvPicPr>
        <p:blipFill>
          <a:blip r:embed="rId3"/>
          <a:stretch>
            <a:fillRect/>
          </a:stretch>
        </p:blipFill>
        <p:spPr>
          <a:xfrm>
            <a:off x="751272" y="4215613"/>
            <a:ext cx="4183931" cy="2020390"/>
          </a:xfrm>
          <a:prstGeom prst="rect">
            <a:avLst/>
          </a:prstGeom>
        </p:spPr>
      </p:pic>
      <p:pic>
        <p:nvPicPr>
          <p:cNvPr id="6" name="Picture 5"/>
          <p:cNvPicPr>
            <a:picLocks noChangeAspect="1"/>
          </p:cNvPicPr>
          <p:nvPr/>
        </p:nvPicPr>
        <p:blipFill>
          <a:blip r:embed="rId4"/>
          <a:stretch>
            <a:fillRect/>
          </a:stretch>
        </p:blipFill>
        <p:spPr>
          <a:xfrm>
            <a:off x="6304597" y="4023358"/>
            <a:ext cx="4268958" cy="2020391"/>
          </a:xfrm>
          <a:prstGeom prst="rect">
            <a:avLst/>
          </a:prstGeom>
        </p:spPr>
      </p:pic>
      <p:pic>
        <p:nvPicPr>
          <p:cNvPr id="7" name="Picture 6"/>
          <p:cNvPicPr>
            <a:picLocks noChangeAspect="1"/>
          </p:cNvPicPr>
          <p:nvPr/>
        </p:nvPicPr>
        <p:blipFill>
          <a:blip r:embed="rId5"/>
          <a:stretch>
            <a:fillRect/>
          </a:stretch>
        </p:blipFill>
        <p:spPr>
          <a:xfrm>
            <a:off x="6196148" y="1435133"/>
            <a:ext cx="4268958" cy="1992477"/>
          </a:xfrm>
          <a:prstGeom prst="rect">
            <a:avLst/>
          </a:prstGeom>
        </p:spPr>
      </p:pic>
      <p:sp>
        <p:nvSpPr>
          <p:cNvPr id="2" name="TextBox 1">
            <a:extLst>
              <a:ext uri="{FF2B5EF4-FFF2-40B4-BE49-F238E27FC236}">
                <a16:creationId xmlns:a16="http://schemas.microsoft.com/office/drawing/2014/main" id="{5700A63C-AC4D-AD96-524C-E4AD387DDFC7}"/>
              </a:ext>
            </a:extLst>
          </p:cNvPr>
          <p:cNvSpPr txBox="1"/>
          <p:nvPr/>
        </p:nvSpPr>
        <p:spPr>
          <a:xfrm>
            <a:off x="1770122" y="3607292"/>
            <a:ext cx="1759131" cy="369332"/>
          </a:xfrm>
          <a:prstGeom prst="rect">
            <a:avLst/>
          </a:prstGeom>
          <a:noFill/>
        </p:spPr>
        <p:txBody>
          <a:bodyPr wrap="square" rtlCol="0">
            <a:spAutoFit/>
          </a:bodyPr>
          <a:lstStyle/>
          <a:p>
            <a:r>
              <a:rPr lang="en-US" dirty="0"/>
              <a:t>A</a:t>
            </a:r>
          </a:p>
        </p:txBody>
      </p:sp>
      <p:sp>
        <p:nvSpPr>
          <p:cNvPr id="3" name="TextBox 2">
            <a:extLst>
              <a:ext uri="{FF2B5EF4-FFF2-40B4-BE49-F238E27FC236}">
                <a16:creationId xmlns:a16="http://schemas.microsoft.com/office/drawing/2014/main" id="{B2E246B5-0820-5D61-42F6-7C22D1F00564}"/>
              </a:ext>
            </a:extLst>
          </p:cNvPr>
          <p:cNvSpPr txBox="1"/>
          <p:nvPr/>
        </p:nvSpPr>
        <p:spPr>
          <a:xfrm>
            <a:off x="7380043" y="3458382"/>
            <a:ext cx="1759131" cy="369332"/>
          </a:xfrm>
          <a:prstGeom prst="rect">
            <a:avLst/>
          </a:prstGeom>
          <a:noFill/>
        </p:spPr>
        <p:txBody>
          <a:bodyPr wrap="square" rtlCol="0">
            <a:spAutoFit/>
          </a:bodyPr>
          <a:lstStyle/>
          <a:p>
            <a:r>
              <a:rPr lang="en-US" dirty="0"/>
              <a:t>B</a:t>
            </a:r>
          </a:p>
        </p:txBody>
      </p:sp>
      <p:sp>
        <p:nvSpPr>
          <p:cNvPr id="9" name="TextBox 8">
            <a:extLst>
              <a:ext uri="{FF2B5EF4-FFF2-40B4-BE49-F238E27FC236}">
                <a16:creationId xmlns:a16="http://schemas.microsoft.com/office/drawing/2014/main" id="{F176839B-5478-8CDA-E288-C00E4B991EA2}"/>
              </a:ext>
            </a:extLst>
          </p:cNvPr>
          <p:cNvSpPr txBox="1"/>
          <p:nvPr/>
        </p:nvSpPr>
        <p:spPr>
          <a:xfrm>
            <a:off x="1978844" y="6297547"/>
            <a:ext cx="1184366" cy="369332"/>
          </a:xfrm>
          <a:prstGeom prst="rect">
            <a:avLst/>
          </a:prstGeom>
          <a:noFill/>
        </p:spPr>
        <p:txBody>
          <a:bodyPr wrap="square" rtlCol="0">
            <a:spAutoFit/>
          </a:bodyPr>
          <a:lstStyle/>
          <a:p>
            <a:r>
              <a:rPr lang="en-US" dirty="0"/>
              <a:t>C</a:t>
            </a:r>
          </a:p>
        </p:txBody>
      </p:sp>
      <p:sp>
        <p:nvSpPr>
          <p:cNvPr id="10" name="TextBox 9">
            <a:extLst>
              <a:ext uri="{FF2B5EF4-FFF2-40B4-BE49-F238E27FC236}">
                <a16:creationId xmlns:a16="http://schemas.microsoft.com/office/drawing/2014/main" id="{54AE3DBA-E5D7-C52E-7E0D-65BB79A51FAB}"/>
              </a:ext>
            </a:extLst>
          </p:cNvPr>
          <p:cNvSpPr txBox="1"/>
          <p:nvPr/>
        </p:nvSpPr>
        <p:spPr>
          <a:xfrm>
            <a:off x="7219405" y="6172591"/>
            <a:ext cx="1419497" cy="369332"/>
          </a:xfrm>
          <a:prstGeom prst="rect">
            <a:avLst/>
          </a:prstGeom>
          <a:noFill/>
        </p:spPr>
        <p:txBody>
          <a:bodyPr wrap="square" rtlCol="0">
            <a:spAutoFit/>
          </a:bodyPr>
          <a:lstStyle/>
          <a:p>
            <a:r>
              <a:rPr lang="en-US" dirty="0"/>
              <a:t>D</a:t>
            </a:r>
          </a:p>
        </p:txBody>
      </p:sp>
      <p:sp>
        <p:nvSpPr>
          <p:cNvPr id="12" name="TextBox 11">
            <a:extLst>
              <a:ext uri="{FF2B5EF4-FFF2-40B4-BE49-F238E27FC236}">
                <a16:creationId xmlns:a16="http://schemas.microsoft.com/office/drawing/2014/main" id="{8399940D-913E-2AE4-2291-39EEFE145F18}"/>
              </a:ext>
            </a:extLst>
          </p:cNvPr>
          <p:cNvSpPr txBox="1"/>
          <p:nvPr/>
        </p:nvSpPr>
        <p:spPr>
          <a:xfrm>
            <a:off x="757646" y="-59506"/>
            <a:ext cx="10877005" cy="1384995"/>
          </a:xfrm>
          <a:prstGeom prst="rect">
            <a:avLst/>
          </a:prstGeom>
          <a:no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KHỞI ĐỘNG</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Quan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và cho biết hoạt động nào gây suy giảm tài nguyên rừng và hoạt động nào bảo </a:t>
            </a:r>
            <a:r>
              <a:rPr lang="en-US" sz="28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vệ</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ED107E9-C964-9E5C-85DD-F40A243AF488}"/>
              </a:ext>
            </a:extLst>
          </p:cNvPr>
          <p:cNvSpPr txBox="1"/>
          <p:nvPr/>
        </p:nvSpPr>
        <p:spPr>
          <a:xfrm>
            <a:off x="3163210" y="6297547"/>
            <a:ext cx="775989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 C,D,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A,B</a:t>
            </a:r>
          </a:p>
        </p:txBody>
      </p:sp>
    </p:spTree>
    <p:extLst>
      <p:ext uri="{BB962C8B-B14F-4D97-AF65-F5344CB8AC3E}">
        <p14:creationId xmlns:p14="http://schemas.microsoft.com/office/powerpoint/2010/main" val="65317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E99D5B-BD98-C90C-3800-5C7FFDB8CE2A}"/>
              </a:ext>
            </a:extLst>
          </p:cNvPr>
          <p:cNvSpPr txBox="1"/>
          <p:nvPr/>
        </p:nvSpPr>
        <p:spPr>
          <a:xfrm>
            <a:off x="765313" y="347870"/>
            <a:ext cx="533068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D8F6E7E3-F831-F2F9-B246-76C2D34FB04A}"/>
              </a:ext>
            </a:extLst>
          </p:cNvPr>
          <p:cNvSpPr txBox="1"/>
          <p:nvPr/>
        </p:nvSpPr>
        <p:spPr>
          <a:xfrm>
            <a:off x="533400" y="1321328"/>
            <a:ext cx="10982740" cy="2523768"/>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 </a:t>
            </a:r>
            <a:r>
              <a:rPr lang="vi-VN" sz="28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Nhiệm vụ của chủ rừng: </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Bảo vệ thực, động vật, hệ sinh thái rừng, phòng cháy, chữa cháy, phòng trừ sinh vật gây hại. </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Chấp hành sự quản lí, thanh tra, kiểm tra… của cơ quan nhà nước có thẩm quyền</a:t>
            </a:r>
            <a:r>
              <a:rPr lang="vi-VN" sz="20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SimSun" panose="02010600030101010101" pitchFamily="2" charset="-122"/>
            </a:endParaRPr>
          </a:p>
          <a:p>
            <a:endParaRPr lang="en-US" dirty="0"/>
          </a:p>
        </p:txBody>
      </p:sp>
      <p:sp>
        <p:nvSpPr>
          <p:cNvPr id="6" name="TextBox 5">
            <a:extLst>
              <a:ext uri="{FF2B5EF4-FFF2-40B4-BE49-F238E27FC236}">
                <a16:creationId xmlns:a16="http://schemas.microsoft.com/office/drawing/2014/main" id="{CE318445-028B-0563-FF35-2B36BA4E29E5}"/>
              </a:ext>
            </a:extLst>
          </p:cNvPr>
          <p:cNvSpPr txBox="1"/>
          <p:nvPr/>
        </p:nvSpPr>
        <p:spPr>
          <a:xfrm>
            <a:off x="352839" y="3903345"/>
            <a:ext cx="11343861" cy="295465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a:t>
            </a:r>
            <a:r>
              <a:rPr lang="vi-VN" sz="28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Nhiệm vụ của toàn dân:</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Bảo vệ thực, động vật, hệ sinh thái rừng, phòng cháy, chữa cháy, phòng trừ sinh vật gây hại. </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Thông báo kịp thời cho cơ quan quản lí các hành vi vi phạm  quản lí, bảo vệ rừng, chấp hành sự huy động nhân lực, phương tiện của cơ quan nhà nước khi có cháy rừng.</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24290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E99D5B-BD98-C90C-3800-5C7FFDB8CE2A}"/>
              </a:ext>
            </a:extLst>
          </p:cNvPr>
          <p:cNvSpPr txBox="1"/>
          <p:nvPr/>
        </p:nvSpPr>
        <p:spPr>
          <a:xfrm>
            <a:off x="765313" y="347870"/>
            <a:ext cx="533068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2D713AE0-3948-DFC1-83B9-447B4C98254B}"/>
              </a:ext>
            </a:extLst>
          </p:cNvPr>
          <p:cNvSpPr txBox="1"/>
          <p:nvPr/>
        </p:nvSpPr>
        <p:spPr>
          <a:xfrm>
            <a:off x="447260" y="1441174"/>
            <a:ext cx="10674627" cy="2523768"/>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3:</a:t>
            </a:r>
            <a:r>
              <a:rPr lang="vi-VN" sz="28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Nhiệm vụ của các cấp quản lí</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Thực hiện đúng chức năng, nhiệm vụ, quyền hạn về quản lí, bảo vệ rừng theo quy định pháp luật: Tổ chức chỉ đạo điều tra, thanh tra, kiểm tra, xử lí vi phạm, giải quyết tranh chấp, khiếu nại… và các nhiệm vụ khác.</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413939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363B39-8630-343E-9462-5CDFE5560160}"/>
              </a:ext>
            </a:extLst>
          </p:cNvPr>
          <p:cNvSpPr txBox="1"/>
          <p:nvPr/>
        </p:nvSpPr>
        <p:spPr>
          <a:xfrm>
            <a:off x="566528" y="0"/>
            <a:ext cx="10873409" cy="2677656"/>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4:</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Danh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mục</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loài</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thực</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vật</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rừng</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động</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vật</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rừng</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thủy</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sản</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nguy</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cấp</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quý</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hiếm</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en-US" sz="2800" b="1" i="0" dirty="0" err="1">
                <a:solidFill>
                  <a:srgbClr val="FF0000"/>
                </a:solidFill>
                <a:effectLst/>
                <a:highlight>
                  <a:srgbClr val="FFFFFF"/>
                </a:highlight>
                <a:latin typeface="Times New Roman" panose="02020603050405020304" pitchFamily="18" charset="0"/>
                <a:cs typeface="Times New Roman" panose="02020603050405020304" pitchFamily="18" charset="0"/>
              </a:rPr>
              <a:t>nhóm</a:t>
            </a:r>
            <a:r>
              <a:rPr lang="en-US" sz="2800" b="1" i="0" dirty="0">
                <a:solidFill>
                  <a:srgbClr val="FF0000"/>
                </a:solidFill>
                <a:effectLst/>
                <a:highlight>
                  <a:srgbClr val="FFFFFF"/>
                </a:highlight>
                <a:latin typeface="Times New Roman" panose="02020603050405020304" pitchFamily="18" charset="0"/>
                <a:cs typeface="Times New Roman" panose="02020603050405020304" pitchFamily="18" charset="0"/>
              </a:rPr>
              <a:t> IA</a:t>
            </a:r>
            <a:endParaRPr lang="en-US" sz="2800" b="0" i="0" dirty="0">
              <a:solidFill>
                <a:srgbClr val="FF0000"/>
              </a:solidFill>
              <a:effectLst/>
              <a:highlight>
                <a:srgbClr val="FFFFFF"/>
              </a:highlight>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Lan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diệp</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r>
              <a:rPr lang="vi-VN" sz="2800" b="0" i="0" dirty="0">
                <a:solidFill>
                  <a:srgbClr val="333333"/>
                </a:solidFill>
                <a:effectLst/>
                <a:highlight>
                  <a:srgbClr val="FFFFFF"/>
                </a:highlight>
                <a:latin typeface="Times New Roman" panose="02020603050405020304" pitchFamily="18" charset="0"/>
                <a:cs typeface="Times New Roman" panose="02020603050405020304" pitchFamily="18" charset="0"/>
              </a:rPr>
              <a:t>Voọc bạc đông dương</a:t>
            </a:r>
            <a:r>
              <a:rPr lang="en-US" sz="2800" b="0" i="0" dirty="0">
                <a:solidFill>
                  <a:srgbClr val="333333"/>
                </a:solidFill>
                <a:effectLst/>
                <a:highlight>
                  <a:srgbClr val="FFFFFF"/>
                </a:highlight>
                <a:latin typeface="Times New Roman" panose="02020603050405020304" pitchFamily="18" charset="0"/>
                <a:cs typeface="Times New Roman" panose="02020603050405020304" pitchFamily="18" charset="0"/>
              </a:rPr>
              <a:t>,</a:t>
            </a:r>
            <a:r>
              <a:rPr lang="vi-VN" sz="2800" b="0" i="0" dirty="0">
                <a:solidFill>
                  <a:srgbClr val="333333"/>
                </a:solidFill>
                <a:effectLst/>
                <a:highlight>
                  <a:srgbClr val="FFFFFF"/>
                </a:highlight>
                <a:latin typeface="Times New Roman" panose="02020603050405020304" pitchFamily="18" charset="0"/>
                <a:cs typeface="Times New Roman" panose="02020603050405020304" pitchFamily="18" charset="0"/>
              </a:rPr>
              <a:t> Voọc bạc trường sơn</a:t>
            </a:r>
            <a:r>
              <a:rPr lang="en-US" sz="2800" b="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US" sz="2800" b="0" i="0" dirty="0" err="1">
                <a:solidFill>
                  <a:srgbClr val="333333"/>
                </a:solidFill>
                <a:effectLst/>
                <a:highlight>
                  <a:srgbClr val="FFFFFF"/>
                </a:highlight>
                <a:latin typeface="Times New Roman" panose="02020603050405020304" pitchFamily="18" charset="0"/>
                <a:cs typeface="Times New Roman" panose="02020603050405020304" pitchFamily="18" charset="0"/>
              </a:rPr>
              <a:t>Voọc</a:t>
            </a:r>
            <a:r>
              <a:rPr lang="en-US" sz="2800" b="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US" sz="2800" b="0" i="0" dirty="0" err="1">
                <a:solidFill>
                  <a:srgbClr val="333333"/>
                </a:solidFill>
                <a:effectLst/>
                <a:highlight>
                  <a:srgbClr val="FFFFFF"/>
                </a:highlight>
                <a:latin typeface="Times New Roman" panose="02020603050405020304" pitchFamily="18" charset="0"/>
                <a:cs typeface="Times New Roman" panose="02020603050405020304" pitchFamily="18" charset="0"/>
              </a:rPr>
              <a:t>mông</a:t>
            </a:r>
            <a:r>
              <a:rPr lang="en-US" sz="2800" b="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US" sz="2800" b="0" i="0" dirty="0" err="1">
                <a:solidFill>
                  <a:srgbClr val="333333"/>
                </a:solidFill>
                <a:effectLst/>
                <a:highlight>
                  <a:srgbClr val="FFFFFF"/>
                </a:highlight>
                <a:latin typeface="Times New Roman" panose="02020603050405020304" pitchFamily="18" charset="0"/>
                <a:cs typeface="Times New Roman" panose="02020603050405020304" pitchFamily="18" charset="0"/>
              </a:rPr>
              <a:t>trắng</a:t>
            </a:r>
            <a:r>
              <a:rPr lang="en-US" sz="2800" b="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US" sz="2800" b="0" i="0" dirty="0" err="1">
                <a:solidFill>
                  <a:srgbClr val="333333"/>
                </a:solidFill>
                <a:effectLst/>
                <a:highlight>
                  <a:srgbClr val="FFFFFF"/>
                </a:highlight>
                <a:latin typeface="Times New Roman" panose="02020603050405020304" pitchFamily="18" charset="0"/>
                <a:cs typeface="Times New Roman" panose="02020603050405020304" pitchFamily="18" charset="0"/>
              </a:rPr>
              <a:t>Gấu</a:t>
            </a:r>
            <a:r>
              <a:rPr lang="en-US" sz="2800" b="0" i="0" dirty="0">
                <a:solidFill>
                  <a:srgbClr val="333333"/>
                </a:solidFill>
                <a:effectLst/>
                <a:highlight>
                  <a:srgbClr val="FFFFFF"/>
                </a:highlight>
                <a:latin typeface="Times New Roman" panose="02020603050405020304" pitchFamily="18" charset="0"/>
                <a:cs typeface="Times New Roman" panose="02020603050405020304" pitchFamily="18" charset="0"/>
              </a:rPr>
              <a:t> </a:t>
            </a:r>
            <a:r>
              <a:rPr lang="en-US" sz="2800" b="0" i="0" dirty="0" err="1">
                <a:solidFill>
                  <a:srgbClr val="333333"/>
                </a:solidFill>
                <a:effectLst/>
                <a:highlight>
                  <a:srgbClr val="FFFFFF"/>
                </a:highlight>
                <a:latin typeface="Times New Roman" panose="02020603050405020304" pitchFamily="18" charset="0"/>
                <a:cs typeface="Times New Roman" panose="02020603050405020304" pitchFamily="18" charset="0"/>
              </a:rPr>
              <a:t>chó</a:t>
            </a:r>
            <a:r>
              <a:rPr lang="en-US" sz="2800" dirty="0">
                <a:solidFill>
                  <a:srgbClr val="333333"/>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333333"/>
                </a:solidFill>
                <a:highlight>
                  <a:srgbClr val="FFFFFF"/>
                </a:highlight>
                <a:latin typeface="Times New Roman" panose="02020603050405020304" pitchFamily="18" charset="0"/>
                <a:cs typeface="Times New Roman" panose="02020603050405020304" pitchFamily="18" charset="0"/>
              </a:rPr>
              <a:t>thỏ</a:t>
            </a:r>
            <a:r>
              <a:rPr lang="en-US" sz="2800" dirty="0">
                <a:solidFill>
                  <a:srgbClr val="333333"/>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333333"/>
                </a:solidFill>
                <a:highlight>
                  <a:srgbClr val="FFFFFF"/>
                </a:highlight>
                <a:latin typeface="Times New Roman" panose="02020603050405020304" pitchFamily="18" charset="0"/>
                <a:cs typeface="Times New Roman" panose="02020603050405020304" pitchFamily="18" charset="0"/>
              </a:rPr>
              <a:t>vằn</a:t>
            </a:r>
            <a:r>
              <a:rPr lang="en-US" sz="2800" dirty="0">
                <a:solidFill>
                  <a:srgbClr val="333333"/>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333333"/>
                </a:solidFill>
                <a:highlight>
                  <a:srgbClr val="FFFFFF"/>
                </a:highlight>
                <a:latin typeface="Times New Roman" panose="02020603050405020304" pitchFamily="18" charset="0"/>
                <a:cs typeface="Times New Roman" panose="02020603050405020304" pitchFamily="18" charset="0"/>
              </a:rPr>
              <a:t>tê</a:t>
            </a:r>
            <a:r>
              <a:rPr lang="en-US" sz="2800" dirty="0">
                <a:solidFill>
                  <a:srgbClr val="333333"/>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333333"/>
                </a:solidFill>
                <a:highlight>
                  <a:srgbClr val="FFFFFF"/>
                </a:highlight>
                <a:latin typeface="Times New Roman" panose="02020603050405020304" pitchFamily="18" charset="0"/>
                <a:cs typeface="Times New Roman" panose="02020603050405020304" pitchFamily="18" charset="0"/>
              </a:rPr>
              <a:t>tê</a:t>
            </a:r>
            <a:r>
              <a:rPr lang="en-US" sz="2800" dirty="0">
                <a:solidFill>
                  <a:srgbClr val="333333"/>
                </a:solidFill>
                <a:highlight>
                  <a:srgbClr val="FFFFFF"/>
                </a:highlight>
                <a:latin typeface="Times New Roman" panose="02020603050405020304" pitchFamily="18" charset="0"/>
                <a:cs typeface="Times New Roman" panose="02020603050405020304" pitchFamily="18" charset="0"/>
              </a:rPr>
              <a:t> </a:t>
            </a:r>
            <a:r>
              <a:rPr lang="en-US" sz="2800" dirty="0" err="1">
                <a:solidFill>
                  <a:srgbClr val="333333"/>
                </a:solidFill>
                <a:highlight>
                  <a:srgbClr val="FFFFFF"/>
                </a:highlight>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63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8DC001-189D-A974-3C52-293D9F8D2A26}"/>
              </a:ext>
            </a:extLst>
          </p:cNvPr>
          <p:cNvSpPr txBox="1"/>
          <p:nvPr/>
        </p:nvSpPr>
        <p:spPr>
          <a:xfrm>
            <a:off x="566529" y="123794"/>
            <a:ext cx="10793895" cy="6124754"/>
          </a:xfrm>
          <a:prstGeom prst="rect">
            <a:avLst/>
          </a:prstGeom>
          <a:noFill/>
        </p:spPr>
        <p:txBody>
          <a:bodyPr wrap="square" rtlCol="0">
            <a:spAutoFit/>
          </a:bodyPr>
          <a:lstStyle/>
          <a:p>
            <a:r>
              <a:rPr lang="en-US" sz="1800" i="0" dirty="0">
                <a:solidFill>
                  <a:srgbClr val="FF0000"/>
                </a:solidFill>
                <a:effectLst/>
                <a:ea typeface="Times New Roman" panose="02020603050405020304" pitchFamily="18" charset="0"/>
              </a:rPr>
              <a:t> </a:t>
            </a:r>
            <a:r>
              <a:rPr lang="en-US" sz="2800" i="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vi-VN" sz="280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Khai thác tài nguyên rừng bền vững cần đáp ứng những yêu cầu cơ bản nào?</a:t>
            </a:r>
            <a:endParaRPr lang="en-US" sz="280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Khai thác lâm sản trong mỗi loại rừng cần thực hiện theo quy định của pháp luật về bảo vệ và phát triển rừng, bảo vệ môi trường và bảo tồn đa dạng sinh học; phù hợp với chiến lược phát triển lâm nghiệp, theo đúng kế hoạch bảo vệ và phát triển rừng.</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vi-VN" sz="2800" dirty="0">
                <a:latin typeface="Times New Roman" panose="02020603050405020304" pitchFamily="18" charset="0"/>
                <a:cs typeface="Times New Roman" panose="02020603050405020304" pitchFamily="18" charset="0"/>
              </a:rPr>
              <a:t>Đảm bảo thực hiện các biện pháp tái sinh rừng và trồng lại rừng sau  khai thác.</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vi-VN" sz="2800" dirty="0">
                <a:latin typeface="Times New Roman" panose="02020603050405020304" pitchFamily="18" charset="0"/>
                <a:cs typeface="Times New Roman" panose="02020603050405020304" pitchFamily="18" charset="0"/>
              </a:rPr>
              <a:t>Khai thác không lạm vào vốn rừng- Áp dụng các biện pháp, kĩ thuật khai thác lâm sản phù hợp nhằm hạn chế tác động xấu đến môi trường rừng và đa dạng sinh học</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vi-VN" sz="2800" dirty="0">
                <a:latin typeface="Times New Roman" panose="02020603050405020304" pitchFamily="18" charset="0"/>
                <a:cs typeface="Times New Roman" panose="02020603050405020304" pitchFamily="18" charset="0"/>
              </a:rPr>
              <a:t>Cần tuân thủ nghiêm ngặt quy định của pháp luật đối với việc khai thác các loài thực vật, động vật rừng quý hiếm và các loài được ưu tiên bảo vệ.</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52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285EDD-6CE9-3C7E-9314-FC7876674AB3}"/>
              </a:ext>
            </a:extLst>
          </p:cNvPr>
          <p:cNvSpPr txBox="1"/>
          <p:nvPr/>
        </p:nvSpPr>
        <p:spPr>
          <a:xfrm>
            <a:off x="566529" y="955928"/>
            <a:ext cx="10137914" cy="1815882"/>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6: </a:t>
            </a: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hậu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a:p>
            <a:pPr marL="285750" indent="-285750">
              <a:buFontTx/>
              <a:buChar char="-"/>
            </a:pPr>
            <a:r>
              <a:rPr lang="vi-VN" sz="2800" dirty="0">
                <a:latin typeface="Times New Roman" panose="02020603050405020304" pitchFamily="18" charset="0"/>
                <a:cs typeface="Times New Roman" panose="02020603050405020304" pitchFamily="18" charset="0"/>
              </a:rPr>
              <a:t>Xói mòn đất, lũ lụt,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biến đổi khí hậu</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vi-VN" sz="2800" dirty="0">
                <a:latin typeface="Times New Roman" panose="02020603050405020304" pitchFamily="18" charset="0"/>
                <a:cs typeface="Times New Roman" panose="02020603050405020304" pitchFamily="18" charset="0"/>
              </a:rPr>
              <a:t>Sản lượng lâm sản giảm gây ảnh hưởng đến nền kinh tế….</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57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804" y="262094"/>
            <a:ext cx="10515600" cy="1325563"/>
          </a:xfrm>
        </p:spPr>
        <p:txBody>
          <a:bodyPr>
            <a:normAutofit fontScale="90000"/>
          </a:bodyPr>
          <a:lstStyle/>
          <a:p>
            <a:pPr>
              <a:spcAft>
                <a:spcPts val="0"/>
              </a:spcAft>
            </a:pPr>
            <a:r>
              <a:rPr lang="en-US" sz="3100" b="1" i="0" dirty="0">
                <a:solidFill>
                  <a:schemeClr val="tx1"/>
                </a:solidFill>
                <a:effectLst/>
                <a:latin typeface="Times New Roman" panose="02020603050405020304" pitchFamily="18" charset="0"/>
                <a:ea typeface="SimSun" panose="02010600030101010101" pitchFamily="2" charset="-122"/>
              </a:rPr>
              <a:t>2.1 </a:t>
            </a:r>
            <a:r>
              <a:rPr lang="en-US" sz="3100" b="1" i="0" dirty="0" err="1">
                <a:solidFill>
                  <a:schemeClr val="tx1"/>
                </a:solidFill>
                <a:effectLst/>
                <a:latin typeface="Times New Roman" panose="02020603050405020304" pitchFamily="18" charset="0"/>
                <a:ea typeface="SimSun" panose="02010600030101010101" pitchFamily="2" charset="-122"/>
              </a:rPr>
              <a:t>Nhiệm</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vụ</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của</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từng</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đối</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tượng</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chủ</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rừng</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toàn</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dân</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các</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cấp</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quản</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lí</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trong</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bảo</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vệ</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rừng</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là</a:t>
            </a:r>
            <a:r>
              <a:rPr lang="en-US" sz="3100" b="1" i="0" dirty="0">
                <a:solidFill>
                  <a:schemeClr val="tx1"/>
                </a:solidFill>
                <a:effectLst/>
                <a:latin typeface="Times New Roman" panose="02020603050405020304" pitchFamily="18" charset="0"/>
                <a:ea typeface="SimSun" panose="02010600030101010101" pitchFamily="2" charset="-122"/>
              </a:rPr>
              <a:t> </a:t>
            </a:r>
            <a:r>
              <a:rPr lang="en-US" sz="3100" b="1" i="0" dirty="0" err="1">
                <a:solidFill>
                  <a:schemeClr val="tx1"/>
                </a:solidFill>
                <a:effectLst/>
                <a:latin typeface="Times New Roman" panose="02020603050405020304" pitchFamily="18" charset="0"/>
                <a:ea typeface="SimSun" panose="02010600030101010101" pitchFamily="2" charset="-122"/>
              </a:rPr>
              <a:t>gì</a:t>
            </a:r>
            <a:r>
              <a:rPr lang="en-US" sz="3100" b="1" dirty="0">
                <a:solidFill>
                  <a:schemeClr val="tx1"/>
                </a:solidFill>
                <a:latin typeface="Times New Roman" panose="02020603050405020304" pitchFamily="18" charset="0"/>
                <a:ea typeface="SimSun" panose="02010600030101010101" pitchFamily="2" charset="-122"/>
              </a:rPr>
              <a:t> </a:t>
            </a:r>
            <a:br>
              <a:rPr lang="en-US" sz="2700" dirty="0">
                <a:solidFill>
                  <a:schemeClr val="tx1"/>
                </a:solidFill>
                <a:effectLst/>
                <a:latin typeface="Times New Roman" panose="02020603050405020304" pitchFamily="18" charset="0"/>
                <a:ea typeface="SimSun" panose="02010600030101010101" pitchFamily="2" charset="-122"/>
              </a:rPr>
            </a:br>
            <a:endParaRPr lang="en-US" dirty="0">
              <a:solidFill>
                <a:schemeClr val="tx1"/>
              </a:solidFill>
            </a:endParaRPr>
          </a:p>
        </p:txBody>
      </p:sp>
      <p:sp>
        <p:nvSpPr>
          <p:cNvPr id="5" name="Rectangle 4"/>
          <p:cNvSpPr/>
          <p:nvPr/>
        </p:nvSpPr>
        <p:spPr>
          <a:xfrm>
            <a:off x="670774" y="1225689"/>
            <a:ext cx="10515600" cy="5632311"/>
          </a:xfrm>
          <a:prstGeom prst="rect">
            <a:avLst/>
          </a:prstGeom>
        </p:spPr>
        <p:txBody>
          <a:bodyPr wrap="square">
            <a:spAutoFit/>
          </a:bodyPr>
          <a:lstStyle/>
          <a:p>
            <a:r>
              <a:rPr lang="en-US" sz="2400"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Nhiệm</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vụ</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của</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chủ</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rừng</a:t>
            </a:r>
            <a:r>
              <a:rPr lang="en-US" sz="2400" b="1" dirty="0">
                <a:solidFill>
                  <a:prstClr val="black"/>
                </a:solidFill>
                <a:latin typeface="Times New Roman" panose="02020603050405020304" pitchFamily="18" charset="0"/>
                <a:ea typeface="SimSun" panose="02010600030101010101" pitchFamily="2" charset="-122"/>
                <a:cs typeface="+mj-cs"/>
              </a:rPr>
              <a:t> </a:t>
            </a:r>
            <a:br>
              <a:rPr lang="en-US" sz="2400" dirty="0">
                <a:solidFill>
                  <a:prstClr val="black"/>
                </a:solidFill>
                <a:latin typeface="Times New Roman" panose="02020603050405020304" pitchFamily="18" charset="0"/>
                <a:ea typeface="SimSun" panose="02010600030101010101" pitchFamily="2" charset="-122"/>
                <a:cs typeface="+mj-cs"/>
              </a:rPr>
            </a:b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Bảo</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vệ</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thực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động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vật</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hệ</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sinh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thái</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rừng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phòng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cháy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chữa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cháy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phòng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trừ</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sinh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vật</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gây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hại</a:t>
            </a:r>
            <a:r>
              <a:rPr lang="en-US" sz="2400" dirty="0">
                <a:solidFill>
                  <a:srgbClr val="FF0000"/>
                </a:solidFill>
                <a:latin typeface="Times New Roman" panose="02020603050405020304" pitchFamily="18" charset="0"/>
                <a:ea typeface="SimSun" panose="02010600030101010101" pitchFamily="2" charset="-122"/>
                <a:cs typeface="+mj-cs"/>
              </a:rPr>
              <a:t>. </a:t>
            </a:r>
            <a:br>
              <a:rPr lang="en-US" sz="2400" dirty="0">
                <a:solidFill>
                  <a:srgbClr val="FF0000"/>
                </a:solidFill>
                <a:latin typeface="Times New Roman" panose="02020603050405020304" pitchFamily="18" charset="0"/>
                <a:ea typeface="SimSun" panose="02010600030101010101" pitchFamily="2" charset="-122"/>
                <a:cs typeface="+mj-cs"/>
              </a:rPr>
            </a:b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Chấp</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hành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sự</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quản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lí</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thanh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tra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kiểm</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tra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của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cơ</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quan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nhà</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nước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có</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thẩm</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quyền</a:t>
            </a:r>
            <a:r>
              <a:rPr lang="en-US" sz="2400" dirty="0">
                <a:solidFill>
                  <a:prstClr val="black"/>
                </a:solidFill>
                <a:latin typeface="Times New Roman" panose="02020603050405020304" pitchFamily="18" charset="0"/>
                <a:ea typeface="SimSun" panose="02010600030101010101" pitchFamily="2" charset="-122"/>
                <a:cs typeface="+mj-cs"/>
              </a:rPr>
              <a:t>.</a:t>
            </a:r>
            <a:br>
              <a:rPr lang="en-US" sz="2400" dirty="0">
                <a:solidFill>
                  <a:prstClr val="black"/>
                </a:solidFill>
                <a:latin typeface="Times New Roman" panose="02020603050405020304" pitchFamily="18" charset="0"/>
                <a:ea typeface="SimSun" panose="02010600030101010101" pitchFamily="2" charset="-122"/>
                <a:cs typeface="+mj-cs"/>
              </a:rPr>
            </a:b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Nhiệm</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vụ</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của</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toàn</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dân</a:t>
            </a:r>
            <a:br>
              <a:rPr lang="en-US" sz="2400" dirty="0">
                <a:solidFill>
                  <a:prstClr val="black"/>
                </a:solidFill>
                <a:latin typeface="Times New Roman" panose="02020603050405020304" pitchFamily="18" charset="0"/>
                <a:ea typeface="SimSun" panose="02010600030101010101" pitchFamily="2" charset="-122"/>
                <a:cs typeface="+mj-cs"/>
              </a:rPr>
            </a:b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Bảo</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vệ</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thực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động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vật</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hệ</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sinh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thái</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rừng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phòng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cháy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chữa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cháy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phòng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trừ</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sinh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vật</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gây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hại</a:t>
            </a:r>
            <a:r>
              <a:rPr lang="en-US" sz="2400" dirty="0">
                <a:solidFill>
                  <a:srgbClr val="FF0000"/>
                </a:solidFill>
                <a:latin typeface="Times New Roman" panose="02020603050405020304" pitchFamily="18" charset="0"/>
                <a:ea typeface="SimSun" panose="02010600030101010101" pitchFamily="2" charset="-122"/>
                <a:cs typeface="+mj-cs"/>
              </a:rPr>
              <a:t>. </a:t>
            </a:r>
            <a:br>
              <a:rPr lang="en-US" sz="2400" dirty="0">
                <a:solidFill>
                  <a:srgbClr val="FF0000"/>
                </a:solidFill>
                <a:latin typeface="Times New Roman" panose="02020603050405020304" pitchFamily="18" charset="0"/>
                <a:ea typeface="SimSun" panose="02010600030101010101" pitchFamily="2" charset="-122"/>
                <a:cs typeface="+mj-cs"/>
              </a:rPr>
            </a:b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Thông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báo</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kịp</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thời</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cho</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cơ</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quan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quản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lí</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các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hành</a:t>
            </a:r>
            <a:r>
              <a:rPr lang="en-US" sz="2400" dirty="0">
                <a:solidFill>
                  <a:srgbClr val="FF0000"/>
                </a:solidFill>
                <a:latin typeface="Times New Roman" panose="02020603050405020304" pitchFamily="18" charset="0"/>
                <a:ea typeface="SimSun" panose="02010600030101010101" pitchFamily="2" charset="-122"/>
                <a:cs typeface="+mj-cs"/>
              </a:rPr>
              <a:t> vi </a:t>
            </a:r>
            <a:r>
              <a:rPr lang="en-US" sz="2400" dirty="0" err="1">
                <a:solidFill>
                  <a:srgbClr val="FF0000"/>
                </a:solidFill>
                <a:latin typeface="Times New Roman" panose="02020603050405020304" pitchFamily="18" charset="0"/>
                <a:ea typeface="SimSun" panose="02010600030101010101" pitchFamily="2" charset="-122"/>
                <a:cs typeface="+mj-cs"/>
              </a:rPr>
              <a:t>vi</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phạm</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quản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lí</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bảo</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vệ</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rừng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chấp</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hành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sự</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huy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động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nhân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lực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phương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tiện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của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cơ</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quan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nhà</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nước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khi</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có</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cháy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rừng</a:t>
            </a:r>
            <a:r>
              <a:rPr lang="en-US" sz="2400" dirty="0">
                <a:solidFill>
                  <a:srgbClr val="FF0000"/>
                </a:solidFill>
                <a:latin typeface="Times New Roman" panose="02020603050405020304" pitchFamily="18" charset="0"/>
                <a:ea typeface="SimSun" panose="02010600030101010101" pitchFamily="2" charset="-122"/>
                <a:cs typeface="+mj-cs"/>
              </a:rPr>
              <a:t>.</a:t>
            </a:r>
            <a:br>
              <a:rPr lang="en-US" sz="2400" dirty="0">
                <a:solidFill>
                  <a:prstClr val="black"/>
                </a:solidFill>
                <a:latin typeface="Times New Roman" panose="02020603050405020304" pitchFamily="18" charset="0"/>
                <a:ea typeface="SimSun" panose="02010600030101010101" pitchFamily="2" charset="-122"/>
                <a:cs typeface="+mj-cs"/>
              </a:rPr>
            </a:b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Nhiệm</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vụ</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của</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các</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cấp</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quản</a:t>
            </a:r>
            <a:r>
              <a:rPr lang="en-US" sz="2400" b="1" dirty="0">
                <a:solidFill>
                  <a:prstClr val="black"/>
                </a:solidFill>
                <a:latin typeface="Times New Roman" panose="02020603050405020304" pitchFamily="18" charset="0"/>
                <a:ea typeface="SimSun" panose="02010600030101010101" pitchFamily="2" charset="-122"/>
                <a:cs typeface="+mj-cs"/>
              </a:rPr>
              <a:t> </a:t>
            </a:r>
            <a:r>
              <a:rPr lang="en-US" sz="2400" b="1" dirty="0" err="1">
                <a:solidFill>
                  <a:prstClr val="black"/>
                </a:solidFill>
                <a:latin typeface="Times New Roman" panose="02020603050405020304" pitchFamily="18" charset="0"/>
                <a:ea typeface="SimSun" panose="02010600030101010101" pitchFamily="2" charset="-122"/>
                <a:cs typeface="+mj-cs"/>
              </a:rPr>
              <a:t>lí</a:t>
            </a:r>
            <a:br>
              <a:rPr lang="en-US" sz="2400" dirty="0">
                <a:solidFill>
                  <a:prstClr val="black"/>
                </a:solidFill>
                <a:latin typeface="Times New Roman" panose="02020603050405020304" pitchFamily="18" charset="0"/>
                <a:ea typeface="SimSun" panose="02010600030101010101" pitchFamily="2" charset="-122"/>
                <a:cs typeface="+mj-cs"/>
              </a:rPr>
            </a:b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Thực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hiện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đúng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chức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năng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nhiệm</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vụ</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quyền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hạn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về</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quản</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lí</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bảo</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vệ</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rừng</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theo</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quy</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định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pháp</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luật</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Tổ</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chức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chỉ</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đạo</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điều</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tra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thanh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tra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kiểm</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tra</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xử</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lí</a:t>
            </a:r>
            <a:r>
              <a:rPr lang="en-US" sz="2400" dirty="0">
                <a:solidFill>
                  <a:srgbClr val="FF0000"/>
                </a:solidFill>
                <a:latin typeface="Times New Roman" panose="02020603050405020304" pitchFamily="18" charset="0"/>
                <a:ea typeface="SimSun" panose="02010600030101010101" pitchFamily="2" charset="-122"/>
                <a:cs typeface="+mj-cs"/>
              </a:rPr>
              <a:t> vi </a:t>
            </a:r>
            <a:r>
              <a:rPr lang="en-US" sz="2400" dirty="0" err="1">
                <a:solidFill>
                  <a:srgbClr val="FF0000"/>
                </a:solidFill>
                <a:latin typeface="Times New Roman" panose="02020603050405020304" pitchFamily="18" charset="0"/>
                <a:ea typeface="SimSun" panose="02010600030101010101" pitchFamily="2" charset="-122"/>
                <a:cs typeface="+mj-cs"/>
              </a:rPr>
              <a:t>phạm</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giải</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quyết</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tranh</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chấp</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khiếu</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nại</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và</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các</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nhiệm</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vụ</a:t>
            </a:r>
            <a:r>
              <a:rPr lang="en-US" sz="2400" dirty="0">
                <a:solidFill>
                  <a:srgbClr val="FF0000"/>
                </a:solidFill>
                <a:latin typeface="Times New Roman" panose="02020603050405020304" pitchFamily="18" charset="0"/>
                <a:ea typeface="SimSun" panose="02010600030101010101" pitchFamily="2" charset="-122"/>
                <a:cs typeface="+mj-cs"/>
              </a:rPr>
              <a:t> </a:t>
            </a:r>
            <a:r>
              <a:rPr lang="en-US" sz="2400" dirty="0" err="1">
                <a:solidFill>
                  <a:srgbClr val="FF0000"/>
                </a:solidFill>
                <a:latin typeface="Times New Roman" panose="02020603050405020304" pitchFamily="18" charset="0"/>
                <a:ea typeface="SimSun" panose="02010600030101010101" pitchFamily="2" charset="-122"/>
                <a:cs typeface="+mj-cs"/>
              </a:rPr>
              <a:t>khác</a:t>
            </a:r>
            <a:r>
              <a:rPr lang="en-US" sz="2400" dirty="0">
                <a:solidFill>
                  <a:srgbClr val="FF0000"/>
                </a:solidFill>
                <a:latin typeface="Times New Roman" panose="02020603050405020304" pitchFamily="18" charset="0"/>
                <a:ea typeface="SimSun" panose="02010600030101010101" pitchFamily="2" charset="-122"/>
                <a:cs typeface="+mj-cs"/>
              </a:rPr>
              <a:t>.</a:t>
            </a:r>
            <a:br>
              <a:rPr lang="en-US" sz="2400" dirty="0">
                <a:solidFill>
                  <a:srgbClr val="FF0000"/>
                </a:solidFill>
                <a:latin typeface="Times New Roman" panose="02020603050405020304" pitchFamily="18" charset="0"/>
                <a:ea typeface="SimSun" panose="02010600030101010101" pitchFamily="2" charset="-122"/>
                <a:cs typeface="+mj-cs"/>
              </a:rPr>
            </a:br>
            <a:endParaRPr lang="en-US" sz="2400" dirty="0">
              <a:solidFill>
                <a:srgbClr val="FF0000"/>
              </a:solidFill>
            </a:endParaRPr>
          </a:p>
        </p:txBody>
      </p:sp>
    </p:spTree>
    <p:extLst>
      <p:ext uri="{BB962C8B-B14F-4D97-AF65-F5344CB8AC3E}">
        <p14:creationId xmlns:p14="http://schemas.microsoft.com/office/powerpoint/2010/main" val="123005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290" y="904505"/>
            <a:ext cx="10515600" cy="4351338"/>
          </a:xfrm>
        </p:spPr>
        <p:txBody>
          <a:bodyPr>
            <a:normAutofit/>
          </a:bodyPr>
          <a:lstStyle/>
          <a:p>
            <a:pPr marL="0" indent="0">
              <a:spcAft>
                <a:spcPts val="0"/>
              </a:spcAft>
              <a:buNone/>
            </a:pPr>
            <a:r>
              <a:rPr lang="en-US" sz="2400" b="1" dirty="0">
                <a:solidFill>
                  <a:schemeClr val="tx1"/>
                </a:solidFill>
                <a:effectLst/>
                <a:latin typeface="Times New Roman" panose="02020603050405020304" pitchFamily="18" charset="0"/>
                <a:ea typeface="SimSun" panose="02010600030101010101" pitchFamily="2" charset="-122"/>
              </a:rPr>
              <a:t>2.2 </a:t>
            </a:r>
            <a:r>
              <a:rPr lang="en-US" sz="2400" b="1" dirty="0" err="1">
                <a:solidFill>
                  <a:schemeClr val="tx1"/>
                </a:solidFill>
                <a:effectLst/>
                <a:latin typeface="Times New Roman" panose="02020603050405020304" pitchFamily="18" charset="0"/>
                <a:ea typeface="SimSun" panose="02010600030101010101" pitchFamily="2" charset="-122"/>
              </a:rPr>
              <a:t>Nhiệm</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vụ</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của</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khai</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thác</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tài</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nguyên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rừng</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bền</a:t>
            </a:r>
            <a:r>
              <a:rPr lang="en-US" sz="2400" b="1" dirty="0">
                <a:solidFill>
                  <a:schemeClr val="tx1"/>
                </a:solidFill>
                <a:effectLst/>
                <a:latin typeface="Times New Roman" panose="02020603050405020304" pitchFamily="18" charset="0"/>
                <a:ea typeface="SimSun" panose="02010600030101010101" pitchFamily="2" charset="-122"/>
              </a:rPr>
              <a:t> </a:t>
            </a:r>
            <a:r>
              <a:rPr lang="en-US" sz="2400" b="1" dirty="0" err="1">
                <a:solidFill>
                  <a:schemeClr val="tx1"/>
                </a:solidFill>
                <a:effectLst/>
                <a:latin typeface="Times New Roman" panose="02020603050405020304" pitchFamily="18" charset="0"/>
                <a:ea typeface="SimSun" panose="02010600030101010101" pitchFamily="2" charset="-122"/>
              </a:rPr>
              <a:t>vững</a:t>
            </a:r>
            <a:endParaRPr lang="en-US" sz="2400" b="1" dirty="0">
              <a:solidFill>
                <a:schemeClr val="tx1"/>
              </a:solidFill>
              <a:effectLst/>
              <a:latin typeface="Times New Roman" panose="02020603050405020304" pitchFamily="18" charset="0"/>
              <a:ea typeface="SimSun" panose="02010600030101010101" pitchFamily="2" charset="-122"/>
            </a:endParaRPr>
          </a:p>
          <a:p>
            <a:pPr marL="0" indent="0">
              <a:spcAft>
                <a:spcPts val="0"/>
              </a:spcAft>
              <a:buNone/>
            </a:pP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Khai</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thác</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lâm</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sản</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thực</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hiện</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theo</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quy</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định</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pháp</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luật</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về</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bảo</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vệ</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phát</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triển</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rừng</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bảo</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vệ</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môi</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trường</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đa</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dạng</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sinh</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học</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phù</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hợp</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chiến</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lược</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phát</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triển</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lâm</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nghiệp</a:t>
            </a:r>
            <a:r>
              <a:rPr lang="en-US" sz="2400" dirty="0">
                <a:solidFill>
                  <a:srgbClr val="FF0000"/>
                </a:solidFill>
                <a:effectLst/>
                <a:latin typeface="Times New Roman" panose="02020603050405020304" pitchFamily="18" charset="0"/>
                <a:ea typeface="SimSun" panose="02010600030101010101" pitchFamily="2" charset="-122"/>
              </a:rPr>
              <a:t>.</a:t>
            </a:r>
          </a:p>
          <a:p>
            <a:pPr marL="0" indent="0">
              <a:spcAft>
                <a:spcPts val="0"/>
              </a:spcAft>
              <a:buNone/>
            </a:pP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Thực</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hiện</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các</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biện</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pháp</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tái</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sinh</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rừng</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và</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trồng</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rừng</a:t>
            </a:r>
            <a:endParaRPr lang="en-US" sz="2400" dirty="0">
              <a:solidFill>
                <a:srgbClr val="FF0000"/>
              </a:solidFill>
              <a:effectLst/>
              <a:latin typeface="Times New Roman" panose="02020603050405020304" pitchFamily="18" charset="0"/>
              <a:ea typeface="SimSun" panose="02010600030101010101" pitchFamily="2" charset="-122"/>
            </a:endParaRPr>
          </a:p>
          <a:p>
            <a:pPr marL="0" indent="0">
              <a:spcAft>
                <a:spcPts val="0"/>
              </a:spcAft>
              <a:buNone/>
            </a:pP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Không</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lạm</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vốn</a:t>
            </a:r>
            <a:r>
              <a:rPr lang="en-US" sz="2400" dirty="0">
                <a:solidFill>
                  <a:srgbClr val="FF0000"/>
                </a:solidFill>
                <a:effectLst/>
                <a:latin typeface="Times New Roman" panose="02020603050405020304" pitchFamily="18" charset="0"/>
                <a:ea typeface="SimSun" panose="02010600030101010101" pitchFamily="2" charset="-122"/>
              </a:rPr>
              <a:t> </a:t>
            </a:r>
            <a:r>
              <a:rPr lang="en-US" sz="2400" dirty="0" err="1">
                <a:solidFill>
                  <a:srgbClr val="FF0000"/>
                </a:solidFill>
                <a:effectLst/>
                <a:latin typeface="Times New Roman" panose="02020603050405020304" pitchFamily="18" charset="0"/>
                <a:ea typeface="SimSun" panose="02010600030101010101" pitchFamily="2" charset="-122"/>
              </a:rPr>
              <a:t>rừng</a:t>
            </a:r>
            <a:endParaRPr lang="en-US" sz="2400" dirty="0">
              <a:solidFill>
                <a:srgbClr val="FF0000"/>
              </a:solidFill>
              <a:effectLst/>
              <a:latin typeface="Times New Roman" panose="02020603050405020304" pitchFamily="18" charset="0"/>
              <a:ea typeface="SimSun" panose="02010600030101010101" pitchFamily="2" charset="-122"/>
            </a:endParaRPr>
          </a:p>
          <a:p>
            <a:pPr marL="0" indent="0">
              <a:spcAft>
                <a:spcPts val="0"/>
              </a:spcAft>
              <a:buNone/>
            </a:pP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kĩ</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thuật</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khai</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thác</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phù</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hợp</a:t>
            </a:r>
            <a:r>
              <a:rPr lang="en-US" sz="2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0" indent="0">
              <a:buNone/>
            </a:pPr>
            <a:r>
              <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Tuân thủ nghiêm ngặt quy định pháp luật với việc khai thác động thực vật quý hiếm, ưu tiên bảo vệ.</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646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B23DD6-C418-6D6F-1371-8CC6B2AF59F2}"/>
              </a:ext>
            </a:extLst>
          </p:cNvPr>
          <p:cNvSpPr txBox="1"/>
          <p:nvPr/>
        </p:nvSpPr>
        <p:spPr>
          <a:xfrm>
            <a:off x="2107095" y="93196"/>
            <a:ext cx="6619461"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LUYỆN TẬP </a:t>
            </a:r>
          </a:p>
        </p:txBody>
      </p:sp>
      <p:sp>
        <p:nvSpPr>
          <p:cNvPr id="5" name="TextBox 4">
            <a:extLst>
              <a:ext uri="{FF2B5EF4-FFF2-40B4-BE49-F238E27FC236}">
                <a16:creationId xmlns:a16="http://schemas.microsoft.com/office/drawing/2014/main" id="{6A885FE9-6369-70E7-0464-8AB3B1C20EF7}"/>
              </a:ext>
            </a:extLst>
          </p:cNvPr>
          <p:cNvSpPr txBox="1"/>
          <p:nvPr/>
        </p:nvSpPr>
        <p:spPr>
          <a:xfrm>
            <a:off x="536713" y="588519"/>
            <a:ext cx="6826194" cy="1938992"/>
          </a:xfrm>
          <a:prstGeom prst="rect">
            <a:avLst/>
          </a:prstGeom>
          <a:noFill/>
        </p:spPr>
        <p:txBody>
          <a:bodyPr wrap="square" rtlCol="0">
            <a:spAutoFit/>
          </a:bodyPr>
          <a:lstStyle/>
          <a:p>
            <a:r>
              <a:rPr lang="vi-VN" sz="2400" b="1" dirty="0">
                <a:solidFill>
                  <a:srgbClr val="000000"/>
                </a:solidFill>
                <a:effectLst/>
                <a:highlight>
                  <a:srgbClr val="FFFFFF"/>
                </a:highlight>
                <a:latin typeface="Times New Roman" panose="02020603050405020304" pitchFamily="18" charset="0"/>
                <a:ea typeface="SimSun" panose="02010600030101010101" pitchFamily="2" charset="-122"/>
              </a:rPr>
              <a:t>Câu 1</a:t>
            </a:r>
            <a:r>
              <a:rPr lang="vi-VN" sz="2400" dirty="0">
                <a:solidFill>
                  <a:srgbClr val="000000"/>
                </a:solidFill>
                <a:effectLst/>
                <a:highlight>
                  <a:srgbClr val="FFFFFF"/>
                </a:highlight>
                <a:latin typeface="Times New Roman" panose="02020603050405020304" pitchFamily="18" charset="0"/>
                <a:ea typeface="SimSun" panose="02010600030101010101" pitchFamily="2" charset="-122"/>
              </a:rPr>
              <a:t>: Hoạt động gây suy giảm tài nguyên rừng: </a:t>
            </a:r>
            <a:endParaRPr lang="en-US" sz="2400" dirty="0">
              <a:effectLst/>
              <a:highlight>
                <a:srgbClr val="FFFFFF"/>
              </a:highlight>
              <a:latin typeface="Times New Roman" panose="02020603050405020304" pitchFamily="18" charset="0"/>
              <a:ea typeface="SimSun" panose="02010600030101010101" pitchFamily="2" charset="-122"/>
            </a:endParaRPr>
          </a:p>
          <a:p>
            <a:r>
              <a:rPr lang="vi-VN"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a:effectLst/>
                <a:highlight>
                  <a:srgbClr val="FFFFFF"/>
                </a:highlight>
                <a:latin typeface="Times New Roman" panose="02020603050405020304" pitchFamily="18" charset="0"/>
                <a:ea typeface="SimSun" panose="02010600030101010101" pitchFamily="2" charset="-122"/>
              </a:rPr>
              <a:t>A: </a:t>
            </a:r>
            <a:r>
              <a:rPr lang="en-US" sz="2400" dirty="0" err="1">
                <a:effectLst/>
                <a:highlight>
                  <a:srgbClr val="FFFFFF"/>
                </a:highlight>
                <a:latin typeface="Times New Roman" panose="02020603050405020304" pitchFamily="18" charset="0"/>
                <a:ea typeface="SimSun" panose="02010600030101010101" pitchFamily="2" charset="-122"/>
              </a:rPr>
              <a:t>chặt</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phá</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rừng</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đốt</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rừng</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làm</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rẫy</a:t>
            </a:r>
            <a:endParaRPr lang="en-US" sz="2400" dirty="0">
              <a:effectLst/>
              <a:highlight>
                <a:srgbClr val="FFFFFF"/>
              </a:highlight>
              <a:latin typeface="Times New Roman" panose="02020603050405020304" pitchFamily="18" charset="0"/>
              <a:ea typeface="SimSun" panose="02010600030101010101" pitchFamily="2" charset="-122"/>
            </a:endParaRPr>
          </a:p>
          <a:p>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B: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Trồng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endParaRPr lang="en-US" sz="2400" dirty="0">
              <a:effectLst/>
              <a:highlight>
                <a:srgbClr val="FFFFFF"/>
              </a:highlight>
              <a:latin typeface="Times New Roman" panose="02020603050405020304" pitchFamily="18" charset="0"/>
              <a:ea typeface="SimSun" panose="02010600030101010101" pitchFamily="2" charset="-122"/>
            </a:endParaRPr>
          </a:p>
          <a:p>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C :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khai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thác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một</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cách</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hợp</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lí</a:t>
            </a:r>
            <a:endParaRPr lang="en-US" sz="2400" dirty="0">
              <a:effectLst/>
              <a:highlight>
                <a:srgbClr val="FFFFFF"/>
              </a:highlight>
              <a:latin typeface="Times New Roman" panose="02020603050405020304" pitchFamily="18" charset="0"/>
              <a:ea typeface="SimSun" panose="02010600030101010101" pitchFamily="2" charset="-122"/>
            </a:endParaRPr>
          </a:p>
          <a:p>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D: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Quản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lí</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theo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quy</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định</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của</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pháp</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luật</a:t>
            </a:r>
            <a:endParaRPr lang="en-US" sz="2400" dirty="0">
              <a:effectLst/>
              <a:highlight>
                <a:srgbClr val="FFFFFF"/>
              </a:highlight>
              <a:latin typeface="Times New Roman" panose="02020603050405020304" pitchFamily="18" charset="0"/>
              <a:ea typeface="SimSun" panose="02010600030101010101" pitchFamily="2" charset="-122"/>
            </a:endParaRPr>
          </a:p>
        </p:txBody>
      </p:sp>
      <p:sp>
        <p:nvSpPr>
          <p:cNvPr id="6" name="TextBox 5">
            <a:extLst>
              <a:ext uri="{FF2B5EF4-FFF2-40B4-BE49-F238E27FC236}">
                <a16:creationId xmlns:a16="http://schemas.microsoft.com/office/drawing/2014/main" id="{71DA585D-9491-F283-60C6-D2F9231733D2}"/>
              </a:ext>
            </a:extLst>
          </p:cNvPr>
          <p:cNvSpPr txBox="1"/>
          <p:nvPr/>
        </p:nvSpPr>
        <p:spPr>
          <a:xfrm>
            <a:off x="260736" y="2486710"/>
            <a:ext cx="11670527" cy="4278094"/>
          </a:xfrm>
          <a:prstGeom prst="rect">
            <a:avLst/>
          </a:prstGeom>
          <a:noFill/>
        </p:spPr>
        <p:txBody>
          <a:bodyPr wrap="square" rtlCol="0">
            <a:spAutoFit/>
          </a:bodyPr>
          <a:lstStyle/>
          <a:p>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Câu</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2</a:t>
            </a:r>
            <a:r>
              <a:rPr lang="en-US" sz="2800" b="0"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Chọn</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ý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sai</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khi</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nói</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về</a:t>
            </a:r>
            <a:r>
              <a:rPr lang="en-US" sz="2800" b="0"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khai</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thác</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tài</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nguyên</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bền</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vững</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mang</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lại</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lợi</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ích</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gì</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A. Duy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trì</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nâng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cao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chức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năng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phòng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hộ</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môi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trường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nguồn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nước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đất</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chống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xói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mòn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khí</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hậu</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a:t>
            </a:r>
            <a:endParaRPr lang="en-US" sz="2400" dirty="0">
              <a:effectLst/>
              <a:highlight>
                <a:srgbClr val="FFFFFF"/>
              </a:highlight>
              <a:latin typeface="Times New Roman" panose="02020603050405020304" pitchFamily="18" charset="0"/>
              <a:ea typeface="SimSun" panose="02010600030101010101" pitchFamily="2" charset="-122"/>
            </a:endParaRPr>
          </a:p>
          <a:p>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B.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tồn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đa</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dạng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sinh</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học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tồn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nguồn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gene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các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loài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động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thực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vật</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quý</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hiếm</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các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hệ</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sinh</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thái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tự</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nhiên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môi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trường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sống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tự</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nhiên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của</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rất</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nhiều</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loài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động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thực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vật</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quý</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hiếm</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a:t>
            </a:r>
            <a:endParaRPr lang="en-US" sz="2400" dirty="0">
              <a:effectLst/>
              <a:highlight>
                <a:srgbClr val="FFFFFF"/>
              </a:highlight>
              <a:latin typeface="Times New Roman" panose="02020603050405020304" pitchFamily="18" charset="0"/>
              <a:ea typeface="SimSun" panose="02010600030101010101" pitchFamily="2" charset="-122"/>
            </a:endParaRPr>
          </a:p>
          <a:p>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C. Duy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trì</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nâng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cao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chức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năng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sản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xuất</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của</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gỗ</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lâm</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sản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ngoài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gỗ</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Đảm</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kinh</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doanh</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sản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xuất</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những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sản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phẩm</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dịch</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vụ</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của</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lâu</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dài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liên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tục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Góp</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phần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tạo</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việc</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làm</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cải</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thiện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sinh</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kế</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vùng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nông</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400" dirty="0" err="1">
                <a:solidFill>
                  <a:srgbClr val="000000"/>
                </a:solidFill>
                <a:effectLst/>
                <a:highlight>
                  <a:srgbClr val="FFFFFF"/>
                </a:highlight>
                <a:latin typeface="Times New Roman" panose="02020603050405020304" pitchFamily="18" charset="0"/>
                <a:ea typeface="SimSun" panose="02010600030101010101" pitchFamily="2" charset="-122"/>
              </a:rPr>
              <a:t>thôn</a:t>
            </a:r>
            <a:r>
              <a:rPr lang="en-US" sz="2400" dirty="0">
                <a:solidFill>
                  <a:srgbClr val="000000"/>
                </a:solidFill>
                <a:effectLst/>
                <a:highlight>
                  <a:srgbClr val="FFFFFF"/>
                </a:highlight>
                <a:latin typeface="Times New Roman" panose="02020603050405020304" pitchFamily="18" charset="0"/>
                <a:ea typeface="SimSun" panose="02010600030101010101" pitchFamily="2" charset="-122"/>
              </a:rPr>
              <a:t>.</a:t>
            </a:r>
            <a:endParaRPr lang="en-US" sz="2400" dirty="0">
              <a:effectLst/>
              <a:highlight>
                <a:srgbClr val="FFFFFF"/>
              </a:highlight>
              <a:latin typeface="Times New Roman" panose="02020603050405020304" pitchFamily="18" charset="0"/>
              <a:ea typeface="SimSun" panose="02010600030101010101" pitchFamily="2" charset="-122"/>
            </a:endParaRPr>
          </a:p>
          <a:p>
            <a:r>
              <a:rPr lang="en-US" sz="2400" dirty="0">
                <a:effectLst/>
                <a:highlight>
                  <a:srgbClr val="FFFFFF"/>
                </a:highlight>
                <a:latin typeface="Times New Roman" panose="02020603050405020304" pitchFamily="18" charset="0"/>
                <a:ea typeface="SimSun" panose="02010600030101010101" pitchFamily="2" charset="-122"/>
              </a:rPr>
              <a:t>D. </a:t>
            </a:r>
            <a:r>
              <a:rPr lang="en-US" sz="2400" dirty="0" err="1">
                <a:effectLst/>
                <a:highlight>
                  <a:srgbClr val="FFFFFF"/>
                </a:highlight>
                <a:latin typeface="Times New Roman" panose="02020603050405020304" pitchFamily="18" charset="0"/>
                <a:ea typeface="SimSun" panose="02010600030101010101" pitchFamily="2" charset="-122"/>
              </a:rPr>
              <a:t>Đảm</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bảo</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lương</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thực</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thực</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phẩm</a:t>
            </a:r>
            <a:r>
              <a:rPr lang="en-US" sz="2400" dirty="0">
                <a:effectLst/>
                <a:highlight>
                  <a:srgbClr val="FFFFFF"/>
                </a:highlight>
                <a:latin typeface="Times New Roman" panose="02020603050405020304" pitchFamily="18" charset="0"/>
                <a:ea typeface="SimSun" panose="02010600030101010101" pitchFamily="2" charset="-122"/>
              </a:rPr>
              <a:t> </a:t>
            </a:r>
            <a:r>
              <a:rPr lang="en-US" sz="2400" dirty="0" err="1">
                <a:effectLst/>
                <a:highlight>
                  <a:srgbClr val="FFFFFF"/>
                </a:highlight>
                <a:latin typeface="Times New Roman" panose="02020603050405020304" pitchFamily="18" charset="0"/>
                <a:ea typeface="SimSun" panose="02010600030101010101" pitchFamily="2" charset="-122"/>
              </a:rPr>
              <a:t>cho</a:t>
            </a:r>
            <a:r>
              <a:rPr lang="en-US" sz="2400" dirty="0">
                <a:effectLst/>
                <a:highlight>
                  <a:srgbClr val="FFFFFF"/>
                </a:highlight>
                <a:latin typeface="Times New Roman" panose="02020603050405020304" pitchFamily="18" charset="0"/>
                <a:ea typeface="SimSun" panose="02010600030101010101" pitchFamily="2" charset="-122"/>
              </a:rPr>
              <a:t> con </a:t>
            </a:r>
            <a:r>
              <a:rPr lang="en-US" sz="2400" dirty="0" err="1">
                <a:effectLst/>
                <a:highlight>
                  <a:srgbClr val="FFFFFF"/>
                </a:highlight>
                <a:latin typeface="Times New Roman" panose="02020603050405020304" pitchFamily="18" charset="0"/>
                <a:ea typeface="SimSun" panose="02010600030101010101" pitchFamily="2" charset="-122"/>
              </a:rPr>
              <a:t>người</a:t>
            </a:r>
            <a:endParaRPr lang="en-US" sz="2400" dirty="0">
              <a:effectLst/>
              <a:highlight>
                <a:srgbClr val="FFFFFF"/>
              </a:highlight>
              <a:latin typeface="Times New Roman" panose="02020603050405020304" pitchFamily="18" charset="0"/>
              <a:ea typeface="SimSun" panose="02010600030101010101" pitchFamily="2" charset="-122"/>
            </a:endParaRPr>
          </a:p>
        </p:txBody>
      </p:sp>
      <p:sp>
        <p:nvSpPr>
          <p:cNvPr id="7" name="TextBox 6">
            <a:extLst>
              <a:ext uri="{FF2B5EF4-FFF2-40B4-BE49-F238E27FC236}">
                <a16:creationId xmlns:a16="http://schemas.microsoft.com/office/drawing/2014/main" id="{E6918642-5E70-347B-EB13-0779F81013C9}"/>
              </a:ext>
            </a:extLst>
          </p:cNvPr>
          <p:cNvSpPr txBox="1"/>
          <p:nvPr/>
        </p:nvSpPr>
        <p:spPr>
          <a:xfrm>
            <a:off x="536713" y="1762034"/>
            <a:ext cx="4548809" cy="367747"/>
          </a:xfrm>
          <a:prstGeom prst="rect">
            <a:avLst/>
          </a:prstGeom>
          <a:noFill/>
        </p:spPr>
        <p:txBody>
          <a:bodyPr wrap="square" rtlCol="0">
            <a:spAutoFit/>
          </a:bodyPr>
          <a:lstStyle/>
          <a:p>
            <a:endParaRPr lang="en-US" dirty="0"/>
          </a:p>
        </p:txBody>
      </p:sp>
      <p:sp>
        <p:nvSpPr>
          <p:cNvPr id="3" name="Oval 2">
            <a:extLst>
              <a:ext uri="{FF2B5EF4-FFF2-40B4-BE49-F238E27FC236}">
                <a16:creationId xmlns:a16="http://schemas.microsoft.com/office/drawing/2014/main" id="{0EE93C93-710D-5C88-D42E-EAD8C91DE0F5}"/>
              </a:ext>
            </a:extLst>
          </p:cNvPr>
          <p:cNvSpPr/>
          <p:nvPr/>
        </p:nvSpPr>
        <p:spPr>
          <a:xfrm>
            <a:off x="616227" y="1036129"/>
            <a:ext cx="377686" cy="3677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952C3A-63DE-7AB8-3A0F-F1A2A3902C77}"/>
              </a:ext>
            </a:extLst>
          </p:cNvPr>
          <p:cNvSpPr/>
          <p:nvPr/>
        </p:nvSpPr>
        <p:spPr>
          <a:xfrm>
            <a:off x="260736" y="6397057"/>
            <a:ext cx="377686" cy="3677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1856B7-E4CF-EE9E-9A08-588BFF0ECD44}"/>
              </a:ext>
            </a:extLst>
          </p:cNvPr>
          <p:cNvSpPr txBox="1"/>
          <p:nvPr/>
        </p:nvSpPr>
        <p:spPr>
          <a:xfrm>
            <a:off x="397564" y="55864"/>
            <a:ext cx="10406269" cy="2246769"/>
          </a:xfrm>
          <a:prstGeom prst="rect">
            <a:avLst/>
          </a:prstGeom>
          <a:noFill/>
        </p:spPr>
        <p:txBody>
          <a:bodyPr wrap="square" rtlCol="0">
            <a:spAutoFit/>
          </a:bodyPr>
          <a:lstStyle/>
          <a:p>
            <a:r>
              <a:rPr lang="en-US" sz="2800" b="1" dirty="0" err="1">
                <a:solidFill>
                  <a:srgbClr val="333333"/>
                </a:solidFill>
                <a:effectLst/>
                <a:highlight>
                  <a:srgbClr val="FFFFFF"/>
                </a:highlight>
                <a:latin typeface="Times New Roman" panose="02020603050405020304" pitchFamily="18" charset="0"/>
                <a:ea typeface="SimSun" panose="02010600030101010101" pitchFamily="2" charset="-122"/>
              </a:rPr>
              <a:t>Câu</a:t>
            </a:r>
            <a:r>
              <a:rPr lang="en-US" sz="2800" b="1" dirty="0">
                <a:solidFill>
                  <a:srgbClr val="333333"/>
                </a:solidFill>
                <a:effectLst/>
                <a:highlight>
                  <a:srgbClr val="FFFFFF"/>
                </a:highlight>
                <a:latin typeface="Times New Roman" panose="02020603050405020304" pitchFamily="18" charset="0"/>
                <a:ea typeface="SimSun" panose="02010600030101010101" pitchFamily="2" charset="-122"/>
              </a:rPr>
              <a:t> 3: </a:t>
            </a:r>
            <a:r>
              <a:rPr lang="en-US" sz="2800" b="1" dirty="0" err="1">
                <a:solidFill>
                  <a:srgbClr val="333333"/>
                </a:solidFill>
                <a:effectLst/>
                <a:highlight>
                  <a:srgbClr val="FFFFFF"/>
                </a:highlight>
                <a:latin typeface="Times New Roman" panose="02020603050405020304" pitchFamily="18" charset="0"/>
                <a:ea typeface="SimSun" panose="02010600030101010101" pitchFamily="2" charset="-122"/>
              </a:rPr>
              <a:t>Nhiệm</a:t>
            </a:r>
            <a:r>
              <a:rPr lang="en-US" sz="2800" b="1"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333333"/>
                </a:solidFill>
                <a:effectLst/>
                <a:highlight>
                  <a:srgbClr val="FFFFFF"/>
                </a:highlight>
                <a:latin typeface="Times New Roman" panose="02020603050405020304" pitchFamily="18" charset="0"/>
                <a:ea typeface="SimSun" panose="02010600030101010101" pitchFamily="2" charset="-122"/>
              </a:rPr>
              <a:t>vụ</a:t>
            </a:r>
            <a:r>
              <a:rPr lang="en-US" sz="2800" b="1"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333333"/>
                </a:solidFill>
                <a:effectLst/>
                <a:highlight>
                  <a:srgbClr val="FFFFFF"/>
                </a:highlight>
                <a:latin typeface="Times New Roman" panose="02020603050405020304" pitchFamily="18" charset="0"/>
                <a:ea typeface="SimSun" panose="02010600030101010101" pitchFamily="2" charset="-122"/>
              </a:rPr>
              <a:t>bảo</a:t>
            </a:r>
            <a:r>
              <a:rPr lang="en-US" sz="2800" b="1"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333333"/>
                </a:solidFill>
                <a:effectLst/>
                <a:highlight>
                  <a:srgbClr val="FFFFFF"/>
                </a:highlight>
                <a:latin typeface="Times New Roman" panose="02020603050405020304" pitchFamily="18" charset="0"/>
                <a:ea typeface="SimSun" panose="02010600030101010101" pitchFamily="2" charset="-122"/>
              </a:rPr>
              <a:t>vệ</a:t>
            </a:r>
            <a:r>
              <a:rPr lang="en-US" sz="2800" b="1"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333333"/>
                </a:solidFill>
                <a:effectLst/>
                <a:highlight>
                  <a:srgbClr val="FFFFFF"/>
                </a:highlight>
                <a:latin typeface="Times New Roman" panose="02020603050405020304" pitchFamily="18" charset="0"/>
                <a:ea typeface="SimSun" panose="02010600030101010101" pitchFamily="2" charset="-122"/>
              </a:rPr>
              <a:t>rừng</a:t>
            </a:r>
            <a:r>
              <a:rPr lang="en-US" sz="2800" b="1"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333333"/>
                </a:solidFill>
                <a:effectLst/>
                <a:highlight>
                  <a:srgbClr val="FFFFFF"/>
                </a:highlight>
                <a:latin typeface="Times New Roman" panose="02020603050405020304" pitchFamily="18" charset="0"/>
                <a:ea typeface="SimSun" panose="02010600030101010101" pitchFamily="2" charset="-122"/>
              </a:rPr>
              <a:t>thuộc</a:t>
            </a:r>
            <a:r>
              <a:rPr lang="en-US" sz="2800" b="1"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333333"/>
                </a:solidFill>
                <a:effectLst/>
                <a:highlight>
                  <a:srgbClr val="FFFFFF"/>
                </a:highlight>
                <a:latin typeface="Times New Roman" panose="02020603050405020304" pitchFamily="18" charset="0"/>
                <a:ea typeface="SimSun" panose="02010600030101010101" pitchFamily="2" charset="-122"/>
              </a:rPr>
              <a:t>về</a:t>
            </a:r>
            <a:r>
              <a:rPr lang="en-US" sz="2800" b="1" dirty="0">
                <a:solidFill>
                  <a:srgbClr val="333333"/>
                </a:solidFill>
                <a:effectLst/>
                <a:highlight>
                  <a:srgbClr val="FFFFFF"/>
                </a:highlight>
                <a:latin typeface="Times New Roman" panose="02020603050405020304" pitchFamily="18" charset="0"/>
                <a:ea typeface="SimSun" panose="02010600030101010101" pitchFamily="2" charset="-122"/>
              </a:rPr>
              <a:t>?</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800" dirty="0" err="1">
                <a:effectLst/>
                <a:highlight>
                  <a:srgbClr val="FFFFFF"/>
                </a:highlight>
                <a:latin typeface="Times New Roman" panose="02020603050405020304" pitchFamily="18" charset="0"/>
                <a:ea typeface="SimSun" panose="02010600030101010101" pitchFamily="2" charset="-122"/>
              </a:rPr>
              <a:t>A.Chủ</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rừng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toàn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dân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các</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cấp</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quản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lí</a:t>
            </a:r>
            <a:r>
              <a:rPr lang="en-US" sz="2800" dirty="0">
                <a:solidFill>
                  <a:srgbClr val="FF0000"/>
                </a:solidFill>
                <a:effectLst/>
                <a:highlight>
                  <a:srgbClr val="FFFFFF"/>
                </a:highlight>
                <a:latin typeface="Times New Roman" panose="02020603050405020304" pitchFamily="18" charset="0"/>
                <a:ea typeface="SimSun" panose="02010600030101010101" pitchFamily="2" charset="-122"/>
              </a:rPr>
              <a:t>.</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B.Toàn</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dân</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và</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chủ</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rừng</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C.Các</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cấp</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quản</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lí</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và</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chủ</a:t>
            </a:r>
            <a:r>
              <a:rPr lang="en-US" sz="2800" dirty="0">
                <a:solidFill>
                  <a:srgbClr val="333333"/>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333333"/>
                </a:solidFill>
                <a:effectLst/>
                <a:highlight>
                  <a:srgbClr val="FFFFFF"/>
                </a:highlight>
                <a:latin typeface="Times New Roman" panose="02020603050405020304" pitchFamily="18" charset="0"/>
                <a:ea typeface="SimSun" panose="02010600030101010101" pitchFamily="2" charset="-122"/>
              </a:rPr>
              <a:t>rừng</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D.Toàn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dân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các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cấp</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quản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lí</a:t>
            </a:r>
            <a:endParaRPr lang="en-US" sz="2800" dirty="0">
              <a:effectLst/>
              <a:highlight>
                <a:srgbClr val="FFFFFF"/>
              </a:highlight>
              <a:latin typeface="Times New Roman" panose="02020603050405020304" pitchFamily="18" charset="0"/>
              <a:ea typeface="SimSun" panose="02010600030101010101" pitchFamily="2" charset="-122"/>
            </a:endParaRPr>
          </a:p>
        </p:txBody>
      </p:sp>
      <p:sp>
        <p:nvSpPr>
          <p:cNvPr id="5" name="TextBox 4">
            <a:extLst>
              <a:ext uri="{FF2B5EF4-FFF2-40B4-BE49-F238E27FC236}">
                <a16:creationId xmlns:a16="http://schemas.microsoft.com/office/drawing/2014/main" id="{0C960CF3-70D7-75E7-3CDC-C6A93216078A}"/>
              </a:ext>
            </a:extLst>
          </p:cNvPr>
          <p:cNvSpPr txBox="1"/>
          <p:nvPr/>
        </p:nvSpPr>
        <p:spPr>
          <a:xfrm>
            <a:off x="0" y="2302633"/>
            <a:ext cx="11718234" cy="6124754"/>
          </a:xfrm>
          <a:prstGeom prst="rect">
            <a:avLst/>
          </a:prstGeom>
          <a:noFill/>
        </p:spPr>
        <p:txBody>
          <a:bodyPr wrap="square" rtlCol="0">
            <a:spAutoFit/>
          </a:bodyPr>
          <a:lstStyle/>
          <a:p>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Câu</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4: Ý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nào</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là</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sai</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khi</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nói</a:t>
            </a:r>
            <a:r>
              <a:rPr lang="en-US" sz="2800" b="1"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Yu Gothic Light" panose="020B0300000000000000" pitchFamily="34" charset="-128"/>
              </a:rPr>
              <a:t>về</a:t>
            </a:r>
            <a:r>
              <a:rPr lang="en-US" sz="2800" b="0" dirty="0">
                <a:solidFill>
                  <a:srgbClr val="000000"/>
                </a:solidFill>
                <a:effectLst/>
                <a:highlight>
                  <a:srgbClr val="FFFFFF"/>
                </a:highlight>
                <a:latin typeface="Times New Roman" panose="02020603050405020304" pitchFamily="18" charset="0"/>
                <a:ea typeface="Yu Gothic Light" panose="020B0300000000000000" pitchFamily="34" charset="-128"/>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khai</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thác</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tài</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nguyên</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bền</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vững</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cần</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đáp</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ứng</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những</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yêu</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cầu</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cơ</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bản</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b="1" dirty="0" err="1">
                <a:solidFill>
                  <a:srgbClr val="000000"/>
                </a:solidFill>
                <a:effectLst/>
                <a:highlight>
                  <a:srgbClr val="FFFFFF"/>
                </a:highlight>
                <a:latin typeface="Times New Roman" panose="02020603050405020304" pitchFamily="18" charset="0"/>
                <a:ea typeface="SimSun" panose="02010600030101010101" pitchFamily="2" charset="-122"/>
              </a:rPr>
              <a:t>nào</a:t>
            </a:r>
            <a:r>
              <a:rPr lang="en-US" sz="2800" b="1" dirty="0">
                <a:solidFill>
                  <a:srgbClr val="000000"/>
                </a:solidFill>
                <a:effectLst/>
                <a:highlight>
                  <a:srgbClr val="FFFFFF"/>
                </a:highlight>
                <a:latin typeface="Times New Roman" panose="02020603050405020304" pitchFamily="18" charset="0"/>
                <a:ea typeface="SimSun" panose="02010600030101010101" pitchFamily="2" charset="-122"/>
              </a:rPr>
              <a:t>?</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A.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Khai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thác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lâm</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sản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trong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mỗi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loại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cần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thực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hiện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theo</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quy</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định</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của</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pháp</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luật</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về</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phát</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triển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môi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trường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tồn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đa</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dạng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sinh</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học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phù</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hợp</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với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chiến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lược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phát</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triển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lâm</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nghiệp</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theo</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đúng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kế</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hoạch</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phát</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triển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800" dirty="0">
                <a:effectLst/>
                <a:highlight>
                  <a:srgbClr val="FFFFFF"/>
                </a:highlight>
                <a:latin typeface="Times New Roman" panose="02020603050405020304" pitchFamily="18" charset="0"/>
                <a:ea typeface="SimSun" panose="02010600030101010101" pitchFamily="2" charset="-122"/>
              </a:rPr>
              <a:t>B. </a:t>
            </a:r>
            <a:r>
              <a:rPr lang="en-US" sz="2800" dirty="0" err="1">
                <a:effectLst/>
                <a:highlight>
                  <a:srgbClr val="FFFFFF"/>
                </a:highlight>
                <a:latin typeface="Times New Roman" panose="02020603050405020304" pitchFamily="18" charset="0"/>
                <a:ea typeface="SimSun" panose="02010600030101010101" pitchFamily="2" charset="-122"/>
              </a:rPr>
              <a:t>Khai</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thác</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không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lạm</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vào</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vốn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rừng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sản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lượng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gỗ</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của</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loài</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được</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khai</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thác</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không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lớn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hơn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lượng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gỗ</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tăng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trưởng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của</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loài</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đó</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và</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không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thực</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hiện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biện</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pháp</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tái</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sinh</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rừng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và</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trồng</a:t>
            </a:r>
            <a:r>
              <a:rPr lang="en-US" sz="2800" dirty="0">
                <a:effectLst/>
                <a:highlight>
                  <a:srgbClr val="FFFFFF"/>
                </a:highlight>
                <a:latin typeface="Times New Roman" panose="02020603050405020304" pitchFamily="18" charset="0"/>
                <a:ea typeface="SimSun" panose="02010600030101010101" pitchFamily="2" charset="-122"/>
              </a:rPr>
              <a:t> </a:t>
            </a:r>
            <a:r>
              <a:rPr lang="en-US" sz="2800" dirty="0" err="1">
                <a:effectLst/>
                <a:highlight>
                  <a:srgbClr val="FFFFFF"/>
                </a:highlight>
                <a:latin typeface="Times New Roman" panose="02020603050405020304" pitchFamily="18" charset="0"/>
                <a:ea typeface="SimSun" panose="02010600030101010101" pitchFamily="2" charset="-122"/>
              </a:rPr>
              <a:t>rừng</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C.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Áp</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dụng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các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biện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pháp</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kĩ</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thuật</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khai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thác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lâm</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sản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phù</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hợp</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nhằm</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hạn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chế</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tác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động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xấu</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tới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môi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trường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đa</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dạng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sinh</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học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duy</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trì</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được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chức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năng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phòng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hộ</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của</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a:t>
            </a:r>
            <a:endParaRPr lang="en-US" sz="2800" dirty="0">
              <a:effectLst/>
              <a:highlight>
                <a:srgbClr val="FFFFFF"/>
              </a:highlight>
              <a:latin typeface="Times New Roman" panose="02020603050405020304" pitchFamily="18" charset="0"/>
              <a:ea typeface="SimSun" panose="02010600030101010101" pitchFamily="2" charset="-122"/>
            </a:endParaRPr>
          </a:p>
          <a:p>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D.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Cần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tuân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thủ</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nghiêm</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ngặt</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quy</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định</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của</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pháp</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luật</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đối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với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việc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khai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thác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các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loài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động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thực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vật</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rừng</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quý</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hiếm</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và</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các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loài</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được</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ưu</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tiên</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bảo</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 </a:t>
            </a:r>
            <a:r>
              <a:rPr lang="en-US" sz="2800" dirty="0" err="1">
                <a:solidFill>
                  <a:srgbClr val="000000"/>
                </a:solidFill>
                <a:effectLst/>
                <a:highlight>
                  <a:srgbClr val="FFFFFF"/>
                </a:highlight>
                <a:latin typeface="Times New Roman" panose="02020603050405020304" pitchFamily="18" charset="0"/>
                <a:ea typeface="SimSun" panose="02010600030101010101" pitchFamily="2" charset="-122"/>
              </a:rPr>
              <a:t>vệ</a:t>
            </a:r>
            <a:r>
              <a:rPr lang="en-US" sz="2800" dirty="0">
                <a:solidFill>
                  <a:srgbClr val="000000"/>
                </a:solidFill>
                <a:effectLst/>
                <a:highlight>
                  <a:srgbClr val="FFFFFF"/>
                </a:highlight>
                <a:latin typeface="Times New Roman" panose="02020603050405020304" pitchFamily="18" charset="0"/>
                <a:ea typeface="SimSun" panose="02010600030101010101" pitchFamily="2" charset="-122"/>
              </a:rPr>
              <a:t>.</a:t>
            </a:r>
            <a:endParaRPr lang="en-US" sz="2800" dirty="0">
              <a:effectLst/>
              <a:highlight>
                <a:srgbClr val="FFFFFF"/>
              </a:highlight>
              <a:latin typeface="Times New Roman" panose="02020603050405020304" pitchFamily="18" charset="0"/>
              <a:ea typeface="SimSun" panose="02010600030101010101" pitchFamily="2" charset="-122"/>
            </a:endParaRPr>
          </a:p>
        </p:txBody>
      </p:sp>
      <p:sp>
        <p:nvSpPr>
          <p:cNvPr id="2" name="Oval 1">
            <a:extLst>
              <a:ext uri="{FF2B5EF4-FFF2-40B4-BE49-F238E27FC236}">
                <a16:creationId xmlns:a16="http://schemas.microsoft.com/office/drawing/2014/main" id="{EBE0E1AF-AA28-4F5D-878F-942D4E5CF644}"/>
              </a:ext>
            </a:extLst>
          </p:cNvPr>
          <p:cNvSpPr/>
          <p:nvPr/>
        </p:nvSpPr>
        <p:spPr>
          <a:xfrm>
            <a:off x="397564" y="529233"/>
            <a:ext cx="377686" cy="3677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EEAD05D-0A77-3D02-3D6C-4F241EF9C1EA}"/>
              </a:ext>
            </a:extLst>
          </p:cNvPr>
          <p:cNvSpPr/>
          <p:nvPr/>
        </p:nvSpPr>
        <p:spPr>
          <a:xfrm>
            <a:off x="0" y="4989782"/>
            <a:ext cx="377686" cy="3677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26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4EC3AA-971F-9D4B-7280-204EB3EE4BDC}"/>
              </a:ext>
            </a:extLst>
          </p:cNvPr>
          <p:cNvSpPr txBox="1"/>
          <p:nvPr/>
        </p:nvSpPr>
        <p:spPr>
          <a:xfrm>
            <a:off x="824948" y="467139"/>
            <a:ext cx="8030817" cy="1231106"/>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5:</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Em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hãy</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nêu</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vụ</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bản</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thân</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bảo</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vệ</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rừng</a:t>
            </a:r>
            <a:r>
              <a:rPr lang="en-US" sz="2800" i="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E8CC8C74-23CD-80F4-FE1A-D194DF725995}"/>
              </a:ext>
            </a:extLst>
          </p:cNvPr>
          <p:cNvSpPr txBox="1"/>
          <p:nvPr/>
        </p:nvSpPr>
        <p:spPr>
          <a:xfrm>
            <a:off x="685799" y="1698245"/>
            <a:ext cx="8309113" cy="2677656"/>
          </a:xfrm>
          <a:prstGeom prst="rect">
            <a:avLst/>
          </a:prstGeom>
          <a:noFill/>
        </p:spPr>
        <p:txBody>
          <a:bodyPr wrap="square" rtlCol="0">
            <a:spAutoFit/>
          </a:bodyPr>
          <a:lstStyle/>
          <a:p>
            <a:r>
              <a:rPr lang="en-US" sz="2800" i="0" dirty="0" err="1">
                <a:effectLst/>
                <a:latin typeface="Times New Roman" panose="02020603050405020304" pitchFamily="18" charset="0"/>
                <a:ea typeface="SimSun" panose="02010600030101010101" pitchFamily="2" charset="-122"/>
              </a:rPr>
              <a:t>Gợi</a:t>
            </a:r>
            <a:r>
              <a:rPr lang="en-US" sz="2800" i="0" dirty="0">
                <a:effectLst/>
                <a:latin typeface="Times New Roman" panose="02020603050405020304" pitchFamily="18" charset="0"/>
                <a:ea typeface="SimSun" panose="02010600030101010101" pitchFamily="2" charset="-122"/>
              </a:rPr>
              <a:t> ý </a:t>
            </a:r>
            <a:r>
              <a:rPr lang="en-US" sz="2800" i="0" dirty="0" err="1">
                <a:effectLst/>
                <a:latin typeface="Times New Roman" panose="02020603050405020304" pitchFamily="18" charset="0"/>
                <a:ea typeface="SimSun" panose="02010600030101010101" pitchFamily="2" charset="-122"/>
              </a:rPr>
              <a:t>đáp</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án</a:t>
            </a:r>
            <a:endParaRPr lang="en-US" sz="2800" i="0" dirty="0">
              <a:effectLst/>
              <a:latin typeface="Times New Roman" panose="02020603050405020304" pitchFamily="18" charset="0"/>
              <a:ea typeface="SimSun" panose="02010600030101010101" pitchFamily="2" charset="-122"/>
            </a:endParaRPr>
          </a:p>
          <a:p>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Nhiệm</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vụ</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của</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bản</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thân</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trong</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bảo</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vệ</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rừng</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tuân</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thủ</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các</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quy</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định</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của</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pháp</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luật</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về</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bảo</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vệ</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rừng</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và</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phát</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triển</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rừng</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bảo</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vệ</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môi</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trường</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và</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bảo</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tồn</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đa</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dạng</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sinh</a:t>
            </a:r>
            <a:r>
              <a:rPr lang="en-US" sz="2800" i="0" dirty="0">
                <a:effectLst/>
                <a:latin typeface="Times New Roman" panose="02020603050405020304" pitchFamily="18" charset="0"/>
                <a:ea typeface="SimSun" panose="02010600030101010101" pitchFamily="2" charset="-122"/>
              </a:rPr>
              <a:t> </a:t>
            </a:r>
            <a:r>
              <a:rPr lang="en-US" sz="2800" i="0" dirty="0" err="1">
                <a:effectLst/>
                <a:latin typeface="Times New Roman" panose="02020603050405020304" pitchFamily="18" charset="0"/>
                <a:ea typeface="SimSun" panose="02010600030101010101" pitchFamily="2" charset="-122"/>
              </a:rPr>
              <a:t>học</a:t>
            </a:r>
            <a:r>
              <a:rPr lang="en-US" sz="2800" i="0" dirty="0">
                <a:effectLst/>
                <a:latin typeface="Times New Roman" panose="02020603050405020304" pitchFamily="18" charset="0"/>
                <a:ea typeface="SimSun" panose="02010600030101010101" pitchFamily="2" charset="-122"/>
              </a:rPr>
              <a:t>.</a:t>
            </a:r>
          </a:p>
          <a:p>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Lên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án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các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trường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hợp</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mua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bán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các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loài</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động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vật</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quý</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hiếm</a:t>
            </a:r>
            <a:endParaRPr lang="en-US" sz="28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4327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728BAB-7411-822A-978D-5C4A143A9840}"/>
              </a:ext>
            </a:extLst>
          </p:cNvPr>
          <p:cNvSpPr txBox="1">
            <a:spLocks/>
          </p:cNvSpPr>
          <p:nvPr/>
        </p:nvSpPr>
        <p:spPr>
          <a:xfrm>
            <a:off x="-119270" y="262905"/>
            <a:ext cx="10515600" cy="23013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a:p>
            <a:r>
              <a:rPr lang="en-US" sz="2800" dirty="0" err="1">
                <a:solidFill>
                  <a:srgbClr val="00B0F0"/>
                </a:solidFill>
                <a:latin typeface="Times New Roman" panose="02020603050405020304" pitchFamily="18" charset="0"/>
                <a:cs typeface="Times New Roman" panose="02020603050405020304" pitchFamily="18" charset="0"/>
              </a:rPr>
              <a:t>Khởi</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động</a:t>
            </a:r>
            <a:endParaRPr lang="en-US" sz="2800" dirty="0">
              <a:solidFill>
                <a:srgbClr val="00B0F0"/>
              </a:solidFill>
              <a:latin typeface="Times New Roman" panose="02020603050405020304" pitchFamily="18" charset="0"/>
              <a:cs typeface="Times New Roman" panose="02020603050405020304" pitchFamily="18" charset="0"/>
            </a:endParaRPr>
          </a:p>
          <a:p>
            <a:pPr algn="l">
              <a:lnSpc>
                <a:spcPct val="100000"/>
              </a:lnSpc>
            </a:pPr>
            <a:r>
              <a:rPr lang="en-US" sz="2800" dirty="0">
                <a:solidFill>
                  <a:srgbClr val="FF0000"/>
                </a:solidFill>
                <a:latin typeface="Times New Roman" panose="02020603050405020304" pitchFamily="18" charset="0"/>
                <a:cs typeface="Times New Roman" panose="02020603050405020304" pitchFamily="18" charset="0"/>
              </a:rPr>
              <a:t>GV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ơi</a:t>
            </a:r>
            <a:r>
              <a:rPr lang="en-US" sz="2800" dirty="0">
                <a:solidFill>
                  <a:srgbClr val="FF0000"/>
                </a:solidFill>
                <a:latin typeface="Times New Roman" panose="02020603050405020304" pitchFamily="18" charset="0"/>
                <a:cs typeface="Times New Roman" panose="02020603050405020304" pitchFamily="18" charset="0"/>
              </a:rPr>
              <a:t>. Qua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gửi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a:p>
            <a:pPr marL="742950" indent="-742950" algn="l">
              <a:lnSpc>
                <a:spcPct val="100000"/>
              </a:lnSpc>
              <a:buAutoNum type="arabicPeriod"/>
            </a:pPr>
            <a:endParaRPr lang="en-US" sz="3600" dirty="0">
              <a:latin typeface="Times New Roman" panose="02020603050405020304" pitchFamily="18" charset="0"/>
              <a:ea typeface="SimSun" panose="02010600030101010101" pitchFamily="2" charset="-122"/>
            </a:endParaRPr>
          </a:p>
          <a:p>
            <a:pPr marL="742950" indent="-742950">
              <a:buAutoNum type="arabicPeriod"/>
            </a:pPr>
            <a:endParaRPr lang="en-US" sz="3600" dirty="0">
              <a:latin typeface="Times New Roman" panose="02020603050405020304" pitchFamily="18" charset="0"/>
              <a:ea typeface="SimSun" panose="02010600030101010101" pitchFamily="2" charset="-122"/>
            </a:endParaRPr>
          </a:p>
          <a:p>
            <a:pPr algn="l"/>
            <a:r>
              <a:rPr lang="en-US" dirty="0"/>
              <a:t> </a:t>
            </a:r>
            <a:endParaRPr lang="en-US" sz="3600" dirty="0">
              <a:latin typeface="Times New Roman" panose="02020603050405020304" pitchFamily="18" charset="0"/>
              <a:ea typeface="SimSun" panose="02010600030101010101" pitchFamily="2" charset="-122"/>
            </a:endParaRPr>
          </a:p>
        </p:txBody>
      </p:sp>
      <p:pic>
        <p:nvPicPr>
          <p:cNvPr id="2" name="1.rừng ơi nhạc lời">
            <a:hlinkClick r:id="" action="ppaction://media"/>
            <a:extLst>
              <a:ext uri="{FF2B5EF4-FFF2-40B4-BE49-F238E27FC236}">
                <a16:creationId xmlns:a16="http://schemas.microsoft.com/office/drawing/2014/main" id="{113AB02D-A624-F60C-E70B-07111A0CA9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2340" y="2692331"/>
            <a:ext cx="5422900" cy="3048000"/>
          </a:xfrm>
          <a:prstGeom prst="rect">
            <a:avLst/>
          </a:prstGeom>
        </p:spPr>
      </p:pic>
    </p:spTree>
    <p:extLst>
      <p:ext uri="{BB962C8B-B14F-4D97-AF65-F5344CB8AC3E}">
        <p14:creationId xmlns:p14="http://schemas.microsoft.com/office/powerpoint/2010/main" val="385414122"/>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5BA882-8924-9EE5-339F-573CC73BD25C}"/>
              </a:ext>
            </a:extLst>
          </p:cNvPr>
          <p:cNvSpPr txBox="1"/>
          <p:nvPr/>
        </p:nvSpPr>
        <p:spPr>
          <a:xfrm>
            <a:off x="785191" y="636104"/>
            <a:ext cx="9929192"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VẬN DỤNG</a:t>
            </a:r>
          </a:p>
        </p:txBody>
      </p:sp>
      <p:sp>
        <p:nvSpPr>
          <p:cNvPr id="5" name="TextBox 4">
            <a:extLst>
              <a:ext uri="{FF2B5EF4-FFF2-40B4-BE49-F238E27FC236}">
                <a16:creationId xmlns:a16="http://schemas.microsoft.com/office/drawing/2014/main" id="{106A54E8-D452-61FC-393D-2EDF3F610FF0}"/>
              </a:ext>
            </a:extLst>
          </p:cNvPr>
          <p:cNvSpPr txBox="1"/>
          <p:nvPr/>
        </p:nvSpPr>
        <p:spPr>
          <a:xfrm>
            <a:off x="785191" y="1490870"/>
            <a:ext cx="9929192" cy="2246769"/>
          </a:xfrm>
          <a:prstGeom prst="rect">
            <a:avLst/>
          </a:prstGeom>
          <a:noFill/>
        </p:spPr>
        <p:txBody>
          <a:bodyPr wrap="square" rtlCol="0">
            <a:spAutoFit/>
          </a:bodyPr>
          <a:lstStyle/>
          <a:p>
            <a:r>
              <a:rPr lang="en-US" sz="2800" dirty="0" err="1">
                <a:solidFill>
                  <a:srgbClr val="000000"/>
                </a:solidFill>
                <a:highlight>
                  <a:srgbClr val="FFFFFF"/>
                </a:highlight>
                <a:latin typeface="Times New Roman" panose="02020603050405020304" pitchFamily="18" charset="0"/>
                <a:ea typeface="Times New Roman" panose="02020603050405020304" pitchFamily="18" charset="0"/>
              </a:rPr>
              <a:t>Câu</a:t>
            </a:r>
            <a:r>
              <a:rPr lang="en-US" sz="2800" dirty="0">
                <a:solidFill>
                  <a:srgbClr val="000000"/>
                </a:solidFill>
                <a:highlight>
                  <a:srgbClr val="FFFFFF"/>
                </a:highlight>
                <a:latin typeface="Times New Roman" panose="02020603050405020304" pitchFamily="18" charset="0"/>
                <a:ea typeface="Times New Roman" panose="02020603050405020304" pitchFamily="18" charset="0"/>
              </a:rPr>
              <a:t> 6:</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Là</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kiểm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lâm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trong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một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khu</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rừng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lớn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Bác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Minh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thoảng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đốn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một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vài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cây</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gỗ</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quý</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để</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bán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lấy</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tiền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Theo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em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hành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vi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của</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bác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Minh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là</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đúng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hay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sai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Giải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thích</a:t>
            </a:r>
            <a:endParaRPr lang="en-US" sz="2800" dirty="0">
              <a:effectLst/>
              <a:highlight>
                <a:srgbClr val="FFFFFF"/>
              </a:highlight>
              <a:latin typeface="Times New Roman" panose="02020603050405020304" pitchFamily="18" charset="0"/>
              <a:ea typeface="Times New Roman" panose="02020603050405020304" pitchFamily="18" charset="0"/>
            </a:endParaRPr>
          </a:p>
          <a:p>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Câu</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7:Em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hãy</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đề</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xuất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một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số</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gải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pháp</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để</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bảo</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tồn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các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loài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thực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vật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và</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động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vật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nguy</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cấp</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quý</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và</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hiếm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ở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nước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ta</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7457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6A54E8-D452-61FC-393D-2EDF3F610FF0}"/>
              </a:ext>
            </a:extLst>
          </p:cNvPr>
          <p:cNvSpPr txBox="1"/>
          <p:nvPr/>
        </p:nvSpPr>
        <p:spPr>
          <a:xfrm>
            <a:off x="785191" y="1490870"/>
            <a:ext cx="9929192" cy="1815882"/>
          </a:xfrm>
          <a:prstGeom prst="rect">
            <a:avLst/>
          </a:prstGeom>
          <a:noFill/>
        </p:spPr>
        <p:txBody>
          <a:bodyPr wrap="square" rtlCol="0">
            <a:spAutoFit/>
          </a:bodyPr>
          <a:lstStyle/>
          <a:p>
            <a:r>
              <a:rPr lang="vi-VN" sz="2800" b="1" dirty="0">
                <a:effectLst/>
                <a:latin typeface="Times New Roman" panose="02020603050405020304" pitchFamily="18" charset="0"/>
                <a:ea typeface="SimSun" panose="02010600030101010101" pitchFamily="2" charset="-122"/>
              </a:rPr>
              <a:t>HƯỚNG DẪN VỀ NHÀ</a:t>
            </a:r>
            <a:endParaRPr lang="en-US" sz="2800" dirty="0">
              <a:effectLst/>
              <a:latin typeface="Times New Roman" panose="02020603050405020304" pitchFamily="18" charset="0"/>
              <a:ea typeface="SimSun" panose="02010600030101010101" pitchFamily="2" charset="-122"/>
            </a:endParaRPr>
          </a:p>
          <a:p>
            <a:r>
              <a:rPr lang="vi-VN" sz="2800" dirty="0">
                <a:effectLst/>
                <a:latin typeface="Times New Roman" panose="02020603050405020304" pitchFamily="18" charset="0"/>
                <a:ea typeface="SimSun" panose="02010600030101010101" pitchFamily="2" charset="-122"/>
              </a:rPr>
              <a:t>- Ôn lại kiến thức đã học</a:t>
            </a:r>
            <a:endParaRPr lang="en-US" sz="2800" dirty="0">
              <a:effectLst/>
              <a:latin typeface="Times New Roman" panose="02020603050405020304" pitchFamily="18" charset="0"/>
              <a:ea typeface="SimSun" panose="02010600030101010101" pitchFamily="2" charset="-122"/>
            </a:endParaRPr>
          </a:p>
          <a:p>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Chuẩn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bị</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bài</a:t>
            </a:r>
            <a:r>
              <a:rPr lang="en-US" sz="2800" dirty="0">
                <a:effectLst/>
                <a:latin typeface="Times New Roman" panose="02020603050405020304" pitchFamily="18" charset="0"/>
                <a:ea typeface="SimSun" panose="02010600030101010101" pitchFamily="2" charset="-122"/>
              </a:rPr>
              <a:t> 7 </a:t>
            </a:r>
            <a:r>
              <a:rPr lang="en-US" sz="2800" dirty="0" err="1">
                <a:effectLst/>
                <a:latin typeface="Times New Roman" panose="02020603050405020304" pitchFamily="18" charset="0"/>
                <a:ea typeface="SimSun" panose="02010600030101010101" pitchFamily="2" charset="-122"/>
              </a:rPr>
              <a:t>Thực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trạng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trồng</a:t>
            </a:r>
            <a:r>
              <a:rPr lang="en-US" sz="2800" dirty="0">
                <a:latin typeface="Times New Roman" panose="02020603050405020304" pitchFamily="18" charset="0"/>
                <a:ea typeface="SimSun" panose="02010600030101010101" pitchFamily="2" charset="-122"/>
              </a:rPr>
              <a:t>,</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chăm</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sóc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bảo</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vệ</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và</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khai</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thác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rừng</a:t>
            </a:r>
            <a:endParaRPr lang="en-US" sz="28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2109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728BAB-7411-822A-978D-5C4A143A9840}"/>
              </a:ext>
            </a:extLst>
          </p:cNvPr>
          <p:cNvSpPr txBox="1">
            <a:spLocks/>
          </p:cNvSpPr>
          <p:nvPr/>
        </p:nvSpPr>
        <p:spPr>
          <a:xfrm>
            <a:off x="0" y="471626"/>
            <a:ext cx="10515600" cy="41301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a:p>
            <a:pPr marL="742950" indent="-742950" algn="l">
              <a:buAutoNum type="arabicPeriod"/>
            </a:pPr>
            <a:endParaRPr lang="en-US" sz="3600" dirty="0">
              <a:latin typeface="Times New Roman" panose="02020603050405020304" pitchFamily="18" charset="0"/>
              <a:ea typeface="SimSun" panose="02010600030101010101" pitchFamily="2" charset="-122"/>
            </a:endParaRPr>
          </a:p>
          <a:p>
            <a:r>
              <a:rPr lang="en-US" sz="2800" b="1" dirty="0">
                <a:solidFill>
                  <a:srgbClr val="7030A0"/>
                </a:solidFill>
                <a:latin typeface="Times New Roman" panose="02020603050405020304" pitchFamily="18" charset="0"/>
                <a:cs typeface="Times New Roman" panose="02020603050405020304" pitchFamily="18" charset="0"/>
              </a:rPr>
              <a:t>CHỦ ĐỀ 3</a:t>
            </a:r>
          </a:p>
          <a:p>
            <a:pPr algn="l">
              <a:lnSpc>
                <a:spcPct val="100000"/>
              </a:lnSpc>
            </a:pPr>
            <a:r>
              <a:rPr lang="en-US" sz="2800" b="1" dirty="0">
                <a:solidFill>
                  <a:srgbClr val="7030A0"/>
                </a:solidFill>
                <a:latin typeface="Times New Roman" panose="02020603050405020304" pitchFamily="18" charset="0"/>
                <a:cs typeface="Times New Roman" panose="02020603050405020304" pitchFamily="18" charset="0"/>
              </a:rPr>
              <a:t>BẢO VỆ VÀ KHAI THÁC TÀI NGUYÊN RỪNG BỀN VỮNG</a:t>
            </a:r>
          </a:p>
          <a:p>
            <a:pPr algn="l">
              <a:lnSpc>
                <a:spcPct val="100000"/>
              </a:lnSpc>
            </a:pPr>
            <a:r>
              <a:rPr lang="en-US" sz="2800" b="1" dirty="0">
                <a:solidFill>
                  <a:srgbClr val="7030A0"/>
                </a:solidFill>
                <a:latin typeface="Times New Roman" panose="02020603050405020304" pitchFamily="18" charset="0"/>
                <a:cs typeface="Times New Roman" panose="02020603050405020304" pitchFamily="18" charset="0"/>
              </a:rPr>
              <a:t>         BÀI 6: Ý NGHĨA, NHIỆM VỤ CỦA VIỆC BẢO VỆ VÀ</a:t>
            </a:r>
          </a:p>
          <a:p>
            <a:pPr algn="l">
              <a:lnSpc>
                <a:spcPct val="100000"/>
              </a:lnSpc>
            </a:pPr>
            <a:r>
              <a:rPr lang="en-US" sz="2800" b="1" dirty="0">
                <a:solidFill>
                  <a:srgbClr val="7030A0"/>
                </a:solidFill>
                <a:latin typeface="Times New Roman" panose="02020603050405020304" pitchFamily="18" charset="0"/>
                <a:cs typeface="Times New Roman" panose="02020603050405020304" pitchFamily="18" charset="0"/>
              </a:rPr>
              <a:t>          KHAI THÁC  TÀI NGUYÊN RỪNG BỀN VỮNG</a:t>
            </a:r>
            <a:endParaRPr lang="en-US" sz="2800" dirty="0">
              <a:solidFill>
                <a:srgbClr val="7030A0"/>
              </a:solidFill>
              <a:latin typeface="Times New Roman" panose="02020603050405020304" pitchFamily="18" charset="0"/>
              <a:cs typeface="Times New Roman" panose="02020603050405020304" pitchFamily="18" charset="0"/>
            </a:endParaRPr>
          </a:p>
          <a:p>
            <a:pPr marL="742950" indent="-742950">
              <a:buAutoNum type="arabicPeriod"/>
            </a:pPr>
            <a:endParaRPr lang="en-US" sz="3600" dirty="0">
              <a:latin typeface="Times New Roman" panose="02020603050405020304" pitchFamily="18" charset="0"/>
              <a:ea typeface="SimSun" panose="02010600030101010101" pitchFamily="2" charset="-122"/>
            </a:endParaRPr>
          </a:p>
          <a:p>
            <a:pPr algn="l"/>
            <a:r>
              <a:rPr lang="en-US" dirty="0"/>
              <a:t> </a:t>
            </a:r>
            <a:endParaRPr lang="en-US" sz="36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1721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arn(inVertic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arn(inVertic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arn(inVertical)">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barn(inVertical)">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728BAB-7411-822A-978D-5C4A143A9840}"/>
              </a:ext>
            </a:extLst>
          </p:cNvPr>
          <p:cNvSpPr txBox="1">
            <a:spLocks/>
          </p:cNvSpPr>
          <p:nvPr/>
        </p:nvSpPr>
        <p:spPr>
          <a:xfrm>
            <a:off x="0" y="471626"/>
            <a:ext cx="10515600" cy="41301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a:p>
            <a:r>
              <a:rPr lang="en-US" sz="3600" dirty="0">
                <a:solidFill>
                  <a:srgbClr val="00B050"/>
                </a:solidFill>
                <a:latin typeface="Times New Roman" panose="02020603050405020304" pitchFamily="18" charset="0"/>
                <a:ea typeface="SimSun" panose="02010600030101010101" pitchFamily="2" charset="-122"/>
              </a:rPr>
              <a:t>NỘI DUNG BÀI HỌC</a:t>
            </a:r>
          </a:p>
          <a:p>
            <a:pPr algn="l"/>
            <a:r>
              <a:rPr lang="en-US" sz="2800" b="1" dirty="0">
                <a:latin typeface="Times New Roman" panose="02020603050405020304" pitchFamily="18" charset="0"/>
                <a:cs typeface="Times New Roman" panose="02020603050405020304" pitchFamily="18" charset="0"/>
              </a:rPr>
              <a:t>1.</a:t>
            </a:r>
            <a:r>
              <a:rPr lang="vi-VN" sz="2800" b="1" dirty="0">
                <a:latin typeface="Times New Roman" panose="02020603050405020304" pitchFamily="18" charset="0"/>
                <a:cs typeface="Times New Roman" panose="02020603050405020304" pitchFamily="18" charset="0"/>
              </a:rPr>
              <a:t>Ý nghĩa của việc bảo vệ và khai thác tài nguyên rừng bền vững</a:t>
            </a:r>
            <a:endParaRPr lang="en-US" sz="2800" b="1" dirty="0">
              <a:latin typeface="Times New Roman" panose="02020603050405020304" pitchFamily="18" charset="0"/>
              <a:cs typeface="Times New Roman" panose="02020603050405020304" pitchFamily="18" charset="0"/>
            </a:endParaRPr>
          </a:p>
          <a:p>
            <a:pPr algn="l"/>
            <a:r>
              <a:rPr lang="en-US" sz="2800" b="1" dirty="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Nhiệm vụ của bảo vệ và khai thác tài nguyên rừng bền vững</a:t>
            </a:r>
            <a:endParaRPr lang="en-US" sz="2800" b="1" dirty="0">
              <a:latin typeface="Times New Roman" panose="02020603050405020304" pitchFamily="18" charset="0"/>
              <a:cs typeface="Times New Roman" panose="02020603050405020304" pitchFamily="18" charset="0"/>
            </a:endParaRPr>
          </a:p>
          <a:p>
            <a:pPr algn="l"/>
            <a:r>
              <a:rPr lang="en-US" sz="2800" b="1" dirty="0">
                <a:latin typeface="Times New Roman" panose="02020603050405020304" pitchFamily="18" charset="0"/>
                <a:ea typeface="SimSun" panose="02010600030101010101" pitchFamily="2" charset="-122"/>
                <a:cs typeface="Times New Roman" panose="02020603050405020304" pitchFamily="18" charset="0"/>
              </a:rPr>
              <a:t>  2.1</a:t>
            </a:r>
            <a:r>
              <a:rPr lang="vi-VN" sz="2800" b="1" dirty="0">
                <a:latin typeface="Times New Roman" panose="02020603050405020304" pitchFamily="18" charset="0"/>
                <a:cs typeface="Times New Roman" panose="02020603050405020304" pitchFamily="18" charset="0"/>
              </a:rPr>
              <a:t>Nhiệm vụ của bảo vệ rừng</a:t>
            </a:r>
            <a:endParaRPr lang="en-US" sz="2800" b="1" dirty="0">
              <a:latin typeface="Times New Roman" panose="02020603050405020304" pitchFamily="18" charset="0"/>
              <a:cs typeface="Times New Roman" panose="02020603050405020304" pitchFamily="18" charset="0"/>
            </a:endParaRPr>
          </a:p>
          <a:p>
            <a:pPr algn="l"/>
            <a:r>
              <a:rPr lang="en-US" sz="2800" b="1" dirty="0">
                <a:latin typeface="Times New Roman" panose="02020603050405020304" pitchFamily="18" charset="0"/>
                <a:cs typeface="Times New Roman" panose="02020603050405020304" pitchFamily="18" charset="0"/>
              </a:rPr>
              <a:t>  2.2</a:t>
            </a:r>
            <a:r>
              <a:rPr lang="vi-VN" sz="2800" b="1" dirty="0">
                <a:latin typeface="Times New Roman" panose="02020603050405020304" pitchFamily="18" charset="0"/>
                <a:cs typeface="Times New Roman" panose="02020603050405020304" pitchFamily="18" charset="0"/>
              </a:rPr>
              <a:t> Nhiệm vụ của khai thác tài nguyên rừng bền vững</a:t>
            </a:r>
            <a:endParaRPr lang="en-US" sz="2800" dirty="0">
              <a:latin typeface="Times New Roman" panose="02020603050405020304" pitchFamily="18" charset="0"/>
              <a:ea typeface="SimSun" panose="02010600030101010101" pitchFamily="2" charset="-122"/>
              <a:cs typeface="Times New Roman" panose="02020603050405020304" pitchFamily="18" charset="0"/>
            </a:endParaRPr>
          </a:p>
          <a:p>
            <a:pPr algn="l"/>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6944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arn(inVertic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arn(inVertic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728BAB-7411-822A-978D-5C4A143A9840}"/>
              </a:ext>
            </a:extLst>
          </p:cNvPr>
          <p:cNvSpPr txBox="1">
            <a:spLocks/>
          </p:cNvSpPr>
          <p:nvPr/>
        </p:nvSpPr>
        <p:spPr>
          <a:xfrm>
            <a:off x="0" y="471626"/>
            <a:ext cx="10515600" cy="10987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indent="-742950" algn="l">
              <a:buAutoNum type="arabicPeriod"/>
            </a:pPr>
            <a:r>
              <a:rPr lang="en-US" sz="3600" b="1" dirty="0">
                <a:latin typeface="Times New Roman" panose="02020603050405020304" pitchFamily="18" charset="0"/>
                <a:ea typeface="SimSun" panose="02010600030101010101" pitchFamily="2" charset="-122"/>
              </a:rPr>
              <a:t>Ý </a:t>
            </a:r>
            <a:r>
              <a:rPr lang="en-US" sz="3600" b="1" dirty="0" err="1">
                <a:latin typeface="Times New Roman" panose="02020603050405020304" pitchFamily="18" charset="0"/>
                <a:ea typeface="SimSun" panose="02010600030101010101" pitchFamily="2" charset="-122"/>
              </a:rPr>
              <a:t>nghĩa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của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việc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bảo</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vệ</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và</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khai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thác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tài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nguyên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rừng</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bền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vững</a:t>
            </a:r>
            <a:r>
              <a:rPr lang="en-US" sz="3600" dirty="0">
                <a:latin typeface="Times New Roman" panose="02020603050405020304" pitchFamily="18" charset="0"/>
                <a:ea typeface="SimSun" panose="02010600030101010101" pitchFamily="2" charset="-122"/>
              </a:rPr>
              <a:t> </a:t>
            </a:r>
          </a:p>
          <a:p>
            <a:pPr algn="l"/>
            <a:endParaRPr lang="en-US" sz="3600" dirty="0">
              <a:latin typeface="Times New Roman" panose="02020603050405020304" pitchFamily="18" charset="0"/>
              <a:ea typeface="SimSun" panose="02010600030101010101" pitchFamily="2" charset="-122"/>
            </a:endParaRPr>
          </a:p>
          <a:p>
            <a:pPr marL="742950" indent="-742950">
              <a:buAutoNum type="arabicPeriod"/>
            </a:pPr>
            <a:endParaRPr lang="en-US" sz="3600" dirty="0">
              <a:latin typeface="Times New Roman" panose="02020603050405020304" pitchFamily="18" charset="0"/>
              <a:ea typeface="SimSun" panose="02010600030101010101" pitchFamily="2" charset="-122"/>
            </a:endParaRPr>
          </a:p>
          <a:p>
            <a:pPr algn="l"/>
            <a:r>
              <a:rPr lang="en-US" dirty="0"/>
              <a:t> </a:t>
            </a:r>
            <a:endParaRPr lang="en-US" sz="3600" dirty="0">
              <a:latin typeface="Times New Roman" panose="02020603050405020304" pitchFamily="18" charset="0"/>
              <a:ea typeface="SimSun" panose="02010600030101010101" pitchFamily="2" charset="-122"/>
            </a:endParaRPr>
          </a:p>
        </p:txBody>
      </p:sp>
      <p:sp>
        <p:nvSpPr>
          <p:cNvPr id="3" name="TextBox 2">
            <a:extLst>
              <a:ext uri="{FF2B5EF4-FFF2-40B4-BE49-F238E27FC236}">
                <a16:creationId xmlns:a16="http://schemas.microsoft.com/office/drawing/2014/main" id="{1E5D22F8-AD4E-DFFD-8DD0-1E7EE65E49C1}"/>
              </a:ext>
            </a:extLst>
          </p:cNvPr>
          <p:cNvSpPr txBox="1"/>
          <p:nvPr/>
        </p:nvSpPr>
        <p:spPr>
          <a:xfrm>
            <a:off x="337930" y="1570383"/>
            <a:ext cx="10088218" cy="954107"/>
          </a:xfrm>
          <a:prstGeom prst="rect">
            <a:avLst/>
          </a:prstGeom>
          <a:noFill/>
        </p:spPr>
        <p:txBody>
          <a:bodyPr wrap="square" rtlCol="0">
            <a:spAutoFit/>
          </a:bodyPr>
          <a:lstStyle/>
          <a:p>
            <a:r>
              <a:rPr lang="vi-VN" sz="2800" dirty="0">
                <a:solidFill>
                  <a:srgbClr val="00B0F0"/>
                </a:solidFill>
                <a:effectLst/>
                <a:latin typeface="Times New Roman" panose="02020603050405020304" pitchFamily="18" charset="0"/>
                <a:ea typeface="Times New Roman" panose="02020603050405020304" pitchFamily="18" charset="0"/>
              </a:rPr>
              <a:t>GV chia lớp thành 4 nhóm yêu cầu học sinh thảo luận nhóm trả lời các câu hỏi sau:</a:t>
            </a:r>
            <a:endParaRPr lang="en-US" sz="2800" dirty="0">
              <a:solidFill>
                <a:srgbClr val="00B0F0"/>
              </a:solidFill>
            </a:endParaRPr>
          </a:p>
        </p:txBody>
      </p:sp>
      <p:sp>
        <p:nvSpPr>
          <p:cNvPr id="4" name="TextBox 3">
            <a:extLst>
              <a:ext uri="{FF2B5EF4-FFF2-40B4-BE49-F238E27FC236}">
                <a16:creationId xmlns:a16="http://schemas.microsoft.com/office/drawing/2014/main" id="{6FDA1AB3-5C6C-65C7-28FB-2EF893A4563F}"/>
              </a:ext>
            </a:extLst>
          </p:cNvPr>
          <p:cNvSpPr txBox="1"/>
          <p:nvPr/>
        </p:nvSpPr>
        <p:spPr>
          <a:xfrm>
            <a:off x="337930" y="2669140"/>
            <a:ext cx="9581322" cy="954107"/>
          </a:xfrm>
          <a:prstGeom prst="rect">
            <a:avLst/>
          </a:prstGeom>
          <a:noFill/>
        </p:spPr>
        <p:txBody>
          <a:bodyPr wrap="square" rtlCol="0">
            <a:spAutoFit/>
          </a:bodyPr>
          <a:lstStyle/>
          <a:p>
            <a:r>
              <a:rPr lang="vi-VN" sz="2800" i="1" dirty="0">
                <a:solidFill>
                  <a:srgbClr val="FF0000"/>
                </a:solidFill>
                <a:effectLst/>
                <a:latin typeface="Times New Roman" panose="02020603050405020304" pitchFamily="18" charset="0"/>
                <a:ea typeface="SimSun" panose="02010600030101010101" pitchFamily="2" charset="-122"/>
              </a:rPr>
              <a:t>Nhóm 1:Quan sát hình ảnh sau và trả lời câu hỏi </a:t>
            </a:r>
            <a:r>
              <a:rPr lang="vi-VN" sz="2800" i="0" dirty="0">
                <a:solidFill>
                  <a:srgbClr val="FF0000"/>
                </a:solidFill>
                <a:effectLst/>
                <a:latin typeface="Times New Roman" panose="02020603050405020304" pitchFamily="18" charset="0"/>
                <a:ea typeface="SimSun" panose="02010600030101010101" pitchFamily="2" charset="-122"/>
              </a:rPr>
              <a:t>Rừng là gì ? Vai trò của rừng đối với đời sống con người</a:t>
            </a:r>
            <a:r>
              <a:rPr lang="vi-VN" sz="2800" i="1" dirty="0">
                <a:solidFill>
                  <a:srgbClr val="FF0000"/>
                </a:solidFill>
                <a:effectLst/>
                <a:latin typeface="Times New Roman" panose="02020603050405020304" pitchFamily="18" charset="0"/>
                <a:ea typeface="SimSun" panose="02010600030101010101" pitchFamily="2" charset="-122"/>
              </a:rPr>
              <a:t> ?</a:t>
            </a:r>
            <a:endParaRPr lang="en-US" sz="2800" dirty="0">
              <a:solidFill>
                <a:srgbClr val="FF0000"/>
              </a:solidFill>
              <a:effectLst/>
              <a:latin typeface="Times New Roman" panose="02020603050405020304" pitchFamily="18" charset="0"/>
              <a:ea typeface="SimSun" panose="02010600030101010101" pitchFamily="2" charset="-122"/>
            </a:endParaRPr>
          </a:p>
        </p:txBody>
      </p:sp>
      <p:pic>
        <p:nvPicPr>
          <p:cNvPr id="1026" name="Picture 2">
            <a:extLst>
              <a:ext uri="{FF2B5EF4-FFF2-40B4-BE49-F238E27FC236}">
                <a16:creationId xmlns:a16="http://schemas.microsoft.com/office/drawing/2014/main" id="{14018525-0122-451E-FD7F-0072E955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29" y="3767897"/>
            <a:ext cx="4363279" cy="25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63C136FA-3E26-A90C-3069-0320B82E5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540" y="3767897"/>
            <a:ext cx="4260712" cy="25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9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728BAB-7411-822A-978D-5C4A143A9840}"/>
              </a:ext>
            </a:extLst>
          </p:cNvPr>
          <p:cNvSpPr txBox="1">
            <a:spLocks/>
          </p:cNvSpPr>
          <p:nvPr/>
        </p:nvSpPr>
        <p:spPr>
          <a:xfrm>
            <a:off x="0" y="471626"/>
            <a:ext cx="10515600" cy="10987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indent="-742950" algn="l">
              <a:buAutoNum type="arabicPeriod"/>
            </a:pPr>
            <a:r>
              <a:rPr lang="en-US" sz="3600" b="1" dirty="0">
                <a:latin typeface="Times New Roman" panose="02020603050405020304" pitchFamily="18" charset="0"/>
                <a:ea typeface="SimSun" panose="02010600030101010101" pitchFamily="2" charset="-122"/>
              </a:rPr>
              <a:t>Ý </a:t>
            </a:r>
            <a:r>
              <a:rPr lang="en-US" sz="3600" b="1" dirty="0" err="1">
                <a:latin typeface="Times New Roman" panose="02020603050405020304" pitchFamily="18" charset="0"/>
                <a:ea typeface="SimSun" panose="02010600030101010101" pitchFamily="2" charset="-122"/>
              </a:rPr>
              <a:t>nghĩa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của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việc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bảo</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vệ</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và</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khai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thác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tài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nguyên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rừng</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bền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vững</a:t>
            </a:r>
            <a:r>
              <a:rPr lang="en-US" sz="3600" dirty="0">
                <a:latin typeface="Times New Roman" panose="02020603050405020304" pitchFamily="18" charset="0"/>
                <a:ea typeface="SimSun" panose="02010600030101010101" pitchFamily="2" charset="-122"/>
              </a:rPr>
              <a:t> </a:t>
            </a:r>
          </a:p>
          <a:p>
            <a:pPr algn="l"/>
            <a:endParaRPr lang="en-US" sz="3600" dirty="0">
              <a:latin typeface="Times New Roman" panose="02020603050405020304" pitchFamily="18" charset="0"/>
              <a:ea typeface="SimSun" panose="02010600030101010101" pitchFamily="2" charset="-122"/>
            </a:endParaRPr>
          </a:p>
          <a:p>
            <a:pPr marL="742950" indent="-742950">
              <a:buAutoNum type="arabicPeriod"/>
            </a:pPr>
            <a:endParaRPr lang="en-US" sz="3600" dirty="0">
              <a:latin typeface="Times New Roman" panose="02020603050405020304" pitchFamily="18" charset="0"/>
              <a:ea typeface="SimSun" panose="02010600030101010101" pitchFamily="2" charset="-122"/>
            </a:endParaRPr>
          </a:p>
          <a:p>
            <a:pPr algn="l"/>
            <a:r>
              <a:rPr lang="en-US" dirty="0"/>
              <a:t> </a:t>
            </a:r>
            <a:endParaRPr lang="en-US" sz="3600" dirty="0">
              <a:latin typeface="Times New Roman" panose="02020603050405020304" pitchFamily="18" charset="0"/>
              <a:ea typeface="SimSun" panose="02010600030101010101" pitchFamily="2" charset="-122"/>
            </a:endParaRPr>
          </a:p>
        </p:txBody>
      </p:sp>
      <p:sp>
        <p:nvSpPr>
          <p:cNvPr id="4" name="TextBox 3">
            <a:extLst>
              <a:ext uri="{FF2B5EF4-FFF2-40B4-BE49-F238E27FC236}">
                <a16:creationId xmlns:a16="http://schemas.microsoft.com/office/drawing/2014/main" id="{6FDA1AB3-5C6C-65C7-28FB-2EF893A4563F}"/>
              </a:ext>
            </a:extLst>
          </p:cNvPr>
          <p:cNvSpPr txBox="1"/>
          <p:nvPr/>
        </p:nvSpPr>
        <p:spPr>
          <a:xfrm>
            <a:off x="337930" y="1774619"/>
            <a:ext cx="9581322" cy="1384995"/>
          </a:xfrm>
          <a:prstGeom prst="rect">
            <a:avLst/>
          </a:prstGeom>
          <a:noFill/>
        </p:spPr>
        <p:txBody>
          <a:bodyPr wrap="square" rtlCol="0">
            <a:spAutoFit/>
          </a:bodyPr>
          <a:lstStyle/>
          <a:p>
            <a:r>
              <a:rPr lang="vi-VN" sz="2800" i="1" dirty="0">
                <a:solidFill>
                  <a:srgbClr val="FF0000"/>
                </a:solidFill>
                <a:effectLst/>
                <a:latin typeface="Times New Roman" panose="02020603050405020304" pitchFamily="18" charset="0"/>
                <a:ea typeface="SimSun" panose="02010600030101010101" pitchFamily="2" charset="-122"/>
              </a:rPr>
              <a:t>Nhóm 2 quan sát hình ảnh và trả lời câu hỏi sau:</a:t>
            </a:r>
            <a:r>
              <a:rPr lang="vi-VN" sz="2800" i="0" dirty="0">
                <a:solidFill>
                  <a:srgbClr val="FF0000"/>
                </a:solidFill>
                <a:effectLst/>
                <a:latin typeface="Times New Roman" panose="02020603050405020304" pitchFamily="18" charset="0"/>
                <a:ea typeface="SimSun" panose="02010600030101010101" pitchFamily="2" charset="-122"/>
              </a:rPr>
              <a:t>  Nếu như chúng ta khai thác rừng một cách bừa bãi thì dẫn đến hậu quả gì? </a:t>
            </a:r>
            <a:endParaRPr lang="en-US" sz="2800" dirty="0">
              <a:solidFill>
                <a:srgbClr val="FF0000"/>
              </a:solidFill>
              <a:effectLst/>
              <a:latin typeface="Times New Roman" panose="02020603050405020304" pitchFamily="18" charset="0"/>
              <a:ea typeface="SimSun" panose="02010600030101010101" pitchFamily="2" charset="-122"/>
            </a:endParaRPr>
          </a:p>
          <a:p>
            <a:endParaRPr lang="en-US" sz="2800" dirty="0">
              <a:solidFill>
                <a:srgbClr val="FF0000"/>
              </a:solidFill>
              <a:effectLst/>
              <a:latin typeface="Times New Roman" panose="02020603050405020304" pitchFamily="18" charset="0"/>
              <a:ea typeface="SimSun" panose="02010600030101010101" pitchFamily="2" charset="-122"/>
            </a:endParaRPr>
          </a:p>
        </p:txBody>
      </p:sp>
      <p:pic>
        <p:nvPicPr>
          <p:cNvPr id="2050" name="Picture 2">
            <a:extLst>
              <a:ext uri="{FF2B5EF4-FFF2-40B4-BE49-F238E27FC236}">
                <a16:creationId xmlns:a16="http://schemas.microsoft.com/office/drawing/2014/main" id="{826E020C-F8B4-BEC5-9C6E-2B9D4C0E2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460" y="3108188"/>
            <a:ext cx="4581939"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55CC2575-4D42-C86E-8261-1F988E6F9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95488"/>
            <a:ext cx="41810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FFC6FF2C-EA67-A81E-DCB7-47F808CC6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201341"/>
            <a:ext cx="41810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495A3C7A-36E6-FE8B-2F01-0C7DAFEF7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13" y="5175941"/>
            <a:ext cx="443948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74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1000"/>
                                        <p:tgtEl>
                                          <p:spTgt spid="2053"/>
                                        </p:tgtEl>
                                      </p:cBhvr>
                                    </p:animEffect>
                                    <p:anim calcmode="lin" valueType="num">
                                      <p:cBhvr>
                                        <p:cTn id="22" dur="1000" fill="hold"/>
                                        <p:tgtEl>
                                          <p:spTgt spid="2053"/>
                                        </p:tgtEl>
                                        <p:attrNameLst>
                                          <p:attrName>ppt_x</p:attrName>
                                        </p:attrNameLst>
                                      </p:cBhvr>
                                      <p:tavLst>
                                        <p:tav tm="0">
                                          <p:val>
                                            <p:strVal val="#ppt_x"/>
                                          </p:val>
                                        </p:tav>
                                        <p:tav tm="100000">
                                          <p:val>
                                            <p:strVal val="#ppt_x"/>
                                          </p:val>
                                        </p:tav>
                                      </p:tavLst>
                                    </p:anim>
                                    <p:anim calcmode="lin" valueType="num">
                                      <p:cBhvr>
                                        <p:cTn id="23"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1000"/>
                                        <p:tgtEl>
                                          <p:spTgt spid="2052"/>
                                        </p:tgtEl>
                                      </p:cBhvr>
                                    </p:animEffect>
                                    <p:anim calcmode="lin" valueType="num">
                                      <p:cBhvr>
                                        <p:cTn id="29" dur="1000" fill="hold"/>
                                        <p:tgtEl>
                                          <p:spTgt spid="2052"/>
                                        </p:tgtEl>
                                        <p:attrNameLst>
                                          <p:attrName>ppt_x</p:attrName>
                                        </p:attrNameLst>
                                      </p:cBhvr>
                                      <p:tavLst>
                                        <p:tav tm="0">
                                          <p:val>
                                            <p:strVal val="#ppt_x"/>
                                          </p:val>
                                        </p:tav>
                                        <p:tav tm="100000">
                                          <p:val>
                                            <p:strVal val="#ppt_x"/>
                                          </p:val>
                                        </p:tav>
                                      </p:tavLst>
                                    </p:anim>
                                    <p:anim calcmode="lin" valueType="num">
                                      <p:cBhvr>
                                        <p:cTn id="30"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728BAB-7411-822A-978D-5C4A143A9840}"/>
              </a:ext>
            </a:extLst>
          </p:cNvPr>
          <p:cNvSpPr txBox="1">
            <a:spLocks/>
          </p:cNvSpPr>
          <p:nvPr/>
        </p:nvSpPr>
        <p:spPr>
          <a:xfrm>
            <a:off x="0" y="471626"/>
            <a:ext cx="10515600" cy="10987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indent="-742950" algn="l">
              <a:buAutoNum type="arabicPeriod"/>
            </a:pPr>
            <a:r>
              <a:rPr lang="en-US" sz="3600" b="1" dirty="0">
                <a:latin typeface="Times New Roman" panose="02020603050405020304" pitchFamily="18" charset="0"/>
                <a:ea typeface="SimSun" panose="02010600030101010101" pitchFamily="2" charset="-122"/>
              </a:rPr>
              <a:t>Ý </a:t>
            </a:r>
            <a:r>
              <a:rPr lang="en-US" sz="3600" b="1" dirty="0" err="1">
                <a:latin typeface="Times New Roman" panose="02020603050405020304" pitchFamily="18" charset="0"/>
                <a:ea typeface="SimSun" panose="02010600030101010101" pitchFamily="2" charset="-122"/>
              </a:rPr>
              <a:t>nghĩa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của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việc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bảo</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vệ</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và</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khai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thác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tài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nguyên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rừng</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bền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vững</a:t>
            </a:r>
            <a:r>
              <a:rPr lang="en-US" sz="3600" dirty="0">
                <a:latin typeface="Times New Roman" panose="02020603050405020304" pitchFamily="18" charset="0"/>
                <a:ea typeface="SimSun" panose="02010600030101010101" pitchFamily="2" charset="-122"/>
              </a:rPr>
              <a:t> </a:t>
            </a:r>
          </a:p>
          <a:p>
            <a:pPr algn="l"/>
            <a:endParaRPr lang="en-US" sz="3600" dirty="0">
              <a:latin typeface="Times New Roman" panose="02020603050405020304" pitchFamily="18" charset="0"/>
              <a:ea typeface="SimSun" panose="02010600030101010101" pitchFamily="2" charset="-122"/>
            </a:endParaRPr>
          </a:p>
          <a:p>
            <a:pPr marL="742950" indent="-742950">
              <a:buAutoNum type="arabicPeriod"/>
            </a:pPr>
            <a:endParaRPr lang="en-US" sz="3600" dirty="0">
              <a:latin typeface="Times New Roman" panose="02020603050405020304" pitchFamily="18" charset="0"/>
              <a:ea typeface="SimSun" panose="02010600030101010101" pitchFamily="2" charset="-122"/>
            </a:endParaRPr>
          </a:p>
          <a:p>
            <a:pPr algn="l"/>
            <a:r>
              <a:rPr lang="en-US" dirty="0"/>
              <a:t> </a:t>
            </a:r>
            <a:endParaRPr lang="en-US" sz="3600" dirty="0">
              <a:latin typeface="Times New Roman" panose="02020603050405020304" pitchFamily="18" charset="0"/>
              <a:ea typeface="SimSun" panose="02010600030101010101" pitchFamily="2" charset="-122"/>
            </a:endParaRPr>
          </a:p>
        </p:txBody>
      </p:sp>
      <p:sp>
        <p:nvSpPr>
          <p:cNvPr id="4" name="TextBox 3">
            <a:extLst>
              <a:ext uri="{FF2B5EF4-FFF2-40B4-BE49-F238E27FC236}">
                <a16:creationId xmlns:a16="http://schemas.microsoft.com/office/drawing/2014/main" id="{6FDA1AB3-5C6C-65C7-28FB-2EF893A4563F}"/>
              </a:ext>
            </a:extLst>
          </p:cNvPr>
          <p:cNvSpPr txBox="1"/>
          <p:nvPr/>
        </p:nvSpPr>
        <p:spPr>
          <a:xfrm>
            <a:off x="308112" y="1907396"/>
            <a:ext cx="9581322" cy="1384995"/>
          </a:xfrm>
          <a:prstGeom prst="rect">
            <a:avLst/>
          </a:prstGeom>
          <a:noFill/>
        </p:spPr>
        <p:txBody>
          <a:bodyPr wrap="square" rtlCol="0">
            <a:spAutoFit/>
          </a:bodyPr>
          <a:lstStyle/>
          <a:p>
            <a:r>
              <a:rPr lang="vi-VN" sz="2800" i="1" dirty="0">
                <a:solidFill>
                  <a:srgbClr val="FF0000"/>
                </a:solidFill>
                <a:effectLst/>
                <a:latin typeface="Times New Roman" panose="02020603050405020304" pitchFamily="18" charset="0"/>
                <a:ea typeface="SimSun" panose="02010600030101010101" pitchFamily="2" charset="-122"/>
              </a:rPr>
              <a:t>Nhóm 3 </a:t>
            </a:r>
            <a:r>
              <a:rPr lang="en-US" sz="2800" i="1" dirty="0" err="1">
                <a:solidFill>
                  <a:srgbClr val="FF0000"/>
                </a:solidFill>
                <a:effectLst/>
                <a:latin typeface="Times New Roman" panose="02020603050405020304" pitchFamily="18" charset="0"/>
                <a:ea typeface="SimSun" panose="02010600030101010101" pitchFamily="2" charset="-122"/>
              </a:rPr>
              <a:t>quan</a:t>
            </a:r>
            <a:r>
              <a:rPr lang="en-US" sz="2800" i="1" dirty="0">
                <a:solidFill>
                  <a:srgbClr val="FF0000"/>
                </a:solidFill>
                <a:effectLst/>
                <a:latin typeface="Times New Roman" panose="02020603050405020304" pitchFamily="18" charset="0"/>
                <a:ea typeface="SimSun" panose="02010600030101010101" pitchFamily="2" charset="-122"/>
              </a:rPr>
              <a:t> </a:t>
            </a:r>
            <a:r>
              <a:rPr lang="en-US" sz="2800" i="1" dirty="0" err="1">
                <a:solidFill>
                  <a:srgbClr val="FF0000"/>
                </a:solidFill>
                <a:effectLst/>
                <a:latin typeface="Times New Roman" panose="02020603050405020304" pitchFamily="18" charset="0"/>
                <a:ea typeface="SimSun" panose="02010600030101010101" pitchFamily="2" charset="-122"/>
              </a:rPr>
              <a:t>sát</a:t>
            </a:r>
            <a:r>
              <a:rPr lang="en-US" sz="2800" i="1" dirty="0">
                <a:solidFill>
                  <a:srgbClr val="FF0000"/>
                </a:solidFill>
                <a:effectLst/>
                <a:latin typeface="Times New Roman" panose="02020603050405020304" pitchFamily="18" charset="0"/>
                <a:ea typeface="SimSun" panose="02010600030101010101" pitchFamily="2" charset="-122"/>
              </a:rPr>
              <a:t> </a:t>
            </a:r>
            <a:r>
              <a:rPr lang="en-US" sz="2800" i="1" dirty="0" err="1">
                <a:solidFill>
                  <a:srgbClr val="FF0000"/>
                </a:solidFill>
                <a:effectLst/>
                <a:latin typeface="Times New Roman" panose="02020603050405020304" pitchFamily="18" charset="0"/>
                <a:ea typeface="SimSun" panose="02010600030101010101" pitchFamily="2" charset="-122"/>
              </a:rPr>
              <a:t>hình</a:t>
            </a:r>
            <a:r>
              <a:rPr lang="en-US" sz="2800" i="1" dirty="0">
                <a:solidFill>
                  <a:srgbClr val="FF0000"/>
                </a:solidFill>
                <a:effectLst/>
                <a:latin typeface="Times New Roman" panose="02020603050405020304" pitchFamily="18" charset="0"/>
                <a:ea typeface="SimSun" panose="02010600030101010101" pitchFamily="2" charset="-122"/>
              </a:rPr>
              <a:t> </a:t>
            </a:r>
            <a:r>
              <a:rPr lang="en-US" sz="2800" i="1" dirty="0" err="1">
                <a:solidFill>
                  <a:srgbClr val="FF0000"/>
                </a:solidFill>
                <a:effectLst/>
                <a:latin typeface="Times New Roman" panose="02020603050405020304" pitchFamily="18" charset="0"/>
                <a:ea typeface="SimSun" panose="02010600030101010101" pitchFamily="2" charset="-122"/>
              </a:rPr>
              <a:t>ảnh</a:t>
            </a:r>
            <a:r>
              <a:rPr lang="en-US" sz="2800" i="1" dirty="0">
                <a:solidFill>
                  <a:srgbClr val="FF0000"/>
                </a:solidFill>
                <a:effectLst/>
                <a:latin typeface="Times New Roman" panose="02020603050405020304" pitchFamily="18" charset="0"/>
                <a:ea typeface="SimSun" panose="02010600030101010101" pitchFamily="2" charset="-122"/>
              </a:rPr>
              <a:t> </a:t>
            </a:r>
            <a:r>
              <a:rPr lang="en-US" sz="2800" i="1" dirty="0" err="1">
                <a:solidFill>
                  <a:srgbClr val="FF0000"/>
                </a:solidFill>
                <a:effectLst/>
                <a:latin typeface="Times New Roman" panose="02020603050405020304" pitchFamily="18" charset="0"/>
                <a:ea typeface="SimSun" panose="02010600030101010101" pitchFamily="2" charset="-122"/>
              </a:rPr>
              <a:t>và</a:t>
            </a:r>
            <a:r>
              <a:rPr lang="en-US" sz="2800" i="1" dirty="0">
                <a:solidFill>
                  <a:srgbClr val="FF0000"/>
                </a:solidFill>
                <a:effectLst/>
                <a:latin typeface="Times New Roman" panose="02020603050405020304" pitchFamily="18" charset="0"/>
                <a:ea typeface="SimSun" panose="02010600030101010101" pitchFamily="2" charset="-122"/>
              </a:rPr>
              <a:t> </a:t>
            </a:r>
            <a:r>
              <a:rPr lang="en-US" sz="2800" i="1" dirty="0" err="1">
                <a:solidFill>
                  <a:srgbClr val="FF0000"/>
                </a:solidFill>
                <a:effectLst/>
                <a:latin typeface="Times New Roman" panose="02020603050405020304" pitchFamily="18" charset="0"/>
                <a:ea typeface="SimSun" panose="02010600030101010101" pitchFamily="2" charset="-122"/>
              </a:rPr>
              <a:t>trả</a:t>
            </a:r>
            <a:r>
              <a:rPr lang="en-US" sz="2800" i="1" dirty="0">
                <a:solidFill>
                  <a:srgbClr val="FF0000"/>
                </a:solidFill>
                <a:effectLst/>
                <a:latin typeface="Times New Roman" panose="02020603050405020304" pitchFamily="18" charset="0"/>
                <a:ea typeface="SimSun" panose="02010600030101010101" pitchFamily="2" charset="-122"/>
              </a:rPr>
              <a:t> </a:t>
            </a:r>
            <a:r>
              <a:rPr lang="en-US" sz="2800" i="1" dirty="0" err="1">
                <a:solidFill>
                  <a:srgbClr val="FF0000"/>
                </a:solidFill>
                <a:effectLst/>
                <a:latin typeface="Times New Roman" panose="02020603050405020304" pitchFamily="18" charset="0"/>
                <a:ea typeface="SimSun" panose="02010600030101010101" pitchFamily="2" charset="-122"/>
              </a:rPr>
              <a:t>lời</a:t>
            </a:r>
            <a:r>
              <a:rPr lang="en-US" sz="2800" i="1" dirty="0">
                <a:solidFill>
                  <a:srgbClr val="FF0000"/>
                </a:solidFill>
                <a:effectLst/>
                <a:latin typeface="Times New Roman" panose="02020603050405020304" pitchFamily="18" charset="0"/>
                <a:ea typeface="SimSun" panose="02010600030101010101" pitchFamily="2" charset="-122"/>
              </a:rPr>
              <a:t> </a:t>
            </a:r>
            <a:r>
              <a:rPr lang="en-US" sz="2800" i="1" dirty="0" err="1">
                <a:solidFill>
                  <a:srgbClr val="FF0000"/>
                </a:solidFill>
                <a:effectLst/>
                <a:latin typeface="Times New Roman" panose="02020603050405020304" pitchFamily="18" charset="0"/>
                <a:ea typeface="SimSun" panose="02010600030101010101" pitchFamily="2" charset="-122"/>
              </a:rPr>
              <a:t>câu</a:t>
            </a:r>
            <a:r>
              <a:rPr lang="en-US" sz="2800" i="1" dirty="0">
                <a:solidFill>
                  <a:srgbClr val="FF0000"/>
                </a:solidFill>
                <a:effectLst/>
                <a:latin typeface="Times New Roman" panose="02020603050405020304" pitchFamily="18" charset="0"/>
                <a:ea typeface="SimSun" panose="02010600030101010101" pitchFamily="2" charset="-122"/>
              </a:rPr>
              <a:t> </a:t>
            </a:r>
            <a:r>
              <a:rPr lang="en-US" sz="2800" i="1" dirty="0" err="1">
                <a:solidFill>
                  <a:srgbClr val="FF0000"/>
                </a:solidFill>
                <a:effectLst/>
                <a:latin typeface="Times New Roman" panose="02020603050405020304" pitchFamily="18" charset="0"/>
                <a:ea typeface="SimSun" panose="02010600030101010101" pitchFamily="2" charset="-122"/>
              </a:rPr>
              <a:t>hỏi</a:t>
            </a:r>
            <a:r>
              <a:rPr lang="en-US" sz="2800" i="1" dirty="0">
                <a:solidFill>
                  <a:srgbClr val="FF0000"/>
                </a:solidFill>
                <a:effectLst/>
                <a:latin typeface="Times New Roman" panose="02020603050405020304" pitchFamily="18" charset="0"/>
                <a:ea typeface="SimSun" panose="02010600030101010101" pitchFamily="2" charset="-122"/>
              </a:rPr>
              <a:t>: </a:t>
            </a:r>
            <a:r>
              <a:rPr lang="vi-VN" sz="2800" dirty="0">
                <a:solidFill>
                  <a:srgbClr val="FF0000"/>
                </a:solidFill>
                <a:effectLst/>
                <a:latin typeface="Times New Roman" panose="02020603050405020304" pitchFamily="18" charset="0"/>
                <a:ea typeface="SimSun" panose="02010600030101010101" pitchFamily="2" charset="-122"/>
              </a:rPr>
              <a:t>Nêu các biện pháp bảo vệ rừng ?</a:t>
            </a:r>
            <a:endParaRPr lang="en-US" sz="2800" dirty="0">
              <a:solidFill>
                <a:srgbClr val="FF0000"/>
              </a:solidFill>
              <a:effectLst/>
              <a:latin typeface="Times New Roman" panose="02020603050405020304" pitchFamily="18" charset="0"/>
              <a:ea typeface="SimSun" panose="02010600030101010101" pitchFamily="2" charset="-122"/>
            </a:endParaRPr>
          </a:p>
          <a:p>
            <a:endParaRPr lang="en-US" sz="2800" dirty="0">
              <a:solidFill>
                <a:srgbClr val="FF0000"/>
              </a:solidFill>
              <a:effectLst/>
              <a:latin typeface="Times New Roman" panose="02020603050405020304" pitchFamily="18" charset="0"/>
              <a:ea typeface="SimSun" panose="02010600030101010101" pitchFamily="2" charset="-122"/>
            </a:endParaRPr>
          </a:p>
        </p:txBody>
      </p:sp>
      <p:pic>
        <p:nvPicPr>
          <p:cNvPr id="3074" name="Picture 2">
            <a:extLst>
              <a:ext uri="{FF2B5EF4-FFF2-40B4-BE49-F238E27FC236}">
                <a16:creationId xmlns:a16="http://schemas.microsoft.com/office/drawing/2014/main" id="{58196E75-9441-DEED-C84C-28F5EF5EF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72" y="3292390"/>
            <a:ext cx="4148206" cy="309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6556FEAB-2087-8855-86A4-0530B0195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654" y="3565610"/>
            <a:ext cx="4217779" cy="282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7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1000"/>
                                        <p:tgtEl>
                                          <p:spTgt spid="3075"/>
                                        </p:tgtEl>
                                      </p:cBhvr>
                                    </p:animEffect>
                                    <p:anim calcmode="lin" valueType="num">
                                      <p:cBhvr>
                                        <p:cTn id="15" dur="1000" fill="hold"/>
                                        <p:tgtEl>
                                          <p:spTgt spid="3075"/>
                                        </p:tgtEl>
                                        <p:attrNameLst>
                                          <p:attrName>ppt_x</p:attrName>
                                        </p:attrNameLst>
                                      </p:cBhvr>
                                      <p:tavLst>
                                        <p:tav tm="0">
                                          <p:val>
                                            <p:strVal val="#ppt_x"/>
                                          </p:val>
                                        </p:tav>
                                        <p:tav tm="100000">
                                          <p:val>
                                            <p:strVal val="#ppt_x"/>
                                          </p:val>
                                        </p:tav>
                                      </p:tavLst>
                                    </p:anim>
                                    <p:anim calcmode="lin" valueType="num">
                                      <p:cBhvr>
                                        <p:cTn id="1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728BAB-7411-822A-978D-5C4A143A9840}"/>
              </a:ext>
            </a:extLst>
          </p:cNvPr>
          <p:cNvSpPr txBox="1">
            <a:spLocks/>
          </p:cNvSpPr>
          <p:nvPr/>
        </p:nvSpPr>
        <p:spPr>
          <a:xfrm>
            <a:off x="0" y="471626"/>
            <a:ext cx="10515600" cy="10987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indent="-742950" algn="l">
              <a:buAutoNum type="arabicPeriod"/>
            </a:pPr>
            <a:r>
              <a:rPr lang="en-US" sz="3600" b="1" dirty="0">
                <a:latin typeface="Times New Roman" panose="02020603050405020304" pitchFamily="18" charset="0"/>
                <a:ea typeface="SimSun" panose="02010600030101010101" pitchFamily="2" charset="-122"/>
              </a:rPr>
              <a:t>Ý </a:t>
            </a:r>
            <a:r>
              <a:rPr lang="en-US" sz="3600" b="1" dirty="0" err="1">
                <a:latin typeface="Times New Roman" panose="02020603050405020304" pitchFamily="18" charset="0"/>
                <a:ea typeface="SimSun" panose="02010600030101010101" pitchFamily="2" charset="-122"/>
              </a:rPr>
              <a:t>nghĩa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của</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việc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bảo</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vệ</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và</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khai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thác</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tài</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nguyên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rừng</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bền</a:t>
            </a:r>
            <a:r>
              <a:rPr lang="en-US" sz="3600" b="1" dirty="0">
                <a:latin typeface="Times New Roman" panose="02020603050405020304" pitchFamily="18" charset="0"/>
                <a:ea typeface="SimSun" panose="02010600030101010101" pitchFamily="2" charset="-122"/>
              </a:rPr>
              <a:t> </a:t>
            </a:r>
            <a:r>
              <a:rPr lang="en-US" sz="3600" b="1" dirty="0" err="1">
                <a:latin typeface="Times New Roman" panose="02020603050405020304" pitchFamily="18" charset="0"/>
                <a:ea typeface="SimSun" panose="02010600030101010101" pitchFamily="2" charset="-122"/>
              </a:rPr>
              <a:t>vững</a:t>
            </a:r>
            <a:r>
              <a:rPr lang="en-US" sz="3600" dirty="0">
                <a:latin typeface="Times New Roman" panose="02020603050405020304" pitchFamily="18" charset="0"/>
                <a:ea typeface="SimSun" panose="02010600030101010101" pitchFamily="2" charset="-122"/>
              </a:rPr>
              <a:t> </a:t>
            </a:r>
          </a:p>
          <a:p>
            <a:pPr algn="l"/>
            <a:endParaRPr lang="en-US" sz="3600" dirty="0">
              <a:latin typeface="Times New Roman" panose="02020603050405020304" pitchFamily="18" charset="0"/>
              <a:ea typeface="SimSun" panose="02010600030101010101" pitchFamily="2" charset="-122"/>
            </a:endParaRPr>
          </a:p>
          <a:p>
            <a:pPr marL="742950" indent="-742950">
              <a:buAutoNum type="arabicPeriod"/>
            </a:pPr>
            <a:endParaRPr lang="en-US" sz="3600" dirty="0">
              <a:latin typeface="Times New Roman" panose="02020603050405020304" pitchFamily="18" charset="0"/>
              <a:ea typeface="SimSun" panose="02010600030101010101" pitchFamily="2" charset="-122"/>
            </a:endParaRPr>
          </a:p>
          <a:p>
            <a:pPr algn="l"/>
            <a:r>
              <a:rPr lang="en-US" dirty="0"/>
              <a:t> </a:t>
            </a:r>
            <a:endParaRPr lang="en-US" sz="3600" dirty="0">
              <a:latin typeface="Times New Roman" panose="02020603050405020304" pitchFamily="18" charset="0"/>
              <a:ea typeface="SimSun" panose="02010600030101010101" pitchFamily="2" charset="-122"/>
            </a:endParaRPr>
          </a:p>
        </p:txBody>
      </p:sp>
      <p:sp>
        <p:nvSpPr>
          <p:cNvPr id="3" name="TextBox 2">
            <a:extLst>
              <a:ext uri="{FF2B5EF4-FFF2-40B4-BE49-F238E27FC236}">
                <a16:creationId xmlns:a16="http://schemas.microsoft.com/office/drawing/2014/main" id="{1E5D22F8-AD4E-DFFD-8DD0-1E7EE65E49C1}"/>
              </a:ext>
            </a:extLst>
          </p:cNvPr>
          <p:cNvSpPr txBox="1"/>
          <p:nvPr/>
        </p:nvSpPr>
        <p:spPr>
          <a:xfrm>
            <a:off x="357808" y="1779104"/>
            <a:ext cx="10088218" cy="954107"/>
          </a:xfrm>
          <a:prstGeom prst="rect">
            <a:avLst/>
          </a:prstGeom>
          <a:noFill/>
        </p:spPr>
        <p:txBody>
          <a:bodyPr wrap="square" rtlCol="0">
            <a:spAutoFit/>
          </a:bodyPr>
          <a:lstStyle/>
          <a:p>
            <a:r>
              <a:rPr lang="vi-VN" sz="2800" i="1" dirty="0">
                <a:solidFill>
                  <a:srgbClr val="FF0000"/>
                </a:solidFill>
                <a:effectLst/>
                <a:latin typeface="Times New Roman" panose="02020603050405020304" pitchFamily="18" charset="0"/>
                <a:ea typeface="SimSun" panose="02010600030101010101" pitchFamily="2" charset="-122"/>
              </a:rPr>
              <a:t>Nhóm 4 trả lời câu hỏi sau:</a:t>
            </a:r>
            <a:r>
              <a:rPr lang="vi-VN" sz="2800" dirty="0">
                <a:solidFill>
                  <a:srgbClr val="FF0000"/>
                </a:solidFill>
                <a:effectLst/>
                <a:highlight>
                  <a:srgbClr val="FFFFFF"/>
                </a:highlight>
                <a:latin typeface="Times New Roman" panose="02020603050405020304" pitchFamily="18" charset="0"/>
                <a:ea typeface="SimSun" panose="02010600030101010101" pitchFamily="2" charset="-122"/>
              </a:rPr>
              <a:t>Bảo vệ rừng và khai thác tài nguyên bền vững mang lại lợi ích gì?</a:t>
            </a:r>
            <a:endParaRPr lang="en-US" sz="2800"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8056485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352</TotalTime>
  <Words>2793</Words>
  <Application>Microsoft Office PowerPoint</Application>
  <PresentationFormat>Widescreen</PresentationFormat>
  <Paragraphs>171</Paragraphs>
  <Slides>31</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Open Sans</vt:lpstr>
      <vt:lpstr>Roboto</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 Nhiệm vụ của từng đối tượng chủ rừng, toàn dân, các cấp quản lí trong bảo vệ rừng là gì  </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NÔNG NGHIỆP 12</dc:title>
  <dc:creator>Admin</dc:creator>
  <cp:lastModifiedBy>Nông Thị Thanh</cp:lastModifiedBy>
  <cp:revision>20</cp:revision>
  <dcterms:created xsi:type="dcterms:W3CDTF">2024-05-29T14:20:18Z</dcterms:created>
  <dcterms:modified xsi:type="dcterms:W3CDTF">2024-08-10T13:47:20Z</dcterms:modified>
</cp:coreProperties>
</file>