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7"/>
  </p:notesMasterIdLst>
  <p:sldIdLst>
    <p:sldId id="313" r:id="rId3"/>
    <p:sldId id="301" r:id="rId4"/>
    <p:sldId id="308" r:id="rId5"/>
    <p:sldId id="374" r:id="rId6"/>
    <p:sldId id="310" r:id="rId7"/>
    <p:sldId id="312" r:id="rId8"/>
    <p:sldId id="318" r:id="rId9"/>
    <p:sldId id="315" r:id="rId10"/>
    <p:sldId id="375" r:id="rId11"/>
    <p:sldId id="376" r:id="rId12"/>
    <p:sldId id="377" r:id="rId13"/>
    <p:sldId id="378" r:id="rId14"/>
    <p:sldId id="348" r:id="rId15"/>
    <p:sldId id="379" r:id="rId16"/>
    <p:sldId id="380" r:id="rId17"/>
    <p:sldId id="381" r:id="rId18"/>
    <p:sldId id="382" r:id="rId19"/>
    <p:sldId id="325" r:id="rId20"/>
    <p:sldId id="383" r:id="rId21"/>
    <p:sldId id="384" r:id="rId22"/>
    <p:sldId id="385" r:id="rId23"/>
    <p:sldId id="386" r:id="rId24"/>
    <p:sldId id="387" r:id="rId25"/>
    <p:sldId id="388" r:id="rId26"/>
    <p:sldId id="389" r:id="rId27"/>
    <p:sldId id="390" r:id="rId28"/>
    <p:sldId id="327" r:id="rId29"/>
    <p:sldId id="391" r:id="rId30"/>
    <p:sldId id="346" r:id="rId31"/>
    <p:sldId id="392" r:id="rId32"/>
    <p:sldId id="393" r:id="rId33"/>
    <p:sldId id="394" r:id="rId34"/>
    <p:sldId id="395" r:id="rId35"/>
    <p:sldId id="341" r:id="rId36"/>
  </p:sldIdLst>
  <p:sldSz cx="24384000" cy="13716000"/>
  <p:notesSz cx="6858000" cy="9144000"/>
  <p:custDataLst>
    <p:tags r:id="rId3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00FF"/>
    <a:srgbClr val="008000"/>
    <a:srgbClr val="135F82"/>
    <a:srgbClr val="270F6B"/>
    <a:srgbClr val="3333FF"/>
    <a:srgbClr val="FFA700"/>
    <a:srgbClr val="242452"/>
    <a:srgbClr val="C0504D"/>
    <a:srgbClr val="FFF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139" autoAdjust="0"/>
  </p:normalViewPr>
  <p:slideViewPr>
    <p:cSldViewPr>
      <p:cViewPr>
        <p:scale>
          <a:sx n="32" d="100"/>
          <a:sy n="32" d="100"/>
        </p:scale>
        <p:origin x="-648" y="-17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2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2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=""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</a:t>
            </a:r>
            <a:r>
              <a:rPr lang="en-US" sz="4800" b="1" kern="0" baseline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endParaRPr lang="vi-VN" sz="4800" b="1" kern="0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82" r:id="rId13"/>
  </p:sldLayoutIdLst>
  <p:timing>
    <p:tnLst>
      <p:par>
        <p:cTn id="1" dur="indefinite" restart="never" nodeType="tmRoot"/>
      </p:par>
    </p:tnLst>
  </p:timing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657736" y="2138354"/>
            <a:ext cx="13944600" cy="11207982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9982200" y="2586689"/>
            <a:ext cx="13526830" cy="131875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55924" y="2691490"/>
            <a:ext cx="13516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FFFF00"/>
                </a:solidFill>
                <a:latin typeface="+mj-lt"/>
              </a:rPr>
              <a:t>CHƯƠNG</a:t>
            </a:r>
            <a:r>
              <a:rPr lang="en-US" sz="40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vi-VN" sz="4000" b="1" dirty="0" smtClean="0">
                <a:solidFill>
                  <a:srgbClr val="FFFF00"/>
                </a:solidFill>
                <a:latin typeface="+mj-lt"/>
              </a:rPr>
              <a:t>. </a:t>
            </a:r>
            <a:r>
              <a:rPr lang="en-US" sz="4000" b="1" dirty="0" smtClean="0">
                <a:solidFill>
                  <a:srgbClr val="FFFF00"/>
                </a:solidFill>
                <a:latin typeface="+mj-lt"/>
              </a:rPr>
              <a:t>BẤT PHƯƠNG TRÌNH VÀ HỆ BẤT PHƯƠNG TRÌNH BẬC NHẤT HAI ẨN</a:t>
            </a:r>
            <a:endParaRPr lang="vi-VN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="" xmlns:a16="http://schemas.microsoft.com/office/drawing/2014/main" id="{9DD62A2F-0278-4FC2-A499-CACC34D75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" y="1923568"/>
            <a:ext cx="8531796" cy="11576010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="" xmlns:a16="http://schemas.microsoft.com/office/drawing/2014/main" id="{FA1434C5-B6EA-4E8A-9827-5D7F3A020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6722" y="4774691"/>
            <a:ext cx="12134723" cy="5817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§1.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ẩn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6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§2.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ẩn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6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59545" y="1973593"/>
            <a:ext cx="23953056" cy="1578183"/>
            <a:chOff x="936556" y="1905000"/>
            <a:chExt cx="14941297" cy="1578179"/>
          </a:xfrm>
        </p:grpSpPr>
        <p:sp>
          <p:nvSpPr>
            <p:cNvPr id="4" name="Rounded Rectangle 3"/>
            <p:cNvSpPr/>
            <p:nvPr/>
          </p:nvSpPr>
          <p:spPr>
            <a:xfrm>
              <a:off x="936556" y="1905000"/>
              <a:ext cx="89003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6592" y="1913523"/>
              <a:ext cx="14051261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 DIỄN MIỀN NGHIỆM CỦA BẤT PHƯƠNG TRÌNH BẬC NHẤT HAI 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54"/>
          <p:cNvGrpSpPr/>
          <p:nvPr/>
        </p:nvGrpSpPr>
        <p:grpSpPr>
          <a:xfrm>
            <a:off x="678594" y="4267199"/>
            <a:ext cx="22106109" cy="5638801"/>
            <a:chOff x="1268078" y="3405486"/>
            <a:chExt cx="22106109" cy="3224145"/>
          </a:xfrm>
        </p:grpSpPr>
        <p:sp>
          <p:nvSpPr>
            <p:cNvPr id="10" name="Rounded Rectangle 9"/>
            <p:cNvSpPr/>
            <p:nvPr/>
          </p:nvSpPr>
          <p:spPr>
            <a:xfrm>
              <a:off x="1532360" y="3579402"/>
              <a:ext cx="21841827" cy="305022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835629" y="2527575"/>
                <a:ext cx="574972" cy="2559408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099475" y="3467677"/>
                <a:ext cx="2556022" cy="457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4337" name="TextBox 14336"/>
          <p:cNvSpPr txBox="1"/>
          <p:nvPr/>
        </p:nvSpPr>
        <p:spPr>
          <a:xfrm>
            <a:off x="1092483" y="3124200"/>
            <a:ext cx="22148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Mô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tả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38" name="TextBox 14337"/>
              <p:cNvSpPr txBox="1"/>
              <p:nvPr/>
            </p:nvSpPr>
            <p:spPr>
              <a:xfrm>
                <a:off x="4450120" y="5217616"/>
                <a:ext cx="1833368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 phương trình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/>
                      </a:rPr>
                      <m:t>𝟐</m:t>
                    </m:r>
                    <m:r>
                      <a:rPr lang="pt-BR" sz="4400" b="1" i="1">
                        <a:latin typeface="Cambria Math"/>
                      </a:rPr>
                      <m:t>𝒙</m:t>
                    </m:r>
                    <m:r>
                      <a:rPr lang="pt-BR" sz="4400" b="1" i="1">
                        <a:latin typeface="Cambria Math"/>
                      </a:rPr>
                      <m:t>−</m:t>
                    </m:r>
                    <m:r>
                      <a:rPr lang="pt-BR" sz="4400" b="1" i="1">
                        <a:latin typeface="Cambria Math"/>
                      </a:rPr>
                      <m:t>𝒚</m:t>
                    </m:r>
                    <m:r>
                      <a:rPr lang="pt-BR" sz="4400" b="1">
                        <a:latin typeface="Cambria Math"/>
                      </a:rPr>
                      <m:t>&gt;</m:t>
                    </m:r>
                    <m:r>
                      <a:rPr lang="pt-BR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a)Trên mặt phẳng toạ độ</a:t>
                </a:r>
                <a:r>
                  <a:rPr lang="pt-B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/>
                      </a:rPr>
                      <m:t>𝑶𝒙𝒚</m:t>
                    </m:r>
                  </m:oMath>
                </a14:m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vẽ đường thẳng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/>
                      </a:rPr>
                      <m:t>𝒅</m:t>
                    </m:r>
                    <m:r>
                      <a:rPr lang="pt-BR" sz="4400" b="1">
                        <a:latin typeface="Cambria Math"/>
                      </a:rPr>
                      <m:t>:</m:t>
                    </m:r>
                    <m:r>
                      <a:rPr lang="pt-BR" sz="4400" b="1" i="1">
                        <a:latin typeface="Cambria Math"/>
                      </a:rPr>
                      <m:t>𝟐</m:t>
                    </m:r>
                    <m:r>
                      <a:rPr lang="pt-BR" sz="4400" b="1" i="1">
                        <a:latin typeface="Cambria Math"/>
                      </a:rPr>
                      <m:t>𝒙</m:t>
                    </m:r>
                    <m:r>
                      <a:rPr lang="pt-BR" sz="4400" b="1" i="1">
                        <a:latin typeface="Cambria Math"/>
                      </a:rPr>
                      <m:t>−</m:t>
                    </m:r>
                    <m:r>
                      <a:rPr lang="pt-BR" sz="4400" b="1" i="1">
                        <a:latin typeface="Cambria Math"/>
                      </a:rPr>
                      <m:t>𝒚</m:t>
                    </m:r>
                    <m:r>
                      <a:rPr lang="pt-BR" sz="4400" b="1">
                        <a:latin typeface="Cambria Math"/>
                      </a:rPr>
                      <m:t>=</m:t>
                    </m:r>
                    <m:r>
                      <a:rPr lang="pt-BR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Xét điểm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4400" b="1" i="1">
                            <a:latin typeface="Cambria Math"/>
                          </a:rPr>
                          <m:t>𝟐</m:t>
                        </m:r>
                        <m:r>
                          <a:rPr lang="pt-BR" sz="4400" b="1">
                            <a:latin typeface="Cambria Math"/>
                          </a:rPr>
                          <m:t>;</m:t>
                        </m:r>
                        <m:r>
                          <a:rPr lang="pt-BR" sz="4400" b="1" i="1">
                            <a:latin typeface="Cambria Math"/>
                          </a:rPr>
                          <m:t>−</m:t>
                        </m:r>
                        <m:r>
                          <a:rPr lang="pt-BR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chứng tỏ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4400" b="1" i="1">
                            <a:latin typeface="Cambria Math"/>
                          </a:rPr>
                          <m:t>𝟐</m:t>
                        </m:r>
                        <m:r>
                          <a:rPr lang="pt-BR" sz="4400" b="1">
                            <a:latin typeface="Cambria Math"/>
                          </a:rPr>
                          <m:t>;</m:t>
                        </m:r>
                        <m:r>
                          <a:rPr lang="pt-BR" sz="4400" b="1" i="1">
                            <a:latin typeface="Cambria Math"/>
                          </a:rPr>
                          <m:t>−</m:t>
                        </m:r>
                        <m:r>
                          <a:rPr lang="pt-BR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một nghiệm của bất phương trình đã cho.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Đường thẳng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/>
                      </a:rPr>
                      <m:t>𝒅</m:t>
                    </m:r>
                  </m:oMath>
                </a14:m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chia mặt phẳng toạ độ thành hai nửa mặt phẳng. Gạch bỏ đi phần nửa mặt phẳng không chứa điểm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/>
                      </a:rPr>
                      <m:t>𝑴</m:t>
                    </m:r>
                  </m:oMath>
                </a14:m>
                <a:r>
                  <a:rPr lang="pt-B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4338" name="TextBox 143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120" y="5217616"/>
                <a:ext cx="18333680" cy="4154984"/>
              </a:xfrm>
              <a:prstGeom prst="rect">
                <a:avLst/>
              </a:prstGeom>
              <a:blipFill rotWithShape="1">
                <a:blip r:embed="rId2"/>
                <a:stretch>
                  <a:fillRect l="-1330" t="-3079" b="-5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0147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59545" y="1973593"/>
            <a:ext cx="23953056" cy="1578183"/>
            <a:chOff x="936556" y="1905000"/>
            <a:chExt cx="14941297" cy="1578179"/>
          </a:xfrm>
        </p:grpSpPr>
        <p:sp>
          <p:nvSpPr>
            <p:cNvPr id="4" name="Rounded Rectangle 3"/>
            <p:cNvSpPr/>
            <p:nvPr/>
          </p:nvSpPr>
          <p:spPr>
            <a:xfrm>
              <a:off x="936556" y="1905000"/>
              <a:ext cx="89003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6592" y="1913523"/>
              <a:ext cx="14051261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 DIỄN MIỀN NGHIỆM CỦA BẤT PHƯƠNG TRÌNH BẬC NHẤT HAI 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4337" name="TextBox 14336"/>
          <p:cNvSpPr txBox="1"/>
          <p:nvPr/>
        </p:nvSpPr>
        <p:spPr>
          <a:xfrm>
            <a:off x="1092483" y="3124200"/>
            <a:ext cx="22148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Mô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tả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0" name="Group 10"/>
          <p:cNvGrpSpPr/>
          <p:nvPr/>
        </p:nvGrpSpPr>
        <p:grpSpPr>
          <a:xfrm>
            <a:off x="941974" y="4030653"/>
            <a:ext cx="21841826" cy="9151947"/>
            <a:chOff x="1270511" y="5867400"/>
            <a:chExt cx="21819676" cy="6467596"/>
          </a:xfrm>
        </p:grpSpPr>
        <p:sp>
          <p:nvSpPr>
            <p:cNvPr id="51" name="Rounded Rectangle 50"/>
            <p:cNvSpPr/>
            <p:nvPr/>
          </p:nvSpPr>
          <p:spPr>
            <a:xfrm>
              <a:off x="1272210" y="6283923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60"/>
            <p:cNvGrpSpPr/>
            <p:nvPr/>
          </p:nvGrpSpPr>
          <p:grpSpPr>
            <a:xfrm>
              <a:off x="1270511" y="5867400"/>
              <a:ext cx="3300487" cy="885307"/>
              <a:chOff x="1224541" y="6305967"/>
              <a:chExt cx="3300487" cy="885307"/>
            </a:xfrm>
          </p:grpSpPr>
          <p:sp>
            <p:nvSpPr>
              <p:cNvPr id="53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Round Diagonal Corner Rectangle 5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361" name="TextBox 14360"/>
              <p:cNvSpPr txBox="1"/>
              <p:nvPr/>
            </p:nvSpPr>
            <p:spPr>
              <a:xfrm>
                <a:off x="1092482" y="5378696"/>
                <a:ext cx="11074259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𝒅</m:t>
                    </m:r>
                    <m:r>
                      <a:rPr lang="en-US" sz="4400" b="1">
                        <a:latin typeface="Cambria Math"/>
                      </a:rPr>
                      <m:t>: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4400" b="1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Thay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>
                          <a:latin typeface="Cambria Math"/>
                        </a:rPr>
                        <m:t>.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4400" b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𝟓</m:t>
                      </m:r>
                      <m:r>
                        <a:rPr lang="en-US" sz="4400" b="1">
                          <a:latin typeface="Cambria Math"/>
                        </a:rPr>
                        <m:t>&gt;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diễn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bên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4361" name="TextBox 143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482" y="5378696"/>
                <a:ext cx="11074259" cy="4832092"/>
              </a:xfrm>
              <a:prstGeom prst="rect">
                <a:avLst/>
              </a:prstGeom>
              <a:blipFill rotWithShape="1">
                <a:blip r:embed="rId2"/>
                <a:stretch>
                  <a:fillRect l="-2201" t="-2648" r="-3247" b="-5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0505" y="5308360"/>
            <a:ext cx="7068495" cy="688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6659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59545" y="1973593"/>
            <a:ext cx="23953056" cy="1578183"/>
            <a:chOff x="936556" y="1905000"/>
            <a:chExt cx="14941297" cy="1578179"/>
          </a:xfrm>
        </p:grpSpPr>
        <p:sp>
          <p:nvSpPr>
            <p:cNvPr id="4" name="Rounded Rectangle 3"/>
            <p:cNvSpPr/>
            <p:nvPr/>
          </p:nvSpPr>
          <p:spPr>
            <a:xfrm>
              <a:off x="936556" y="1905000"/>
              <a:ext cx="89003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6592" y="1913523"/>
              <a:ext cx="14051261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 DIỄN MIỀN NGHIỆM CỦA BẤT PHƯƠNG TRÌNH BẬC NHẤT HAI 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4337" name="TextBox 14336"/>
          <p:cNvSpPr txBox="1"/>
          <p:nvPr/>
        </p:nvSpPr>
        <p:spPr>
          <a:xfrm>
            <a:off x="1092483" y="3124200"/>
            <a:ext cx="22148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Mô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tả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0" name="Group 10"/>
          <p:cNvGrpSpPr/>
          <p:nvPr/>
        </p:nvGrpSpPr>
        <p:grpSpPr>
          <a:xfrm>
            <a:off x="659545" y="4960076"/>
            <a:ext cx="21841826" cy="6927123"/>
            <a:chOff x="1270511" y="5884231"/>
            <a:chExt cx="21819676" cy="6450765"/>
          </a:xfrm>
        </p:grpSpPr>
        <p:sp>
          <p:nvSpPr>
            <p:cNvPr id="51" name="Rounded Rectangle 50"/>
            <p:cNvSpPr/>
            <p:nvPr/>
          </p:nvSpPr>
          <p:spPr>
            <a:xfrm>
              <a:off x="1272210" y="6283923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60"/>
            <p:cNvGrpSpPr/>
            <p:nvPr/>
          </p:nvGrpSpPr>
          <p:grpSpPr>
            <a:xfrm>
              <a:off x="1270511" y="5884231"/>
              <a:ext cx="3778590" cy="828631"/>
              <a:chOff x="1224541" y="6322798"/>
              <a:chExt cx="3778590" cy="828631"/>
            </a:xfrm>
          </p:grpSpPr>
          <p:sp>
            <p:nvSpPr>
              <p:cNvPr id="53" name="Freeform 20"/>
              <p:cNvSpPr>
                <a:spLocks/>
              </p:cNvSpPr>
              <p:nvPr/>
            </p:nvSpPr>
            <p:spPr bwMode="auto">
              <a:xfrm rot="16200000" flipV="1">
                <a:off x="2985377" y="5133675"/>
                <a:ext cx="828631" cy="320687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296330" y="6446125"/>
                <a:ext cx="2477651" cy="565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Ghi</a:t>
                </a:r>
                <a:r>
                  <a:rPr lang="en-US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nhớ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Round Diagonal Corner Rectangle 5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374075" y="6248400"/>
                <a:ext cx="20853117" cy="4832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𝒅</m:t>
                    </m:r>
                    <m:r>
                      <a:rPr lang="en-US" sz="4400" b="1"/>
                      <m:t>: </m:t>
                    </m:r>
                    <m:r>
                      <a:rPr lang="en-US" sz="4400" b="1" i="1"/>
                      <m:t>𝒂𝒙</m:t>
                    </m:r>
                    <m:r>
                      <a:rPr lang="en-US" sz="4400" b="1"/>
                      <m:t>+</m:t>
                    </m:r>
                    <m:r>
                      <a:rPr lang="en-US" sz="4400" b="1" i="1"/>
                      <m:t>𝒃𝒚</m:t>
                    </m:r>
                    <m:r>
                      <a:rPr lang="en-US" sz="4400" b="1"/>
                      <m:t>=</m:t>
                    </m:r>
                    <m:r>
                      <a:rPr lang="en-US" sz="4400" b="1" i="1"/>
                      <m:t>𝒄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chia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thành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𝒅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4400" b="1" i="1"/>
                      <m:t>𝒂𝒙</m:t>
                    </m:r>
                    <m:r>
                      <a:rPr lang="en-US" sz="4400" b="1"/>
                      <m:t>+</m:t>
                    </m:r>
                    <m:r>
                      <a:rPr lang="en-US" sz="4400" b="1" i="1"/>
                      <m:t>𝒃𝒚</m:t>
                    </m:r>
                    <m:r>
                      <a:rPr lang="en-US" sz="4400" b="1"/>
                      <m:t>&lt;</m:t>
                    </m:r>
                    <m:r>
                      <a:rPr lang="en-US" sz="4400" b="1" i="1"/>
                      <m:t>𝒄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còn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lại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𝒅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𝒂𝒙</m:t>
                    </m:r>
                    <m:r>
                      <a:rPr lang="en-US" sz="4400" b="1"/>
                      <m:t>+</m:t>
                    </m:r>
                    <m:r>
                      <a:rPr lang="en-US" sz="4400" b="1" i="1"/>
                      <m:t>𝒃𝒚</m:t>
                    </m:r>
                    <m:r>
                      <a:rPr lang="en-US" sz="4400" b="1"/>
                      <m:t>&gt;</m:t>
                    </m:r>
                    <m:r>
                      <a:rPr lang="en-US" sz="4400" b="1" i="1"/>
                      <m:t>𝒄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Chú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ý: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Đối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𝒂𝒙</m:t>
                    </m:r>
                    <m:r>
                      <a:rPr lang="en-US" sz="4400" b="1"/>
                      <m:t>+</m:t>
                    </m:r>
                    <m:r>
                      <a:rPr lang="en-US" sz="4400" b="1" i="1"/>
                      <m:t>𝒃𝒚</m:t>
                    </m:r>
                    <m:r>
                      <a:rPr lang="en-US" sz="4400" b="1"/>
                      <m:t>≥</m:t>
                    </m:r>
                    <m:r>
                      <a:rPr lang="en-US" sz="4400" b="1" i="1"/>
                      <m:t>𝒄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hoặc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𝒂𝒙</m:t>
                    </m:r>
                    <m:r>
                      <a:rPr lang="en-US" sz="4400" b="1"/>
                      <m:t>+</m:t>
                    </m:r>
                    <m:r>
                      <a:rPr lang="en-US" sz="4400" b="1" i="1"/>
                      <m:t>𝒃𝒚</m:t>
                    </m:r>
                    <m:r>
                      <a:rPr lang="en-US" sz="4400" b="1"/>
                      <m:t>≤</m:t>
                    </m:r>
                    <m:r>
                      <a:rPr lang="en-US" sz="4400" b="1" i="1"/>
                      <m:t>𝒄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𝒅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075" y="6248400"/>
                <a:ext cx="20853117" cy="4832092"/>
              </a:xfrm>
              <a:prstGeom prst="rect">
                <a:avLst/>
              </a:prstGeom>
              <a:blipFill rotWithShape="1">
                <a:blip r:embed="rId2"/>
                <a:stretch>
                  <a:fillRect l="-1169" t="-2648" r="-29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1279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4"/>
          <p:cNvGrpSpPr/>
          <p:nvPr/>
        </p:nvGrpSpPr>
        <p:grpSpPr>
          <a:xfrm>
            <a:off x="846534" y="1814635"/>
            <a:ext cx="22595914" cy="5930509"/>
            <a:chOff x="1268078" y="3405486"/>
            <a:chExt cx="22595914" cy="4463292"/>
          </a:xfrm>
        </p:grpSpPr>
        <p:sp>
          <p:nvSpPr>
            <p:cNvPr id="31" name="Rounded Rectangle 30"/>
            <p:cNvSpPr/>
            <p:nvPr/>
          </p:nvSpPr>
          <p:spPr>
            <a:xfrm>
              <a:off x="1532359" y="3579401"/>
              <a:ext cx="22331633" cy="42893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50671" y="3527166"/>
                <a:ext cx="24048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969574" y="13716000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/>
          </a:p>
        </p:txBody>
      </p:sp>
      <p:grpSp>
        <p:nvGrpSpPr>
          <p:cNvPr id="65" name="Group 10"/>
          <p:cNvGrpSpPr/>
          <p:nvPr/>
        </p:nvGrpSpPr>
        <p:grpSpPr>
          <a:xfrm>
            <a:off x="1196004" y="7745144"/>
            <a:ext cx="22347506" cy="5243272"/>
            <a:chOff x="1270511" y="5867400"/>
            <a:chExt cx="22347506" cy="5800796"/>
          </a:xfrm>
        </p:grpSpPr>
        <p:sp>
          <p:nvSpPr>
            <p:cNvPr id="66" name="Rounded Rectangle 65"/>
            <p:cNvSpPr/>
            <p:nvPr/>
          </p:nvSpPr>
          <p:spPr>
            <a:xfrm>
              <a:off x="1272210" y="6139010"/>
              <a:ext cx="22345807" cy="55291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6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30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0" y="2093432"/>
            <a:ext cx="7135648" cy="562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5906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667000" y="3069961"/>
                <a:ext cx="12192000" cy="226581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gạch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diễn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ẩn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069961"/>
                <a:ext cx="12192000" cy="2265813"/>
              </a:xfrm>
              <a:prstGeom prst="rect">
                <a:avLst/>
              </a:prstGeom>
              <a:blipFill rotWithShape="1">
                <a:blip r:embed="rId3"/>
                <a:stretch>
                  <a:fillRect l="-2050" t="-6199" r="-3300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743200" y="5574890"/>
                <a:ext cx="12347463" cy="1476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Hỏi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𝑴</m:t>
                    </m:r>
                    <m:d>
                      <m:dPr>
                        <m:ctrlPr>
                          <a:rPr lang="en-US" sz="36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  <m:r>
                          <a:rPr lang="en-US" sz="4400" b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𝑵</m:t>
                    </m:r>
                    <m:d>
                      <m:dPr>
                        <m:ctrlPr>
                          <a:rPr lang="en-US" sz="36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𝟒</m:t>
                        </m:r>
                        <m:r>
                          <a:rPr lang="en-US" sz="4400" b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en-US" sz="36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574890"/>
                <a:ext cx="12347463" cy="1476110"/>
              </a:xfrm>
              <a:prstGeom prst="rect">
                <a:avLst/>
              </a:prstGeom>
              <a:blipFill rotWithShape="1">
                <a:blip r:embed="rId4"/>
                <a:stretch>
                  <a:fillRect l="-1974" t="-9504" r="-3110" b="-19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987660" y="8870502"/>
                <a:ext cx="18957940" cy="30928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𝑴</m:t>
                    </m:r>
                    <m:d>
                      <m:dPr>
                        <m:ctrlPr>
                          <a:rPr lang="en-US" sz="4400" b="1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4400" b="1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  <m:r>
                          <a:rPr lang="en-US" sz="4400" b="1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400" b="1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bị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gạch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(-1;1)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𝑵</m:t>
                    </m:r>
                    <m:d>
                      <m:dPr>
                        <m:ctrlPr>
                          <a:rPr lang="en-US" sz="4400" b="1" i="0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0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𝟒</m:t>
                        </m:r>
                        <m:r>
                          <a:rPr lang="en-US" sz="4400" b="1" i="0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;−</m:t>
                        </m:r>
                        <m:r>
                          <a:rPr lang="en-US" sz="4400" b="1" i="0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bị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gạch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(4; 2)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36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660" y="8870502"/>
                <a:ext cx="18957940" cy="3092898"/>
              </a:xfrm>
              <a:prstGeom prst="rect">
                <a:avLst/>
              </a:prstGeom>
              <a:blipFill rotWithShape="1">
                <a:blip r:embed="rId5"/>
                <a:stretch>
                  <a:fillRect l="-1286" t="-4528" b="-6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06601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59545" y="1973593"/>
            <a:ext cx="23953056" cy="1578183"/>
            <a:chOff x="936556" y="1905000"/>
            <a:chExt cx="14941297" cy="1578179"/>
          </a:xfrm>
        </p:grpSpPr>
        <p:sp>
          <p:nvSpPr>
            <p:cNvPr id="4" name="Rounded Rectangle 3"/>
            <p:cNvSpPr/>
            <p:nvPr/>
          </p:nvSpPr>
          <p:spPr>
            <a:xfrm>
              <a:off x="936556" y="1905000"/>
              <a:ext cx="89003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6592" y="1913523"/>
              <a:ext cx="14051261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 DIỄN MIỀN NGHIỆM CỦA BẤT PHƯƠNG TRÌNH BẬC NHẤT HAI 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4337" name="TextBox 14336"/>
          <p:cNvSpPr txBox="1"/>
          <p:nvPr/>
        </p:nvSpPr>
        <p:spPr>
          <a:xfrm>
            <a:off x="1092483" y="3124200"/>
            <a:ext cx="22148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Biểu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diễn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0" name="Group 10"/>
          <p:cNvGrpSpPr/>
          <p:nvPr/>
        </p:nvGrpSpPr>
        <p:grpSpPr>
          <a:xfrm>
            <a:off x="1170574" y="3893642"/>
            <a:ext cx="21841826" cy="9212758"/>
            <a:chOff x="1270511" y="5884231"/>
            <a:chExt cx="21819676" cy="6450765"/>
          </a:xfrm>
        </p:grpSpPr>
        <p:sp>
          <p:nvSpPr>
            <p:cNvPr id="51" name="Rounded Rectangle 50"/>
            <p:cNvSpPr/>
            <p:nvPr/>
          </p:nvSpPr>
          <p:spPr>
            <a:xfrm>
              <a:off x="1272210" y="6283923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52" name="Group 60"/>
            <p:cNvGrpSpPr/>
            <p:nvPr/>
          </p:nvGrpSpPr>
          <p:grpSpPr>
            <a:xfrm>
              <a:off x="1270511" y="5884231"/>
              <a:ext cx="3778590" cy="828631"/>
              <a:chOff x="1224541" y="6322798"/>
              <a:chExt cx="3778590" cy="828631"/>
            </a:xfrm>
          </p:grpSpPr>
          <p:sp>
            <p:nvSpPr>
              <p:cNvPr id="53" name="Freeform 20"/>
              <p:cNvSpPr>
                <a:spLocks/>
              </p:cNvSpPr>
              <p:nvPr/>
            </p:nvSpPr>
            <p:spPr bwMode="auto">
              <a:xfrm rot="16200000" flipV="1">
                <a:off x="2985377" y="5133675"/>
                <a:ext cx="828631" cy="320687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296330" y="6446125"/>
                <a:ext cx="2477651" cy="565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Ghi</a:t>
                </a:r>
                <a:r>
                  <a:rPr lang="en-US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nhớ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Round Diagonal Corner Rectangle 5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721362" y="5027574"/>
                <a:ext cx="21062438" cy="78502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diễn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𝒂𝒙</m:t>
                    </m:r>
                    <m:r>
                      <a:rPr lang="en-US" sz="4400" b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𝒃𝒚</m:t>
                    </m:r>
                    <m:r>
                      <a:rPr lang="en-US" sz="4400" b="1">
                        <a:effectLst/>
                        <a:latin typeface="Cambria Math"/>
                        <a:ea typeface="Calibri"/>
                        <a:cs typeface="Times New Roman"/>
                      </a:rPr>
                      <m:t>&lt;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𝒄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𝒅</m:t>
                    </m:r>
                    <m:r>
                      <a:rPr lang="en-US" sz="4400" b="1">
                        <a:effectLst/>
                        <a:latin typeface="Cambria Math"/>
                        <a:ea typeface="Calibri"/>
                        <a:cs typeface="Times New Roman"/>
                      </a:rPr>
                      <m:t>: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𝒂𝒙</m:t>
                    </m:r>
                    <m:r>
                      <a:rPr lang="en-US" sz="4400" b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𝒃𝒚</m:t>
                    </m:r>
                    <m:r>
                      <a:rPr lang="en-US" sz="4400" b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𝒄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chia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thành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Lấy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 </m:t>
                        </m:r>
                        <m:sSubSup>
                          <m:sSubSup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𝟎</m:t>
                            </m:r>
                          </m:sub>
                          <m:sup/>
                        </m:sSubSup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lấy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gốc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𝒄</m:t>
                    </m:r>
                    <m:r>
                      <a:rPr lang="en-US" sz="4400" b="1">
                        <a:effectLst/>
                        <a:latin typeface="Cambria Math"/>
                        <a:ea typeface="Calibri"/>
                        <a:cs typeface="Times New Roman"/>
                      </a:rPr>
                      <m:t>≠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𝒂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</m:sub>
                    </m:sSub>
                    <m:r>
                      <a:rPr lang="en-US" sz="4400" b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𝒃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sánh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𝒄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luận</a:t>
                </a:r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𝒂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</m:sub>
                    </m:sSub>
                    <m:r>
                      <a:rPr lang="en-US" sz="4400" b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𝒃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</m:sub>
                    </m:sSub>
                    <m:r>
                      <a:rPr lang="en-US" sz="4400" b="1">
                        <a:effectLst/>
                        <a:latin typeface="Cambria Math"/>
                        <a:ea typeface="Calibri"/>
                        <a:cs typeface="Times New Roman"/>
                      </a:rPr>
                      <m:t>&lt;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𝒄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𝒂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</m:sub>
                    </m:sSub>
                    <m:r>
                      <a:rPr lang="en-US" sz="4400" b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𝒃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</m:sub>
                    </m:sSub>
                    <m:r>
                      <a:rPr lang="en-US" sz="4400" b="1">
                        <a:effectLst/>
                        <a:latin typeface="Cambria Math"/>
                        <a:ea typeface="Calibri"/>
                        <a:cs typeface="Times New Roman"/>
                      </a:rPr>
                      <m:t>&gt;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𝒄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362" y="5027574"/>
                <a:ext cx="21062438" cy="7850226"/>
              </a:xfrm>
              <a:prstGeom prst="rect">
                <a:avLst/>
              </a:prstGeom>
              <a:blipFill rotWithShape="1">
                <a:blip r:embed="rId2"/>
                <a:stretch>
                  <a:fillRect l="-1157" t="-1786" r="-781" b="-1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86690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59545" y="1973593"/>
            <a:ext cx="23953056" cy="1578183"/>
            <a:chOff x="936556" y="1905000"/>
            <a:chExt cx="14941297" cy="1578179"/>
          </a:xfrm>
        </p:grpSpPr>
        <p:sp>
          <p:nvSpPr>
            <p:cNvPr id="4" name="Rounded Rectangle 3"/>
            <p:cNvSpPr/>
            <p:nvPr/>
          </p:nvSpPr>
          <p:spPr>
            <a:xfrm>
              <a:off x="936556" y="1905000"/>
              <a:ext cx="89003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6592" y="1913523"/>
              <a:ext cx="14051261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 DIỄN MIỀN NGHIỆM CỦA BẤT PHƯƠNG TRÌNH BẬC NHẤT HAI 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54"/>
          <p:cNvGrpSpPr/>
          <p:nvPr/>
        </p:nvGrpSpPr>
        <p:grpSpPr>
          <a:xfrm>
            <a:off x="601491" y="3915392"/>
            <a:ext cx="22106109" cy="2406534"/>
            <a:chOff x="1268078" y="3405486"/>
            <a:chExt cx="22106109" cy="3940622"/>
          </a:xfrm>
        </p:grpSpPr>
        <p:sp>
          <p:nvSpPr>
            <p:cNvPr id="10" name="Rounded Rectangle 9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343539" cy="1640299"/>
              <a:chOff x="1311958" y="3405486"/>
              <a:chExt cx="3343539" cy="1640299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360119" y="3003085"/>
                <a:ext cx="1525992" cy="2559408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099475" y="3467677"/>
                <a:ext cx="2556022" cy="1310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</a:t>
                </a:r>
                <a:r>
                  <a:rPr lang="vi-VN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</a:t>
                </a:r>
                <a:r>
                  <a:rPr lang="vi-VN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14337" name="TextBox 14336"/>
          <p:cNvSpPr txBox="1"/>
          <p:nvPr/>
        </p:nvSpPr>
        <p:spPr>
          <a:xfrm>
            <a:off x="1092483" y="3124200"/>
            <a:ext cx="22148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Biểu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diễn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38" name="TextBox 14337"/>
              <p:cNvSpPr txBox="1"/>
              <p:nvPr/>
            </p:nvSpPr>
            <p:spPr>
              <a:xfrm>
                <a:off x="4683855" y="4059474"/>
                <a:ext cx="18176145" cy="3560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Biễu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diễn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mỗi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&gt;-1</m:t>
                      </m:r>
                    </m:oMath>
                  </m:oMathPara>
                </a14:m>
                <a:endPara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≥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-1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sz="4400" dirty="0"/>
              </a:p>
              <a:p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4338" name="TextBox 143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855" y="4059474"/>
                <a:ext cx="18176145" cy="3560526"/>
              </a:xfrm>
              <a:prstGeom prst="rect">
                <a:avLst/>
              </a:prstGeom>
              <a:blipFill rotWithShape="1">
                <a:blip r:embed="rId2"/>
                <a:stretch>
                  <a:fillRect l="-1341" t="-3425" b="-7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10"/>
          <p:cNvGrpSpPr/>
          <p:nvPr/>
        </p:nvGrpSpPr>
        <p:grpSpPr>
          <a:xfrm>
            <a:off x="941974" y="6457097"/>
            <a:ext cx="21841826" cy="6801703"/>
            <a:chOff x="1270511" y="5867400"/>
            <a:chExt cx="21819676" cy="6467596"/>
          </a:xfrm>
        </p:grpSpPr>
        <p:sp>
          <p:nvSpPr>
            <p:cNvPr id="51" name="Rounded Rectangle 50"/>
            <p:cNvSpPr/>
            <p:nvPr/>
          </p:nvSpPr>
          <p:spPr>
            <a:xfrm>
              <a:off x="1272210" y="6283923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2" name="Group 60"/>
            <p:cNvGrpSpPr/>
            <p:nvPr/>
          </p:nvGrpSpPr>
          <p:grpSpPr>
            <a:xfrm>
              <a:off x="1270511" y="5867400"/>
              <a:ext cx="3300487" cy="885307"/>
              <a:chOff x="1224541" y="6305967"/>
              <a:chExt cx="3300487" cy="885307"/>
            </a:xfrm>
          </p:grpSpPr>
          <p:sp>
            <p:nvSpPr>
              <p:cNvPr id="53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Round Diagonal Corner Rectangle 5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361" name="TextBox 14360"/>
              <p:cNvSpPr txBox="1"/>
              <p:nvPr/>
            </p:nvSpPr>
            <p:spPr>
              <a:xfrm>
                <a:off x="1327809" y="7467600"/>
                <a:ext cx="15283791" cy="6370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: 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=-1-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x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571500" indent="-571500">
                  <a:buFontTx/>
                  <a:buChar char="-"/>
                </a:pP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Lấy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O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(0,0)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∉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d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0+0&gt;-1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571500" indent="-571500">
                  <a:buFontTx/>
                  <a:buChar char="-"/>
                </a:pP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x+y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&gt;-1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O(0,0) (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kể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d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</a:p>
              <a:p>
                <a:pPr marL="571500" indent="-571500">
                  <a:buFontTx/>
                  <a:buChar char="-"/>
                </a:pP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x+y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≥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-1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O(0,0) 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kể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d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571500" indent="-571500">
                  <a:buFontTx/>
                  <a:buChar char="-"/>
                </a:pP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4361" name="TextBox 143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809" y="7467600"/>
                <a:ext cx="15283791" cy="6370590"/>
              </a:xfrm>
              <a:prstGeom prst="rect">
                <a:avLst/>
              </a:prstGeom>
              <a:blipFill rotWithShape="1">
                <a:blip r:embed="rId3"/>
                <a:stretch>
                  <a:fillRect l="-1635" t="-574" r="-758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0" y="7239000"/>
            <a:ext cx="5598121" cy="545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7482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59545" y="1973593"/>
            <a:ext cx="23953056" cy="1578183"/>
            <a:chOff x="936556" y="1905000"/>
            <a:chExt cx="14941297" cy="1578179"/>
          </a:xfrm>
        </p:grpSpPr>
        <p:sp>
          <p:nvSpPr>
            <p:cNvPr id="4" name="Rounded Rectangle 3"/>
            <p:cNvSpPr/>
            <p:nvPr/>
          </p:nvSpPr>
          <p:spPr>
            <a:xfrm>
              <a:off x="936556" y="1905000"/>
              <a:ext cx="89003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6592" y="1913523"/>
              <a:ext cx="14051261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 DIỄN MIỀN NGHIỆM CỦA BẤT PHƯƠNG TRÌNH BẬC NHẤT HAI 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54"/>
          <p:cNvGrpSpPr/>
          <p:nvPr/>
        </p:nvGrpSpPr>
        <p:grpSpPr>
          <a:xfrm>
            <a:off x="601491" y="3915393"/>
            <a:ext cx="22106109" cy="2409208"/>
            <a:chOff x="1268078" y="3405486"/>
            <a:chExt cx="22106109" cy="3940622"/>
          </a:xfrm>
        </p:grpSpPr>
        <p:sp>
          <p:nvSpPr>
            <p:cNvPr id="10" name="Rounded Rectangle 9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343539" cy="1640299"/>
              <a:chOff x="1311958" y="3405486"/>
              <a:chExt cx="3343539" cy="1640299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360119" y="3003085"/>
                <a:ext cx="1525992" cy="2559408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099475" y="3467677"/>
                <a:ext cx="2556022" cy="1310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</a:t>
                </a:r>
                <a:r>
                  <a:rPr lang="vi-VN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</a:t>
                </a:r>
                <a:r>
                  <a:rPr lang="vi-VN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14337" name="TextBox 14336"/>
          <p:cNvSpPr txBox="1"/>
          <p:nvPr/>
        </p:nvSpPr>
        <p:spPr>
          <a:xfrm>
            <a:off x="1092483" y="3124200"/>
            <a:ext cx="22148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Biểu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diễn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38" name="TextBox 14337"/>
              <p:cNvSpPr txBox="1"/>
              <p:nvPr/>
            </p:nvSpPr>
            <p:spPr>
              <a:xfrm>
                <a:off x="4683855" y="4353472"/>
                <a:ext cx="18176145" cy="1742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Biễu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diễn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mỗi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smtClean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en-US" sz="4400" b="1" i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sz="4400" b="1" i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-2</m:t>
                    </m:r>
                    <m:r>
                      <m:rPr>
                        <m:nor/>
                      </m:rPr>
                      <a:rPr lang="en-US" sz="4400" b="1" i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sz="4400" b="1" i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&lt;4          </m:t>
                    </m:r>
                    <m:r>
                      <m:rPr>
                        <m:nor/>
                      </m:rPr>
                      <a:rPr lang="en-US" sz="4400" b="1" i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            </m:t>
                    </m:r>
                  </m:oMath>
                </a14:m>
                <a:r>
                  <a:rPr lang="en-US" sz="4400" b="1" dirty="0" smtClean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en-US" sz="4400" b="1" i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sz="4400" b="1" i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+3</m:t>
                    </m:r>
                    <m:r>
                      <m:rPr>
                        <m:nor/>
                      </m:rPr>
                      <a:rPr lang="en-US" sz="4400" b="1" i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sz="4400" b="1" i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≥6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4338" name="TextBox 143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855" y="4353472"/>
                <a:ext cx="18176145" cy="1742528"/>
              </a:xfrm>
              <a:prstGeom prst="rect">
                <a:avLst/>
              </a:prstGeom>
              <a:blipFill rotWithShape="1">
                <a:blip r:embed="rId2"/>
                <a:stretch>
                  <a:fillRect l="-1341" t="-8042" b="-10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10"/>
          <p:cNvGrpSpPr/>
          <p:nvPr/>
        </p:nvGrpSpPr>
        <p:grpSpPr>
          <a:xfrm>
            <a:off x="941974" y="6609497"/>
            <a:ext cx="21841826" cy="6801703"/>
            <a:chOff x="1270511" y="5867400"/>
            <a:chExt cx="21819676" cy="6467596"/>
          </a:xfrm>
        </p:grpSpPr>
        <p:sp>
          <p:nvSpPr>
            <p:cNvPr id="51" name="Rounded Rectangle 50"/>
            <p:cNvSpPr/>
            <p:nvPr/>
          </p:nvSpPr>
          <p:spPr>
            <a:xfrm>
              <a:off x="1272210" y="6283923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2" name="Group 60"/>
            <p:cNvGrpSpPr/>
            <p:nvPr/>
          </p:nvGrpSpPr>
          <p:grpSpPr>
            <a:xfrm>
              <a:off x="1270511" y="5867400"/>
              <a:ext cx="3300487" cy="885307"/>
              <a:chOff x="1224541" y="6305967"/>
              <a:chExt cx="3300487" cy="885307"/>
            </a:xfrm>
          </p:grpSpPr>
          <p:sp>
            <p:nvSpPr>
              <p:cNvPr id="53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Round Diagonal Corner Rectangle 5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361" name="TextBox 14360"/>
              <p:cNvSpPr txBox="1"/>
              <p:nvPr/>
            </p:nvSpPr>
            <p:spPr>
              <a:xfrm>
                <a:off x="1327809" y="7467600"/>
                <a:ext cx="15283791" cy="5291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x-2y&lt;4</a:t>
                </a:r>
              </a:p>
              <a:p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: 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prstClr val="black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prstClr val="black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sz="4400" b="1" i="0" smtClean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-2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571500" indent="-571500">
                  <a:buFontTx/>
                  <a:buChar char="-"/>
                </a:pP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Lấy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O</m:t>
                    </m:r>
                    <m:r>
                      <m:rPr>
                        <m:nor/>
                      </m:rPr>
                      <a:rPr lang="en-US" sz="4400" b="1" smtClean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(0,0)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∉</m:t>
                    </m:r>
                    <m:r>
                      <m:rPr>
                        <m:nor/>
                      </m:rPr>
                      <a:rPr lang="en-US" sz="4400" b="1" smtClean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d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0+0</m:t>
                    </m:r>
                    <m:r>
                      <m:rPr>
                        <m:nor/>
                      </m:rPr>
                      <a:rPr lang="en-US" sz="4400" b="1" i="0" smtClean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&lt;4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571500" indent="-571500">
                  <a:buFontTx/>
                  <a:buChar char="-"/>
                </a:pP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x-2y&lt;4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O(0,0) (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kể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cả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d</m:t>
                    </m:r>
                  </m:oMath>
                </a14:m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</a:p>
              <a:p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4361" name="TextBox 143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809" y="7467600"/>
                <a:ext cx="15283791" cy="5291577"/>
              </a:xfrm>
              <a:prstGeom prst="rect">
                <a:avLst/>
              </a:prstGeom>
              <a:blipFill rotWithShape="1">
                <a:blip r:embed="rId3"/>
                <a:stretch>
                  <a:fillRect l="-1635" t="-2304" b="-4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0" y="7239000"/>
            <a:ext cx="5598121" cy="545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239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59545" y="1973593"/>
            <a:ext cx="23953056" cy="1578183"/>
            <a:chOff x="936556" y="1905000"/>
            <a:chExt cx="14941297" cy="1578179"/>
          </a:xfrm>
        </p:grpSpPr>
        <p:sp>
          <p:nvSpPr>
            <p:cNvPr id="4" name="Rounded Rectangle 3"/>
            <p:cNvSpPr/>
            <p:nvPr/>
          </p:nvSpPr>
          <p:spPr>
            <a:xfrm>
              <a:off x="936556" y="1905000"/>
              <a:ext cx="89003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6592" y="1913523"/>
              <a:ext cx="14051261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 DIỄN MIỀN NGHIỆM CỦA BẤT PHƯƠNG TRÌNH BẬC NHẤT HAI 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54"/>
          <p:cNvGrpSpPr/>
          <p:nvPr/>
        </p:nvGrpSpPr>
        <p:grpSpPr>
          <a:xfrm>
            <a:off x="601491" y="3915393"/>
            <a:ext cx="22106109" cy="2409208"/>
            <a:chOff x="1268078" y="3405486"/>
            <a:chExt cx="22106109" cy="3940622"/>
          </a:xfrm>
        </p:grpSpPr>
        <p:sp>
          <p:nvSpPr>
            <p:cNvPr id="10" name="Rounded Rectangle 9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343539" cy="1640299"/>
              <a:chOff x="1311958" y="3405486"/>
              <a:chExt cx="3343539" cy="1640299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360119" y="3003085"/>
                <a:ext cx="1525992" cy="2559408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099475" y="3467677"/>
                <a:ext cx="2556022" cy="1310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</a:t>
                </a:r>
                <a:r>
                  <a:rPr lang="vi-VN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</a:t>
                </a:r>
                <a:r>
                  <a:rPr lang="vi-VN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14337" name="TextBox 14336"/>
          <p:cNvSpPr txBox="1"/>
          <p:nvPr/>
        </p:nvSpPr>
        <p:spPr>
          <a:xfrm>
            <a:off x="1092483" y="3124200"/>
            <a:ext cx="22148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Biểu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diễn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38" name="TextBox 14337"/>
              <p:cNvSpPr txBox="1"/>
              <p:nvPr/>
            </p:nvSpPr>
            <p:spPr>
              <a:xfrm>
                <a:off x="4683855" y="4353472"/>
                <a:ext cx="18176145" cy="1742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Biễu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diễn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mỗi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US" sz="44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-2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&lt;4          </m:t>
                    </m:r>
                    <m:r>
                      <m:rPr>
                        <m:nor/>
                      </m:rPr>
                      <a:rPr lang="en-US" sz="4400" b="1" smtClean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            </m:t>
                    </m:r>
                  </m:oMath>
                </a14:m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+3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≥6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4338" name="TextBox 143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855" y="4353472"/>
                <a:ext cx="18176145" cy="1742528"/>
              </a:xfrm>
              <a:prstGeom prst="rect">
                <a:avLst/>
              </a:prstGeom>
              <a:blipFill rotWithShape="1">
                <a:blip r:embed="rId2"/>
                <a:stretch>
                  <a:fillRect l="-1341" t="-8042" b="-10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10"/>
          <p:cNvGrpSpPr/>
          <p:nvPr/>
        </p:nvGrpSpPr>
        <p:grpSpPr>
          <a:xfrm>
            <a:off x="941974" y="6609497"/>
            <a:ext cx="21841826" cy="6801703"/>
            <a:chOff x="1270511" y="5867400"/>
            <a:chExt cx="21819676" cy="6467596"/>
          </a:xfrm>
        </p:grpSpPr>
        <p:sp>
          <p:nvSpPr>
            <p:cNvPr id="51" name="Rounded Rectangle 50"/>
            <p:cNvSpPr/>
            <p:nvPr/>
          </p:nvSpPr>
          <p:spPr>
            <a:xfrm>
              <a:off x="1272210" y="6283923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2" name="Group 60"/>
            <p:cNvGrpSpPr/>
            <p:nvPr/>
          </p:nvGrpSpPr>
          <p:grpSpPr>
            <a:xfrm>
              <a:off x="1270511" y="5867400"/>
              <a:ext cx="3300487" cy="885307"/>
              <a:chOff x="1224541" y="6305967"/>
              <a:chExt cx="3300487" cy="885307"/>
            </a:xfrm>
          </p:grpSpPr>
          <p:sp>
            <p:nvSpPr>
              <p:cNvPr id="53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Round Diagonal Corner Rectangle 5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361" name="TextBox 14360"/>
              <p:cNvSpPr txBox="1"/>
              <p:nvPr/>
            </p:nvSpPr>
            <p:spPr>
              <a:xfrm>
                <a:off x="1327809" y="7982320"/>
                <a:ext cx="15283791" cy="4590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x+3y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≥</m:t>
                    </m:r>
                  </m:oMath>
                </a14:m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endParaRPr lang="en-US" sz="44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: 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smtClean="0">
                            <a:solidFill>
                              <a:prstClr val="black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sz="4400" b="1" i="0" smtClean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US" sz="4400" b="1" smtClean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2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571500" indent="-571500">
                  <a:buFontTx/>
                  <a:buChar char="-"/>
                </a:pP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Lấy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O</m:t>
                    </m:r>
                    <m:r>
                      <m:rPr>
                        <m:nor/>
                      </m:rPr>
                      <a:rPr lang="en-US" sz="4400" b="1" smtClean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(0,0)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∉</m:t>
                    </m:r>
                    <m:r>
                      <m:rPr>
                        <m:nor/>
                      </m:rPr>
                      <a:rPr lang="en-US" sz="4400" b="1" smtClean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d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0+0</m:t>
                    </m:r>
                    <m:r>
                      <m:rPr>
                        <m:nor/>
                      </m:rPr>
                      <a:rPr lang="en-US" sz="4400" b="1" i="0" smtClean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&lt;6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571500" indent="-571500">
                  <a:buFontTx/>
                  <a:buChar char="-"/>
                </a:pP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+3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≥6</m:t>
                    </m:r>
                  </m:oMath>
                </a14:m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O(0,0) 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kể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cả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d</m:t>
                    </m:r>
                  </m:oMath>
                </a14:m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).</a:t>
                </a:r>
                <a:endParaRPr lang="en-US" sz="44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4361" name="TextBox 143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809" y="7982320"/>
                <a:ext cx="15283791" cy="4590680"/>
              </a:xfrm>
              <a:prstGeom prst="rect">
                <a:avLst/>
              </a:prstGeom>
              <a:blipFill rotWithShape="1">
                <a:blip r:embed="rId3"/>
                <a:stretch>
                  <a:fillRect l="-1635" t="-2785"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380" y="7418498"/>
            <a:ext cx="5722620" cy="561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0292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7" y="2366043"/>
            <a:ext cx="21868726" cy="3958557"/>
            <a:chOff x="1440196" y="3480127"/>
            <a:chExt cx="21868726" cy="39585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3952145"/>
              <a:chOff x="1440196" y="3486539"/>
              <a:chExt cx="21868726" cy="39521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37426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56356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 ĐỘNG LUYỆN TẬP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29718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69212" y="1848439"/>
              <a:ext cx="1153483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5334000" y="3669700"/>
                <a:ext cx="15773400" cy="2456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Cặp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>
                        <a:effectLst/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m:rPr>
                        <m:nor/>
                      </m:rPr>
                      <a:rPr lang="en-US" sz="4400" b="1" i="0">
                        <a:effectLst/>
                        <a:latin typeface="Cambria Math"/>
                        <a:ea typeface="Calibri"/>
                        <a:cs typeface="Times New Roman"/>
                      </a:rPr>
                      <m:t>x</m:t>
                    </m:r>
                    <m:r>
                      <m:rPr>
                        <m:nor/>
                      </m:rPr>
                      <a:rPr lang="en-US" sz="4400" b="1" i="0">
                        <a:effectLst/>
                        <a:latin typeface="Cambria Math"/>
                        <a:ea typeface="Calibri"/>
                        <a:cs typeface="Times New Roman"/>
                      </a:rPr>
                      <m:t>-3</m:t>
                    </m:r>
                    <m:r>
                      <m:rPr>
                        <m:nor/>
                      </m:rPr>
                      <a:rPr lang="en-US" sz="4400" b="1" i="0">
                        <a:effectLst/>
                        <a:latin typeface="Cambria Math"/>
                        <a:ea typeface="Calibri"/>
                        <a:cs typeface="Times New Roman"/>
                      </a:rPr>
                      <m:t>y</m:t>
                    </m:r>
                    <m:r>
                      <m:rPr>
                        <m:nor/>
                      </m:rPr>
                      <a:rPr lang="en-US" sz="4400" b="1" i="0">
                        <a:effectLst/>
                        <a:latin typeface="Cambria Math"/>
                        <a:ea typeface="Calibri"/>
                        <a:cs typeface="Times New Roman"/>
                      </a:rPr>
                      <m:t>&lt;3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  <m:r>
                          <a:rPr lang="en-US" sz="4400" b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  <m:r>
                          <a:rPr lang="en-US" sz="4400" b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𝟑</m:t>
                        </m:r>
                        <m:r>
                          <a:rPr lang="en-US" sz="4400" b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669700"/>
                <a:ext cx="15773400" cy="2456826"/>
              </a:xfrm>
              <a:prstGeom prst="rect">
                <a:avLst/>
              </a:prstGeom>
              <a:blipFill rotWithShape="1">
                <a:blip r:embed="rId2"/>
                <a:stretch>
                  <a:fillRect l="-1546" t="-5707" b="-8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10"/>
          <p:cNvGrpSpPr/>
          <p:nvPr/>
        </p:nvGrpSpPr>
        <p:grpSpPr>
          <a:xfrm>
            <a:off x="1016243" y="6967663"/>
            <a:ext cx="21841826" cy="5323856"/>
            <a:chOff x="1270511" y="5867400"/>
            <a:chExt cx="21819676" cy="6467596"/>
          </a:xfrm>
        </p:grpSpPr>
        <p:sp>
          <p:nvSpPr>
            <p:cNvPr id="31" name="Rounded Rectangle 30"/>
            <p:cNvSpPr/>
            <p:nvPr/>
          </p:nvSpPr>
          <p:spPr>
            <a:xfrm>
              <a:off x="1272210" y="6283923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70511" y="5867400"/>
              <a:ext cx="3300487" cy="885307"/>
              <a:chOff x="1224541" y="6305967"/>
              <a:chExt cx="3300487" cy="885307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588537" y="9136559"/>
            <a:ext cx="189092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(2; 1)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vì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2.2-3.1=1&lt;3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88537" y="8153400"/>
            <a:ext cx="21195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(0;-1)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phải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vì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2.0-3.(-1)=3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00200" y="9974759"/>
            <a:ext cx="189092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(3; 1)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vì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2.3-3.1=3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34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7" y="2366043"/>
            <a:ext cx="21868726" cy="3653757"/>
            <a:chOff x="1440196" y="3480127"/>
            <a:chExt cx="21868726" cy="39585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3952145"/>
              <a:chOff x="1440196" y="3486539"/>
              <a:chExt cx="21868726" cy="39521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37426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56356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 ĐỘNG LUYỆN TẬP</a:t>
                </a:r>
                <a:endParaRPr lang="vi-VN" sz="5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0480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69212" y="1848439"/>
              <a:ext cx="1153483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0" name="Group 10"/>
          <p:cNvGrpSpPr/>
          <p:nvPr/>
        </p:nvGrpSpPr>
        <p:grpSpPr>
          <a:xfrm>
            <a:off x="1016243" y="6324600"/>
            <a:ext cx="21841826" cy="6857999"/>
            <a:chOff x="1270511" y="5867400"/>
            <a:chExt cx="21819676" cy="6467596"/>
          </a:xfrm>
        </p:grpSpPr>
        <p:sp>
          <p:nvSpPr>
            <p:cNvPr id="31" name="Rounded Rectangle 30"/>
            <p:cNvSpPr/>
            <p:nvPr/>
          </p:nvSpPr>
          <p:spPr>
            <a:xfrm>
              <a:off x="1272210" y="6283923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70511" y="5867400"/>
              <a:ext cx="3300487" cy="885307"/>
              <a:chOff x="1224541" y="6305967"/>
              <a:chExt cx="3300487" cy="885307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5334000" y="3452783"/>
                <a:ext cx="16078200" cy="2108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diễn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mỗi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SG" sz="4400" b="1" i="1"/>
                      <m:t>𝒙</m:t>
                    </m:r>
                    <m:r>
                      <a:rPr lang="en-US" sz="4400" b="1" i="0" smtClean="0">
                        <a:latin typeface="Cambria Math"/>
                      </a:rPr>
                      <m:t>+</m:t>
                    </m:r>
                    <m:r>
                      <a:rPr lang="en-SG" sz="4400" b="1" i="1"/>
                      <m:t>𝟐</m:t>
                    </m:r>
                    <m:r>
                      <a:rPr lang="en-SG" sz="4400" b="1" i="1"/>
                      <m:t>𝒚</m:t>
                    </m:r>
                    <m:r>
                      <a:rPr lang="en-US" sz="4400" b="1" i="0" smtClean="0">
                        <a:latin typeface="Cambria Math"/>
                      </a:rPr>
                      <m:t>&lt;</m:t>
                    </m:r>
                    <m:r>
                      <a:rPr lang="en-US" sz="4400" b="1" i="0" smtClean="0">
                        <a:latin typeface="Cambria Math"/>
                      </a:rPr>
                      <m:t>𝟑</m:t>
                    </m:r>
                  </m:oMath>
                </a14:m>
                <a:r>
                  <a:rPr lang="en-SG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SG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r>
                  <a:rPr lang="en-SG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</a:t>
                </a:r>
                <a:r>
                  <a:rPr lang="en-SG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14:m>
                  <m:oMath xmlns:m="http://schemas.openxmlformats.org/officeDocument/2006/math">
                    <m:r>
                      <a:rPr lang="vi-VN" sz="4400" b="1" i="1"/>
                      <m:t>𝒙</m:t>
                    </m:r>
                    <m:r>
                      <a:rPr lang="en-US" sz="4400" b="1" i="0" smtClean="0">
                        <a:latin typeface="Cambria Math"/>
                      </a:rPr>
                      <m:t>−</m:t>
                    </m:r>
                    <m:r>
                      <a:rPr lang="en-US" sz="4400" b="1" i="0" smtClean="0">
                        <a:latin typeface="Cambria Math"/>
                      </a:rPr>
                      <m:t>𝟒𝐲</m:t>
                    </m:r>
                    <m:r>
                      <a:rPr lang="en-US" sz="4400" b="1" i="1" smtClean="0">
                        <a:latin typeface="Cambria Math"/>
                        <a:ea typeface="Cambria Math"/>
                      </a:rPr>
                      <m:t>≥−</m:t>
                    </m:r>
                    <m:r>
                      <a:rPr lang="en-US" sz="4400" b="1" i="1" smtClean="0"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</a:t>
                </a:r>
                <a14:m>
                  <m:oMath xmlns:m="http://schemas.openxmlformats.org/officeDocument/2006/math">
                    <m:r>
                      <a:rPr lang="vi-VN" sz="4400" b="1" i="1" smtClean="0"/>
                      <m:t>𝒚</m:t>
                    </m:r>
                    <m:r>
                      <a:rPr lang="vi-VN" sz="4400" b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4400" b="1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4400" b="1" i="1" smtClean="0">
                        <a:latin typeface="Cambria Math"/>
                        <a:ea typeface="Cambria Math"/>
                      </a:rPr>
                      <m:t>𝟐</m:t>
                    </m:r>
                    <m:r>
                      <a:rPr lang="vi-VN" sz="4400" b="1" i="1"/>
                      <m:t>𝒙</m:t>
                    </m:r>
                    <m:r>
                      <a:rPr lang="en-US" sz="4400" b="1" i="1" smtClean="0">
                        <a:latin typeface="Cambria Math"/>
                      </a:rPr>
                      <m:t>+</m:t>
                    </m:r>
                    <m:r>
                      <a:rPr lang="en-US" sz="4400" b="1" i="1" smtClean="0">
                        <a:latin typeface="Cambria Math"/>
                      </a:rPr>
                      <m:t>𝟒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	d)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𝒚</m:t>
                    </m:r>
                    <m:r>
                      <a:rPr lang="en-US" sz="4400" b="1" i="1" smtClean="0">
                        <a:latin typeface="Cambria Math"/>
                      </a:rPr>
                      <m:t>&lt;</m:t>
                    </m:r>
                    <m:r>
                      <a:rPr lang="en-US" sz="4400" b="1" i="1" smtClean="0">
                        <a:latin typeface="Cambria Math"/>
                      </a:rPr>
                      <m:t>𝟏</m:t>
                    </m:r>
                    <m:r>
                      <a:rPr lang="en-US" sz="4400" b="1" i="1" smtClean="0">
                        <a:latin typeface="Cambria Math"/>
                      </a:rPr>
                      <m:t>−</m:t>
                    </m:r>
                    <m:r>
                      <a:rPr lang="en-US" sz="4400" b="1" i="1" smtClean="0">
                        <a:latin typeface="Cambria Math"/>
                      </a:rPr>
                      <m:t>𝟐</m:t>
                    </m:r>
                    <m:r>
                      <a:rPr lang="en-US" sz="4400" b="1" i="1" smtClean="0">
                        <a:latin typeface="Cambria Math"/>
                      </a:rPr>
                      <m:t>𝒙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452783"/>
                <a:ext cx="16078200" cy="2108269"/>
              </a:xfrm>
              <a:prstGeom prst="rect">
                <a:avLst/>
              </a:prstGeom>
              <a:blipFill rotWithShape="1">
                <a:blip r:embed="rId2"/>
                <a:stretch>
                  <a:fillRect l="-1516" t="-5780" b="-1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893559" y="7671638"/>
                <a:ext cx="1145242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SG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SG" sz="4400" b="1" i="1">
                        <a:latin typeface="Cambria Math"/>
                      </a:rPr>
                      <m:t>𝟐</m:t>
                    </m:r>
                    <m:r>
                      <a:rPr lang="en-SG" sz="4400" b="1" i="1">
                        <a:latin typeface="Cambria Math"/>
                      </a:rPr>
                      <m:t>𝒚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>
                        <a:latin typeface="Cambria Math"/>
                      </a:rPr>
                      <m:t>𝟑</m:t>
                    </m:r>
                  </m:oMath>
                </a14:m>
                <a:endParaRPr lang="en-US" sz="4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559" y="7671638"/>
                <a:ext cx="11452423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2183" t="-17323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928659" y="8305800"/>
            <a:ext cx="13997141" cy="4360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Vẽ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d: x + 2y = 3.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Lấy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O (0; 0). Ta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 0 + 2.0 = 0 &lt; 3 .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miền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x + 2y &lt; 3 là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nửa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mặt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phẳng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bị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gạch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chứa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O (0; 0)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kể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d.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0599" y="6793973"/>
            <a:ext cx="6576823" cy="6388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07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575872" y="1907475"/>
            <a:ext cx="22060145" cy="11635957"/>
            <a:chOff x="-3538955" y="3486542"/>
            <a:chExt cx="21564599" cy="11635957"/>
          </a:xfrm>
        </p:grpSpPr>
        <p:sp>
          <p:nvSpPr>
            <p:cNvPr id="70" name="Right Triangle 69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-3538955" y="3592713"/>
              <a:ext cx="21564599" cy="11529786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1687709" y="2058881"/>
            <a:ext cx="3467556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 HỌC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67544" y="4114018"/>
            <a:ext cx="13632086" cy="833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Group 60"/>
          <p:cNvGrpSpPr/>
          <p:nvPr/>
        </p:nvGrpSpPr>
        <p:grpSpPr>
          <a:xfrm>
            <a:off x="1447798" y="6179416"/>
            <a:ext cx="13817343" cy="907184"/>
            <a:chOff x="7459670" y="7086600"/>
            <a:chExt cx="13818945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2186159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 PHƯƠNG TRÌNH BẬC NHẤT HAI ẨN</a:t>
              </a:r>
              <a:endParaRPr lang="en-US" sz="47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447794" y="8710150"/>
            <a:ext cx="16973655" cy="1653050"/>
            <a:chOff x="7459670" y="8524495"/>
            <a:chExt cx="16975634" cy="1653240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5342848" cy="15390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BIỂU DIỄN MIỀN NGHIỆM CỦA BẤT PHƯƠNG TRÌNH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 NHẤT HAI ẨN</a:t>
              </a:r>
              <a:endParaRPr lang="en-US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97" name="Google Shape;123;p14">
            <a:extLst>
              <a:ext uri="{FF2B5EF4-FFF2-40B4-BE49-F238E27FC236}">
                <a16:creationId xmlns="" xmlns:a16="http://schemas.microsoft.com/office/drawing/2014/main" id="{6F2C5CD0-4105-41B5-AFEE-D88C0083FA70}"/>
              </a:ext>
            </a:extLst>
          </p:cNvPr>
          <p:cNvSpPr txBox="1"/>
          <p:nvPr/>
        </p:nvSpPr>
        <p:spPr>
          <a:xfrm>
            <a:off x="2363882" y="2843759"/>
            <a:ext cx="1840975" cy="13233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➉</a:t>
            </a:r>
            <a:endParaRPr sz="8000" b="1" dirty="0">
              <a:solidFill>
                <a:schemeClr val="bg1"/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="" xmlns:a16="http://schemas.microsoft.com/office/drawing/2014/main" id="{FC23DE1C-E8E6-4B22-ABFD-8475D2948CC7}"/>
              </a:ext>
            </a:extLst>
          </p:cNvPr>
          <p:cNvGrpSpPr/>
          <p:nvPr/>
        </p:nvGrpSpPr>
        <p:grpSpPr>
          <a:xfrm>
            <a:off x="6119867" y="2018709"/>
            <a:ext cx="16740133" cy="1866040"/>
            <a:chOff x="394026" y="139419"/>
            <a:chExt cx="13788448" cy="1866040"/>
          </a:xfrm>
        </p:grpSpPr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7E2210BF-806D-47DD-8F8D-CCA2DB18527D}"/>
                </a:ext>
              </a:extLst>
            </p:cNvPr>
            <p:cNvGrpSpPr/>
            <p:nvPr/>
          </p:nvGrpSpPr>
          <p:grpSpPr>
            <a:xfrm>
              <a:off x="394026" y="139419"/>
              <a:ext cx="13788448" cy="1866040"/>
              <a:chOff x="814648" y="4231655"/>
              <a:chExt cx="13788448" cy="186604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5B07DBC7-B832-46CC-9B37-FF5DE842FCE6}"/>
                  </a:ext>
                </a:extLst>
              </p:cNvPr>
              <p:cNvSpPr/>
              <p:nvPr/>
            </p:nvSpPr>
            <p:spPr>
              <a:xfrm>
                <a:off x="870246" y="4231803"/>
                <a:ext cx="13732850" cy="943174"/>
              </a:xfrm>
              <a:prstGeom prst="rect">
                <a:avLst/>
              </a:prstGeom>
              <a:pattFill prst="openDmnd">
                <a:fgClr>
                  <a:srgbClr val="F1FEE8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CE15F47A-58E4-4238-B59E-259793E4C47E}"/>
                  </a:ext>
                </a:extLst>
              </p:cNvPr>
              <p:cNvGrpSpPr/>
              <p:nvPr/>
            </p:nvGrpSpPr>
            <p:grpSpPr>
              <a:xfrm>
                <a:off x="814648" y="4231655"/>
                <a:ext cx="2576252" cy="1866040"/>
                <a:chOff x="295100" y="4145454"/>
                <a:chExt cx="2768316" cy="1866040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="" xmlns:a16="http://schemas.microsoft.com/office/drawing/2014/main" id="{64640920-8313-4669-A878-379DC6A75A14}"/>
                    </a:ext>
                  </a:extLst>
                </p:cNvPr>
                <p:cNvGrpSpPr/>
                <p:nvPr/>
              </p:nvGrpSpPr>
              <p:grpSpPr>
                <a:xfrm>
                  <a:off x="295100" y="4145454"/>
                  <a:ext cx="2768316" cy="1866040"/>
                  <a:chOff x="295100" y="4145454"/>
                  <a:chExt cx="2768316" cy="1866040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="" xmlns:a16="http://schemas.microsoft.com/office/drawing/2014/main" id="{6A654E73-6239-468E-8089-307B3F2D407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46239" y="3694317"/>
                    <a:ext cx="1866039" cy="2768315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="" xmlns:a16="http://schemas.microsoft.com/office/drawing/2014/main" id="{DB85BBD7-FBC9-429E-9CA9-AD7608A793D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8468" y="4211612"/>
                    <a:ext cx="1866037" cy="1733724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="" xmlns:a16="http://schemas.microsoft.com/office/drawing/2014/main" id="{F0A31368-5C47-4C6D-B5EE-598C4C4C4A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106" y="4435448"/>
                    <a:ext cx="1866038" cy="1286049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17" name="Picture 116">
                  <a:extLst>
                    <a:ext uri="{FF2B5EF4-FFF2-40B4-BE49-F238E27FC236}">
                      <a16:creationId xmlns="" xmlns:a16="http://schemas.microsoft.com/office/drawing/2014/main" id="{9ED3B5BF-C3BE-4BDD-9382-1805FB1F42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4843" y="4191912"/>
                  <a:ext cx="374013" cy="492528"/>
                </a:xfrm>
                <a:prstGeom prst="rect">
                  <a:avLst/>
                </a:prstGeom>
              </p:spPr>
            </p:pic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7D03E0F1-35C6-4608-AD0C-020FD28E3E4F}"/>
                  </a:ext>
                </a:extLst>
              </p:cNvPr>
              <p:cNvGrpSpPr/>
              <p:nvPr/>
            </p:nvGrpSpPr>
            <p:grpSpPr>
              <a:xfrm>
                <a:off x="1382150" y="4821034"/>
                <a:ext cx="12593305" cy="1080999"/>
                <a:chOff x="2217673" y="4788029"/>
                <a:chExt cx="12593305" cy="1080999"/>
              </a:xfrm>
            </p:grpSpPr>
            <p:grpSp>
              <p:nvGrpSpPr>
                <p:cNvPr id="110" name="Group 109">
                  <a:extLst>
                    <a:ext uri="{FF2B5EF4-FFF2-40B4-BE49-F238E27FC236}">
                      <a16:creationId xmlns="" xmlns:a16="http://schemas.microsoft.com/office/drawing/2014/main" id="{1A11BCDE-0B85-451B-96C0-5D38A0F575DC}"/>
                    </a:ext>
                  </a:extLst>
                </p:cNvPr>
                <p:cNvGrpSpPr/>
                <p:nvPr/>
              </p:nvGrpSpPr>
              <p:grpSpPr>
                <a:xfrm>
                  <a:off x="2217673" y="4788029"/>
                  <a:ext cx="7841621" cy="1080999"/>
                  <a:chOff x="2151171" y="4731333"/>
                  <a:chExt cx="7841621" cy="1080999"/>
                </a:xfrm>
              </p:grpSpPr>
              <p:sp>
                <p:nvSpPr>
                  <p:cNvPr id="112" name="Arrow: Pentagon 111">
                    <a:extLst>
                      <a:ext uri="{FF2B5EF4-FFF2-40B4-BE49-F238E27FC236}">
                        <a16:creationId xmlns="" xmlns:a16="http://schemas.microsoft.com/office/drawing/2014/main" id="{1EAE05B5-4025-4CEE-9AC7-1AB6177A996B}"/>
                      </a:ext>
                    </a:extLst>
                  </p:cNvPr>
                  <p:cNvSpPr/>
                  <p:nvPr/>
                </p:nvSpPr>
                <p:spPr>
                  <a:xfrm>
                    <a:off x="3103023" y="4731333"/>
                    <a:ext cx="6889769" cy="707886"/>
                  </a:xfrm>
                  <a:prstGeom prst="homePlate">
                    <a:avLst>
                      <a:gd name="adj" fmla="val 32355"/>
                    </a:avLst>
                  </a:prstGeom>
                  <a:solidFill>
                    <a:srgbClr val="F1FEE8">
                      <a:alpha val="26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3" name="Group 112">
                    <a:extLst>
                      <a:ext uri="{FF2B5EF4-FFF2-40B4-BE49-F238E27FC236}">
                        <a16:creationId xmlns="" xmlns:a16="http://schemas.microsoft.com/office/drawing/2014/main" id="{CAB9DD1D-19B6-46EF-B106-2089127B3A37}"/>
                      </a:ext>
                    </a:extLst>
                  </p:cNvPr>
                  <p:cNvGrpSpPr/>
                  <p:nvPr/>
                </p:nvGrpSpPr>
                <p:grpSpPr>
                  <a:xfrm>
                    <a:off x="2151171" y="4769642"/>
                    <a:ext cx="1377331" cy="1042690"/>
                    <a:chOff x="2830740" y="5063236"/>
                    <a:chExt cx="1377331" cy="1042690"/>
                  </a:xfrm>
                </p:grpSpPr>
                <p:sp>
                  <p:nvSpPr>
                    <p:cNvPr id="114" name="Oval 113">
                      <a:extLst>
                        <a:ext uri="{FF2B5EF4-FFF2-40B4-BE49-F238E27FC236}">
                          <a16:creationId xmlns="" xmlns:a16="http://schemas.microsoft.com/office/drawing/2014/main" id="{1ED8F30B-B3D2-46F4-AF2A-7D023C9647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30740" y="5063236"/>
                      <a:ext cx="1041975" cy="1042690"/>
                    </a:xfrm>
                    <a:prstGeom prst="ellipse">
                      <a:avLst/>
                    </a:prstGeom>
                    <a:solidFill>
                      <a:srgbClr val="EBFDFF"/>
                    </a:solidFill>
                    <a:ln>
                      <a:noFill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TextBox 114">
                      <a:extLst>
                        <a:ext uri="{FF2B5EF4-FFF2-40B4-BE49-F238E27FC236}">
                          <a16:creationId xmlns="" xmlns:a16="http://schemas.microsoft.com/office/drawing/2014/main" id="{0FB7A7CB-AE6C-404F-903F-A20A7BA3A7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01248" y="5236239"/>
                      <a:ext cx="1206823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4000" b="1" dirty="0">
                          <a:solidFill>
                            <a:srgbClr val="D60093"/>
                          </a:solidFill>
                          <a:latin typeface="Britannic Bold" panose="020B0903060703020204" pitchFamily="34" charset="0"/>
                        </a:rPr>
                        <a:t>§1</a:t>
                      </a:r>
                    </a:p>
                  </p:txBody>
                </p:sp>
              </p:grpSp>
            </p:grpSp>
            <p:sp>
              <p:nvSpPr>
                <p:cNvPr id="111" name="TextBox 110">
                  <a:extLst>
                    <a:ext uri="{FF2B5EF4-FFF2-40B4-BE49-F238E27FC236}">
                      <a16:creationId xmlns="" xmlns:a16="http://schemas.microsoft.com/office/drawing/2014/main" id="{41BC9EEA-67FE-4025-88C5-13279157F75A}"/>
                    </a:ext>
                  </a:extLst>
                </p:cNvPr>
                <p:cNvSpPr txBox="1"/>
                <p:nvPr/>
              </p:nvSpPr>
              <p:spPr>
                <a:xfrm>
                  <a:off x="3517912" y="4956010"/>
                  <a:ext cx="11293066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solidFill>
                        <a:schemeClr val="accent4">
                          <a:lumMod val="5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BẤT PHƯƠNG TRÌNH BẬC NHẤT HAI ẨN</a:t>
                  </a:r>
                  <a:endParaRPr lang="en-US" sz="4800" b="1" dirty="0">
                    <a:solidFill>
                      <a:schemeClr val="accent4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pic>
          <p:nvPicPr>
            <p:cNvPr id="106" name="Picture 105">
              <a:extLst>
                <a:ext uri="{FF2B5EF4-FFF2-40B4-BE49-F238E27FC236}">
                  <a16:creationId xmlns="" xmlns:a16="http://schemas.microsoft.com/office/drawing/2014/main" id="{707D7BD0-AB45-4AE3-B10E-5F71423C6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04501" y="196907"/>
              <a:ext cx="545403" cy="481498"/>
            </a:xfrm>
            <a:prstGeom prst="rect">
              <a:avLst/>
            </a:prstGeom>
          </p:spPr>
        </p:pic>
      </p:grp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5DA27644-2C46-47CA-A457-16B35E614217}"/>
              </a:ext>
            </a:extLst>
          </p:cNvPr>
          <p:cNvSpPr txBox="1"/>
          <p:nvPr/>
        </p:nvSpPr>
        <p:spPr>
          <a:xfrm>
            <a:off x="6609941" y="2013646"/>
            <a:ext cx="16250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CHƯƠNG </a:t>
            </a:r>
            <a:r>
              <a:rPr lang="vi-VN" sz="4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I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I</a:t>
            </a:r>
            <a:r>
              <a:rPr lang="vi-VN" sz="4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BPT-HBPT BẬC NHẤT HAI ẨN - ỨNG DỤNG</a:t>
            </a:r>
            <a:endParaRPr lang="vi-VN" sz="4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7" y="2366043"/>
            <a:ext cx="21868726" cy="3653757"/>
            <a:chOff x="1440196" y="3480127"/>
            <a:chExt cx="21868726" cy="39585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prstClr val="white"/>
                </a:solidFill>
              </a:endParaRPr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3952145"/>
              <a:chOff x="1440196" y="3486539"/>
              <a:chExt cx="21868726" cy="39521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37426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7005444" cy="833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 ĐỘNG LUYỆN TẬP</a:t>
                </a:r>
                <a:endParaRPr lang="vi-VN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27432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69212" y="1848439"/>
              <a:ext cx="1153483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30" name="Group 10"/>
          <p:cNvGrpSpPr/>
          <p:nvPr/>
        </p:nvGrpSpPr>
        <p:grpSpPr>
          <a:xfrm>
            <a:off x="982069" y="6324600"/>
            <a:ext cx="21841826" cy="6857999"/>
            <a:chOff x="1270511" y="5867400"/>
            <a:chExt cx="21819676" cy="6467596"/>
          </a:xfrm>
        </p:grpSpPr>
        <p:sp>
          <p:nvSpPr>
            <p:cNvPr id="31" name="Rounded Rectangle 30"/>
            <p:cNvSpPr/>
            <p:nvPr/>
          </p:nvSpPr>
          <p:spPr>
            <a:xfrm>
              <a:off x="1272210" y="6283923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70511" y="5867400"/>
              <a:ext cx="3300487" cy="885307"/>
              <a:chOff x="1224541" y="6305967"/>
              <a:chExt cx="3300487" cy="885307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5334000" y="3452783"/>
                <a:ext cx="16078200" cy="2108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diễn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mỗi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SG" sz="4400" b="1" i="1">
                        <a:solidFill>
                          <a:prstClr val="black"/>
                        </a:solidFill>
                      </a:rPr>
                      <m:t>𝒙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SG" sz="4400" b="1" i="1">
                        <a:solidFill>
                          <a:prstClr val="black"/>
                        </a:solidFill>
                      </a:rPr>
                      <m:t>𝟐</m:t>
                    </m:r>
                    <m:r>
                      <a:rPr lang="en-SG" sz="4400" b="1" i="1">
                        <a:solidFill>
                          <a:prstClr val="black"/>
                        </a:solidFill>
                      </a:rPr>
                      <m:t>𝒚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/>
                      </a:rPr>
                      <m:t>&lt;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SG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SG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r>
                  <a:rPr lang="en-SG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</a:t>
                </a:r>
                <a:r>
                  <a:rPr lang="en-SG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</a:rPr>
                      <m:t>𝒙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/>
                      </a:rPr>
                      <m:t>𝟒𝐲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≥−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prstClr val="black"/>
                        </a:solidFill>
                      </a:rPr>
                      <m:t>𝒚</m:t>
                    </m:r>
                    <m:r>
                      <a:rPr lang="vi-VN" sz="4400" b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vi-VN" sz="4400" b="1" i="1">
                        <a:solidFill>
                          <a:prstClr val="black"/>
                        </a:solidFill>
                      </a:rPr>
                      <m:t>𝒙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𝟒</m:t>
                    </m:r>
                  </m:oMath>
                </a14:m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	d)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𝒚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&lt;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𝟏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𝟐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452783"/>
                <a:ext cx="16078200" cy="2108269"/>
              </a:xfrm>
              <a:prstGeom prst="rect">
                <a:avLst/>
              </a:prstGeom>
              <a:blipFill rotWithShape="1">
                <a:blip r:embed="rId2"/>
                <a:stretch>
                  <a:fillRect l="-1516" t="-5780" b="-1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1180876" y="7433846"/>
            <a:ext cx="13220924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b) 3x - 4y ≥ 3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Vẽ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d: 3x – 4y = – 3. 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Lấy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O (0; 0).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Ta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 3 . 0 – 4 . 0 = 0 &gt; – 3. 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miền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endParaRPr kumimoji="0" lang="fr-FR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3x – 4y ≥ – 3 là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nửa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mặt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phẳng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bị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gạch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chứa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O (0; 0)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kể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cả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d. 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0" y="33528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92"/>
          <a:stretch>
            <a:fillRect/>
          </a:stretch>
        </p:blipFill>
        <p:spPr bwMode="auto">
          <a:xfrm>
            <a:off x="15925800" y="7064396"/>
            <a:ext cx="6400800" cy="588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10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7" y="2366043"/>
            <a:ext cx="21868726" cy="3653757"/>
            <a:chOff x="1440196" y="3480127"/>
            <a:chExt cx="21868726" cy="39585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3952145"/>
              <a:chOff x="1440196" y="3486539"/>
              <a:chExt cx="21868726" cy="39521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37426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56356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 ĐỘNG LUYỆN TẬP</a:t>
                </a:r>
                <a:endParaRPr lang="vi-VN" sz="5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1242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69212" y="1848439"/>
              <a:ext cx="1153483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30" name="Group 10"/>
          <p:cNvGrpSpPr/>
          <p:nvPr/>
        </p:nvGrpSpPr>
        <p:grpSpPr>
          <a:xfrm>
            <a:off x="982069" y="6019800"/>
            <a:ext cx="21841826" cy="7162799"/>
            <a:chOff x="1270511" y="5867400"/>
            <a:chExt cx="21819676" cy="6467596"/>
          </a:xfrm>
        </p:grpSpPr>
        <p:sp>
          <p:nvSpPr>
            <p:cNvPr id="31" name="Rounded Rectangle 30"/>
            <p:cNvSpPr/>
            <p:nvPr/>
          </p:nvSpPr>
          <p:spPr>
            <a:xfrm>
              <a:off x="1272210" y="6283923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70511" y="5867400"/>
              <a:ext cx="3300487" cy="885307"/>
              <a:chOff x="1224541" y="6305967"/>
              <a:chExt cx="3300487" cy="885307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5334000" y="3452783"/>
                <a:ext cx="16078200" cy="2108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diễn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mỗi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SG" sz="4400" b="1" i="1">
                        <a:solidFill>
                          <a:prstClr val="black"/>
                        </a:solidFill>
                      </a:rPr>
                      <m:t>𝒙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SG" sz="4400" b="1" i="1">
                        <a:solidFill>
                          <a:prstClr val="black"/>
                        </a:solidFill>
                      </a:rPr>
                      <m:t>𝟐</m:t>
                    </m:r>
                    <m:r>
                      <a:rPr lang="en-SG" sz="4400" b="1" i="1">
                        <a:solidFill>
                          <a:prstClr val="black"/>
                        </a:solidFill>
                      </a:rPr>
                      <m:t>𝒚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/>
                      </a:rPr>
                      <m:t>&lt;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SG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SG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r>
                  <a:rPr lang="en-SG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</a:t>
                </a:r>
                <a:r>
                  <a:rPr lang="en-SG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</a:rPr>
                      <m:t>𝒙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/>
                      </a:rPr>
                      <m:t>𝟒𝐲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≥−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prstClr val="black"/>
                        </a:solidFill>
                      </a:rPr>
                      <m:t>𝒚</m:t>
                    </m:r>
                    <m:r>
                      <a:rPr lang="vi-VN" sz="4400" b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vi-VN" sz="4400" b="1" i="1">
                        <a:solidFill>
                          <a:prstClr val="black"/>
                        </a:solidFill>
                      </a:rPr>
                      <m:t>𝒙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𝟒</m:t>
                    </m:r>
                  </m:oMath>
                </a14:m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	d)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𝒚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&lt;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𝟏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𝟐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452783"/>
                <a:ext cx="16078200" cy="2108269"/>
              </a:xfrm>
              <a:prstGeom prst="rect">
                <a:avLst/>
              </a:prstGeom>
              <a:blipFill rotWithShape="1">
                <a:blip r:embed="rId2"/>
                <a:stretch>
                  <a:fillRect l="-1516" t="-5780" b="-1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5"/>
              <p:cNvSpPr>
                <a:spLocks noChangeArrowheads="1"/>
              </p:cNvSpPr>
              <p:nvPr/>
            </p:nvSpPr>
            <p:spPr bwMode="auto">
              <a:xfrm>
                <a:off x="1180876" y="7010400"/>
                <a:ext cx="14516324" cy="6996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y 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≥ -2x + 4 </a:t>
                </a:r>
                <a14:m>
                  <m:oMath xmlns:m="http://schemas.openxmlformats.org/officeDocument/2006/math">
                    <m:r>
                      <a:rPr lang="fr-FR" sz="40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↔</m:t>
                    </m:r>
                  </m:oMath>
                </a14:m>
                <a:r>
                  <a:rPr lang="fr-FR" sz="4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2x + y ≥ 4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d: 2x + y = 4. 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Lấy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O (0; 0). Ta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2 . 0 + 0 = 0 &lt; 4. 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2x + y ≥ 4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hay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chính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y ≥ – 2x + 4 là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bị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gạch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chứa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O (0; 0)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kể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cả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d. 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  <a:endParaRPr lang="en-US" sz="44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8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0876" y="7010400"/>
                <a:ext cx="14516324" cy="6996787"/>
              </a:xfrm>
              <a:prstGeom prst="rect">
                <a:avLst/>
              </a:prstGeom>
              <a:blipFill rotWithShape="1">
                <a:blip r:embed="rId3"/>
                <a:stretch>
                  <a:fillRect l="-1722" r="-2520" b="-9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0" y="33528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37"/>
          <a:stretch>
            <a:fillRect/>
          </a:stretch>
        </p:blipFill>
        <p:spPr bwMode="auto">
          <a:xfrm>
            <a:off x="16840200" y="6979749"/>
            <a:ext cx="5814823" cy="601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92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7" y="2366043"/>
            <a:ext cx="21868726" cy="3653757"/>
            <a:chOff x="1440196" y="3480127"/>
            <a:chExt cx="21868726" cy="39585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3952145"/>
              <a:chOff x="1440196" y="3486539"/>
              <a:chExt cx="21868726" cy="39521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37426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56356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 ĐỘNG LUYỆN TẬP</a:t>
                </a:r>
                <a:endParaRPr lang="vi-VN" sz="5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1242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69212" y="1848439"/>
              <a:ext cx="1153483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30" name="Group 10"/>
          <p:cNvGrpSpPr/>
          <p:nvPr/>
        </p:nvGrpSpPr>
        <p:grpSpPr>
          <a:xfrm>
            <a:off x="982069" y="6019800"/>
            <a:ext cx="21841826" cy="7162799"/>
            <a:chOff x="1270511" y="5867400"/>
            <a:chExt cx="21819676" cy="6467596"/>
          </a:xfrm>
        </p:grpSpPr>
        <p:sp>
          <p:nvSpPr>
            <p:cNvPr id="31" name="Rounded Rectangle 30"/>
            <p:cNvSpPr/>
            <p:nvPr/>
          </p:nvSpPr>
          <p:spPr>
            <a:xfrm>
              <a:off x="1272210" y="6283923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70511" y="5867400"/>
              <a:ext cx="3300487" cy="885307"/>
              <a:chOff x="1224541" y="6305967"/>
              <a:chExt cx="3300487" cy="885307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5334000" y="3452783"/>
                <a:ext cx="16078200" cy="2108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diễn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mỗi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SG" sz="4400" b="1" i="1">
                        <a:solidFill>
                          <a:prstClr val="black"/>
                        </a:solidFill>
                      </a:rPr>
                      <m:t>𝒙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SG" sz="4400" b="1" i="1">
                        <a:solidFill>
                          <a:prstClr val="black"/>
                        </a:solidFill>
                      </a:rPr>
                      <m:t>𝟐</m:t>
                    </m:r>
                    <m:r>
                      <a:rPr lang="en-SG" sz="4400" b="1" i="1">
                        <a:solidFill>
                          <a:prstClr val="black"/>
                        </a:solidFill>
                      </a:rPr>
                      <m:t>𝒚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/>
                      </a:rPr>
                      <m:t>&lt;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SG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SG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r>
                  <a:rPr lang="en-SG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</a:t>
                </a:r>
                <a:r>
                  <a:rPr lang="en-SG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</a:rPr>
                      <m:t>𝒙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/>
                      </a:rPr>
                      <m:t>𝟒𝐲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≥−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prstClr val="black"/>
                        </a:solidFill>
                      </a:rPr>
                      <m:t>𝒚</m:t>
                    </m:r>
                    <m:r>
                      <a:rPr lang="vi-VN" sz="4400" b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vi-VN" sz="4400" b="1" i="1">
                        <a:solidFill>
                          <a:prstClr val="black"/>
                        </a:solidFill>
                      </a:rPr>
                      <m:t>𝒙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𝟒</m:t>
                    </m:r>
                  </m:oMath>
                </a14:m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	d)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𝒚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&lt;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𝟏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𝟐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452783"/>
                <a:ext cx="16078200" cy="2108269"/>
              </a:xfrm>
              <a:prstGeom prst="rect">
                <a:avLst/>
              </a:prstGeom>
              <a:blipFill rotWithShape="1">
                <a:blip r:embed="rId2"/>
                <a:stretch>
                  <a:fillRect l="-1516" t="-5780" b="-1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5"/>
              <p:cNvSpPr>
                <a:spLocks noChangeArrowheads="1"/>
              </p:cNvSpPr>
              <p:nvPr/>
            </p:nvSpPr>
            <p:spPr bwMode="auto">
              <a:xfrm>
                <a:off x="1180876" y="6934200"/>
                <a:ext cx="14516324" cy="6996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d) y &lt; 1 - 2x </a:t>
                </a:r>
                <a14:m>
                  <m:oMath xmlns:m="http://schemas.openxmlformats.org/officeDocument/2006/math">
                    <m:r>
                      <a:rPr lang="fr-FR" sz="40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↔</m:t>
                    </m:r>
                  </m:oMath>
                </a14:m>
                <a:r>
                  <a:rPr lang="fr-FR" sz="4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2x + y &lt; 1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d: 2x + y = 1. 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Lấy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O (0; 0). Ta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2. 0 + 0 = 0 &lt; 1.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2x + y &lt; 1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hay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chính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y &lt; 1 – 2x là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bị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gạch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chứa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O (0; 0)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kể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</a:t>
                </a:r>
                <a:r>
                  <a:rPr lang="fr-FR" sz="4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  <a:endParaRPr lang="en-US" sz="44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8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0876" y="6934200"/>
                <a:ext cx="14516324" cy="6996787"/>
              </a:xfrm>
              <a:prstGeom prst="rect">
                <a:avLst/>
              </a:prstGeom>
              <a:blipFill rotWithShape="1">
                <a:blip r:embed="rId3"/>
                <a:stretch>
                  <a:fillRect l="-1722" r="-2520" b="-9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0" y="33528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4"/>
          <a:stretch>
            <a:fillRect/>
          </a:stretch>
        </p:blipFill>
        <p:spPr bwMode="auto">
          <a:xfrm>
            <a:off x="16154400" y="6871749"/>
            <a:ext cx="6324600" cy="631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36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2169" y="2366043"/>
            <a:ext cx="21868726" cy="10206957"/>
            <a:chOff x="1440196" y="3480127"/>
            <a:chExt cx="21868726" cy="39585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3952145"/>
              <a:chOff x="1440196" y="3486539"/>
              <a:chExt cx="21868726" cy="39521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37426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464908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752027" y="3528000"/>
                <a:ext cx="8801705" cy="393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 ĐỘNG LUYỆN TẬP</a:t>
                </a:r>
                <a:endParaRPr lang="vi-VN" sz="5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69212" y="1848439"/>
              <a:ext cx="1153483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0" y="33528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24098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0318" y="10210800"/>
            <a:ext cx="2082148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Nửa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mặt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phẳng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bị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gạch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ở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mỗi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7a, 7b, 7c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292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215" y="5592303"/>
            <a:ext cx="4759568" cy="426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748" y="5575097"/>
            <a:ext cx="492556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4220" y="5629314"/>
            <a:ext cx="4887246" cy="423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7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2169" y="2366043"/>
            <a:ext cx="21868726" cy="11121357"/>
            <a:chOff x="1440196" y="3480127"/>
            <a:chExt cx="21868726" cy="39585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3952145"/>
              <a:chOff x="1440196" y="3486539"/>
              <a:chExt cx="21868726" cy="39521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37426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464908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752027" y="3528000"/>
                <a:ext cx="8801705" cy="393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 ĐỘNG LUYỆN TẬP</a:t>
                </a:r>
                <a:endParaRPr lang="vi-VN" sz="5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69212" y="1848439"/>
              <a:ext cx="1153483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0" y="33528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24098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5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0" y="5010955"/>
            <a:ext cx="6781800" cy="615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6" name="Rectangle 13345"/>
          <p:cNvSpPr/>
          <p:nvPr/>
        </p:nvSpPr>
        <p:spPr>
          <a:xfrm>
            <a:off x="932076" y="5010955"/>
            <a:ext cx="14688924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a)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Gọi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d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y = ax + b (a ≠ 0)</a:t>
            </a:r>
          </a:p>
          <a:p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qua (2; 0)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(0; -2)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nên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thay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vào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d, ta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352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999" y="7260508"/>
            <a:ext cx="3614738" cy="153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53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387" y="7427496"/>
            <a:ext cx="990600" cy="119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54" name="Picture 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858" y="7253022"/>
            <a:ext cx="2193420" cy="149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50" name="Rectangle 47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358" name="Picture 4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005" y="8722120"/>
            <a:ext cx="687653" cy="103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56" name="Rectangle 48"/>
          <p:cNvSpPr>
            <a:spLocks noChangeArrowheads="1"/>
          </p:cNvSpPr>
          <p:nvPr/>
        </p:nvSpPr>
        <p:spPr bwMode="auto">
          <a:xfrm>
            <a:off x="2070228" y="8603287"/>
            <a:ext cx="306365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d: y = x - 2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57" name="Rectangle 13356"/>
          <p:cNvSpPr/>
          <p:nvPr/>
        </p:nvSpPr>
        <p:spPr>
          <a:xfrm>
            <a:off x="914400" y="9313596"/>
            <a:ext cx="14420682" cy="3221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Lấy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O (3; 0)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thuộc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ta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0 &lt; 3 - 2.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cần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tìm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endParaRPr lang="en-US" sz="4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y &lt; x – 2 hay x – y – 2 &lt;0.</a:t>
            </a:r>
          </a:p>
        </p:txBody>
      </p:sp>
    </p:spTree>
    <p:extLst>
      <p:ext uri="{BB962C8B-B14F-4D97-AF65-F5344CB8AC3E}">
        <p14:creationId xmlns:p14="http://schemas.microsoft.com/office/powerpoint/2010/main" val="76773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6" grpId="0"/>
      <p:bldP spid="1335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2168" y="2366043"/>
            <a:ext cx="22637431" cy="11121357"/>
            <a:chOff x="1440196" y="3480127"/>
            <a:chExt cx="21868726" cy="39585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3952145"/>
              <a:chOff x="1440196" y="3486539"/>
              <a:chExt cx="21868726" cy="39521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37426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464908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752027" y="3528000"/>
                <a:ext cx="8801705" cy="393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 ĐỘNG LUYỆN TẬP</a:t>
                </a:r>
                <a:endParaRPr lang="vi-VN" sz="5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69212" y="1848439"/>
              <a:ext cx="1153483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 3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0" y="33528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24098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46" name="Rectangle 13345"/>
          <p:cNvSpPr/>
          <p:nvPr/>
        </p:nvSpPr>
        <p:spPr>
          <a:xfrm>
            <a:off x="932076" y="5010955"/>
            <a:ext cx="14688924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b)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Gọi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 = ax + b (a ≠ 0)</a:t>
            </a:r>
          </a:p>
          <a:p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qua (2; 0)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(0; 1</a:t>
            </a:r>
            <a:r>
              <a:rPr lang="en-US" sz="4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nên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thay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vào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d, ta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en-US" sz="4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endParaRPr lang="en-US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353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387" y="7427496"/>
            <a:ext cx="990600" cy="119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50" name="Rectangle 47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3358" name="Picture 4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005" y="8722120"/>
            <a:ext cx="687653" cy="103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356" name="Rectangle 48"/>
              <p:cNvSpPr>
                <a:spLocks noChangeArrowheads="1"/>
              </p:cNvSpPr>
              <p:nvPr/>
            </p:nvSpPr>
            <p:spPr bwMode="auto">
              <a:xfrm>
                <a:off x="2479907" y="8494571"/>
                <a:ext cx="4911493" cy="10484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just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400" dirty="0" smtClean="0">
                    <a:solidFill>
                      <a:prstClr val="black"/>
                    </a:solidFill>
                    <a:ea typeface="Calibri" pitchFamily="34" charset="0"/>
                    <a:cs typeface="Times New Roman" pitchFamily="18" charset="0"/>
                  </a:rPr>
                  <a:t> d: </a:t>
                </a:r>
                <a:r>
                  <a:rPr lang="en-US" sz="4400" dirty="0" smtClean="0"/>
                  <a:t>y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 smtClean="0"/>
                  <a:t>x  </a:t>
                </a:r>
                <a:r>
                  <a:rPr lang="en-US" sz="4400" dirty="0"/>
                  <a:t>+ 1</a:t>
                </a:r>
                <a:endParaRPr lang="en-US" sz="44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3356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79907" y="8494571"/>
                <a:ext cx="4911493" cy="1048429"/>
              </a:xfrm>
              <a:prstGeom prst="rect">
                <a:avLst/>
              </a:prstGeom>
              <a:blipFill rotWithShape="1">
                <a:blip r:embed="rId4"/>
                <a:stretch>
                  <a:fillRect l="-5087" b="-1337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357" name="Rectangle 13356"/>
              <p:cNvSpPr/>
              <p:nvPr/>
            </p:nvSpPr>
            <p:spPr>
              <a:xfrm>
                <a:off x="914400" y="9313596"/>
                <a:ext cx="14420682" cy="38971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Lấy </a:t>
                </a:r>
                <a:r>
                  <a:rPr lang="en-US" sz="40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0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O (3; 0) </a:t>
                </a:r>
                <a:r>
                  <a:rPr lang="en-US" sz="40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0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0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0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sz="40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0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dirty="0"/>
                  <a:t>0 &gt;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/>
                  <a:t>.3 </a:t>
                </a:r>
                <a:r>
                  <a:rPr lang="en-US" sz="4000" dirty="0"/>
                  <a:t>+ 1</a:t>
                </a:r>
                <a:r>
                  <a:rPr lang="en-US" sz="40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0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0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0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0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cần</a:t>
                </a:r>
                <a:r>
                  <a:rPr lang="en-US" sz="40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0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endParaRPr lang="en-US" sz="40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y&gt;-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x+1 hay x +2y – 2&gt;0.</a:t>
                </a:r>
                <a:endParaRPr lang="en-US" sz="40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3357" name="Rectangle 133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9313596"/>
                <a:ext cx="14420682" cy="3897157"/>
              </a:xfrm>
              <a:prstGeom prst="rect">
                <a:avLst/>
              </a:prstGeom>
              <a:blipFill rotWithShape="1">
                <a:blip r:embed="rId5"/>
                <a:stretch>
                  <a:fillRect l="-1479" r="-1733" b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00" y="5563167"/>
            <a:ext cx="7018333" cy="608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116" y="7133778"/>
            <a:ext cx="3056576" cy="146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813" y="7218553"/>
            <a:ext cx="1561609" cy="146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67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6" grpId="0"/>
      <p:bldP spid="13356" grpId="0"/>
      <p:bldP spid="1335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2168" y="2366043"/>
            <a:ext cx="22637431" cy="11121357"/>
            <a:chOff x="1440196" y="3480127"/>
            <a:chExt cx="21868726" cy="39585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3952145"/>
              <a:chOff x="1440196" y="3486539"/>
              <a:chExt cx="21868726" cy="39521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37426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464908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752027" y="3528000"/>
                <a:ext cx="8801705" cy="393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 ĐỘNG LUYỆN TẬP</a:t>
                </a:r>
                <a:endParaRPr lang="vi-VN" sz="5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69212" y="1848439"/>
              <a:ext cx="1153483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 3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0" y="33528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24098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46" name="Rectangle 13345"/>
          <p:cNvSpPr/>
          <p:nvPr/>
        </p:nvSpPr>
        <p:spPr>
          <a:xfrm>
            <a:off x="1084476" y="5153591"/>
            <a:ext cx="14688924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4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en-US" dirty="0"/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Quan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sát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7c, ta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thấy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d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qua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gốc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tọa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nên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d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dạng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: y = ax (a ≠ 0)</a:t>
            </a:r>
          </a:p>
          <a:p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Vì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d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qua M(1; 1)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nên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thay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x = 1, y = 1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vào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y =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ax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, ta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: a = 1 (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thỏa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mãn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Do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đó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d: y = x ⇔ x – y = 0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Lấy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O (-1; 0)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thuộc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miền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endParaRPr lang="fr-FR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ta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: -1 - 0 &lt; 0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cần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tìm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là x - y &lt; 0.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350" name="Rectangle 47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5645581" y="5233300"/>
            <a:ext cx="7523160" cy="6522542"/>
            <a:chOff x="15645581" y="5233300"/>
            <a:chExt cx="7523160" cy="6522542"/>
          </a:xfrm>
        </p:grpSpPr>
        <p:pic>
          <p:nvPicPr>
            <p:cNvPr id="34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5581" y="5233300"/>
              <a:ext cx="7523160" cy="6522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17526000" y="7218553"/>
              <a:ext cx="9450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8440400" y="7218553"/>
              <a:ext cx="0" cy="8077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7068800" y="70104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227908" y="8153400"/>
              <a:ext cx="6696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1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204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7465" y="2352401"/>
            <a:ext cx="21868726" cy="10511757"/>
            <a:chOff x="1339699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39699" y="3486539"/>
              <a:ext cx="21868726" cy="10505345"/>
              <a:chOff x="1339699" y="3486539"/>
              <a:chExt cx="21868726" cy="105053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339699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699582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54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VẬN DỤNG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2971800"/>
            <a:ext cx="4327643" cy="1326636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4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066800" y="4572000"/>
                <a:ext cx="8305563" cy="607256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  <a:extLst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gian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hàng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trưng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bày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bàn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ghế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rộng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𝟔𝟎</m:t>
                    </m:r>
                    <m:r>
                      <a:rPr lang="en-US" sz="3200" b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sSup>
                      <m:sSupPr>
                        <m:ctrlPr>
                          <a:rPr lang="en-US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𝒎</m:t>
                        </m:r>
                      </m:e>
                      <m:sup>
                        <m:r>
                          <a:rPr lang="en-US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 tích để kê một chiếc ghế là </a:t>
                </a:r>
                <a14:m>
                  <m:oMath xmlns:m="http://schemas.openxmlformats.org/officeDocument/2006/math"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vi-VN" sz="3200" b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𝟓</m:t>
                    </m:r>
                    <m:r>
                      <a:rPr lang="vi-VN" sz="3200" b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sSup>
                      <m:sSupPr>
                        <m:ctrlPr>
                          <a:rPr lang="en-US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vi-VN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𝒎</m:t>
                        </m:r>
                      </m:e>
                      <m:sup>
                        <m:r>
                          <a:rPr lang="vi-VN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một chiếc bàn là </a:t>
                </a:r>
                <a14:m>
                  <m:oMath xmlns:m="http://schemas.openxmlformats.org/officeDocument/2006/math"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vi-VN" sz="3200" b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vi-VN" sz="3200" b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sSup>
                      <m:sSupPr>
                        <m:ctrlPr>
                          <a:rPr lang="en-US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vi-VN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𝒎</m:t>
                        </m:r>
                      </m:e>
                      <m:sup>
                        <m:r>
                          <a:rPr lang="vi-VN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</m:oMath>
                </a14:m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số chiếc ghế, </a:t>
                </a:r>
                <a14:m>
                  <m:oMath xmlns:m="http://schemas.openxmlformats.org/officeDocument/2006/math"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</m:oMath>
                </a14:m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:r>
                  <a:rPr lang="en-US" sz="32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3200" b="1" dirty="0" smtClean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3200" b="1" dirty="0" smtClean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chiếc </a:t>
                </a:r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bàn được kê. </a:t>
                </a:r>
                <a:endParaRPr lang="en-US" sz="32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a)Viết bất phương trình bậc nhất hai ẩn </a:t>
                </a:r>
                <a14:m>
                  <m:oMath xmlns:m="http://schemas.openxmlformats.org/officeDocument/2006/math"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vi-VN" sz="3200" b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</m:oMath>
                </a14:m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cho phần mặt sàn để kê bàn và ghế biết diện tích mặt sàn dành cho lưu thông tối thiểu là </a:t>
                </a:r>
                <a14:m>
                  <m:oMath xmlns:m="http://schemas.openxmlformats.org/officeDocument/2006/math"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𝟏𝟐</m:t>
                    </m:r>
                    <m:r>
                      <a:rPr lang="vi-VN" sz="3200" b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sSup>
                      <m:sSupPr>
                        <m:ctrlPr>
                          <a:rPr lang="en-US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vi-VN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𝒎</m:t>
                        </m:r>
                      </m:e>
                      <m:sup>
                        <m:r>
                          <a:rPr lang="vi-VN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32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b)Chỉ ra ba nghiệm của bất phương trình trên</a:t>
                </a:r>
                <a:endParaRPr lang="en-US" sz="3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4572000"/>
                <a:ext cx="8305563" cy="6072560"/>
              </a:xfrm>
              <a:prstGeom prst="rect">
                <a:avLst/>
              </a:prstGeom>
              <a:blipFill rotWithShape="1">
                <a:blip r:embed="rId2"/>
                <a:stretch>
                  <a:fillRect l="-1684" t="-1300" r="-2562" b="-2200"/>
                </a:stretch>
              </a:blipFill>
              <a:ln>
                <a:solidFill>
                  <a:schemeClr val="bg1"/>
                </a:solidFill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0210801" y="4019670"/>
            <a:ext cx="12572999" cy="866053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a)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Diện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để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kê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x 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chiếc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ghế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là 0,5x m</a:t>
            </a:r>
            <a:r>
              <a:rPr lang="fr-FR" sz="3200" b="1" baseline="30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diện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để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kê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y 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chiếc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bàn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là 1,2y m</a:t>
            </a:r>
            <a:r>
              <a:rPr lang="fr-FR" sz="3200" b="1" baseline="30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Diện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mặt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sàn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dành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lưu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thông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là 60 − 0,5x − 1,2y</a:t>
            </a:r>
            <a:endParaRPr lang="en-US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ta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60 − 0,5x − 1,2y ≥ </a:t>
            </a:r>
            <a:r>
              <a:rPr lang="fr-FR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  <a:p>
            <a:r>
              <a:rPr lang="fr-FR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⇔ 0,5x + 1,2y ≤ 48.</a:t>
            </a:r>
            <a:endParaRPr lang="en-US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b) </a:t>
            </a:r>
            <a:endParaRPr lang="en-US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+)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x = 10, y = 10, ta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 </a:t>
            </a:r>
            <a:endParaRPr lang="fr-FR" sz="32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0,5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10 + 1,2. 10 = 5 + 12 = 17 ≤ 48 là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(10; 10) là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+)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x = 10, y = 20, ta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0,5. 10 + 1,2. 20 = 5 + 24 = 29 ≤ 48 là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(10; 20) là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+)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x = 20, y = 20, ta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 </a:t>
            </a:r>
            <a:endParaRPr lang="fr-FR" sz="32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0,5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20 + 1,2. 20 = 10 + 24 = 34 ≤ 48 là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(20; 20) là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96847" y="3733800"/>
            <a:ext cx="4486153" cy="75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Lời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3223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7465" y="2352401"/>
            <a:ext cx="21868726" cy="10511757"/>
            <a:chOff x="1339699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39699" y="3486539"/>
              <a:ext cx="21868726" cy="10505345"/>
              <a:chOff x="1339699" y="3486539"/>
              <a:chExt cx="21868726" cy="105053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339699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699582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54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VẬN DỤNG</a:t>
                </a:r>
                <a:endParaRPr lang="vi-VN" sz="5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2971800"/>
            <a:ext cx="4327643" cy="1326636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682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066800" y="4572000"/>
                <a:ext cx="8305563" cy="6470746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  <a:extLst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 </a:t>
                </a:r>
                <a14:m>
                  <m:oMath xmlns:m="http://schemas.openxmlformats.org/officeDocument/2006/math"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</m:oMath>
                </a14:m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lạng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vi-VN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𝟏𝟎𝟎</m:t>
                        </m:r>
                        <m:r>
                          <a:rPr lang="vi-VN" sz="3200" b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a:rPr lang="vi-VN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𝒈</m:t>
                        </m:r>
                      </m:e>
                    </m:d>
                  </m:oMath>
                </a14:m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thịt bò chứa khoảng </a:t>
                </a:r>
                <a14:m>
                  <m:oMath xmlns:m="http://schemas.openxmlformats.org/officeDocument/2006/math"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𝟐𝟔</m:t>
                    </m:r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𝒈</m:t>
                    </m:r>
                  </m:oMath>
                </a14:m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protein,  </a:t>
                </a:r>
                <a14:m>
                  <m:oMath xmlns:m="http://schemas.openxmlformats.org/officeDocument/2006/math"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</m:oMath>
                </a14:m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lạng cá rô phi chứa khoảng </a:t>
                </a:r>
                <a14:m>
                  <m:oMath xmlns:m="http://schemas.openxmlformats.org/officeDocument/2006/math"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𝟐𝟎</m:t>
                    </m:r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𝒈</m:t>
                    </m:r>
                  </m:oMath>
                </a14:m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protein. Trung bình trong một ngày, một người phụ nữa cần tối thiểu </a:t>
                </a:r>
                <a14:m>
                  <m:oMath xmlns:m="http://schemas.openxmlformats.org/officeDocument/2006/math"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𝟒𝟔</m:t>
                    </m:r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𝒈</m:t>
                    </m:r>
                  </m:oMath>
                </a14:m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protein</a:t>
                </a:r>
                <a:r>
                  <a:rPr lang="vi-VN" sz="3200" b="1" dirty="0" smtClean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3200" b="1" dirty="0" smtClean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200" b="1" dirty="0" smtClean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vi-VN" sz="3200" b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</m:oMath>
                </a14:m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lần lượt là số lạng thịt bò và số lạng cá rô phi mà một người phụ nữ nên ăn trong ngày. Viết bất phương trình bậc nhất hai ẩn </a:t>
                </a:r>
                <a14:m>
                  <m:oMath xmlns:m="http://schemas.openxmlformats.org/officeDocument/2006/math"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vi-VN" sz="3200" b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</m:oMath>
                </a14:m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để biểu diễn lượng protein cần thiết cho một người phụ nữ trong một ngày và chỉ ra ba nghiệm của bất phương trình đó.</a:t>
                </a:r>
                <a:endParaRPr lang="en-US" sz="32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4572000"/>
                <a:ext cx="8305563" cy="6470746"/>
              </a:xfrm>
              <a:prstGeom prst="rect">
                <a:avLst/>
              </a:prstGeom>
              <a:blipFill rotWithShape="1">
                <a:blip r:embed="rId2"/>
                <a:stretch>
                  <a:fillRect l="-1684" t="-1221" r="-3001" b="-2066"/>
                </a:stretch>
              </a:blipFill>
              <a:ln>
                <a:solidFill>
                  <a:schemeClr val="bg1"/>
                </a:solidFill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0210801" y="4019670"/>
            <a:ext cx="12572999" cy="866053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a)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x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thịt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bò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chứa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26x g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protein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 y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rô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phi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chứa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20y g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protein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Tổng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protein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x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thịt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bò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y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rô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phi là: 26x + 20y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cần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tìm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là 26x + 20y ≥ 46.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fr-FR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+)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x = 1, y = 1, ta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 26. 1 + 20. 1 = 46 ≥ 46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đúng.Vậy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(1; 1)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+)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x = 1, y = 2, ta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 26. 1 + 20. 2 = 66 ≥ 46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đúng.Vậy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(1; 2)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+)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x = 1, y = 3, ta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 26. 1 + 20. 3 = 86 ≥ 46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fr-FR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(1; 3)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96847" y="3581400"/>
            <a:ext cx="4486153" cy="75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Lời</a:t>
            </a:r>
            <a:r>
              <a:rPr lang="en-US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endParaRPr lang="en-US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210801" y="4293464"/>
            <a:ext cx="12572999" cy="866053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a)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x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thịt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bò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chứa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26x g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protein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 y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rô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phi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chứa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20y g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protein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Tổng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protein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x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thịt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bò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y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rô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phi là: 26x + 20y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cần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tìm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là 26x + 20y ≥ 46.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fr-FR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+)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x = 1, y = 1, ta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 26. 1 + 20. 1 = 46 ≥ 46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đúng.Vậy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(1; 1)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+)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x = 1, y = 2, ta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 26. 1 + 20. 2 = 66 ≥ 46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đúng.Vậy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(1; 2)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+)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x = 1, y = 3, ta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 26. 1 + 20. 3 = 86 ≥ 46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fr-FR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(1; 3)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210800" y="4293464"/>
            <a:ext cx="12572999" cy="866053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a)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x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thịt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bò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chứa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26x g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protein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 y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rô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phi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chứa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20y g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protein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Tổng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protein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x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thịt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bò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y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rô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phi là: 26x + 20y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cần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tìm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là 26x + 20y ≥ 46.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fr-FR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+)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x = 1, y = 1, ta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 26. 1 + 20. 1 = 46 ≥ 46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đúng.Vậy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(1; 1)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+)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x = 1, y = 2, ta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 26. 1 + 20. 2 = 66 ≥ 46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đúng.Vậy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(1; 2)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+)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x = 1, y = 3, ta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 26. 1 + 20. 3 = 86 ≥ 46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fr-FR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(1; 3)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4475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2666" y="1663985"/>
            <a:ext cx="22460788" cy="5700183"/>
            <a:chOff x="1440196" y="3287840"/>
            <a:chExt cx="22460788" cy="570018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287840"/>
              <a:ext cx="22460788" cy="5700183"/>
              <a:chOff x="1440196" y="3287840"/>
              <a:chExt cx="22460788" cy="570018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287840"/>
                <a:ext cx="22460788" cy="5700183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19325" y="2962677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3217935" y="4283876"/>
                <a:ext cx="20308626" cy="1735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lvl="0" indent="0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9CC"/>
                  </a:buClr>
                  <a:tabLst>
                    <a:tab pos="629920" algn="l"/>
                  </a:tabLst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ẩn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62992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 smtClean="0"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𝟐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𝟑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𝒚</m:t>
                    </m:r>
                    <m:r>
                      <a:rPr lang="en-US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&gt;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&lt;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𝒙</m:t>
                    </m:r>
                    <m:r>
                      <a:rPr lang="en-US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≥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𝒙</m:t>
                    </m:r>
                    <m:r>
                      <a:rPr lang="en-US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𝒚</m:t>
                    </m:r>
                    <m:r>
                      <a:rPr lang="en-US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≥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𝟎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7935" y="4283876"/>
                <a:ext cx="20308626" cy="1735924"/>
              </a:xfrm>
              <a:prstGeom prst="rect">
                <a:avLst/>
              </a:prstGeom>
              <a:blipFill rotWithShape="1">
                <a:blip r:embed="rId2"/>
                <a:stretch>
                  <a:fillRect l="-1231" t="-6667" b="-112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10"/>
          <p:cNvGrpSpPr/>
          <p:nvPr/>
        </p:nvGrpSpPr>
        <p:grpSpPr>
          <a:xfrm>
            <a:off x="945451" y="8001000"/>
            <a:ext cx="22462487" cy="5029200"/>
            <a:chOff x="1270511" y="5867400"/>
            <a:chExt cx="22462487" cy="5563961"/>
          </a:xfrm>
        </p:grpSpPr>
        <p:sp>
          <p:nvSpPr>
            <p:cNvPr id="31" name="Rounded Rectangle 30"/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2783147" y="8639177"/>
                <a:ext cx="17714654" cy="4672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b="1" dirty="0" err="1" smtClean="0">
                    <a:solidFill>
                      <a:srgbClr val="0099CC"/>
                    </a:solidFill>
                    <a:ea typeface="Calibri"/>
                    <a:cs typeface="Times New Roman"/>
                  </a:rPr>
                  <a:t>Chọn</a:t>
                </a:r>
                <a:r>
                  <a:rPr lang="en-US" sz="4400" b="1" dirty="0" smtClean="0">
                    <a:solidFill>
                      <a:srgbClr val="0099CC"/>
                    </a:solidFill>
                    <a:ea typeface="Calibri"/>
                    <a:cs typeface="Times New Roman"/>
                  </a:rPr>
                  <a:t> </a:t>
                </a:r>
                <a:r>
                  <a:rPr lang="en-US" sz="4400" b="1" dirty="0">
                    <a:solidFill>
                      <a:srgbClr val="0099CC"/>
                    </a:solidFill>
                    <a:ea typeface="Calibri"/>
                    <a:cs typeface="Times New Roman"/>
                  </a:rPr>
                  <a:t>D</a:t>
                </a:r>
                <a:endParaRPr lang="en-US" sz="4000" dirty="0">
                  <a:latin typeface="Calibri"/>
                  <a:ea typeface="Calibri"/>
                  <a:cs typeface="Times New Roman"/>
                </a:endParaRPr>
              </a:p>
              <a:p>
                <a:pPr marL="62992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libri"/>
                      </a:rPr>
                      <m:t>𝒙</m:t>
                    </m:r>
                    <m:r>
                      <a:rPr lang="en-US" sz="4400" b="1">
                        <a:latin typeface="Cambria Math"/>
                        <a:ea typeface="Calibri"/>
                      </a:rPr>
                      <m:t>+</m:t>
                    </m:r>
                    <m:r>
                      <a:rPr lang="en-US" sz="4400" b="1" i="1">
                        <a:latin typeface="Cambria Math"/>
                        <a:ea typeface="Calibri"/>
                      </a:rPr>
                      <m:t>𝒚</m:t>
                    </m:r>
                    <m:r>
                      <a:rPr lang="en-US" sz="4400" b="1">
                        <a:latin typeface="Cambria Math"/>
                        <a:ea typeface="Calibri"/>
                      </a:rPr>
                      <m:t>≥</m:t>
                    </m:r>
                    <m:r>
                      <a:rPr lang="en-US" sz="4400" b="1" i="1">
                        <a:latin typeface="Cambria Math"/>
                        <a:ea typeface="Calibri"/>
                      </a:rPr>
                      <m:t>𝟎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62992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ẩn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còn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lại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>
                  <a:lnSpc>
                    <a:spcPct val="200000"/>
                  </a:lnSpc>
                </a:pP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147" y="8639177"/>
                <a:ext cx="17714654" cy="4672305"/>
              </a:xfrm>
              <a:prstGeom prst="rect">
                <a:avLst/>
              </a:prstGeom>
              <a:blipFill rotWithShape="1">
                <a:blip r:embed="rId3"/>
                <a:stretch>
                  <a:fillRect l="-1411" t="-2086" r="-2271" b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17602200" y="5105400"/>
            <a:ext cx="1462372" cy="1143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431111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3369427B-44A0-401C-8EEB-49304BD021F0}"/>
              </a:ext>
            </a:extLst>
          </p:cNvPr>
          <p:cNvSpPr/>
          <p:nvPr/>
        </p:nvSpPr>
        <p:spPr>
          <a:xfrm>
            <a:off x="12204867" y="4716941"/>
            <a:ext cx="11178562" cy="87362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Nhân</a:t>
            </a:r>
            <a:r>
              <a:rPr lang="en-US" sz="4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dịp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tết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trung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thu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doanh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nghiệp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muốn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sản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xuất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loại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bánh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bánh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nướng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bánh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dẻo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cần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mỗi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loại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50g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60g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Doanh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nghiệp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đã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nhập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500kg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en-US" sz="4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Hỏi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bánh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nướng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bánh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dẻo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đã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nhập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phải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thỏa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mãn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điều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kiện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gì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để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vượt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quá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đã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nhập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D47D18A-E7B6-4653-A13F-EB15D40BA550}"/>
              </a:ext>
            </a:extLst>
          </p:cNvPr>
          <p:cNvSpPr/>
          <p:nvPr/>
        </p:nvSpPr>
        <p:spPr>
          <a:xfrm>
            <a:off x="822793" y="4843828"/>
            <a:ext cx="11178562" cy="873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83699" y="2936405"/>
            <a:ext cx="22699730" cy="1780536"/>
            <a:chOff x="721799" y="1603075"/>
            <a:chExt cx="22602713" cy="1780536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1780536"/>
              <a:chOff x="1268078" y="3405486"/>
              <a:chExt cx="22602713" cy="1780536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2"/>
                <a:ext cx="22338431" cy="1606620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940513"/>
                <a:chOff x="1311958" y="3405486"/>
                <a:chExt cx="4394042" cy="94051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48640" y="3467833"/>
                  <a:ext cx="3163893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Khởi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động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5438324" y="2286490"/>
              <a:ext cx="172650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MỞ ĐẦU BÀI HỌC</a:t>
              </a:r>
              <a:endParaRPr lang="vi-VN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BẬC NHẤT HAI 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71" y="5793550"/>
            <a:ext cx="9987037" cy="605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5979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2666" y="1663985"/>
            <a:ext cx="22460788" cy="5700183"/>
            <a:chOff x="1440196" y="3287840"/>
            <a:chExt cx="22460788" cy="570018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287840"/>
              <a:ext cx="22460788" cy="5700183"/>
              <a:chOff x="1440196" y="3287840"/>
              <a:chExt cx="22460788" cy="570018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287840"/>
                <a:ext cx="22460788" cy="5700183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vi-VN" sz="5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19324" y="2445806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3217935" y="4283876"/>
                <a:ext cx="20308626" cy="2444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lvl="0" indent="0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9CC"/>
                  </a:buClr>
                  <a:tabLst>
                    <a:tab pos="629920" algn="l"/>
                  </a:tabLst>
                </a:pPr>
                <a:r>
                  <a:rPr lang="en-US" sz="4400" b="1" dirty="0" smtClean="0">
                    <a:solidFill>
                      <a:schemeClr val="tx1"/>
                    </a:solidFill>
                  </a:rPr>
                  <a:t>Trong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cặp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sau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đây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,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cặp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nào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không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thuộc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nghiệm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bất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phương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trình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𝒚</m:t>
                    </m:r>
                    <m:r>
                      <a:rPr lang="en-US" sz="4400" b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𝟓</m:t>
                    </m:r>
                    <m:r>
                      <a:rPr lang="en-US" sz="4400" b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&gt;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𝟎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effectLst/>
                </a:endParaRPr>
              </a:p>
              <a:p>
                <a:pPr marL="62992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3599815" algn="l"/>
                    <a:tab pos="5039995" algn="l"/>
                  </a:tabLst>
                </a:pP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imes New Roman"/>
                    <a:ea typeface="Calibri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(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−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𝟓</m:t>
                    </m:r>
                    <m:r>
                      <a:rPr lang="fr-FR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;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𝟎</m:t>
                    </m:r>
                    <m:r>
                      <a:rPr lang="fr-FR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)</m:t>
                    </m:r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imes New Roman"/>
                    <a:ea typeface="Calibri"/>
                  </a:rPr>
                  <a:t>	</a:t>
                </a:r>
                <a:r>
                  <a:rPr lang="fr-FR" sz="4400" b="1" dirty="0" smtClean="0">
                    <a:solidFill>
                      <a:schemeClr val="tx1"/>
                    </a:solidFill>
                    <a:effectLst/>
                    <a:latin typeface="Times New Roman"/>
                    <a:ea typeface="Calibri"/>
                  </a:rPr>
                  <a:t>      B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imes New Roman"/>
                    <a:ea typeface="Calibri"/>
                  </a:rPr>
                  <a:t>. </a:t>
                </a:r>
                <a14:m>
                  <m:oMath xmlns:m="http://schemas.openxmlformats.org/officeDocument/2006/math">
                    <m:r>
                      <a:rPr lang="fr-FR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(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−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𝟐</m:t>
                    </m:r>
                    <m:r>
                      <a:rPr lang="fr-FR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;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𝟏</m:t>
                    </m:r>
                    <m:r>
                      <a:rPr lang="fr-FR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)</m:t>
                    </m:r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imes New Roman"/>
                    <a:ea typeface="Calibri"/>
                  </a:rPr>
                  <a:t>	C. </a:t>
                </a:r>
                <a14:m>
                  <m:oMath xmlns:m="http://schemas.openxmlformats.org/officeDocument/2006/math">
                    <m:r>
                      <a:rPr lang="fr-FR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(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𝟎</m:t>
                    </m:r>
                    <m:r>
                      <a:rPr lang="fr-FR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;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𝟎</m:t>
                    </m:r>
                    <m:r>
                      <a:rPr lang="fr-FR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)</m:t>
                    </m:r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imes New Roman"/>
                    <a:ea typeface="Calibri"/>
                  </a:rPr>
                  <a:t>	D. </a:t>
                </a:r>
                <a14:m>
                  <m:oMath xmlns:m="http://schemas.openxmlformats.org/officeDocument/2006/math">
                    <m:r>
                      <a:rPr lang="fr-FR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(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𝟏</m:t>
                    </m:r>
                    <m:r>
                      <a:rPr lang="fr-FR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;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−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𝟑</m:t>
                    </m:r>
                    <m:r>
                      <a:rPr lang="fr-FR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)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effectLst/>
                  <a:latin typeface="Times New Roman"/>
                  <a:ea typeface="Calibri"/>
                </a:endParaRPr>
              </a:p>
            </p:txBody>
          </p:sp>
        </mc:Choice>
        <mc:Fallback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7935" y="4283876"/>
                <a:ext cx="20308626" cy="2444323"/>
              </a:xfrm>
              <a:prstGeom prst="rect">
                <a:avLst/>
              </a:prstGeom>
              <a:blipFill rotWithShape="1">
                <a:blip r:embed="rId2"/>
                <a:stretch>
                  <a:fillRect l="-1231" t="-4489" b="-87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10"/>
          <p:cNvGrpSpPr/>
          <p:nvPr/>
        </p:nvGrpSpPr>
        <p:grpSpPr>
          <a:xfrm>
            <a:off x="945451" y="8001000"/>
            <a:ext cx="22462487" cy="5029200"/>
            <a:chOff x="1270511" y="5867400"/>
            <a:chExt cx="22462487" cy="5563961"/>
          </a:xfrm>
        </p:grpSpPr>
        <p:sp>
          <p:nvSpPr>
            <p:cNvPr id="31" name="Rounded Rectangle 30"/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2783147" y="8639177"/>
                <a:ext cx="17714654" cy="4672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fr-FR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62992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Chọn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629920"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-5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0" smtClean="0">
                        <a:latin typeface="Cambria Math"/>
                      </a:rPr>
                      <m:t>.</m:t>
                    </m:r>
                    <m:r>
                      <a:rPr lang="en-US" sz="4400" b="1" i="0" smtClean="0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  <m:r>
                      <a:rPr lang="en-US" sz="4400" b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:r>
                  <a:rPr lang="fr-FR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sai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(-5;0) </a:t>
                </a:r>
                <a:r>
                  <a:rPr lang="fr-FR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200000"/>
                  </a:lnSpc>
                </a:pPr>
                <a:endParaRPr lang="vi-VN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147" y="8639177"/>
                <a:ext cx="17714654" cy="4672305"/>
              </a:xfrm>
              <a:prstGeom prst="rect">
                <a:avLst/>
              </a:prstGeom>
              <a:blipFill rotWithShape="1">
                <a:blip r:embed="rId3"/>
                <a:stretch>
                  <a:fillRect l="-1411" t="-2477" r="-2271" b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3131903" y="5791200"/>
            <a:ext cx="1238035" cy="119196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798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7" grpId="0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2666" y="1663985"/>
            <a:ext cx="22460788" cy="5700183"/>
            <a:chOff x="1440196" y="3287840"/>
            <a:chExt cx="22460788" cy="570018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287840"/>
              <a:ext cx="22460788" cy="5700183"/>
              <a:chOff x="1440196" y="3287840"/>
              <a:chExt cx="22460788" cy="570018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287840"/>
                <a:ext cx="22460788" cy="5700183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vi-VN" sz="5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19325" y="25146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744657" y="1848439"/>
              <a:ext cx="1402586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 3 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444526" y="4283876"/>
                <a:ext cx="22082036" cy="16859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lvl="0" indent="0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9CC"/>
                  </a:buClr>
                  <a:tabLst>
                    <a:tab pos="629920" algn="l"/>
                  </a:tabLst>
                </a:pP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/>
                      </a:rPr>
                      <m:t>𝑨</m:t>
                    </m:r>
                    <m:r>
                      <a:rPr lang="fr-FR" sz="4400" b="1">
                        <a:effectLst/>
                        <a:latin typeface="Cambria Math"/>
                      </a:rPr>
                      <m:t>(</m:t>
                    </m:r>
                    <m:r>
                      <a:rPr lang="fr-FR" sz="4400" b="1" i="1">
                        <a:effectLst/>
                        <a:latin typeface="Cambria Math"/>
                      </a:rPr>
                      <m:t>−</m:t>
                    </m:r>
                    <m:r>
                      <a:rPr lang="fr-FR" sz="4400" b="1" i="1">
                        <a:effectLst/>
                        <a:latin typeface="Cambria Math"/>
                      </a:rPr>
                      <m:t>𝟏</m:t>
                    </m:r>
                    <m:r>
                      <a:rPr lang="fr-FR" sz="4400" b="1">
                        <a:effectLst/>
                        <a:latin typeface="Cambria Math"/>
                      </a:rPr>
                      <m:t>;</m:t>
                    </m:r>
                    <m:r>
                      <a:rPr lang="fr-FR" sz="4400" b="1" i="1">
                        <a:effectLst/>
                        <a:latin typeface="Cambria Math"/>
                      </a:rPr>
                      <m:t>𝟑</m:t>
                    </m:r>
                    <m:r>
                      <a:rPr lang="fr-FR" sz="4400" b="1">
                        <a:effectLst/>
                        <a:latin typeface="Cambria Math"/>
                      </a:rPr>
                      <m:t>)</m:t>
                    </m:r>
                  </m:oMath>
                </a14:m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:r>
                  <a:rPr lang="fr-FR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62992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3599815" algn="l"/>
                    <a:tab pos="5039995" algn="l"/>
                  </a:tabLst>
                </a:pPr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−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𝟑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𝒙</m:t>
                    </m:r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+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𝟐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𝒚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−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𝟒</m:t>
                    </m:r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&gt;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𝟎</m:t>
                    </m:r>
                    <m:r>
                      <a:rPr lang="en-US" sz="4400" b="1" i="0" smtClean="0">
                        <a:effectLst/>
                        <a:latin typeface="Cambria Math"/>
                        <a:ea typeface="Calibri"/>
                      </a:rPr>
                      <m:t>  </m:t>
                    </m:r>
                  </m:oMath>
                </a14:m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𝒙</m:t>
                    </m:r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+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𝟑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𝒚</m:t>
                    </m:r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&lt;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𝟎</m:t>
                    </m:r>
                  </m:oMath>
                </a14:m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fr-FR" sz="4400" b="1" dirty="0" smtClean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</a:t>
                </a:r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𝟑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𝒙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−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𝒚</m:t>
                    </m:r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&gt;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𝟎</m:t>
                    </m:r>
                  </m:oMath>
                </a14:m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𝟐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𝒙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−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𝒚</m:t>
                    </m:r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+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𝟒</m:t>
                    </m:r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&gt;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𝟎</m:t>
                    </m:r>
                  </m:oMath>
                </a14:m>
                <a:endParaRPr lang="en-US" sz="48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4526" y="4283876"/>
                <a:ext cx="22082036" cy="1685974"/>
              </a:xfrm>
              <a:prstGeom prst="rect">
                <a:avLst/>
              </a:prstGeom>
              <a:blipFill rotWithShape="1">
                <a:blip r:embed="rId2"/>
                <a:stretch>
                  <a:fillRect l="-1132" t="-6884" b="-123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10"/>
          <p:cNvGrpSpPr/>
          <p:nvPr/>
        </p:nvGrpSpPr>
        <p:grpSpPr>
          <a:xfrm>
            <a:off x="945451" y="8001000"/>
            <a:ext cx="22462487" cy="5029200"/>
            <a:chOff x="1270511" y="5867400"/>
            <a:chExt cx="22462487" cy="5563961"/>
          </a:xfrm>
        </p:grpSpPr>
        <p:sp>
          <p:nvSpPr>
            <p:cNvPr id="31" name="Rounded Rectangle 30"/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2783147" y="9077742"/>
                <a:ext cx="17714654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Chọn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/>
                      <m:t>−</m:t>
                    </m:r>
                    <m:r>
                      <a:rPr lang="fr-FR" sz="4400" b="1" i="1"/>
                      <m:t>𝟑</m:t>
                    </m:r>
                    <m:r>
                      <a:rPr lang="fr-FR" sz="4400" b="1"/>
                      <m:t>.</m:t>
                    </m:r>
                    <m:d>
                      <m:dPr>
                        <m:ctrlPr>
                          <a:rPr lang="en-US" sz="4400" b="1" i="1"/>
                        </m:ctrlPr>
                      </m:dPr>
                      <m:e>
                        <m:r>
                          <a:rPr lang="fr-FR" sz="4400" b="1" i="1"/>
                          <m:t>−</m:t>
                        </m:r>
                        <m:r>
                          <a:rPr lang="fr-FR" sz="4400" b="1" i="1"/>
                          <m:t>𝟏</m:t>
                        </m:r>
                      </m:e>
                    </m:d>
                    <m:r>
                      <a:rPr lang="fr-FR" sz="4400" b="1"/>
                      <m:t>+</m:t>
                    </m:r>
                    <m:r>
                      <a:rPr lang="fr-FR" sz="4400" b="1" i="1"/>
                      <m:t>𝟐</m:t>
                    </m:r>
                    <m:r>
                      <a:rPr lang="fr-FR" sz="4400" b="1"/>
                      <m:t>.</m:t>
                    </m:r>
                    <m:r>
                      <a:rPr lang="fr-FR" sz="4400" b="1" i="1"/>
                      <m:t>𝟑</m:t>
                    </m:r>
                    <m:r>
                      <a:rPr lang="fr-FR" sz="4400" b="1" i="1"/>
                      <m:t>−</m:t>
                    </m:r>
                    <m:r>
                      <a:rPr lang="fr-FR" sz="4400" b="1" i="1"/>
                      <m:t>𝟒</m:t>
                    </m:r>
                    <m:r>
                      <a:rPr lang="fr-FR" sz="4400" b="1"/>
                      <m:t>&gt;</m:t>
                    </m:r>
                    <m:r>
                      <a:rPr lang="fr-FR" sz="4400" b="1" i="1"/>
                      <m:t>𝟎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/>
                      <m:t>𝑨</m:t>
                    </m:r>
                    <m:d>
                      <m:dPr>
                        <m:ctrlPr>
                          <a:rPr lang="en-US" sz="4400" b="1" i="1"/>
                        </m:ctrlPr>
                      </m:dPr>
                      <m:e>
                        <m:r>
                          <a:rPr lang="fr-FR" sz="4400" b="1" i="1"/>
                          <m:t>−</m:t>
                        </m:r>
                        <m:r>
                          <a:rPr lang="fr-FR" sz="4400" b="1" i="1"/>
                          <m:t>𝟏</m:t>
                        </m:r>
                        <m:r>
                          <a:rPr lang="fr-FR" sz="4400" b="1"/>
                          <m:t>;</m:t>
                        </m:r>
                        <m:r>
                          <a:rPr lang="fr-FR" sz="4400" b="1" i="1"/>
                          <m:t>𝟑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/>
                      <m:t>−</m:t>
                    </m:r>
                    <m:r>
                      <a:rPr lang="fr-FR" sz="4400" b="1" i="1"/>
                      <m:t>𝟑</m:t>
                    </m:r>
                    <m:r>
                      <a:rPr lang="fr-FR" sz="4400" b="1" i="1"/>
                      <m:t>𝒙</m:t>
                    </m:r>
                    <m:r>
                      <a:rPr lang="fr-FR" sz="4400" b="1"/>
                      <m:t>+</m:t>
                    </m:r>
                    <m:r>
                      <a:rPr lang="fr-FR" sz="4400" b="1" i="1"/>
                      <m:t>𝟐</m:t>
                    </m:r>
                    <m:r>
                      <a:rPr lang="fr-FR" sz="4400" b="1" i="1"/>
                      <m:t>𝒚</m:t>
                    </m:r>
                    <m:r>
                      <a:rPr lang="fr-FR" sz="4400" b="1" i="1"/>
                      <m:t>−</m:t>
                    </m:r>
                    <m:r>
                      <a:rPr lang="fr-FR" sz="4400" b="1" i="1"/>
                      <m:t>𝟒</m:t>
                    </m:r>
                    <m:r>
                      <a:rPr lang="fr-FR" sz="4400" b="1"/>
                      <m:t>&gt;</m:t>
                    </m:r>
                    <m:r>
                      <a:rPr lang="fr-FR" sz="4400" b="1" i="1"/>
                      <m:t>𝟎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147" y="9077742"/>
                <a:ext cx="17714654" cy="2123658"/>
              </a:xfrm>
              <a:prstGeom prst="rect">
                <a:avLst/>
              </a:prstGeom>
              <a:blipFill rotWithShape="1">
                <a:blip r:embed="rId3"/>
                <a:stretch>
                  <a:fillRect l="-1411" t="-5731" b="-1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1262148" y="4904032"/>
            <a:ext cx="1238035" cy="119196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A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5664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7" grpId="0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2666" y="1663985"/>
            <a:ext cx="22460788" cy="5700183"/>
            <a:chOff x="1440196" y="3287840"/>
            <a:chExt cx="22460788" cy="570018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287840"/>
              <a:ext cx="22460788" cy="5700183"/>
              <a:chOff x="1440196" y="3287840"/>
              <a:chExt cx="22460788" cy="570018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287840"/>
                <a:ext cx="22460788" cy="5700183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vi-VN" sz="5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19325" y="28194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744657" y="1848439"/>
              <a:ext cx="1402586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 4 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444526" y="4283876"/>
                <a:ext cx="22082036" cy="2444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lvl="0" indent="0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9CC"/>
                  </a:buClr>
                  <a:tabLst>
                    <a:tab pos="629920" algn="l"/>
                  </a:tabLst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/>
                      </a:rPr>
                      <m:t>𝒙</m:t>
                    </m:r>
                    <m:r>
                      <a:rPr lang="en-US" sz="4400" b="1">
                        <a:effectLst/>
                        <a:latin typeface="Cambria Math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/>
                      </a:rPr>
                      <m:t>𝟐</m:t>
                    </m:r>
                    <m:r>
                      <a:rPr lang="en-US" sz="4400" b="1">
                        <a:effectLst/>
                        <a:latin typeface="Cambria Math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/>
                      </a:rPr>
                      <m:t>𝟐</m:t>
                    </m:r>
                    <m:r>
                      <a:rPr lang="en-US" sz="4400" b="1">
                        <a:effectLst/>
                        <a:latin typeface="Cambria Math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/>
                      </a:rPr>
                      <m:t>𝟐</m:t>
                    </m:r>
                    <m:r>
                      <a:rPr lang="en-US" sz="4400" b="1">
                        <a:effectLst/>
                        <a:latin typeface="Cambria Math"/>
                      </a:rPr>
                      <m:t>)&lt;</m:t>
                    </m:r>
                    <m:r>
                      <a:rPr lang="en-US" sz="4400" b="1" i="1">
                        <a:effectLst/>
                        <a:latin typeface="Cambria Math"/>
                      </a:rPr>
                      <m:t>𝟐</m:t>
                    </m:r>
                    <m:r>
                      <a:rPr lang="en-US" sz="4400" b="1">
                        <a:effectLst/>
                        <a:latin typeface="Cambria Math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/>
                      </a:rPr>
                      <m:t>𝒙</m:t>
                    </m:r>
                    <m:r>
                      <a:rPr lang="en-US" sz="4400" b="1">
                        <a:effectLst/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chứa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</a:p>
              <a:p>
                <a:pPr marL="62992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3599815" algn="l"/>
                    <a:tab pos="5039995" algn="l"/>
                  </a:tabLst>
                </a:pPr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(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𝟎</m:t>
                    </m:r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;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𝟎</m:t>
                    </m:r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)</m:t>
                    </m:r>
                  </m:oMath>
                </a14:m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(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𝟏</m:t>
                    </m:r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;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𝟏</m:t>
                    </m:r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)</m:t>
                    </m:r>
                  </m:oMath>
                </a14:m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(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𝟒</m:t>
                    </m:r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;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𝟐</m:t>
                    </m:r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)</m:t>
                    </m:r>
                  </m:oMath>
                </a14:m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(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𝟏</m:t>
                    </m:r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;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−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𝟏</m:t>
                    </m:r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)</m:t>
                    </m:r>
                  </m:oMath>
                </a14:m>
                <a:endParaRPr lang="en-US" sz="48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4526" y="4283876"/>
                <a:ext cx="22082036" cy="2444323"/>
              </a:xfrm>
              <a:prstGeom prst="rect">
                <a:avLst/>
              </a:prstGeom>
              <a:blipFill rotWithShape="1">
                <a:blip r:embed="rId2"/>
                <a:stretch>
                  <a:fillRect l="-1132" t="-4738" b="-798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10"/>
          <p:cNvGrpSpPr/>
          <p:nvPr/>
        </p:nvGrpSpPr>
        <p:grpSpPr>
          <a:xfrm>
            <a:off x="945451" y="8001000"/>
            <a:ext cx="22462487" cy="5029200"/>
            <a:chOff x="1270511" y="5867400"/>
            <a:chExt cx="22462487" cy="5563961"/>
          </a:xfrm>
        </p:grpSpPr>
        <p:sp>
          <p:nvSpPr>
            <p:cNvPr id="31" name="Rounded Rectangle 30"/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2783147" y="9077742"/>
                <a:ext cx="17714654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Chọn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fr-FR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𝟐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𝟐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𝒚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𝟐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/>
                      </a:rPr>
                      <m:t>)&lt;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𝟐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↔</m:t>
                    </m:r>
                    <m:r>
                      <a:rPr lang="en-US" sz="4400" b="1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𝒙</m:t>
                    </m:r>
                    <m:r>
                      <a:rPr lang="en-US" sz="4400" b="1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+</m:t>
                    </m:r>
                    <m:r>
                      <a:rPr lang="en-US" sz="4400" b="1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𝟐</m:t>
                    </m:r>
                    <m:r>
                      <a:rPr lang="en-US" sz="4400" b="1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𝒚</m:t>
                    </m:r>
                    <m:r>
                      <a:rPr lang="en-US" sz="4400" b="1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−</m:t>
                    </m:r>
                    <m:r>
                      <a:rPr lang="en-US" sz="4400" b="1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𝟒</m:t>
                    </m:r>
                    <m:r>
                      <a:rPr lang="en-US" sz="4400" b="1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&lt;</m:t>
                    </m:r>
                    <m:r>
                      <a:rPr lang="en-US" sz="4400" b="1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𝟎</m:t>
                    </m:r>
                  </m:oMath>
                </a14:m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fr-FR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4+2.2-4&lt;0  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(4;2)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147" y="9077742"/>
                <a:ext cx="17714654" cy="4154984"/>
              </a:xfrm>
              <a:prstGeom prst="rect">
                <a:avLst/>
              </a:prstGeom>
              <a:blipFill rotWithShape="1">
                <a:blip r:embed="rId3"/>
                <a:stretch>
                  <a:fillRect l="-1411" t="-2933" b="-6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11021456" y="5791200"/>
            <a:ext cx="1238035" cy="119196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59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7" grpId="0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2666" y="1663985"/>
            <a:ext cx="22460788" cy="5700183"/>
            <a:chOff x="1440196" y="3287840"/>
            <a:chExt cx="22460788" cy="570018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287840"/>
              <a:ext cx="22460788" cy="5700183"/>
              <a:chOff x="1440196" y="3287840"/>
              <a:chExt cx="22460788" cy="570018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287840"/>
                <a:ext cx="22460788" cy="5700183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vi-VN" sz="5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19325" y="20574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0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5</a:t>
              </a:r>
            </a:p>
          </p:txBody>
        </p:sp>
      </p:grpSp>
      <p:grpSp>
        <p:nvGrpSpPr>
          <p:cNvPr id="30" name="Group 10"/>
          <p:cNvGrpSpPr/>
          <p:nvPr/>
        </p:nvGrpSpPr>
        <p:grpSpPr>
          <a:xfrm>
            <a:off x="945451" y="8001000"/>
            <a:ext cx="22462487" cy="5029200"/>
            <a:chOff x="1270511" y="5867400"/>
            <a:chExt cx="22462487" cy="5563961"/>
          </a:xfrm>
        </p:grpSpPr>
        <p:sp>
          <p:nvSpPr>
            <p:cNvPr id="31" name="Rounded Rectangle 30"/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1262148" y="8763000"/>
                <a:ext cx="22131306" cy="44526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Chọn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latin typeface="Cambria Math"/>
                      </a:rPr>
                      <m:t>;</m:t>
                    </m:r>
                    <m:r>
                      <a:rPr lang="en-US" sz="4400" b="1" i="1" smtClean="0">
                        <a:latin typeface="Cambria Math"/>
                      </a:rPr>
                      <m:t>𝟎</m:t>
                    </m:r>
                    <m:r>
                      <a:rPr lang="en-US" sz="44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B(0;-3)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2x-y=3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cặp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(0;0)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thỏa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mãn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tô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đậm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ở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diễn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2x-y&gt;3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sz="4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148" y="8763000"/>
                <a:ext cx="22131306" cy="4452694"/>
              </a:xfrm>
              <a:prstGeom prst="rect">
                <a:avLst/>
              </a:prstGeom>
              <a:blipFill rotWithShape="1">
                <a:blip r:embed="rId2"/>
                <a:stretch>
                  <a:fillRect l="-1102" t="-2740" r="-1597" b="-5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11640474" y="5040958"/>
            <a:ext cx="1238035" cy="119196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44525" y="3581400"/>
            <a:ext cx="1651926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tô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đậm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vẽ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biểu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diễn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p:pic>
        <p:nvPicPr>
          <p:cNvPr id="20481" name="Picture 48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028" y="2002468"/>
            <a:ext cx="5269965" cy="541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2023195" y="5389939"/>
                <a:ext cx="15501233" cy="16859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372870" lvl="0" indent="-74295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  <a:buAutoNum type="alphaUcPeriod"/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fr-FR" sz="4400" b="1" i="1" dirty="0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2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𝒙</m:t>
                    </m:r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−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𝒚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&lt;</m:t>
                    </m:r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𝟑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  </m:t>
                    </m:r>
                  </m:oMath>
                </a14:m>
                <a:r>
                  <a:rPr lang="fr-FR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	B.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𝟐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𝒙</m:t>
                    </m:r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−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𝒚</m:t>
                    </m:r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&gt;</m:t>
                    </m:r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𝟑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fr-FR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 marL="629920"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3599815" algn="l"/>
                    <a:tab pos="5039995" algn="l"/>
                  </a:tabLst>
                </a:pPr>
                <a:r>
                  <a:rPr lang="fr-FR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𝒙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𝟐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𝒚</m:t>
                    </m:r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&lt;</m:t>
                    </m:r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𝟑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fr-FR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D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𝒙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𝟐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𝒚</m:t>
                    </m:r>
                    <m:r>
                      <a:rPr lang="fr-FR" sz="4400" b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&gt;</m:t>
                    </m:r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𝟑</m:t>
                    </m:r>
                  </m:oMath>
                </a14:m>
                <a:endParaRPr lang="en-US" sz="4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195" y="5389939"/>
                <a:ext cx="15501233" cy="1685974"/>
              </a:xfrm>
              <a:prstGeom prst="rect">
                <a:avLst/>
              </a:prstGeom>
              <a:blipFill rotWithShape="1">
                <a:blip r:embed="rId4"/>
                <a:stretch>
                  <a:fillRect t="-6859" r="-2438" b="-11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040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9" grpId="0" animBg="1"/>
      <p:bldP spid="10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6C91E81-285C-4F21-BD02-2BB035A9FE1D}"/>
              </a:ext>
            </a:extLst>
          </p:cNvPr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8710613" y="0"/>
            <a:ext cx="6962774" cy="960438"/>
            <a:chOff x="13477876" y="4114800"/>
            <a:chExt cx="6962774" cy="960438"/>
          </a:xfrm>
        </p:grpSpPr>
        <p:sp>
          <p:nvSpPr>
            <p:cNvPr id="48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9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2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1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4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6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7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8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9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0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1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4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75" y="1600200"/>
            <a:ext cx="2271213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773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3369427B-44A0-401C-8EEB-49304BD021F0}"/>
              </a:ext>
            </a:extLst>
          </p:cNvPr>
          <p:cNvSpPr/>
          <p:nvPr/>
        </p:nvSpPr>
        <p:spPr>
          <a:xfrm>
            <a:off x="12204867" y="4716941"/>
            <a:ext cx="11178562" cy="87362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D47D18A-E7B6-4653-A13F-EB15D40BA550}"/>
              </a:ext>
            </a:extLst>
          </p:cNvPr>
          <p:cNvSpPr/>
          <p:nvPr/>
        </p:nvSpPr>
        <p:spPr>
          <a:xfrm>
            <a:off x="822793" y="4843828"/>
            <a:ext cx="11178562" cy="873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83699" y="2936405"/>
            <a:ext cx="22699730" cy="1780536"/>
            <a:chOff x="721799" y="1603075"/>
            <a:chExt cx="22602713" cy="1780536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1780536"/>
              <a:chOff x="1268078" y="3405486"/>
              <a:chExt cx="22602713" cy="1780536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2"/>
                <a:ext cx="22338431" cy="1606620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940513"/>
                <a:chOff x="1311958" y="3405486"/>
                <a:chExt cx="4394042" cy="94051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48640" y="3467833"/>
                  <a:ext cx="3163893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Khởi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động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5438324" y="2286490"/>
              <a:ext cx="172650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MỞ ĐẦU BÀI HỌC</a:t>
              </a:r>
              <a:endParaRPr lang="vi-VN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BẬC NHẤT HAI 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71" y="5793550"/>
            <a:ext cx="9987037" cy="605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496799" y="6121807"/>
                <a:ext cx="10886629" cy="2185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x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bánh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nướng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y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bánh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dẻo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x, y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phải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thỏa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mãn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𝟎𝟔</m:t>
                    </m:r>
                    <m:r>
                      <a:rPr lang="fr-FR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𝟎𝟓</m:t>
                    </m:r>
                    <m:r>
                      <a:rPr lang="fr-FR" sz="4400" b="1" i="1">
                        <a:latin typeface="Cambria Math"/>
                      </a:rPr>
                      <m:t>𝒚</m:t>
                    </m:r>
                    <m:r>
                      <a:rPr lang="en-US" sz="4400" b="1">
                        <a:latin typeface="Cambria Math"/>
                      </a:rPr>
                      <m:t>≤</m:t>
                    </m:r>
                    <m:r>
                      <a:rPr lang="en-US" sz="4400" b="1" i="1">
                        <a:latin typeface="Cambria Math"/>
                      </a:rPr>
                      <m:t>𝟓𝟎𝟎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(*)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799" y="6121807"/>
                <a:ext cx="10886629" cy="2185214"/>
              </a:xfrm>
              <a:prstGeom prst="rect">
                <a:avLst/>
              </a:prstGeom>
              <a:blipFill rotWithShape="1">
                <a:blip r:embed="rId5"/>
                <a:stretch>
                  <a:fillRect l="-2240" t="-5571" b="-9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0" y="0"/>
          <a:ext cx="128587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6" imgW="1282700" imgH="203200" progId="Equation.DSMT4">
                  <p:embed/>
                </p:oleObj>
              </mc:Choice>
              <mc:Fallback>
                <p:oleObj name="Equation" r:id="rId6" imgW="1282700" imgH="203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85875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030200" y="9085083"/>
            <a:ext cx="1013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(*)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632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BẬC NHẤT HAI 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18773" y="2879365"/>
            <a:ext cx="22547220" cy="9221195"/>
            <a:chOff x="1076414" y="4377894"/>
            <a:chExt cx="22110286" cy="3561389"/>
          </a:xfrm>
        </p:grpSpPr>
        <p:grpSp>
          <p:nvGrpSpPr>
            <p:cNvPr id="92" name="Group 5"/>
            <p:cNvGrpSpPr/>
            <p:nvPr/>
          </p:nvGrpSpPr>
          <p:grpSpPr>
            <a:xfrm>
              <a:off x="1317974" y="4449865"/>
              <a:ext cx="21868726" cy="3489418"/>
              <a:chOff x="552761" y="996841"/>
              <a:chExt cx="8611674" cy="1373799"/>
            </a:xfrm>
          </p:grpSpPr>
          <p:sp>
            <p:nvSpPr>
              <p:cNvPr id="139" name="Rounded Rectangle 138"/>
              <p:cNvSpPr/>
              <p:nvPr/>
            </p:nvSpPr>
            <p:spPr>
              <a:xfrm>
                <a:off x="552761" y="996841"/>
                <a:ext cx="8611674" cy="137379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94" name="Group 65"/>
            <p:cNvGrpSpPr/>
            <p:nvPr/>
          </p:nvGrpSpPr>
          <p:grpSpPr>
            <a:xfrm>
              <a:off x="1076414" y="4377894"/>
              <a:ext cx="4824683" cy="597725"/>
              <a:chOff x="166396" y="8755081"/>
              <a:chExt cx="4824683" cy="597725"/>
            </a:xfrm>
          </p:grpSpPr>
          <p:sp>
            <p:nvSpPr>
              <p:cNvPr id="125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606557" cy="388097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4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6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6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41210" y="3962400"/>
                <a:ext cx="22324783" cy="8802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</a:p>
              <a:p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ẩn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400" b="1" i="1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𝒂𝒙</m:t>
                            </m:r>
                            <m:r>
                              <a:rPr lang="en-US" sz="4400" b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𝒃𝒚</m:t>
                            </m:r>
                            <m:r>
                              <a:rPr lang="en-US" sz="4400" b="1">
                                <a:latin typeface="Cambria Math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𝒄</m:t>
                            </m:r>
                            <m:r>
                              <a:rPr lang="en-US" sz="4400" b="1">
                                <a:latin typeface="Cambria Math"/>
                              </a:rPr>
                              <m:t>;  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𝒂𝒙</m:t>
                            </m:r>
                            <m:r>
                              <a:rPr lang="en-US" sz="4400" b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𝒃𝒚</m:t>
                            </m:r>
                            <m:r>
                              <a:rPr lang="en-US" sz="4400" b="1">
                                <a:latin typeface="Cambria Math"/>
                              </a:rPr>
                              <m:t>≤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𝒄</m:t>
                            </m:r>
                            <m:r>
                              <a:rPr lang="en-US" sz="4400" b="1">
                                <a:latin typeface="Cambria Math"/>
                              </a:rPr>
                              <m:t> ; </m:t>
                            </m:r>
                          </m:e>
                        </m:mr>
                        <m:m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𝒂𝒙</m:t>
                            </m:r>
                            <m:r>
                              <a:rPr lang="en-US" sz="4400" b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𝒃𝒚</m:t>
                            </m:r>
                            <m:r>
                              <a:rPr lang="en-US" sz="4400" b="1">
                                <a:latin typeface="Cambria Math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𝒄</m:t>
                            </m:r>
                            <m:r>
                              <a:rPr lang="en-US" sz="4400" b="1">
                                <a:latin typeface="Cambria Math"/>
                              </a:rPr>
                              <m:t> ; 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𝒂𝒙</m:t>
                            </m:r>
                            <m:r>
                              <a:rPr lang="en-US" sz="4400" b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𝒃𝒚</m:t>
                            </m:r>
                            <m:r>
                              <a:rPr lang="en-US" sz="4400" b="1">
                                <a:latin typeface="Cambria Math"/>
                              </a:rPr>
                              <m:t>≥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𝒄</m:t>
                            </m:r>
                            <m:r>
                              <a:rPr lang="en-US" sz="4400" b="1">
                                <a:latin typeface="Cambria Math"/>
                              </a:rPr>
                              <m:t>.</m:t>
                            </m:r>
                          </m:e>
                        </m:mr>
                      </m:m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a,b,c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thực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thời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0.</a:t>
                </a: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</a:p>
              <a:p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ẩn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𝒂𝒙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𝒃𝒚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𝒄</m:t>
                    </m:r>
                    <m:r>
                      <a:rPr lang="en-US" sz="4400" b="1">
                        <a:latin typeface="Cambria Math"/>
                      </a:rPr>
                      <m:t>  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Mỗi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cặp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thỏa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mãn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điều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𝒂</m:t>
                    </m:r>
                    <m:sSub>
                      <m:sSubPr>
                        <m:ctrlPr>
                          <a:rPr lang="en-US" sz="4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𝒃</m:t>
                    </m:r>
                    <m:sSub>
                      <m:sSubPr>
                        <m:ctrlPr>
                          <a:rPr lang="en-US" sz="4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𝒄</m:t>
                    </m:r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tọa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(1)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210" y="3962400"/>
                <a:ext cx="22324783" cy="8802218"/>
              </a:xfrm>
              <a:prstGeom prst="rect">
                <a:avLst/>
              </a:prstGeom>
              <a:blipFill rotWithShape="1">
                <a:blip r:embed="rId3"/>
                <a:stretch>
                  <a:fillRect l="-1092" t="-1385" r="-273" b="-2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7277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709332" y="4072421"/>
            <a:ext cx="22106109" cy="3810000"/>
            <a:chOff x="1268078" y="3405486"/>
            <a:chExt cx="22106109" cy="3810000"/>
          </a:xfrm>
        </p:grpSpPr>
        <p:sp>
          <p:nvSpPr>
            <p:cNvPr id="95" name="Rounded Rectangle 94"/>
            <p:cNvSpPr/>
            <p:nvPr/>
          </p:nvSpPr>
          <p:spPr>
            <a:xfrm>
              <a:off x="1532360" y="3579402"/>
              <a:ext cx="21841827" cy="363608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3486057" cy="940513"/>
              <a:chOff x="1311958" y="3405486"/>
              <a:chExt cx="3486057" cy="940513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038648" y="2553820"/>
                <a:ext cx="793395" cy="272533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BẬC NHẤT HAI 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/>
              <p:cNvSpPr txBox="1"/>
              <p:nvPr/>
            </p:nvSpPr>
            <p:spPr>
              <a:xfrm>
                <a:off x="4724212" y="4666683"/>
                <a:ext cx="11998154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Cặp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>
                        <a:latin typeface="Cambria Math"/>
                      </a:rPr>
                      <m:t>≥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𝒂</m:t>
                      </m:r>
                      <m:r>
                        <a:rPr lang="en-US" sz="4400" b="1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  <m:r>
                            <a:rPr lang="en-US" sz="4400" b="1">
                              <a:latin typeface="Cambria Math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4400" b="1">
                          <a:latin typeface="Cambria Math"/>
                        </a:rPr>
                        <m:t>      </m:t>
                      </m:r>
                      <m:r>
                        <a:rPr lang="en-US" sz="4400" b="1" i="1">
                          <a:latin typeface="Cambria Math"/>
                        </a:rPr>
                        <m:t>𝒃</m:t>
                      </m:r>
                      <m:r>
                        <a:rPr lang="en-US" sz="4400" b="1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  <m:r>
                            <a:rPr lang="en-US" sz="4400" b="1">
                              <a:latin typeface="Cambria Math"/>
                            </a:rPr>
                            <m:t>; 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en-US" sz="4400" b="1">
                          <a:latin typeface="Cambria Math"/>
                        </a:rPr>
                        <m:t>       </m:t>
                      </m:r>
                      <m:r>
                        <a:rPr lang="en-US" sz="4400" b="1" i="1">
                          <a:latin typeface="Cambria Math"/>
                        </a:rPr>
                        <m:t>𝒄</m:t>
                      </m:r>
                      <m:r>
                        <a:rPr lang="en-US" sz="4400" b="1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4400" b="1">
                              <a:latin typeface="Cambria Math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vi-VN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212" y="4666683"/>
                <a:ext cx="11998154" cy="2800767"/>
              </a:xfrm>
              <a:prstGeom prst="rect">
                <a:avLst/>
              </a:prstGeom>
              <a:blipFill rotWithShape="1">
                <a:blip r:embed="rId3"/>
                <a:stretch>
                  <a:fillRect l="-2083" t="-4357" b="-9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10"/>
          <p:cNvGrpSpPr/>
          <p:nvPr/>
        </p:nvGrpSpPr>
        <p:grpSpPr>
          <a:xfrm>
            <a:off x="925133" y="7942002"/>
            <a:ext cx="21934867" cy="5163105"/>
            <a:chOff x="1270511" y="5867400"/>
            <a:chExt cx="21874363" cy="6139913"/>
          </a:xfrm>
        </p:grpSpPr>
        <p:sp>
          <p:nvSpPr>
            <p:cNvPr id="58" name="Rounded Rectangle 57"/>
            <p:cNvSpPr/>
            <p:nvPr/>
          </p:nvSpPr>
          <p:spPr>
            <a:xfrm>
              <a:off x="1326897" y="5956240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9" name="Group 60"/>
            <p:cNvGrpSpPr/>
            <p:nvPr/>
          </p:nvGrpSpPr>
          <p:grpSpPr>
            <a:xfrm>
              <a:off x="1270511" y="5867400"/>
              <a:ext cx="3300487" cy="951613"/>
              <a:chOff x="1224541" y="6305967"/>
              <a:chExt cx="3300487" cy="951613"/>
            </a:xfrm>
          </p:grpSpPr>
          <p:sp>
            <p:nvSpPr>
              <p:cNvPr id="60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296330" y="6305967"/>
                <a:ext cx="2048102" cy="951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Round Diagonal Corner Rectangle 61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3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29611" y="10058400"/>
                <a:ext cx="1708718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>
                        <a:latin typeface="Cambria Math"/>
                      </a:rPr>
                      <m:t>≥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  <m:r>
                      <a:rPr lang="en-US" sz="4400" b="1" i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611" y="10058400"/>
                <a:ext cx="17087189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1463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10"/>
          <p:cNvGrpSpPr/>
          <p:nvPr/>
        </p:nvGrpSpPr>
        <p:grpSpPr>
          <a:xfrm>
            <a:off x="925133" y="8017970"/>
            <a:ext cx="21934867" cy="5163105"/>
            <a:chOff x="1270511" y="5867400"/>
            <a:chExt cx="21874363" cy="6139913"/>
          </a:xfrm>
        </p:grpSpPr>
        <p:sp>
          <p:nvSpPr>
            <p:cNvPr id="47" name="Rounded Rectangle 46"/>
            <p:cNvSpPr/>
            <p:nvPr/>
          </p:nvSpPr>
          <p:spPr>
            <a:xfrm>
              <a:off x="1326897" y="5956240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8" name="Group 60"/>
            <p:cNvGrpSpPr/>
            <p:nvPr/>
          </p:nvGrpSpPr>
          <p:grpSpPr>
            <a:xfrm>
              <a:off x="1270511" y="5867400"/>
              <a:ext cx="3300487" cy="951613"/>
              <a:chOff x="1224541" y="6305967"/>
              <a:chExt cx="3300487" cy="951613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296330" y="6305967"/>
                <a:ext cx="2048102" cy="951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Round Diagonal Corner Rectangle 51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/>
              <p:cNvSpPr txBox="1"/>
              <p:nvPr/>
            </p:nvSpPr>
            <p:spPr>
              <a:xfrm>
                <a:off x="3029611" y="10134368"/>
                <a:ext cx="1708718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>
                        <a:latin typeface="Cambria Math"/>
                      </a:rPr>
                      <m:t>≥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  <m:r>
                      <a:rPr lang="en-US" sz="4400" b="1" i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611" y="10134368"/>
                <a:ext cx="17087189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1463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187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4"/>
          <p:cNvGrpSpPr/>
          <p:nvPr/>
        </p:nvGrpSpPr>
        <p:grpSpPr>
          <a:xfrm>
            <a:off x="453145" y="1651000"/>
            <a:ext cx="22106109" cy="4216400"/>
            <a:chOff x="1268078" y="3405486"/>
            <a:chExt cx="22106109" cy="3940622"/>
          </a:xfrm>
        </p:grpSpPr>
        <p:sp>
          <p:nvSpPr>
            <p:cNvPr id="41" name="Rounded Rectangle 40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50671" y="3646323"/>
                <a:ext cx="24048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2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038600" y="2232250"/>
                <a:ext cx="18745200" cy="4403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ẩn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chỉ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ẩn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𝒂</m:t>
                      </m:r>
                      <m:r>
                        <a:rPr lang="en-US" sz="4400" b="1">
                          <a:latin typeface="Cambria Math"/>
                        </a:rPr>
                        <m:t>) </m:t>
                      </m:r>
                      <m:r>
                        <a:rPr lang="en-US" sz="4400" b="1" i="1">
                          <a:latin typeface="Cambria Math"/>
                        </a:rPr>
                        <m:t>𝟓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𝟑</m:t>
                      </m:r>
                      <m:r>
                        <a:rPr lang="en-US" sz="4400" b="1" i="1">
                          <a:latin typeface="Cambria Math"/>
                        </a:rPr>
                        <m:t>𝒚</m:t>
                      </m:r>
                      <m:r>
                        <a:rPr lang="en-US" sz="4400" b="1">
                          <a:latin typeface="Cambria Math"/>
                        </a:rPr>
                        <m:t>&lt;</m:t>
                      </m:r>
                      <m:r>
                        <a:rPr lang="en-US" sz="4400" b="1" i="1">
                          <a:latin typeface="Cambria Math"/>
                        </a:rPr>
                        <m:t>𝟐𝟎</m:t>
                      </m:r>
                      <m:r>
                        <a:rPr lang="en-US" sz="4400" b="1">
                          <a:latin typeface="Cambria Math"/>
                        </a:rPr>
                        <m:t>         </m:t>
                      </m:r>
                      <m:r>
                        <a:rPr lang="en-US" sz="4400" b="1" i="1">
                          <a:latin typeface="Cambria Math"/>
                        </a:rPr>
                        <m:t>𝒃</m:t>
                      </m:r>
                      <m:r>
                        <a:rPr lang="en-US" sz="4400" b="1">
                          <a:latin typeface="Cambria Math"/>
                        </a:rPr>
                        <m:t>) </m:t>
                      </m:r>
                      <m:r>
                        <a:rPr lang="en-US" sz="4400" b="1" i="1">
                          <a:latin typeface="Cambria Math"/>
                        </a:rPr>
                        <m:t>𝟑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𝒚</m:t>
                          </m:r>
                        </m:den>
                      </m:f>
                      <m:r>
                        <a:rPr lang="en-US" sz="4400" b="1">
                          <a:latin typeface="Cambria Math"/>
                        </a:rPr>
                        <m:t>&gt;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232250"/>
                <a:ext cx="18745200" cy="4403128"/>
              </a:xfrm>
              <a:prstGeom prst="rect">
                <a:avLst/>
              </a:prstGeom>
              <a:blipFill rotWithShape="1">
                <a:blip r:embed="rId2"/>
                <a:stretch>
                  <a:fillRect l="-1333" t="-2770" r="-780" b="-5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10"/>
          <p:cNvGrpSpPr/>
          <p:nvPr/>
        </p:nvGrpSpPr>
        <p:grpSpPr>
          <a:xfrm>
            <a:off x="717427" y="6152297"/>
            <a:ext cx="21841826" cy="6801703"/>
            <a:chOff x="1270511" y="5867400"/>
            <a:chExt cx="21819676" cy="6467596"/>
          </a:xfrm>
        </p:grpSpPr>
        <p:sp>
          <p:nvSpPr>
            <p:cNvPr id="75" name="Rounded Rectangle 74"/>
            <p:cNvSpPr/>
            <p:nvPr/>
          </p:nvSpPr>
          <p:spPr>
            <a:xfrm>
              <a:off x="1272210" y="6283923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60"/>
            <p:cNvGrpSpPr/>
            <p:nvPr/>
          </p:nvGrpSpPr>
          <p:grpSpPr>
            <a:xfrm>
              <a:off x="1270511" y="5867400"/>
              <a:ext cx="3300487" cy="885307"/>
              <a:chOff x="1224541" y="6305967"/>
              <a:chExt cx="3300487" cy="885307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05200" y="7848600"/>
                <a:ext cx="172974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ẩn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𝟓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𝟐𝟎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4400" b="1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e>
                    </m:d>
                    <m:r>
                      <a:rPr lang="en-US" sz="4400" b="1">
                        <a:latin typeface="Cambria Math"/>
                      </a:rPr>
                      <m:t>,......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7848600"/>
                <a:ext cx="17297400" cy="1446550"/>
              </a:xfrm>
              <a:prstGeom prst="rect">
                <a:avLst/>
              </a:prstGeom>
              <a:blipFill rotWithShape="1">
                <a:blip r:embed="rId3"/>
                <a:stretch>
                  <a:fillRect l="-1409" t="-8861" b="-18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59227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59545" y="1973593"/>
            <a:ext cx="23953056" cy="1578183"/>
            <a:chOff x="936556" y="1905000"/>
            <a:chExt cx="14941297" cy="1578179"/>
          </a:xfrm>
        </p:grpSpPr>
        <p:sp>
          <p:nvSpPr>
            <p:cNvPr id="4" name="Rounded Rectangle 3"/>
            <p:cNvSpPr/>
            <p:nvPr/>
          </p:nvSpPr>
          <p:spPr>
            <a:xfrm>
              <a:off x="936556" y="1905000"/>
              <a:ext cx="89003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6592" y="1913523"/>
              <a:ext cx="14051261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 DIỄN MIỀN NGHIỆM CỦA BẤT PHƯƠNG TRÌNH BẬC NHẤT HAI 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54"/>
          <p:cNvGrpSpPr/>
          <p:nvPr/>
        </p:nvGrpSpPr>
        <p:grpSpPr>
          <a:xfrm>
            <a:off x="678594" y="4038601"/>
            <a:ext cx="22106109" cy="2406534"/>
            <a:chOff x="1268078" y="3405486"/>
            <a:chExt cx="22106109" cy="3940622"/>
          </a:xfrm>
        </p:grpSpPr>
        <p:sp>
          <p:nvSpPr>
            <p:cNvPr id="10" name="Rounded Rectangle 9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343539" cy="1640299"/>
              <a:chOff x="1311958" y="3405486"/>
              <a:chExt cx="3343539" cy="1640299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360119" y="3003085"/>
                <a:ext cx="1525992" cy="2559408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099475" y="3467677"/>
                <a:ext cx="2556022" cy="1310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4337" name="TextBox 14336"/>
          <p:cNvSpPr txBox="1"/>
          <p:nvPr/>
        </p:nvSpPr>
        <p:spPr>
          <a:xfrm>
            <a:off x="1092483" y="3124200"/>
            <a:ext cx="22148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Mô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tả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38" name="TextBox 14337"/>
              <p:cNvSpPr txBox="1"/>
              <p:nvPr/>
            </p:nvSpPr>
            <p:spPr>
              <a:xfrm>
                <a:off x="4450120" y="4478230"/>
                <a:ext cx="1520948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>
                            <a:latin typeface="Cambria Math"/>
                          </a:rPr>
                          <m:t> ; </m:t>
                        </m:r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thoả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4338" name="TextBox 143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120" y="4478230"/>
                <a:ext cx="15209480" cy="1446550"/>
              </a:xfrm>
              <a:prstGeom prst="rect">
                <a:avLst/>
              </a:prstGeom>
              <a:blipFill rotWithShape="1">
                <a:blip r:embed="rId2"/>
                <a:stretch>
                  <a:fillRect l="-1603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10"/>
          <p:cNvGrpSpPr/>
          <p:nvPr/>
        </p:nvGrpSpPr>
        <p:grpSpPr>
          <a:xfrm>
            <a:off x="941974" y="6228497"/>
            <a:ext cx="21841826" cy="6801703"/>
            <a:chOff x="1270511" y="5867400"/>
            <a:chExt cx="21819676" cy="6467596"/>
          </a:xfrm>
        </p:grpSpPr>
        <p:sp>
          <p:nvSpPr>
            <p:cNvPr id="51" name="Rounded Rectangle 50"/>
            <p:cNvSpPr/>
            <p:nvPr/>
          </p:nvSpPr>
          <p:spPr>
            <a:xfrm>
              <a:off x="1272210" y="6283923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60"/>
            <p:cNvGrpSpPr/>
            <p:nvPr/>
          </p:nvGrpSpPr>
          <p:grpSpPr>
            <a:xfrm>
              <a:off x="1270511" y="5867400"/>
              <a:ext cx="3300487" cy="885307"/>
              <a:chOff x="1224541" y="6305967"/>
              <a:chExt cx="3300487" cy="885307"/>
            </a:xfrm>
          </p:grpSpPr>
          <p:sp>
            <p:nvSpPr>
              <p:cNvPr id="53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Round Diagonal Corner Rectangle 5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6800" y="6952356"/>
            <a:ext cx="6172200" cy="5849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361" name="TextBox 14360"/>
              <p:cNvSpPr txBox="1"/>
              <p:nvPr/>
            </p:nvSpPr>
            <p:spPr>
              <a:xfrm>
                <a:off x="1643192" y="8239542"/>
                <a:ext cx="13520608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>
                            <a:latin typeface="Cambria Math"/>
                          </a:rPr>
                          <m:t> ; </m:t>
                        </m:r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thoả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phải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4361" name="TextBox 143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192" y="8239542"/>
                <a:ext cx="13520608" cy="2123658"/>
              </a:xfrm>
              <a:prstGeom prst="rect">
                <a:avLst/>
              </a:prstGeom>
              <a:blipFill rotWithShape="1">
                <a:blip r:embed="rId4"/>
                <a:stretch>
                  <a:fillRect l="-1849" t="-6034" b="-1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555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59545" y="1973593"/>
            <a:ext cx="23953056" cy="1578183"/>
            <a:chOff x="936556" y="1905000"/>
            <a:chExt cx="14941297" cy="1578179"/>
          </a:xfrm>
        </p:grpSpPr>
        <p:sp>
          <p:nvSpPr>
            <p:cNvPr id="4" name="Rounded Rectangle 3"/>
            <p:cNvSpPr/>
            <p:nvPr/>
          </p:nvSpPr>
          <p:spPr>
            <a:xfrm>
              <a:off x="936556" y="1905000"/>
              <a:ext cx="89003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6592" y="1913523"/>
              <a:ext cx="14051261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 DIỄN MIỀN NGHIỆM CỦA BẤT PHƯƠNG TRÌNH BẬC NHẤT HAI 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54"/>
          <p:cNvGrpSpPr/>
          <p:nvPr/>
        </p:nvGrpSpPr>
        <p:grpSpPr>
          <a:xfrm>
            <a:off x="678594" y="4038601"/>
            <a:ext cx="22106109" cy="2406534"/>
            <a:chOff x="1268078" y="3405486"/>
            <a:chExt cx="22106109" cy="3940622"/>
          </a:xfrm>
        </p:grpSpPr>
        <p:sp>
          <p:nvSpPr>
            <p:cNvPr id="10" name="Rounded Rectangle 9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343539" cy="1640299"/>
              <a:chOff x="1311958" y="3405486"/>
              <a:chExt cx="3343539" cy="1640299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360119" y="3003085"/>
                <a:ext cx="1525992" cy="2559408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099475" y="3467677"/>
                <a:ext cx="2556022" cy="1310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4337" name="TextBox 14336"/>
          <p:cNvSpPr txBox="1"/>
          <p:nvPr/>
        </p:nvSpPr>
        <p:spPr>
          <a:xfrm>
            <a:off x="1092483" y="3124200"/>
            <a:ext cx="22148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Mô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tả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38" name="TextBox 14337"/>
              <p:cNvSpPr txBox="1"/>
              <p:nvPr/>
            </p:nvSpPr>
            <p:spPr>
              <a:xfrm>
                <a:off x="4450120" y="4478230"/>
                <a:ext cx="1520948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>
                            <a:latin typeface="Cambria Math"/>
                          </a:rPr>
                          <m:t> ; </m:t>
                        </m:r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thoả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0" smtClean="0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4338" name="TextBox 143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120" y="4478230"/>
                <a:ext cx="15209480" cy="1446550"/>
              </a:xfrm>
              <a:prstGeom prst="rect">
                <a:avLst/>
              </a:prstGeom>
              <a:blipFill rotWithShape="1">
                <a:blip r:embed="rId2"/>
                <a:stretch>
                  <a:fillRect l="-1603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10"/>
          <p:cNvGrpSpPr/>
          <p:nvPr/>
        </p:nvGrpSpPr>
        <p:grpSpPr>
          <a:xfrm>
            <a:off x="941974" y="6228497"/>
            <a:ext cx="21841826" cy="6801703"/>
            <a:chOff x="1270511" y="5867400"/>
            <a:chExt cx="21819676" cy="6467596"/>
          </a:xfrm>
        </p:grpSpPr>
        <p:sp>
          <p:nvSpPr>
            <p:cNvPr id="51" name="Rounded Rectangle 50"/>
            <p:cNvSpPr/>
            <p:nvPr/>
          </p:nvSpPr>
          <p:spPr>
            <a:xfrm>
              <a:off x="1272210" y="6283923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60"/>
            <p:cNvGrpSpPr/>
            <p:nvPr/>
          </p:nvGrpSpPr>
          <p:grpSpPr>
            <a:xfrm>
              <a:off x="1270511" y="5867400"/>
              <a:ext cx="3300487" cy="885307"/>
              <a:chOff x="1224541" y="6305967"/>
              <a:chExt cx="3300487" cy="885307"/>
            </a:xfrm>
          </p:grpSpPr>
          <p:sp>
            <p:nvSpPr>
              <p:cNvPr id="53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Round Diagonal Corner Rectangle 5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361" name="TextBox 14360"/>
              <p:cNvSpPr txBox="1"/>
              <p:nvPr/>
            </p:nvSpPr>
            <p:spPr>
              <a:xfrm>
                <a:off x="1643192" y="8001000"/>
                <a:ext cx="13825408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>
                            <a:latin typeface="Cambria Math"/>
                          </a:rPr>
                          <m:t> ; </m:t>
                        </m:r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thoả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𝒚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dưới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𝒚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4361" name="TextBox 143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192" y="8001000"/>
                <a:ext cx="13825408" cy="2123658"/>
              </a:xfrm>
              <a:prstGeom prst="rect">
                <a:avLst/>
              </a:prstGeom>
              <a:blipFill rotWithShape="1">
                <a:blip r:embed="rId3"/>
                <a:stretch>
                  <a:fillRect l="-1808" t="-6034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/>
          <p:cNvPicPr/>
          <p:nvPr/>
        </p:nvPicPr>
        <p:blipFill>
          <a:blip r:embed="rId4"/>
          <a:stretch>
            <a:fillRect/>
          </a:stretch>
        </p:blipFill>
        <p:spPr>
          <a:xfrm>
            <a:off x="16840200" y="7117634"/>
            <a:ext cx="5562600" cy="553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111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6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2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4057</TotalTime>
  <Words>3123</Words>
  <PresentationFormat>Custom</PresentationFormat>
  <Paragraphs>318</Paragraphs>
  <Slides>34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2022-08-26T14:04:01Z</dcterms:modified>
</cp:coreProperties>
</file>