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91" r:id="rId4"/>
    <p:sldId id="304" r:id="rId5"/>
    <p:sldId id="307" r:id="rId6"/>
    <p:sldId id="309" r:id="rId7"/>
    <p:sldId id="310" r:id="rId8"/>
    <p:sldId id="312" r:id="rId9"/>
    <p:sldId id="281" r:id="rId10"/>
    <p:sldId id="311" r:id="rId11"/>
    <p:sldId id="308" r:id="rId12"/>
    <p:sldId id="294" r:id="rId13"/>
    <p:sldId id="276" r:id="rId14"/>
    <p:sldId id="303" r:id="rId1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FF"/>
    <a:srgbClr val="CC99FF"/>
    <a:srgbClr val="009900"/>
    <a:srgbClr val="66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40" autoAdjust="0"/>
    <p:restoredTop sz="94660"/>
  </p:normalViewPr>
  <p:slideViewPr>
    <p:cSldViewPr snapToGrid="0">
      <p:cViewPr>
        <p:scale>
          <a:sx n="44" d="100"/>
          <a:sy n="44" d="100"/>
        </p:scale>
        <p:origin x="-2094" y="-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21866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9991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87898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9255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75153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vi-V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37759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5170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9847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69587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26627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627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7E86-2F8E-44CB-AA4C-190943A12F4F}" type="datetimeFigureOut">
              <a:rPr lang="vi-VN" smtClean="0"/>
              <a:pPr/>
              <a:t>08/11/2020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C5D2E-3858-4BD1-B484-6C896789ABE4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60799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1297"/>
            <a:ext cx="12050486" cy="4351338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Sử dụng trò chơi góp phần nâng cao chất lượng giảng dạy môn sinh học tại trường trung học cơ sở Mường Bú</a:t>
            </a:r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” </a:t>
            </a:r>
            <a:endParaRPr lang="vi-VN" sz="3200" b="1" u="sng" dirty="0" smtClean="0">
              <a:latin typeface="+mj-lt"/>
            </a:endParaRPr>
          </a:p>
          <a:p>
            <a:pPr marL="0" indent="0" algn="ctr">
              <a:buNone/>
            </a:pPr>
            <a:r>
              <a:rPr lang="vi-VN" smtClean="0">
                <a:latin typeface="+mj-lt"/>
              </a:rPr>
              <a:t>Năm học  </a:t>
            </a:r>
            <a:r>
              <a:rPr lang="vi-VN" dirty="0" smtClean="0">
                <a:latin typeface="+mj-lt"/>
              </a:rPr>
              <a:t>201</a:t>
            </a:r>
            <a:r>
              <a:rPr lang="en-US" dirty="0" smtClean="0">
                <a:latin typeface="+mj-lt"/>
              </a:rPr>
              <a:t>9</a:t>
            </a:r>
            <a:r>
              <a:rPr lang="vi-VN" dirty="0" smtClean="0">
                <a:latin typeface="+mj-lt"/>
              </a:rPr>
              <a:t> - 2</a:t>
            </a:r>
            <a:r>
              <a:rPr lang="en-US" dirty="0" smtClean="0"/>
              <a:t>02</a:t>
            </a:r>
            <a:r>
              <a:rPr lang="en-US" dirty="0" smtClean="0">
                <a:latin typeface="+mj-lt"/>
              </a:rPr>
              <a:t>0</a:t>
            </a:r>
            <a:endParaRPr lang="vi-VN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8665" y="5006304"/>
            <a:ext cx="4942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Tác giả: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54365" y="182533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</a:rPr>
              <a:t>PHÒNG GIÁO DỤC HUYỆN MƯỜNG LA</a:t>
            </a:r>
          </a:p>
          <a:p>
            <a:pPr algn="ctr"/>
            <a:r>
              <a:rPr lang="en-US" sz="2800" b="1" dirty="0" err="1" smtClean="0">
                <a:solidFill>
                  <a:srgbClr val="FF0066"/>
                </a:solidFill>
                <a:latin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</a:rPr>
              <a:t> TH &amp; THCS QUYẾT TÂM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9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- </a:t>
            </a:r>
            <a:r>
              <a:rPr lang="en-US" b="1" i="1" dirty="0" err="1" smtClean="0"/>
              <a:t>Về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định</a:t>
            </a:r>
            <a:r>
              <a:rPr lang="en-US" b="1" i="1" dirty="0" smtClean="0"/>
              <a:t> </a:t>
            </a:r>
            <a:r>
              <a:rPr lang="en-US" b="1" i="1" dirty="0" err="1" smtClean="0"/>
              <a:t>tính</a:t>
            </a:r>
            <a:r>
              <a:rPr lang="en-US" b="1" i="1" dirty="0" smtClean="0"/>
              <a:t>:</a:t>
            </a:r>
            <a:endParaRPr lang="en-US" dirty="0" smtClean="0"/>
          </a:p>
          <a:p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ở </a:t>
            </a:r>
            <a:r>
              <a:rPr lang="en-US" dirty="0" err="1" smtClean="0"/>
              <a:t>trườn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</a:t>
            </a:r>
            <a:r>
              <a:rPr lang="en-US" dirty="0" err="1" smtClean="0"/>
              <a:t>cuốn</a:t>
            </a:r>
            <a:r>
              <a:rPr lang="en-US" dirty="0" smtClean="0"/>
              <a:t> </a:t>
            </a:r>
            <a:r>
              <a:rPr lang="en-US" dirty="0" err="1" smtClean="0"/>
              <a:t>hút</a:t>
            </a:r>
            <a:r>
              <a:rPr lang="en-US" dirty="0" smtClean="0"/>
              <a:t>, </a:t>
            </a:r>
            <a:r>
              <a:rPr lang="en-US" dirty="0" err="1" smtClean="0"/>
              <a:t>xua</a:t>
            </a:r>
            <a:r>
              <a:rPr lang="en-US" dirty="0" smtClean="0"/>
              <a:t> tan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căng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r>
              <a:rPr lang="en-US" dirty="0" smtClean="0"/>
              <a:t>	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ấn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qua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,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,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khắc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ngay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hứng</a:t>
            </a:r>
            <a:r>
              <a:rPr lang="en-US" dirty="0" smtClean="0"/>
              <a:t> </a:t>
            </a:r>
            <a:r>
              <a:rPr lang="en-US" dirty="0" err="1" smtClean="0"/>
              <a:t>thú</a:t>
            </a:r>
            <a:r>
              <a:rPr lang="en-US" dirty="0" smtClean="0"/>
              <a:t>, say </a:t>
            </a:r>
            <a:r>
              <a:rPr lang="en-US" dirty="0" err="1" smtClean="0"/>
              <a:t>mê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ngủ</a:t>
            </a:r>
            <a:r>
              <a:rPr lang="en-US" dirty="0" smtClean="0"/>
              <a:t> </a:t>
            </a:r>
            <a:r>
              <a:rPr lang="en-US" dirty="0" err="1" smtClean="0"/>
              <a:t>gật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kể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5,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thoải</a:t>
            </a:r>
            <a:r>
              <a:rPr lang="en-US" dirty="0" smtClean="0"/>
              <a:t> </a:t>
            </a:r>
            <a:r>
              <a:rPr lang="en-US" dirty="0" err="1" smtClean="0"/>
              <a:t>mái</a:t>
            </a:r>
            <a:r>
              <a:rPr lang="en-US" dirty="0" smtClean="0"/>
              <a:t>,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thú</a:t>
            </a:r>
            <a:r>
              <a:rPr lang="en-US" dirty="0" smtClean="0"/>
              <a:t>. 	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, </a:t>
            </a:r>
            <a:r>
              <a:rPr lang="en-US" dirty="0" err="1" smtClean="0"/>
              <a:t>nắm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cốt</a:t>
            </a:r>
            <a:r>
              <a:rPr lang="en-US" dirty="0" smtClean="0"/>
              <a:t> </a:t>
            </a:r>
            <a:r>
              <a:rPr lang="en-US" dirty="0" err="1" smtClean="0"/>
              <a:t>lõi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ngay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- </a:t>
            </a:r>
            <a:r>
              <a:rPr lang="en-US" b="1" i="1" dirty="0" err="1" smtClean="0"/>
              <a:t>Về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định</a:t>
            </a:r>
            <a:r>
              <a:rPr lang="en-US" b="1" i="1" dirty="0" smtClean="0"/>
              <a:t> </a:t>
            </a:r>
            <a:r>
              <a:rPr lang="en-US" b="1" i="1" dirty="0" err="1" smtClean="0"/>
              <a:t>lượng</a:t>
            </a:r>
            <a:r>
              <a:rPr lang="en-US" b="1" i="1" dirty="0" smtClean="0"/>
              <a:t>: </a:t>
            </a:r>
            <a:r>
              <a:rPr lang="en-US" dirty="0" err="1" smtClean="0"/>
              <a:t>Tôi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8A3 so </a:t>
            </a:r>
            <a:r>
              <a:rPr lang="en-US" dirty="0" err="1" smtClean="0"/>
              <a:t>sánh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8A2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,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trà</a:t>
            </a:r>
            <a:r>
              <a:rPr lang="en-US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: 8A3 </a:t>
            </a:r>
            <a:r>
              <a:rPr lang="en-US" dirty="0" err="1" smtClean="0"/>
              <a:t>và</a:t>
            </a:r>
            <a:r>
              <a:rPr lang="en-US" dirty="0" smtClean="0"/>
              <a:t> 8A2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34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480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pPr algn="ctr"/>
            <a:r>
              <a:rPr lang="vi-VN" b="1" dirty="0" smtClean="0"/>
              <a:t>PHẦN KẾT LUẬN</a:t>
            </a:r>
            <a:endParaRPr lang="vi-VN" b="1" dirty="0"/>
          </a:p>
        </p:txBody>
      </p:sp>
      <p:sp>
        <p:nvSpPr>
          <p:cNvPr id="4" name="Horizontal Scroll 3"/>
          <p:cNvSpPr/>
          <p:nvPr/>
        </p:nvSpPr>
        <p:spPr>
          <a:xfrm>
            <a:off x="429986" y="1045029"/>
            <a:ext cx="7715208" cy="1845129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1. Những bài học kinh nghiệm được rút ra từ quá trình áp dụng sáng kiến.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164603" y="2916952"/>
            <a:ext cx="7113814" cy="1845129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3200" b="1" dirty="0" smtClean="0">
                <a:latin typeface="+mj-lt"/>
              </a:rPr>
              <a:t> 2. Những  kiến nghị, đề xuất điều kiện để triển khai, ứng dụng sáng kiến vào thực tiễn.</a:t>
            </a:r>
            <a:endParaRPr lang="vi-VN" sz="3200" b="1" dirty="0">
              <a:latin typeface="+mj-lt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4713515" y="4691743"/>
            <a:ext cx="7113814" cy="1845129"/>
          </a:xfrm>
          <a:prstGeom prst="horizont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 C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am kết bản quyền.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3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áº¿t quáº£ hÃ¬nh áº£nh cho hÃ¬nh áº£nh Äáº¹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12572" y="587828"/>
            <a:ext cx="7707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  <a:latin typeface="+mj-lt"/>
              </a:rPr>
              <a:t>TÔI </a:t>
            </a:r>
            <a:r>
              <a:rPr lang="vi-VN" sz="3600" smtClean="0">
                <a:solidFill>
                  <a:srgbClr val="FF0000"/>
                </a:solidFill>
                <a:latin typeface="+mj-lt"/>
              </a:rPr>
              <a:t>XIN CHÂN THÀNH CẢM </a:t>
            </a:r>
            <a:r>
              <a:rPr lang="vi-VN" sz="3600" dirty="0" smtClean="0">
                <a:solidFill>
                  <a:srgbClr val="FF0000"/>
                </a:solidFill>
                <a:latin typeface="+mj-lt"/>
              </a:rPr>
              <a:t>ƠN </a:t>
            </a:r>
            <a:endParaRPr lang="vi-VN" sz="36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3782789" y="6545620"/>
            <a:ext cx="4114800" cy="339134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0"/>
            <a:ext cx="12191999" cy="1123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LÍ DO CHỌN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BIỆN PHÁP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SGK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-&gt;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0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286" y="1513200"/>
            <a:ext cx="111034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4894" y="0"/>
            <a:ext cx="10189031" cy="874348"/>
          </a:xfrm>
        </p:spPr>
        <p:txBody>
          <a:bodyPr>
            <a:normAutofit/>
          </a:bodyPr>
          <a:lstStyle/>
          <a:p>
            <a:pPr algn="ctr"/>
            <a:r>
              <a:rPr lang="en-US" b="1" smtClean="0">
                <a:solidFill>
                  <a:srgbClr val="002060"/>
                </a:solidFill>
              </a:rPr>
              <a:t>NỘI DUNG BIỆP PHÁP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35" name="Nhóm 34"/>
          <p:cNvGrpSpPr/>
          <p:nvPr/>
        </p:nvGrpSpPr>
        <p:grpSpPr>
          <a:xfrm>
            <a:off x="185057" y="882462"/>
            <a:ext cx="11821886" cy="5776573"/>
            <a:chOff x="2118292" y="2748024"/>
            <a:chExt cx="2098787" cy="306063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2118292" y="292319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gray">
            <a:xfrm>
              <a:off x="2315688" y="2792564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 flipH="1">
              <a:off x="3855670" y="2857879"/>
              <a:ext cx="65315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 flipH="1">
              <a:off x="2408581" y="2857879"/>
              <a:ext cx="66766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gray">
            <a:xfrm>
              <a:off x="3046181" y="2748024"/>
              <a:ext cx="73765" cy="34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Text Box 20"/>
          <p:cNvSpPr txBox="1">
            <a:spLocks noChangeArrowheads="1"/>
          </p:cNvSpPr>
          <p:nvPr/>
        </p:nvSpPr>
        <p:spPr bwMode="gray">
          <a:xfrm>
            <a:off x="10603222" y="1758539"/>
            <a:ext cx="3642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48721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27314"/>
            <a:ext cx="11473543" cy="603068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pháp</a:t>
            </a:r>
          </a:p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27686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endParaRPr lang="en-US" sz="3200" b="1" dirty="0" smtClean="0">
              <a:latin typeface="Times New Roman"/>
              <a:ea typeface="Times New Roman"/>
              <a:cs typeface="Times New Roman"/>
            </a:endParaRPr>
          </a:p>
          <a:p>
            <a:pPr indent="27686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3200" b="1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Nguyên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tắc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thiết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kế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3200" b="1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en-US" sz="3200" dirty="0" smtClean="0">
              <a:latin typeface="Times New Roman"/>
              <a:ea typeface="Times New Roman"/>
              <a:cs typeface="Times New Roman"/>
            </a:endParaRPr>
          </a:p>
          <a:p>
            <a:pPr indent="27686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endParaRPr lang="en-US" sz="3200" b="1" dirty="0" smtClean="0">
              <a:latin typeface="Times New Roman"/>
              <a:ea typeface="Times New Roman"/>
              <a:cs typeface="Times New Roman"/>
            </a:endParaRPr>
          </a:p>
          <a:p>
            <a:pPr indent="27686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3200" b="1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Quy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trình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tổ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chức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3200" b="1" dirty="0" smtClean="0">
                <a:latin typeface="Times New Roman"/>
                <a:ea typeface="Times New Roman"/>
                <a:cs typeface="Times New Roman"/>
              </a:rPr>
              <a:t>:</a:t>
            </a:r>
            <a:endParaRPr lang="en-US" sz="3200" dirty="0">
              <a:latin typeface="VNI-Times"/>
              <a:ea typeface="Times New Roman"/>
              <a:cs typeface="Times New Roman"/>
            </a:endParaRPr>
          </a:p>
        </p:txBody>
      </p:sp>
      <p:grpSp>
        <p:nvGrpSpPr>
          <p:cNvPr id="8" name="Nhóm 35"/>
          <p:cNvGrpSpPr/>
          <p:nvPr/>
        </p:nvGrpSpPr>
        <p:grpSpPr>
          <a:xfrm>
            <a:off x="544286" y="304800"/>
            <a:ext cx="11647714" cy="6553200"/>
            <a:chOff x="4413024" y="2403578"/>
            <a:chExt cx="2098787" cy="301174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4413024" y="252985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gray">
            <a:xfrm>
              <a:off x="4626386" y="2403578"/>
              <a:ext cx="1703994" cy="262712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dirty="0" smtClean="0">
                  <a:solidFill>
                    <a:schemeClr val="bg1"/>
                  </a:solidFill>
                </a:rPr>
                <a:t>2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 flipH="1">
              <a:off x="6159110" y="2473247"/>
              <a:ext cx="66766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 flipH="1">
              <a:off x="4704764" y="2464538"/>
              <a:ext cx="65315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2158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045" y="674914"/>
            <a:ext cx="10384971" cy="592889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b="1" dirty="0" err="1" smtClean="0">
                <a:latin typeface="Times New Roman"/>
                <a:ea typeface="Times New Roman"/>
                <a:cs typeface="Times New Roman"/>
              </a:rPr>
              <a:t>Bước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 2: </a:t>
            </a:r>
            <a:endParaRPr lang="en-US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sz="3600" b="1" dirty="0" err="1" smtClean="0">
                <a:latin typeface="Times New Roman"/>
                <a:ea typeface="Times New Roman"/>
                <a:cs typeface="Times New Roman"/>
              </a:rPr>
              <a:t>Xây</a:t>
            </a:r>
            <a:r>
              <a:rPr lang="en-US" sz="36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dựng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kế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hoạch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tiết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nội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dung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sử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dirty="0" err="1"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3600" b="1" dirty="0" smtClean="0">
                <a:latin typeface="Times New Roman"/>
                <a:ea typeface="Times New Roman"/>
                <a:cs typeface="Times New Roman"/>
              </a:rPr>
              <a:t>).</a:t>
            </a:r>
            <a:endParaRPr lang="en-US" sz="3600" b="1" dirty="0" smtClean="0">
              <a:latin typeface="VNI-Times"/>
              <a:ea typeface="Times New Roman"/>
              <a:cs typeface="Times New Roman"/>
            </a:endParaRPr>
          </a:p>
          <a:p>
            <a:pPr indent="2286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pc="-30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pc="-30" dirty="0" err="1" smtClean="0">
                <a:latin typeface="Times New Roman"/>
                <a:ea typeface="Times New Roman"/>
                <a:cs typeface="Times New Roman"/>
              </a:rPr>
              <a:t>họn</a:t>
            </a:r>
            <a:r>
              <a:rPr lang="en-US" spc="-3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 smtClean="0">
                <a:latin typeface="Times New Roman"/>
                <a:ea typeface="Times New Roman"/>
                <a:cs typeface="Times New Roman"/>
              </a:rPr>
              <a:t>phù</a:t>
            </a:r>
            <a:r>
              <a:rPr lang="en-US" spc="-3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 smtClean="0">
                <a:latin typeface="Times New Roman"/>
                <a:ea typeface="Times New Roman"/>
                <a:cs typeface="Times New Roman"/>
              </a:rPr>
              <a:t>dạy</a:t>
            </a:r>
            <a:r>
              <a:rPr lang="en-US" spc="-3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 smtClean="0"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pc="-3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nội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 dung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thời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30" dirty="0" err="1"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pc="-30" dirty="0">
                <a:latin typeface="Times New Roman"/>
                <a:ea typeface="Times New Roman"/>
                <a:cs typeface="Times New Roman"/>
              </a:rPr>
              <a:t>;</a:t>
            </a:r>
            <a:endParaRPr lang="en-US" dirty="0">
              <a:latin typeface="VNI-Times"/>
              <a:ea typeface="Times New Roman"/>
              <a:cs typeface="Times New Roman"/>
            </a:endParaRPr>
          </a:p>
          <a:p>
            <a:pPr indent="2286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Xác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định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mục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tiêu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ea typeface="Times New Roman"/>
              <a:cs typeface="Times New Roman"/>
            </a:endParaRPr>
          </a:p>
          <a:p>
            <a:pPr indent="2286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khích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lệ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tinh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thần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tất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tượng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lớp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tránh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bỏ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rơi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yếu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kém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ngoài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cuộc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latin typeface="VNI-Times"/>
              <a:ea typeface="Times New Roman"/>
              <a:cs typeface="Times New Roman"/>
            </a:endParaRPr>
          </a:p>
          <a:p>
            <a:pPr indent="2286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tạo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khí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vui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nhộn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thiếu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giáo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dục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phẩm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chất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cũng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kĩ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. </a:t>
            </a:r>
            <a:endParaRPr lang="en-US" dirty="0">
              <a:latin typeface="VNI-Times"/>
              <a:ea typeface="Times New Roman"/>
              <a:cs typeface="Times New Roman"/>
            </a:endParaRPr>
          </a:p>
          <a:p>
            <a:endParaRPr lang="en-US" sz="3000" dirty="0"/>
          </a:p>
        </p:txBody>
      </p:sp>
      <p:grpSp>
        <p:nvGrpSpPr>
          <p:cNvPr id="4" name="Nhóm 35"/>
          <p:cNvGrpSpPr/>
          <p:nvPr/>
        </p:nvGrpSpPr>
        <p:grpSpPr>
          <a:xfrm>
            <a:off x="457200" y="412264"/>
            <a:ext cx="11168741" cy="6445735"/>
            <a:chOff x="4413024" y="2464538"/>
            <a:chExt cx="2098787" cy="295078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413024" y="252985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6159110" y="2473247"/>
              <a:ext cx="66766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flipH="1">
              <a:off x="4704764" y="2464538"/>
              <a:ext cx="65315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493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92768"/>
            <a:ext cx="11571514" cy="6447518"/>
          </a:xfrm>
        </p:spPr>
        <p:txBody>
          <a:bodyPr/>
          <a:lstStyle/>
          <a:p>
            <a:pPr algn="ctr"/>
            <a:r>
              <a:rPr lang="en-US" smtClean="0"/>
              <a:t>Bảng kế hoạch sử dụng trò chơi trong chương trình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8342" y="719666"/>
          <a:ext cx="11538857" cy="543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887"/>
                <a:gridCol w="6226628"/>
                <a:gridCol w="18723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Trò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chơi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đích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Ghi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chú</a:t>
                      </a:r>
                      <a:endParaRPr lang="en-US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30" spc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Đóng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vai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6, 27</a:t>
                      </a:r>
                      <a:endParaRPr lang="en-US" sz="2030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30" spc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Dựa</a:t>
                      </a:r>
                      <a:r>
                        <a:rPr lang="en-US" sz="2030" spc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bào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030" spc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iểu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lộ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thái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vai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qua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dự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30" spc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030" spc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30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30" b="0" i="0" spc="0" smtClean="0">
                          <a:latin typeface="Times New Roman" pitchFamily="18" charset="0"/>
                          <a:cs typeface="Times New Roman" pitchFamily="18" charset="0"/>
                        </a:rPr>
                        <a:t>Khởi</a:t>
                      </a:r>
                      <a:r>
                        <a:rPr lang="en-US" sz="2030" b="0" i="0" spc="0" baseline="0" smtClean="0">
                          <a:latin typeface="Times New Roman" pitchFamily="18" charset="0"/>
                          <a:cs typeface="Times New Roman" pitchFamily="18" charset="0"/>
                        </a:rPr>
                        <a:t> động</a:t>
                      </a:r>
                      <a:endParaRPr lang="en-US" sz="2030" b="0" i="0" spc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30" spc="0" dirty="0" err="1" smtClean="0"/>
                        <a:t>Ghép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chữ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vào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hình</a:t>
                      </a:r>
                      <a:r>
                        <a:rPr lang="en-US" sz="2030" spc="0" baseline="0" dirty="0" smtClean="0"/>
                        <a:t> : </a:t>
                      </a:r>
                      <a:r>
                        <a:rPr lang="en-US" sz="2030" spc="0" baseline="0" dirty="0" err="1" smtClean="0"/>
                        <a:t>Bài</a:t>
                      </a:r>
                      <a:r>
                        <a:rPr lang="en-US" sz="2030" spc="0" baseline="0" dirty="0" smtClean="0"/>
                        <a:t>  7, 24, 25, 38, 46, 51.</a:t>
                      </a:r>
                      <a:endParaRPr lang="en-US" sz="203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30" spc="0" dirty="0" smtClean="0"/>
                        <a:t> </a:t>
                      </a:r>
                      <a:r>
                        <a:rPr lang="en-US" sz="2030" spc="0" dirty="0" err="1" smtClean="0"/>
                        <a:t>Xác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định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được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vị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trí</a:t>
                      </a:r>
                      <a:r>
                        <a:rPr lang="en-US" sz="2030" spc="0" baseline="0" dirty="0" smtClean="0"/>
                        <a:t>, </a:t>
                      </a:r>
                      <a:r>
                        <a:rPr lang="en-US" sz="2030" spc="0" baseline="0" dirty="0" err="1" smtClean="0"/>
                        <a:t>tên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gọi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các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cơ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quan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trên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tranh</a:t>
                      </a:r>
                      <a:r>
                        <a:rPr lang="en-US" sz="2030" spc="0" baseline="0" dirty="0" smtClean="0"/>
                        <a:t>, </a:t>
                      </a:r>
                      <a:r>
                        <a:rPr lang="en-US" sz="2030" spc="0" baseline="0" dirty="0" err="1" smtClean="0"/>
                        <a:t>mô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hình</a:t>
                      </a:r>
                      <a:r>
                        <a:rPr lang="en-US" sz="2030" spc="0" baseline="0" dirty="0" smtClean="0"/>
                        <a:t>.</a:t>
                      </a:r>
                      <a:endParaRPr lang="en-US" sz="203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30" b="0" i="0" spc="0" smtClean="0"/>
                        <a:t>Tìm</a:t>
                      </a:r>
                      <a:r>
                        <a:rPr lang="en-US" sz="2030" b="0" i="0" spc="0" baseline="0" smtClean="0"/>
                        <a:t> hiểu kiến thức mới</a:t>
                      </a:r>
                      <a:endParaRPr lang="en-US" sz="2030" b="0" i="0" spc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30" spc="0" dirty="0" err="1" smtClean="0"/>
                        <a:t>Tiếp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sức</a:t>
                      </a:r>
                      <a:r>
                        <a:rPr lang="en-US" sz="2030" spc="0" baseline="0" dirty="0" smtClean="0"/>
                        <a:t>: </a:t>
                      </a:r>
                      <a:r>
                        <a:rPr lang="en-US" sz="2030" spc="0" baseline="0" dirty="0" err="1" smtClean="0"/>
                        <a:t>Bài</a:t>
                      </a:r>
                      <a:r>
                        <a:rPr lang="en-US" sz="2030" spc="0" baseline="0" dirty="0" smtClean="0"/>
                        <a:t> 16,20</a:t>
                      </a:r>
                      <a:endParaRPr lang="en-US" sz="203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Sắp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xếp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trình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tự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cơ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hệ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cơ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quan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30" b="0" i="0" spc="0" smtClean="0"/>
                        <a:t>Tìm</a:t>
                      </a:r>
                      <a:r>
                        <a:rPr lang="en-US" sz="2030" b="0" i="0" spc="0" baseline="0" smtClean="0"/>
                        <a:t> hiểu kiến thức mới</a:t>
                      </a:r>
                      <a:endParaRPr lang="en-US" sz="2030" b="0" i="0" spc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30" b="0" i="0" spc="0" dirty="0">
                          <a:latin typeface="Times New Roman"/>
                          <a:ea typeface="Times New Roman"/>
                          <a:cs typeface="Times New Roman"/>
                        </a:rPr>
                        <a:t>Biệt đội anh </a:t>
                      </a:r>
                      <a:r>
                        <a:rPr lang="nl-NL" sz="2030" b="0" i="0" spc="0" dirty="0" smtClean="0">
                          <a:latin typeface="Times New Roman"/>
                          <a:ea typeface="Times New Roman"/>
                          <a:cs typeface="Times New Roman"/>
                        </a:rPr>
                        <a:t>hùng,:</a:t>
                      </a:r>
                      <a:r>
                        <a:rPr lang="nl-NL" sz="2030" b="0" i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Bài 13, 14, 39</a:t>
                      </a:r>
                      <a:endParaRPr lang="en-US" sz="2030" b="0" i="0" spc="0" dirty="0"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30" b="0" i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Hợp tác tích cực trong  vận dụng nhanh kiến thức trả lời các câu hỏi thông qua tranh ảnh, thông tin thu thập được.</a:t>
                      </a:r>
                      <a:endParaRPr lang="en-US" sz="2030" b="0" i="0" spc="0" baseline="0" dirty="0"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30" b="0" i="0" spc="0" dirty="0">
                          <a:latin typeface="Times New Roman"/>
                          <a:ea typeface="Times New Roman"/>
                          <a:cs typeface="Times New Roman"/>
                        </a:rPr>
                        <a:t>Tìm hiểu kiến thức mới</a:t>
                      </a:r>
                      <a:endParaRPr lang="en-US" sz="2030" b="0" i="0" spc="0" dirty="0"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30" spc="0" dirty="0" err="1" smtClean="0"/>
                        <a:t>Chiếc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nón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kì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diệu</a:t>
                      </a:r>
                      <a:r>
                        <a:rPr lang="en-US" sz="2030" spc="0" baseline="0" dirty="0" smtClean="0"/>
                        <a:t>, </a:t>
                      </a:r>
                      <a:r>
                        <a:rPr lang="en-US" sz="2030" spc="0" baseline="0" dirty="0" err="1" smtClean="0"/>
                        <a:t>vòng</a:t>
                      </a:r>
                      <a:r>
                        <a:rPr lang="en-US" sz="2030" spc="0" baseline="0" dirty="0" smtClean="0"/>
                        <a:t> quay </a:t>
                      </a:r>
                      <a:r>
                        <a:rPr lang="en-US" sz="2030" spc="0" baseline="0" dirty="0" err="1" smtClean="0"/>
                        <a:t>sinh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học</a:t>
                      </a:r>
                      <a:r>
                        <a:rPr lang="en-US" sz="2030" spc="0" baseline="0" dirty="0" smtClean="0"/>
                        <a:t>: </a:t>
                      </a:r>
                      <a:r>
                        <a:rPr lang="en-US" sz="2030" spc="0" baseline="0" dirty="0" err="1" smtClean="0"/>
                        <a:t>Tất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cả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phần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củng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cố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cuối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bài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có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câu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hỏi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trắc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nghiệm</a:t>
                      </a:r>
                      <a:r>
                        <a:rPr lang="en-US" sz="2030" spc="0" baseline="0" dirty="0" smtClean="0"/>
                        <a:t> 4 </a:t>
                      </a:r>
                      <a:r>
                        <a:rPr lang="en-US" sz="2030" spc="0" baseline="0" dirty="0" err="1" smtClean="0"/>
                        <a:t>đáp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án</a:t>
                      </a:r>
                      <a:endParaRPr lang="en-US" sz="203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30" spc="0" dirty="0" err="1" smtClean="0"/>
                        <a:t>Củng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cố</a:t>
                      </a:r>
                      <a:r>
                        <a:rPr lang="en-US" sz="2030" spc="0" baseline="0" dirty="0" smtClean="0"/>
                        <a:t>, </a:t>
                      </a:r>
                      <a:r>
                        <a:rPr lang="en-US" sz="2030" spc="0" baseline="0" dirty="0" err="1" smtClean="0"/>
                        <a:t>khắc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sâu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kiến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thức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của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bài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học</a:t>
                      </a:r>
                      <a:r>
                        <a:rPr lang="en-US" sz="2030" spc="0" baseline="0" dirty="0" smtClean="0"/>
                        <a:t>, </a:t>
                      </a:r>
                      <a:r>
                        <a:rPr lang="en-US" sz="2030" spc="0" baseline="0" dirty="0" err="1" smtClean="0"/>
                        <a:t>chủ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đề</a:t>
                      </a:r>
                      <a:endParaRPr lang="en-US" sz="203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30" b="0" i="0" spc="0" dirty="0" err="1" smtClean="0"/>
                        <a:t>Luyện</a:t>
                      </a:r>
                      <a:r>
                        <a:rPr lang="en-US" sz="2030" b="0" i="0" spc="0" baseline="0" dirty="0" smtClean="0"/>
                        <a:t> </a:t>
                      </a:r>
                      <a:r>
                        <a:rPr lang="en-US" sz="2030" b="0" i="0" spc="0" baseline="0" dirty="0" err="1" smtClean="0"/>
                        <a:t>tập</a:t>
                      </a:r>
                      <a:endParaRPr lang="en-US" sz="2030" b="0" i="0" spc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30" spc="0" dirty="0" err="1" smtClean="0"/>
                        <a:t>Hái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lộc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đầu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xuân</a:t>
                      </a:r>
                      <a:r>
                        <a:rPr lang="en-US" sz="2030" spc="0" baseline="0" dirty="0" smtClean="0"/>
                        <a:t>, </a:t>
                      </a:r>
                      <a:r>
                        <a:rPr lang="en-US" sz="2030" spc="0" baseline="0" dirty="0" err="1" smtClean="0"/>
                        <a:t>ngôi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sao</a:t>
                      </a:r>
                      <a:r>
                        <a:rPr lang="en-US" sz="2030" spc="0" baseline="0" dirty="0" smtClean="0"/>
                        <a:t> may </a:t>
                      </a:r>
                      <a:r>
                        <a:rPr lang="en-US" sz="2030" spc="0" baseline="0" dirty="0" err="1" smtClean="0"/>
                        <a:t>mắn</a:t>
                      </a:r>
                      <a:r>
                        <a:rPr lang="en-US" sz="2030" spc="0" baseline="0" dirty="0" smtClean="0"/>
                        <a:t>, </a:t>
                      </a:r>
                      <a:r>
                        <a:rPr lang="en-US" sz="2030" spc="0" baseline="0" dirty="0" err="1" smtClean="0"/>
                        <a:t>hái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táo</a:t>
                      </a:r>
                      <a:r>
                        <a:rPr lang="en-US" sz="2030" spc="0" baseline="0" dirty="0" smtClean="0"/>
                        <a:t>…:  </a:t>
                      </a:r>
                      <a:r>
                        <a:rPr lang="en-US" sz="2030" spc="0" baseline="0" dirty="0" err="1" smtClean="0"/>
                        <a:t>các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bài</a:t>
                      </a:r>
                      <a:r>
                        <a:rPr lang="en-US" sz="2030" spc="0" baseline="0" dirty="0" smtClean="0"/>
                        <a:t>  </a:t>
                      </a:r>
                      <a:r>
                        <a:rPr lang="en-US" sz="2030" spc="0" baseline="0" dirty="0" err="1" smtClean="0"/>
                        <a:t>hỏi</a:t>
                      </a:r>
                      <a:r>
                        <a:rPr lang="en-US" sz="2030" spc="0" baseline="0" dirty="0" smtClean="0"/>
                        <a:t> </a:t>
                      </a:r>
                      <a:r>
                        <a:rPr lang="en-US" sz="2030" spc="0" baseline="0" dirty="0" err="1" smtClean="0"/>
                        <a:t>đáp</a:t>
                      </a:r>
                      <a:r>
                        <a:rPr lang="en-US" sz="2030" spc="0" baseline="0" dirty="0" smtClean="0"/>
                        <a:t> .</a:t>
                      </a:r>
                      <a:endParaRPr lang="en-US" sz="203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Củng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cố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khắc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sâu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kiến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thức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bài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học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chủ</a:t>
                      </a:r>
                      <a:r>
                        <a:rPr kumimoji="0" lang="en-US" sz="203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3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đề</a:t>
                      </a:r>
                      <a:endParaRPr kumimoji="0" lang="en-US" sz="203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30" b="0" i="0" spc="0" dirty="0" err="1" smtClean="0"/>
                        <a:t>Luyện</a:t>
                      </a:r>
                      <a:r>
                        <a:rPr lang="en-US" sz="2030" b="0" i="0" spc="0" baseline="0" dirty="0" smtClean="0"/>
                        <a:t> </a:t>
                      </a:r>
                      <a:r>
                        <a:rPr lang="en-US" sz="2030" b="0" i="0" spc="0" baseline="0" dirty="0" err="1" smtClean="0"/>
                        <a:t>tập</a:t>
                      </a:r>
                      <a:endParaRPr lang="en-US" sz="2030" b="0" i="0" spc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77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02" y="330460"/>
            <a:ext cx="10384971" cy="575083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en-US" b="1" dirty="0" err="1" smtClean="0">
                <a:latin typeface="Times New Roman"/>
                <a:ea typeface="Times New Roman"/>
                <a:cs typeface="Times New Roman"/>
              </a:rPr>
              <a:t>Bước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 3:</a:t>
            </a:r>
            <a:r>
              <a:rPr lang="pt-BR" b="1" dirty="0" smtClean="0"/>
              <a:t> 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r>
              <a:rPr lang="pt-BR" b="1" dirty="0" smtClean="0"/>
              <a:t>Tiến hành thực hiện kế hoạch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 Sử dụng kế hoạch một cách hiệu quả theo bảng kế hoạch đã xây dựng.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Lưu  ý: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...),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endParaRPr lang="pt-BR" b="1" dirty="0" smtClean="0"/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Nhóm 35"/>
          <p:cNvGrpSpPr/>
          <p:nvPr/>
        </p:nvGrpSpPr>
        <p:grpSpPr>
          <a:xfrm>
            <a:off x="522514" y="0"/>
            <a:ext cx="11168741" cy="6445735"/>
            <a:chOff x="4413024" y="2464538"/>
            <a:chExt cx="2098787" cy="2950785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413024" y="252985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6159110" y="2473247"/>
              <a:ext cx="66766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flipH="1">
              <a:off x="4704764" y="2464538"/>
              <a:ext cx="65315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37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 TRÒ, TÁC DỤNG, HIỆU QUẢ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ất cả các thành viên trong lớp sẽ có cơ hội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tòi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vào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vấn đề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Các em không còn tiếp thu kiến thức một cách thụ 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mà chủ động,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Mức độ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yêu thích môn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được tăng lên, nhiều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rất háo hức khi đến 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một số em trước kia còn rụt rè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104766" y="1354910"/>
            <a:ext cx="11690994" cy="1986679"/>
            <a:chOff x="781" y="999"/>
            <a:chExt cx="3984" cy="912"/>
          </a:xfrm>
        </p:grpSpPr>
        <p:sp>
          <p:nvSpPr>
            <p:cNvPr id="48" name="AutoShape 4"/>
            <p:cNvSpPr>
              <a:spLocks noChangeArrowheads="1"/>
            </p:cNvSpPr>
            <p:nvPr/>
          </p:nvSpPr>
          <p:spPr bwMode="gray">
            <a:xfrm>
              <a:off x="781" y="999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" name="Group 5"/>
            <p:cNvGrpSpPr>
              <a:grpSpLocks/>
            </p:cNvGrpSpPr>
            <p:nvPr/>
          </p:nvGrpSpPr>
          <p:grpSpPr bwMode="auto">
            <a:xfrm>
              <a:off x="825" y="1121"/>
              <a:ext cx="605" cy="746"/>
              <a:chOff x="825" y="1121"/>
              <a:chExt cx="605" cy="746"/>
            </a:xfrm>
          </p:grpSpPr>
          <p:sp>
            <p:nvSpPr>
              <p:cNvPr id="51" name="AutoShape 6"/>
              <p:cNvSpPr>
                <a:spLocks noChangeArrowheads="1"/>
              </p:cNvSpPr>
              <p:nvPr/>
            </p:nvSpPr>
            <p:spPr bwMode="gray">
              <a:xfrm>
                <a:off x="825" y="1121"/>
                <a:ext cx="347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 Box 8"/>
              <p:cNvSpPr txBox="1">
                <a:spLocks noChangeArrowheads="1"/>
              </p:cNvSpPr>
              <p:nvPr/>
            </p:nvSpPr>
            <p:spPr bwMode="gray">
              <a:xfrm>
                <a:off x="941" y="1348"/>
                <a:ext cx="159" cy="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US" sz="36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50" name="Text Box 9"/>
            <p:cNvSpPr txBox="1">
              <a:spLocks noChangeArrowheads="1"/>
            </p:cNvSpPr>
            <p:nvPr/>
          </p:nvSpPr>
          <p:spPr bwMode="gray">
            <a:xfrm>
              <a:off x="1216" y="1260"/>
              <a:ext cx="3453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vi-VN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nl-NL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ôi </a:t>
              </a:r>
              <a:r>
                <a:rPr lang="nl-NL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đã áp </a:t>
              </a:r>
              <a:r>
                <a:rPr lang="nl-NL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vi-VN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sáng kiến</a:t>
              </a:r>
              <a:r>
                <a:rPr lang="nl-NL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trong quá trình dạy học và ôn thi </a:t>
              </a:r>
              <a:r>
                <a:rPr lang="vi-VN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HSG môn </a:t>
              </a:r>
              <a:r>
                <a:rPr lang="en-US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8 </a:t>
              </a:r>
              <a:r>
                <a:rPr lang="vi-VN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tại </a:t>
              </a:r>
              <a:r>
                <a:rPr lang="nl-NL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trường THCS </a:t>
              </a:r>
              <a:r>
                <a:rPr lang="nl-NL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Mường Bú năm </a:t>
              </a:r>
              <a:r>
                <a:rPr lang="nl-NL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học  </a:t>
              </a:r>
              <a:r>
                <a:rPr lang="nl-NL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2019 </a:t>
              </a:r>
              <a:r>
                <a:rPr lang="nl-NL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nl-NL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2020</a:t>
              </a:r>
              <a:endPara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Group 10"/>
          <p:cNvGrpSpPr>
            <a:grpSpLocks/>
          </p:cNvGrpSpPr>
          <p:nvPr/>
        </p:nvGrpSpPr>
        <p:grpSpPr bwMode="auto">
          <a:xfrm>
            <a:off x="104766" y="4452253"/>
            <a:ext cx="11772274" cy="1765667"/>
            <a:chOff x="912" y="2016"/>
            <a:chExt cx="3984" cy="912"/>
          </a:xfrm>
        </p:grpSpPr>
        <p:sp>
          <p:nvSpPr>
            <p:cNvPr id="55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" name="Group 12"/>
            <p:cNvGrpSpPr>
              <a:grpSpLocks/>
            </p:cNvGrpSpPr>
            <p:nvPr/>
          </p:nvGrpSpPr>
          <p:grpSpPr bwMode="auto">
            <a:xfrm>
              <a:off x="972" y="2100"/>
              <a:ext cx="458" cy="746"/>
              <a:chOff x="972" y="2100"/>
              <a:chExt cx="458" cy="746"/>
            </a:xfrm>
          </p:grpSpPr>
          <p:sp>
            <p:nvSpPr>
              <p:cNvPr id="58" name="AutoShape 13"/>
              <p:cNvSpPr>
                <a:spLocks noChangeArrowheads="1"/>
              </p:cNvSpPr>
              <p:nvPr/>
            </p:nvSpPr>
            <p:spPr bwMode="gray">
              <a:xfrm>
                <a:off x="972" y="2100"/>
                <a:ext cx="355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gray">
            <a:xfrm>
              <a:off x="1402" y="2196"/>
              <a:ext cx="347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nl-NL" sz="2800" b="1" dirty="0">
                  <a:latin typeface="Times New Roman" pitchFamily="18" charset="0"/>
                  <a:cs typeface="Times New Roman" pitchFamily="18" charset="0"/>
                </a:rPr>
                <a:t>Lĩnh vực áp dụng: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vi-VN" sz="2800" b="1" dirty="0" smtClean="0">
                  <a:latin typeface="Times New Roman" pitchFamily="18" charset="0"/>
                  <a:cs typeface="Times New Roman" pitchFamily="18" charset="0"/>
                </a:rPr>
                <a:t>ớp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8A1, 8A3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52661" y="433716"/>
            <a:ext cx="9469846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KHẢ NĂNG ỨNG DỤNG CỦA SÁNG KIẾN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gray">
          <a:xfrm>
            <a:off x="602954" y="5068881"/>
            <a:ext cx="466583" cy="6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83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853</Words>
  <Application>Microsoft Office PowerPoint</Application>
  <PresentationFormat>Custom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NỘI DUNG BIỆP PHÁP</vt:lpstr>
      <vt:lpstr>Slide 4</vt:lpstr>
      <vt:lpstr>Slide 5</vt:lpstr>
      <vt:lpstr>Slide 6</vt:lpstr>
      <vt:lpstr>Slide 7</vt:lpstr>
      <vt:lpstr>Slide 8</vt:lpstr>
      <vt:lpstr>KHẢ NĂNG ỨNG DỤNG CỦA SÁNG KIẾN</vt:lpstr>
      <vt:lpstr>Slide 10</vt:lpstr>
      <vt:lpstr>Slide 11</vt:lpstr>
      <vt:lpstr>Slide 12</vt:lpstr>
      <vt:lpstr>PHẦN KẾT LUẬN</vt:lpstr>
      <vt:lpstr>Slide 14</vt:lpstr>
    </vt:vector>
  </TitlesOfParts>
  <Company>00000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MAYTINH</dc:creator>
  <cp:lastModifiedBy>ThanhCuongTc</cp:lastModifiedBy>
  <cp:revision>163</cp:revision>
  <dcterms:created xsi:type="dcterms:W3CDTF">2018-10-08T02:21:40Z</dcterms:created>
  <dcterms:modified xsi:type="dcterms:W3CDTF">2020-11-08T07:25:49Z</dcterms:modified>
</cp:coreProperties>
</file>