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71" r:id="rId2"/>
    <p:sldId id="276" r:id="rId3"/>
    <p:sldId id="278" r:id="rId4"/>
    <p:sldId id="279" r:id="rId5"/>
    <p:sldId id="352" r:id="rId6"/>
    <p:sldId id="324" r:id="rId7"/>
    <p:sldId id="313" r:id="rId8"/>
    <p:sldId id="325" r:id="rId9"/>
    <p:sldId id="353" r:id="rId10"/>
    <p:sldId id="320" r:id="rId11"/>
    <p:sldId id="318" r:id="rId12"/>
    <p:sldId id="354" r:id="rId13"/>
    <p:sldId id="283" r:id="rId14"/>
    <p:sldId id="327" r:id="rId15"/>
    <p:sldId id="355" r:id="rId16"/>
    <p:sldId id="329" r:id="rId17"/>
    <p:sldId id="331" r:id="rId18"/>
    <p:sldId id="356" r:id="rId19"/>
    <p:sldId id="293" r:id="rId20"/>
    <p:sldId id="347" r:id="rId21"/>
    <p:sldId id="338" r:id="rId22"/>
    <p:sldId id="339" r:id="rId23"/>
    <p:sldId id="340" r:id="rId24"/>
    <p:sldId id="341" r:id="rId25"/>
    <p:sldId id="342" r:id="rId26"/>
    <p:sldId id="349" r:id="rId27"/>
    <p:sldId id="343" r:id="rId28"/>
    <p:sldId id="335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6673"/>
    <a:srgbClr val="F26532"/>
    <a:srgbClr val="A3DBE1"/>
    <a:srgbClr val="E26714"/>
    <a:srgbClr val="EE8640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89550" autoAdjust="0"/>
  </p:normalViewPr>
  <p:slideViewPr>
    <p:cSldViewPr snapToGrid="0" showGuides="1">
      <p:cViewPr varScale="1">
        <p:scale>
          <a:sx n="50" d="100"/>
          <a:sy n="50" d="100"/>
        </p:scale>
        <p:origin x="13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24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2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7379" y="1039182"/>
            <a:ext cx="1026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stressed words in the sentences.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3166" y="2481306"/>
            <a:ext cx="10363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b="1" dirty="0"/>
              <a:t>'Don’t 'pick </a:t>
            </a:r>
            <a:r>
              <a:rPr lang="en-US" sz="2800" dirty="0"/>
              <a:t>the </a:t>
            </a:r>
            <a:r>
              <a:rPr lang="en-US" sz="2800" b="1" dirty="0"/>
              <a:t>'flowers</a:t>
            </a:r>
            <a:r>
              <a:rPr lang="en-US" sz="2800" dirty="0"/>
              <a:t> when you </a:t>
            </a:r>
            <a:r>
              <a:rPr lang="en-US" sz="2800" b="1" dirty="0"/>
              <a:t>'go</a:t>
            </a:r>
            <a:r>
              <a:rPr lang="en-US" sz="2800" dirty="0"/>
              <a:t> to the </a:t>
            </a:r>
            <a:r>
              <a:rPr lang="en-US" sz="2800" b="1" dirty="0"/>
              <a:t>'park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</a:t>
            </a:r>
            <a:r>
              <a:rPr lang="en-US" sz="2800" b="1" dirty="0"/>
              <a:t>'students</a:t>
            </a:r>
            <a:r>
              <a:rPr lang="en-US" sz="2800" dirty="0"/>
              <a:t> </a:t>
            </a:r>
            <a:r>
              <a:rPr lang="en-US" sz="2800" b="1" dirty="0"/>
              <a:t>'clean</a:t>
            </a:r>
            <a:r>
              <a:rPr lang="en-US" sz="2800" dirty="0"/>
              <a:t> the </a:t>
            </a:r>
            <a:r>
              <a:rPr lang="en-US" sz="2800" b="1" dirty="0"/>
              <a:t>'school 'playground 'every </a:t>
            </a:r>
            <a:r>
              <a:rPr lang="en-US" sz="2800" b="1" dirty="0" err="1"/>
              <a:t>week'end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</a:t>
            </a:r>
            <a:r>
              <a:rPr lang="en-US" sz="2800" b="1" dirty="0"/>
              <a:t>'What’s 'happening </a:t>
            </a:r>
            <a:r>
              <a:rPr lang="en-US" sz="2800" dirty="0"/>
              <a:t>with the </a:t>
            </a:r>
            <a:r>
              <a:rPr lang="en-US" sz="2800" b="1" dirty="0"/>
              <a:t>'polar 'bears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Did you </a:t>
            </a:r>
            <a:r>
              <a:rPr lang="en-US" sz="2800" b="1" dirty="0"/>
              <a:t>'watch</a:t>
            </a:r>
            <a:r>
              <a:rPr lang="en-US" sz="2800" dirty="0"/>
              <a:t> the </a:t>
            </a:r>
            <a:r>
              <a:rPr lang="en-US" sz="2800" b="1" dirty="0" err="1"/>
              <a:t>docu'mentary</a:t>
            </a:r>
            <a:r>
              <a:rPr lang="en-US" sz="2800" dirty="0"/>
              <a:t> about </a:t>
            </a:r>
            <a:r>
              <a:rPr lang="en-US" sz="2800" b="1" dirty="0"/>
              <a:t>'air </a:t>
            </a:r>
            <a:r>
              <a:rPr lang="en-US" sz="2800" b="1" dirty="0" err="1"/>
              <a:t>pol'lution</a:t>
            </a:r>
            <a:r>
              <a:rPr lang="en-US" sz="2800" dirty="0"/>
              <a:t>?</a:t>
            </a:r>
          </a:p>
        </p:txBody>
      </p:sp>
      <p:pic>
        <p:nvPicPr>
          <p:cNvPr id="2" name="0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4373" y="233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rgbClr val="048DA4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6988" y="1070170"/>
            <a:ext cx="1026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Mark the stressed syllables in the words in bold.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5174" y="2554043"/>
            <a:ext cx="1036366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Don’t feed the animals in the zoo while they are resting.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teacher asked his students to focus on their work.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What were you doing when I rang you up an hour ago?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Are you reading the book about endangered animals in the world?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5174" y="2554043"/>
            <a:ext cx="10856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Don’t ‘feed </a:t>
            </a:r>
            <a:r>
              <a:rPr lang="en-US" sz="2800" dirty="0"/>
              <a:t>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animals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in 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zoo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while they are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resting</a:t>
            </a:r>
            <a:r>
              <a:rPr lang="en-US" sz="28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teacher ‘asked </a:t>
            </a:r>
            <a:r>
              <a:rPr lang="en-US" sz="2800" dirty="0"/>
              <a:t>his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students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to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focus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on their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work</a:t>
            </a:r>
            <a:r>
              <a:rPr lang="en-US" sz="28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What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were you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doing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when I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rang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you up an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hour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ago?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Are you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reading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book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about </a:t>
            </a:r>
            <a:r>
              <a:rPr lang="en-US" sz="2800" b="1" dirty="0" err="1">
                <a:solidFill>
                  <a:srgbClr val="00B050"/>
                </a:solidFill>
              </a:rPr>
              <a:t>en‘dangered</a:t>
            </a:r>
            <a:r>
              <a:rPr lang="en-US" sz="2800" b="1" dirty="0">
                <a:solidFill>
                  <a:srgbClr val="00B050"/>
                </a:solidFill>
              </a:rPr>
              <a:t> ‘animals </a:t>
            </a:r>
            <a:r>
              <a:rPr lang="en-US" sz="2800" dirty="0"/>
              <a:t>in 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world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700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27840"/>
              </p:ext>
            </p:extLst>
          </p:nvPr>
        </p:nvGraphicFramePr>
        <p:xfrm>
          <a:off x="430306" y="1839332"/>
          <a:ext cx="11013742" cy="405756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0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1. biodiversity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a. the variety of</a:t>
                      </a:r>
                      <a:r>
                        <a:rPr lang="en-US" sz="2200" b="0" baseline="0" dirty="0"/>
                        <a:t> plants and animals in a particular area</a:t>
                      </a:r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2. 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b. animals and plants that grow in natural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3. 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c. changes in the world’s weather, especially an increase in temperature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4.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d. the natural environment in which a plant</a:t>
                      </a:r>
                      <a:r>
                        <a:rPr lang="en-US" sz="2200" baseline="0" dirty="0"/>
                        <a:t> or an animal lives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5. climate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e. all the plants and animals in an area</a:t>
                      </a:r>
                      <a:r>
                        <a:rPr lang="en-US" sz="2200" baseline="0" dirty="0"/>
                        <a:t> and the way they affect each other and the environment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6970" y="1029750"/>
            <a:ext cx="743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Match the words or phrases to their meanin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biodiversity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1839332"/>
            <a:ext cx="812800" cy="812800"/>
          </a:xfrm>
          <a:prstGeom prst="rect">
            <a:avLst/>
          </a:prstGeom>
        </p:spPr>
      </p:pic>
      <p:pic>
        <p:nvPicPr>
          <p:cNvPr id="9" name="habitat__gb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2622790"/>
            <a:ext cx="812800" cy="812800"/>
          </a:xfrm>
          <a:prstGeom prst="rect">
            <a:avLst/>
          </a:prstGeom>
        </p:spPr>
      </p:pic>
      <p:pic>
        <p:nvPicPr>
          <p:cNvPr id="11" name="ecosystem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3461714"/>
            <a:ext cx="812800" cy="812800"/>
          </a:xfrm>
          <a:prstGeom prst="rect">
            <a:avLst/>
          </a:prstGeom>
        </p:spPr>
      </p:pic>
      <p:pic>
        <p:nvPicPr>
          <p:cNvPr id="14" name="wildlife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4220864"/>
            <a:ext cx="812800" cy="812800"/>
          </a:xfrm>
          <a:prstGeom prst="rect">
            <a:avLst/>
          </a:prstGeom>
        </p:spPr>
      </p:pic>
      <p:pic>
        <p:nvPicPr>
          <p:cNvPr id="15" name="climate_change_1_us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5139563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4123" y="6047826"/>
            <a:ext cx="73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KEY: 1. a            2. d              3. e                4. b                 5. c  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1112" y="100039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9863" y="1012473"/>
            <a:ext cx="972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Complete the sentences using the correct form of the words and phrases in 1</a:t>
            </a:r>
            <a:r>
              <a:rPr lang="en-US" sz="2400" b="1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174" y="2222208"/>
            <a:ext cx="10448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-Avo"/>
              </a:rPr>
              <a:t>1. ___________ is important because plants and animals depend on each other to survive.</a:t>
            </a:r>
          </a:p>
          <a:p>
            <a:pPr algn="just"/>
            <a:r>
              <a:rPr lang="en-US" sz="2400" dirty="0">
                <a:latin typeface="UTM-Avo"/>
              </a:rPr>
              <a:t>2. A new series of educational </a:t>
            </a:r>
            <a:r>
              <a:rPr lang="en-US" sz="2400" dirty="0" err="1">
                <a:latin typeface="UTM-Avo"/>
              </a:rPr>
              <a:t>programmes</a:t>
            </a:r>
            <a:r>
              <a:rPr lang="en-US" sz="2400" dirty="0">
                <a:latin typeface="UTM-Avo"/>
              </a:rPr>
              <a:t> shows the importance of ________ to humans.</a:t>
            </a:r>
          </a:p>
          <a:p>
            <a:pPr algn="just"/>
            <a:r>
              <a:rPr lang="en-US" sz="2400" dirty="0">
                <a:latin typeface="UTM-Avo"/>
              </a:rPr>
              <a:t>3. Their work involves protecting and creating natural ________ for plants and animals.</a:t>
            </a:r>
          </a:p>
          <a:p>
            <a:pPr algn="just"/>
            <a:r>
              <a:rPr lang="en-US" sz="2400" dirty="0">
                <a:latin typeface="UTM-Avo"/>
              </a:rPr>
              <a:t>4. Countries need to work together to deal with global issues such as deforestation and ______________.</a:t>
            </a:r>
          </a:p>
          <a:p>
            <a:pPr algn="just"/>
            <a:r>
              <a:rPr lang="en-US" sz="2400" dirty="0">
                <a:latin typeface="UTM-Avo"/>
              </a:rPr>
              <a:t>5. Pollution can have serious effects on the balance of 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9863" y="2245431"/>
            <a:ext cx="225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Biodiversity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93623" y="3679873"/>
            <a:ext cx="149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habitats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120" y="4795863"/>
            <a:ext cx="263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climate change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800" y="5334000"/>
            <a:ext cx="149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79691" y="5176863"/>
            <a:ext cx="191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ecosystem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0516" y="3320798"/>
            <a:ext cx="128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wildlife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rgbClr val="048DA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46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26628" y="3699355"/>
            <a:ext cx="941884" cy="11299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5" y="4616077"/>
            <a:ext cx="4542999" cy="109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17734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8373" y="1098395"/>
            <a:ext cx="972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en-US" sz="2400" b="1" dirty="0">
                <a:solidFill>
                  <a:srgbClr val="F26532"/>
                </a:solidFill>
              </a:rPr>
              <a:t> </a:t>
            </a:r>
            <a:r>
              <a:rPr lang="vi-VN" sz="2400" b="1" dirty="0">
                <a:solidFill>
                  <a:srgbClr val="F26532"/>
                </a:solidFill>
              </a:rPr>
              <a:t>the correct word or phrase to complete each sentence.</a:t>
            </a:r>
            <a:endParaRPr lang="en-US" sz="24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2415" y="1985322"/>
            <a:ext cx="10638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1. Minh’s teacher asked him if he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was / is </a:t>
            </a:r>
            <a:r>
              <a:rPr lang="en-US" sz="2400" dirty="0">
                <a:latin typeface="UTM-Avo"/>
              </a:rPr>
              <a:t>ready to present the following day.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2. Nam’s father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suggested / denied </a:t>
            </a:r>
            <a:r>
              <a:rPr lang="en-US" sz="2400" dirty="0">
                <a:latin typeface="UTM-Avo"/>
              </a:rPr>
              <a:t>that Nam should focus on one aspect of the problem.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3. Tuan said he would complete his project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the following week / next week</a:t>
            </a:r>
            <a:r>
              <a:rPr lang="en-US" sz="2400" dirty="0">
                <a:latin typeface="UTM-Avo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4. Mai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asked / said </a:t>
            </a:r>
            <a:r>
              <a:rPr lang="en-US" sz="2400" dirty="0">
                <a:latin typeface="UTM-Avo"/>
              </a:rPr>
              <a:t>her teacher where she could get the information from.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5. </a:t>
            </a:r>
            <a:r>
              <a:rPr lang="en-US" sz="2400" dirty="0" err="1">
                <a:latin typeface="UTM-Avo"/>
              </a:rPr>
              <a:t>Phong</a:t>
            </a:r>
            <a:r>
              <a:rPr lang="en-US" sz="2400" dirty="0">
                <a:latin typeface="UTM-Avo"/>
              </a:rPr>
              <a:t> said he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handed / had handed </a:t>
            </a:r>
            <a:r>
              <a:rPr lang="en-US" sz="2400" dirty="0">
                <a:latin typeface="UTM-Avo"/>
              </a:rPr>
              <a:t>in his project the previous day.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1112" y="100039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79918" y="2150918"/>
            <a:ext cx="665018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38500" y="2669457"/>
            <a:ext cx="1541318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885708" y="3755151"/>
            <a:ext cx="2601192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936671" y="4319155"/>
            <a:ext cx="931220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96691" y="4869873"/>
            <a:ext cx="1693717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93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6477" y="1196339"/>
            <a:ext cx="972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Change these sentences into reported speech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2941" y="2007435"/>
            <a:ext cx="11633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“The burning of coal leads to air pollution,” </a:t>
            </a:r>
            <a:r>
              <a:rPr lang="en-US" sz="2500" dirty="0" err="1"/>
              <a:t>Mrs</a:t>
            </a:r>
            <a:r>
              <a:rPr lang="en-US" sz="2500" dirty="0"/>
              <a:t> Le explained. 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 err="1">
                <a:solidFill>
                  <a:srgbClr val="00B050"/>
                </a:solidFill>
              </a:rPr>
              <a:t>Mrs</a:t>
            </a:r>
            <a:r>
              <a:rPr lang="en-US" sz="2500" dirty="0">
                <a:solidFill>
                  <a:srgbClr val="00B050"/>
                </a:solidFill>
              </a:rPr>
              <a:t> Le explained that the burning of coal led / leads to air pollution.</a:t>
            </a:r>
          </a:p>
          <a:p>
            <a:r>
              <a:rPr lang="en-US" sz="2500" dirty="0"/>
              <a:t>2. “I have to present my paper on endangered animals next week,” Nam said.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Nam said he had to present his paper on endangered animals the following week.</a:t>
            </a:r>
          </a:p>
          <a:p>
            <a:r>
              <a:rPr lang="en-US" sz="2500" dirty="0"/>
              <a:t>3. “Do human activities have an impact on the environment?” Linda asked the speaker.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Linda asked the speaker if human activities had / have an impact on the environment.</a:t>
            </a:r>
          </a:p>
          <a:p>
            <a:r>
              <a:rPr lang="en-US" sz="2500" dirty="0"/>
              <a:t>4. “What environmental project does your school do?” Nam asked Mai.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Nam asked Mai what environmental projects her school did.</a:t>
            </a:r>
          </a:p>
          <a:p>
            <a:r>
              <a:rPr lang="en-US" sz="2500" dirty="0"/>
              <a:t>5. “I will read more articles before writing the essay, Nam,” Tom said.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Tom said to / told Nam that he would read more articles before writing the essay.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rgbClr val="048DA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7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26628" y="3699355"/>
            <a:ext cx="941884" cy="11299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5" y="4616077"/>
            <a:ext cx="4542999" cy="109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275062" y="5162412"/>
            <a:ext cx="901950" cy="7595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23495" y="5922008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29344" y="5887134"/>
            <a:ext cx="4543000" cy="690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2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654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995174" y="2506991"/>
            <a:ext cx="4372927" cy="23275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</a:rPr>
              <a:t>There are 7 questions. </a:t>
            </a: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</a:rPr>
              <a:t>Choose the correct answers.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8" y="2133934"/>
            <a:ext cx="4689345" cy="37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speak with a natural rhythm, it is important to have the right combination of ______________ syllables.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2008933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21322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 and unstressed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 and unstress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unstressed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4030800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6" y="561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How many stressed words are there in the following sentence? </a:t>
            </a:r>
          </a:p>
          <a:p>
            <a:pPr marL="45720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“Are you watching the film about protecting the environment in the world?”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7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5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6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4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 is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that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 a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 in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49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With so many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areas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woodland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being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cut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down, a lot 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wildlife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is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losing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natural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___________ .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reporting questions, we often use the verb </a:t>
            </a:r>
            <a:r>
              <a:rPr lang="en-US" sz="20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word order for ____________ and omit the question marks.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A &amp; B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B. statements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2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C. imperative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A. questions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David’s father ____________ that he should focus on one aspect of the environmental problem in his upcoming presentation.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complained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suggested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Mai_____________ her teacher where she could get the information from.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advised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3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567670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said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B20A9493-6453-4C4E-A9E0-DF08FE33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15291" r="24329" b="20391"/>
          <a:stretch/>
        </p:blipFill>
        <p:spPr>
          <a:xfrm>
            <a:off x="2942704" y="2175642"/>
            <a:ext cx="5170517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079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805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sentence stress and become aware of rhythm in speaking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Understand and put words/ phrases related to the environment to good use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and </a:t>
            </a:r>
            <a:r>
              <a:rPr lang="en-US" sz="2800" dirty="0" err="1"/>
              <a:t>practise</a:t>
            </a:r>
            <a:r>
              <a:rPr lang="en-US" sz="2800" dirty="0"/>
              <a:t> the reported speech with statements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26628" y="3699355"/>
            <a:ext cx="941884" cy="11299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5" y="4616077"/>
            <a:ext cx="4542999" cy="109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275062" y="5162412"/>
            <a:ext cx="901950" cy="7595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23495" y="5922008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29344" y="5887134"/>
            <a:ext cx="4543000" cy="690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54018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0561" y="237044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300" y="1336234"/>
            <a:ext cx="1141095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/>
              <a:t>Hi, I am </a:t>
            </a:r>
            <a:r>
              <a:rPr lang="en-US" sz="2300" dirty="0" err="1"/>
              <a:t>Mr</a:t>
            </a:r>
            <a:r>
              <a:rPr lang="en-US" sz="2300" dirty="0"/>
              <a:t> Earth. In the beginning, the Earth is beautiful. It has provided us shelter, food and natural (1) r_ _ _ _ _ _ _ _. But the Earth isn’t taken care well by the human. Forests are (2) </a:t>
            </a:r>
          </a:p>
          <a:p>
            <a:pPr algn="just"/>
            <a:r>
              <a:rPr lang="en-US" sz="2300" dirty="0"/>
              <a:t>d_ _ _ _ _ _ _ and trees are chopped down. Rubbish are (3) d_ _ _ _ _ into the river and (4) </a:t>
            </a:r>
          </a:p>
          <a:p>
            <a:pPr algn="just"/>
            <a:r>
              <a:rPr lang="en-US" sz="2300" dirty="0"/>
              <a:t>t_ _ _ _ _ everywhere in the street. Factories produce (5) c_ _ _ _ _ _ _ that will pollute the air and water. Animals’ homeland are destroyed by (6) d_ _ _ _ _ _ _ _ _ _ _ _. The fish are sad because the ocean is polluted. </a:t>
            </a:r>
            <a:r>
              <a:rPr lang="en-US" sz="2300" dirty="0" err="1"/>
              <a:t>Mr</a:t>
            </a:r>
            <a:r>
              <a:rPr lang="en-US" sz="2300" dirty="0"/>
              <a:t> Earth is sad because he and his family have lost their beautiful homeland. But we can protect the environment and save </a:t>
            </a:r>
            <a:r>
              <a:rPr lang="en-US" sz="2300" dirty="0" err="1"/>
              <a:t>Mr</a:t>
            </a:r>
            <a:r>
              <a:rPr lang="en-US" sz="2300" dirty="0"/>
              <a:t> Earth. Firstly, we need to save (7) e_ _ _ _ _ wisely: Turn off the </a:t>
            </a:r>
            <a:r>
              <a:rPr lang="vi-VN" sz="2300" dirty="0"/>
              <a:t>t</a:t>
            </a:r>
            <a:r>
              <a:rPr lang="en-US" sz="2300" dirty="0" err="1"/>
              <a:t>ap</a:t>
            </a:r>
            <a:r>
              <a:rPr lang="en-US" sz="2300" dirty="0"/>
              <a:t> after using water and switch off the light after using it. Secondly, we need to learn how to make planet Earth a better place to stay: Keep our environment clean, plant more trees, classify rubbish based on its (8) m_ _ _ _ _ _ _ and throw it correctly, create environmental (9) a_ _ _ _ _ _ _ _ and </a:t>
            </a:r>
            <a:r>
              <a:rPr lang="en-US" sz="2300" dirty="0" err="1"/>
              <a:t>organise</a:t>
            </a:r>
            <a:r>
              <a:rPr lang="en-US" sz="2300" dirty="0"/>
              <a:t> community clean up. Thirdly, we need to reuse items smartly. We can (10) r_ _ _ _ _ _ and reuse simple items that we use daily. We can make a difference. It all starts from ME and YOU. Let’s work together to protect our environment and make this world a better place.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4349" y="367410"/>
            <a:ext cx="5300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  <a:latin typeface="UTM Facebook K&amp;T" panose="02040603050506020204" pitchFamily="18" charset="0"/>
              </a:rPr>
              <a:t>VIDEO WATCHING</a:t>
            </a:r>
            <a:endParaRPr lang="en-US" sz="40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3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5" name="Vid Mr EARTH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902" y="1012066"/>
            <a:ext cx="9442450" cy="53072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5299" y="165668"/>
            <a:ext cx="4381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  <a:latin typeface="UTM Facebook K&amp;T" panose="02040603050506020204" pitchFamily="18" charset="0"/>
              </a:rPr>
              <a:t>VIDEO WATCHING</a:t>
            </a:r>
            <a:endParaRPr lang="en-US" sz="40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6" y="1414705"/>
            <a:ext cx="10598728" cy="49549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300" dirty="0"/>
              <a:t>Hi, I am </a:t>
            </a:r>
            <a:r>
              <a:rPr lang="en-US" sz="2300" dirty="0" err="1"/>
              <a:t>Mr</a:t>
            </a:r>
            <a:r>
              <a:rPr lang="en-US" sz="2300" dirty="0"/>
              <a:t> Earth. In the beginning, the Earth is beautiful. It has provided us shelter, food and natural (1) </a:t>
            </a:r>
            <a:r>
              <a:rPr lang="en-US" sz="2300" dirty="0">
                <a:solidFill>
                  <a:srgbClr val="FF0000"/>
                </a:solidFill>
              </a:rPr>
              <a:t>resources</a:t>
            </a:r>
            <a:r>
              <a:rPr lang="en-US" sz="2300" dirty="0"/>
              <a:t>. But the Earth isn’t taken care well by the human. Forests are (2) </a:t>
            </a:r>
            <a:r>
              <a:rPr lang="en-US" sz="2300" dirty="0">
                <a:solidFill>
                  <a:srgbClr val="FF0000"/>
                </a:solidFill>
              </a:rPr>
              <a:t>destroyed</a:t>
            </a:r>
            <a:r>
              <a:rPr lang="en-US" sz="2300" dirty="0"/>
              <a:t> and trees are chopped down. Rubbish are (3) </a:t>
            </a:r>
            <a:r>
              <a:rPr lang="en-US" sz="2300" dirty="0">
                <a:solidFill>
                  <a:srgbClr val="FF0000"/>
                </a:solidFill>
              </a:rPr>
              <a:t>dumped</a:t>
            </a:r>
            <a:r>
              <a:rPr lang="en-US" sz="2300" dirty="0"/>
              <a:t> into the river and (4)</a:t>
            </a:r>
            <a:r>
              <a:rPr lang="en-US" sz="2300" dirty="0">
                <a:solidFill>
                  <a:srgbClr val="FF0000"/>
                </a:solidFill>
              </a:rPr>
              <a:t> thrown </a:t>
            </a:r>
            <a:r>
              <a:rPr lang="en-US" sz="2300" dirty="0"/>
              <a:t>everywhere in the street. Factories produce (5) </a:t>
            </a:r>
            <a:r>
              <a:rPr lang="en-US" sz="2300" dirty="0">
                <a:solidFill>
                  <a:srgbClr val="FF0000"/>
                </a:solidFill>
              </a:rPr>
              <a:t>chemical</a:t>
            </a:r>
            <a:r>
              <a:rPr lang="en-US" sz="2300" dirty="0"/>
              <a:t> that will pollute the air and water. Animals’ homeland are destroyed by (6) </a:t>
            </a:r>
            <a:r>
              <a:rPr lang="en-US" sz="2300" dirty="0">
                <a:solidFill>
                  <a:srgbClr val="FF0000"/>
                </a:solidFill>
              </a:rPr>
              <a:t>deforestation</a:t>
            </a:r>
            <a:r>
              <a:rPr lang="en-US" sz="2300" dirty="0"/>
              <a:t>. The fish are sad because the ocean is polluted. </a:t>
            </a:r>
            <a:r>
              <a:rPr lang="en-US" sz="2300" dirty="0" err="1"/>
              <a:t>Mr</a:t>
            </a:r>
            <a:r>
              <a:rPr lang="en-US" sz="2300" dirty="0"/>
              <a:t> Earth is sad because he and his family have lost their beautiful homeland. But we can protect the environment and save Mr. Earth. Firstly, we need to save (7) </a:t>
            </a:r>
            <a:r>
              <a:rPr lang="en-US" sz="2300" dirty="0">
                <a:solidFill>
                  <a:srgbClr val="FF0000"/>
                </a:solidFill>
              </a:rPr>
              <a:t>energy</a:t>
            </a:r>
            <a:r>
              <a:rPr lang="en-US" sz="2300" dirty="0"/>
              <a:t> wisely: Turn off the cap after using water and switch off the light after using it. Secondly, we need to learn how to make planet Earth a better place to stay: Keep our environment clean, plant more trees, classify rubbish based on its (8) </a:t>
            </a:r>
            <a:r>
              <a:rPr lang="en-US" sz="2300" dirty="0">
                <a:solidFill>
                  <a:srgbClr val="FF0000"/>
                </a:solidFill>
              </a:rPr>
              <a:t>material</a:t>
            </a:r>
            <a:r>
              <a:rPr lang="en-US" sz="2300" dirty="0"/>
              <a:t> and throw it correctly, create environmental (9) </a:t>
            </a:r>
            <a:r>
              <a:rPr lang="en-US" sz="2300" dirty="0">
                <a:solidFill>
                  <a:srgbClr val="FF0000"/>
                </a:solidFill>
              </a:rPr>
              <a:t>awareness </a:t>
            </a:r>
            <a:r>
              <a:rPr lang="en-US" sz="2300" dirty="0"/>
              <a:t>and </a:t>
            </a:r>
            <a:r>
              <a:rPr lang="en-US" sz="2300" dirty="0" err="1"/>
              <a:t>organise</a:t>
            </a:r>
            <a:r>
              <a:rPr lang="en-US" sz="2300" dirty="0"/>
              <a:t> community clean up. Thirdly, we need to reuse items smartly. We can (10) </a:t>
            </a:r>
            <a:r>
              <a:rPr lang="en-US" sz="2300" dirty="0">
                <a:solidFill>
                  <a:srgbClr val="FF0000"/>
                </a:solidFill>
              </a:rPr>
              <a:t>recycle</a:t>
            </a:r>
            <a:r>
              <a:rPr lang="en-US" sz="2300" dirty="0"/>
              <a:t> and reuse simple items that we use daily. We can make a difference. It all starts from ME and YOU. Let’s work together to protect our environment and make this world a better place. </a:t>
            </a:r>
          </a:p>
        </p:txBody>
      </p:sp>
      <p:sp>
        <p:nvSpPr>
          <p:cNvPr id="6" name="Freeform 5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324349" y="367410"/>
            <a:ext cx="5300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  <a:latin typeface="UTM Facebook K&amp;T" panose="02040603050506020204" pitchFamily="18" charset="0"/>
              </a:rPr>
              <a:t>VIDEO WATCHING</a:t>
            </a:r>
            <a:endParaRPr lang="en-US" sz="40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949772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2690</TotalTime>
  <Words>1879</Words>
  <Application>Microsoft Office PowerPoint</Application>
  <PresentationFormat>Widescreen</PresentationFormat>
  <Paragraphs>243</Paragraphs>
  <Slides>29</Slides>
  <Notes>13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Myriad Pro</vt:lpstr>
      <vt:lpstr>UTM Facebook K&amp;T</vt:lpstr>
      <vt:lpstr>UTM-Avo</vt:lpstr>
      <vt:lpstr>Arial</vt:lpstr>
      <vt:lpstr>Bookman Old Style</vt:lpstr>
      <vt:lpstr>Calibri</vt:lpstr>
      <vt:lpstr>Calibri Light</vt:lpstr>
      <vt:lpstr>Constantia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Pham Lan</cp:lastModifiedBy>
  <cp:revision>171</cp:revision>
  <dcterms:created xsi:type="dcterms:W3CDTF">2020-12-09T02:04:09Z</dcterms:created>
  <dcterms:modified xsi:type="dcterms:W3CDTF">2023-04-11T05:19:11Z</dcterms:modified>
</cp:coreProperties>
</file>