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embeddedFontLs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3" roundtripDataSignature="AMtx7mi553qH8+FqGmEc0wmgthJbrIUQ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1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Google Shape;4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4"/>
          <p:cNvSpPr txBox="1"/>
          <p:nvPr>
            <p:ph idx="1" type="body"/>
          </p:nvPr>
        </p:nvSpPr>
        <p:spPr>
          <a:xfrm rot="5400000">
            <a:off x="2677662" y="689482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246" name="Google Shape;246;p34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4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4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5"/>
          <p:cNvSpPr txBox="1"/>
          <p:nvPr>
            <p:ph idx="1" type="body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252" name="Google Shape;252;p35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35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5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" type="body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26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29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80" name="Google Shape;80;p2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1" name="Google Shape;81;p2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2" name="Google Shape;82;p2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3" name="Google Shape;83;p2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4" name="Google Shape;84;p2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85" name="Google Shape;85;p29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6" name="Google Shape;86;p2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" name="Google Shape;87;p2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8" name="Google Shape;88;p2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89" name="Google Shape;89;p2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90" name="Google Shape;90;p2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1" name="Google Shape;91;p2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2" name="Google Shape;92;p2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93" name="Google Shape;93;p2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" name="Google Shape;94;p2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" name="Google Shape;95;p2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96" name="Google Shape;96;p29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" name="Google Shape;97;p29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" name="Google Shape;98;p29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" name="Google Shape;99;p29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" name="Google Shape;100;p29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" name="Google Shape;101;p2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" name="Google Shape;102;p29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" name="Google Shape;103;p2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" name="Google Shape;104;p29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" name="Google Shape;105;p29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" name="Google Shape;106;p29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" name="Google Shape;107;p2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" name="Google Shape;108;p2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" name="Google Shape;109;p29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Google Shape;110;p2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2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Google Shape;112;p29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" name="Google Shape;113;p2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Google Shape;114;p29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" name="Google Shape;115;p29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6" name="Google Shape;116;p2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" name="Google Shape;117;p2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8" name="Google Shape;118;p2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9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9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42424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6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36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2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0" type="dt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9"/>
          <p:cNvSpPr txBox="1"/>
          <p:nvPr>
            <p:ph idx="11" type="ftr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2" type="sldNum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30"/>
          <p:cNvSpPr txBox="1"/>
          <p:nvPr>
            <p:ph idx="1" type="body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2" type="body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137" name="Google Shape;137;p31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138" name="Google Shape;138;p31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139" name="Google Shape;139;p31"/>
          <p:cNvSpPr txBox="1"/>
          <p:nvPr>
            <p:ph idx="4" type="body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140" name="Google Shape;140;p31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32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45" name="Google Shape;145;p3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6" name="Google Shape;146;p3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47" name="Google Shape;147;p3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8" name="Google Shape;148;p3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Google Shape;149;p3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0" name="Google Shape;150;p3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51" name="Google Shape;151;p3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2" name="Google Shape;152;p3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3" name="Google Shape;153;p3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4" name="Google Shape;154;p32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55" name="Google Shape;155;p3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6" name="Google Shape;156;p3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7" name="Google Shape;157;p3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8" name="Google Shape;158;p3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" name="Google Shape;159;p3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" name="Google Shape;160;p3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1" name="Google Shape;161;p32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3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3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3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32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32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3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32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3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32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p32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3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3" name="Google Shape;183;p32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32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32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32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34772" lvl="1" marL="914400" algn="l">
              <a:spcBef>
                <a:spcPts val="440"/>
              </a:spcBef>
              <a:spcAft>
                <a:spcPts val="0"/>
              </a:spcAft>
              <a:buSzPts val="1672"/>
              <a:buChar char="🞇"/>
              <a:defRPr sz="2200"/>
            </a:lvl2pPr>
            <a:lvl3pPr indent="-325119" lvl="2" marL="13716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25120" lvl="5" marL="27432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6pPr>
            <a:lvl7pPr indent="-325120" lvl="6" marL="3200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7pPr>
            <a:lvl8pPr indent="-325120" lvl="7" marL="36576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8pPr>
            <a:lvl9pPr indent="-325120" lvl="8" marL="41148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9pPr>
          </a:lstStyle>
          <a:p/>
        </p:txBody>
      </p:sp>
      <p:sp>
        <p:nvSpPr>
          <p:cNvPr id="189" name="Google Shape;189;p3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32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2"/>
          <p:cNvSpPr txBox="1"/>
          <p:nvPr>
            <p:ph idx="2" type="body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33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95" name="Google Shape;195;p3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6" name="Google Shape;196;p33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Google Shape;197;p3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Google Shape;198;p3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Google Shape;199;p3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Google Shape;200;p33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Google Shape;201;p3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Google Shape;202;p3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Google Shape;203;p3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4" name="Google Shape;204;p33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5" name="Google Shape;205;p3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6" name="Google Shape;206;p3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7" name="Google Shape;207;p3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8" name="Google Shape;208;p3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9" name="Google Shape;209;p33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0" name="Google Shape;210;p33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11" name="Google Shape;211;p33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3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33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33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3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3" name="Google Shape;233;p3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33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E1E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33"/>
          <p:cNvSpPr txBox="1"/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3"/>
          <p:cNvSpPr/>
          <p:nvPr>
            <p:ph idx="2" type="pic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/>
        </p:txBody>
      </p:sp>
      <p:sp>
        <p:nvSpPr>
          <p:cNvPr id="240" name="Google Shape;240;p33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3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3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4"/>
          <p:cNvGrpSpPr/>
          <p:nvPr/>
        </p:nvGrpSpPr>
        <p:grpSpPr>
          <a:xfrm>
            <a:off x="-567355" y="0"/>
            <a:ext cx="10458653" cy="7117071"/>
            <a:chOff x="-644959" y="0"/>
            <a:chExt cx="10458653" cy="7117071"/>
          </a:xfrm>
        </p:grpSpPr>
        <p:grpSp>
          <p:nvGrpSpPr>
            <p:cNvPr id="11" name="Google Shape;11;p2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oogle Shape;12;p2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Google Shape;13;p2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Google Shape;14;p2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Google Shape;15;p2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Google Shape;16;p24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Google Shape;17;p2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Google Shape;18;p2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Google Shape;19;p2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" name="Google Shape;20;p24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1" name="Google Shape;21;p2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2" name="Google Shape;22;p2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3" name="Google Shape;23;p2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4" name="Google Shape;24;p2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" name="Google Shape;25;p2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" name="Google Shape;26;p24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7" name="Google Shape;27;p24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28;p24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24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0;p24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1;p24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32;p24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33;p24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4;p2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" name="Google Shape;49;p24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24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24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5" Type="http://schemas.openxmlformats.org/officeDocument/2006/relationships/image" Target="../media/image18.jpg"/><Relationship Id="rId6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gif"/><Relationship Id="rId5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17.jpg"/><Relationship Id="rId6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5.jpg"/><Relationship Id="rId5" Type="http://schemas.openxmlformats.org/officeDocument/2006/relationships/image" Target="../media/image1.jpg"/><Relationship Id="rId6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Pictk" id="260" name="Google Shape;260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"/>
          <p:cNvSpPr/>
          <p:nvPr/>
        </p:nvSpPr>
        <p:spPr>
          <a:xfrm>
            <a:off x="838200" y="1828800"/>
            <a:ext cx="7391400" cy="3124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66"/>
                </a:solidFill>
                <a:latin typeface="Times New Roman"/>
              </a:rPr>
              <a:t>Kính chào </a:t>
            </a:r>
            <a:b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66"/>
                </a:solidFill>
                <a:latin typeface="Times New Roman"/>
              </a:rPr>
            </a:br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66"/>
                </a:solidFill>
                <a:latin typeface="Times New Roman"/>
              </a:rPr>
              <a:t>quý thầy cô cùng các em!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0"/>
          <p:cNvSpPr/>
          <p:nvPr/>
        </p:nvSpPr>
        <p:spPr>
          <a:xfrm>
            <a:off x="457200" y="762000"/>
            <a:ext cx="76962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AutoNum type="romanUcPeriod"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Vị trí đoạn trích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Bố cục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- HIỂU VĂN BẢN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"/>
          <p:cNvSpPr txBox="1"/>
          <p:nvPr>
            <p:ph idx="4294967295" type="body"/>
          </p:nvPr>
        </p:nvSpPr>
        <p:spPr>
          <a:xfrm>
            <a:off x="395288" y="333375"/>
            <a:ext cx="8229600" cy="939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34290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31"/>
              <a:buFont typeface="Times New Roman"/>
              <a:buNone/>
            </a:pPr>
            <a:r>
              <a:rPr lang="en-US" sz="333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chữ Nôm đoạn trích “Trao Duyên”</a:t>
            </a:r>
            <a:endParaRPr/>
          </a:p>
          <a:p>
            <a:pPr indent="-274320" lvl="0" marL="342900" rtl="0" algn="ctr">
              <a:lnSpc>
                <a:spcPct val="70000"/>
              </a:lnSpc>
              <a:spcBef>
                <a:spcPts val="666"/>
              </a:spcBef>
              <a:spcAft>
                <a:spcPts val="0"/>
              </a:spcAft>
              <a:buSzPts val="2531"/>
              <a:buFont typeface="Times New Roman"/>
              <a:buNone/>
            </a:pPr>
            <a:r>
              <a:rPr lang="en-US" sz="333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</a:t>
            </a:r>
            <a:r>
              <a:rPr b="1" lang="en-US" sz="333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Vũ Văn Kính</a:t>
            </a:r>
            <a:r>
              <a:rPr lang="en-US" sz="333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3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khảo lục</a:t>
            </a:r>
            <a:endParaRPr/>
          </a:p>
          <a:p>
            <a:pPr indent="-274320" lvl="0" marL="342900" rtl="0" algn="l">
              <a:lnSpc>
                <a:spcPct val="70000"/>
              </a:lnSpc>
              <a:spcBef>
                <a:spcPts val="666"/>
              </a:spcBef>
              <a:spcAft>
                <a:spcPts val="0"/>
              </a:spcAft>
              <a:buSzPts val="2531"/>
              <a:buFont typeface="Century Gothic"/>
              <a:buNone/>
            </a:pPr>
            <a:r>
              <a:t/>
            </a:r>
            <a:endParaRPr sz="333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hu Nom" id="417" name="Google Shape;4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1524000"/>
            <a:ext cx="7920037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"/>
          <p:cNvSpPr/>
          <p:nvPr/>
        </p:nvSpPr>
        <p:spPr>
          <a:xfrm>
            <a:off x="457200" y="487025"/>
            <a:ext cx="8229600" cy="652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Cậy em em có chịu lời,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Ngồi lên cho chị lạy rồi sẽ thưa.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 đường đứt gánh tương tư,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Keo loan chắp mối tơ thừa mặc em.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từ khi gặp chàng Kim,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ngày quạt ước khi đêm chén thề.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đâu sóng gió bất kì,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Hiếu tình khôn lẽ hai bề vẹn hai.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xuân em hãy còn dài,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Xót tình máu mủ thay lời nước non.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 dù thịt nát xương mòn,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Ngậm cười chín suối hãy còn thơm lây.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Chiếc vành với bức tờ mây,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Duyên này thì giữ vật này của chung.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 em nên vợ nên chồng,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Xót người mệnh bạc ắt lòng chẳng quên.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 người còn chút của tin,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Phím đàn với mảnh hương nguyền ngày xưa.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"/>
          <p:cNvSpPr txBox="1"/>
          <p:nvPr>
            <p:ph type="title"/>
          </p:nvPr>
        </p:nvSpPr>
        <p:spPr>
          <a:xfrm>
            <a:off x="609600" y="1600200"/>
            <a:ext cx="82296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 sau dù có bao giờ,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Đốtlò hương ấy so tơ phím này.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Trông ra ngọn cỏ lá cây,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Thấy hiu hiu gió thì hay chị về.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Hồn còn mang nặng lời thề,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Nát thân bồ liễu đền nghì trúc mai.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 đài cách mặt khuất lời,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Rưới xin giọt nước cho người thác oan.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 giờ trâm gãy gương tan,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làm sao xiết muôn vần ái ân!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Trăm nghìn gửi lạy tình quân,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Tơ duyên ngắn ngủi có ngần ấy thôi!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Phận sao phận bạc như vôi!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 đành nước chảy hoa trôi lỡ làng.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Ôi Kim lang! Hỡi Kim lang!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Thôi thôi thiếp đã phụ chàng từ đây!”</a:t>
            </a: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"/>
          <p:cNvSpPr/>
          <p:nvPr/>
        </p:nvSpPr>
        <p:spPr>
          <a:xfrm>
            <a:off x="457200" y="762000"/>
            <a:ext cx="8991600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AutoNum type="romanUcPeriod"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Vị trí đoạn trích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Bố cục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- HIỂU VĂN BẢN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Thúy Kiều nhờ Thúy Vân thay mình trả nghĩa cho Kim Trọng.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(18 câu đầu)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a) </a:t>
            </a:r>
            <a:r>
              <a:rPr b="1" lang="en-US" sz="24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Thúy Kiều nhờ cậy Thúy Vân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Thúy Kiều cầu khẩn em: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Cậy em em có chịu lời,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Ngồi lên cho chị lạy rồi sẽ thưa.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5" id="437" name="Google Shape;4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5"/>
          <p:cNvSpPr/>
          <p:nvPr/>
        </p:nvSpPr>
        <p:spPr>
          <a:xfrm>
            <a:off x="304800" y="228600"/>
            <a:ext cx="563880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– HIỂU VĂN BẢN</a:t>
            </a:r>
            <a:endParaRPr/>
          </a:p>
          <a:p>
            <a:pPr indent="0" lvl="0" marL="0" marR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Thúy Kiều nhờ Thúy Vân trả nghĩa cho Kim Trọng </a:t>
            </a: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 câu đầu)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Thúy Kiều cầu khẩn em: 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p15"/>
          <p:cNvSpPr/>
          <p:nvPr/>
        </p:nvSpPr>
        <p:spPr>
          <a:xfrm>
            <a:off x="6324600" y="4114800"/>
            <a:ext cx="2286000" cy="9906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00"/>
              </a:gs>
            </a:gsLst>
            <a:path path="circle">
              <a:fillToRect b="50%" l="50%" r="50%" t="50%"/>
            </a:path>
            <a:tileRect/>
          </a:gradFill>
          <a:ln cap="flat" cmpd="thinThick" w="57150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Kính cẩn,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tôn trọng</a:t>
            </a:r>
            <a:endParaRPr/>
          </a:p>
        </p:txBody>
      </p:sp>
      <p:sp>
        <p:nvSpPr>
          <p:cNvPr id="440" name="Google Shape;440;p15"/>
          <p:cNvSpPr/>
          <p:nvPr/>
        </p:nvSpPr>
        <p:spPr>
          <a:xfrm>
            <a:off x="2819400" y="4114800"/>
            <a:ext cx="2971800" cy="9906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00"/>
              </a:gs>
            </a:gsLst>
            <a:path path="circle">
              <a:fillToRect b="50%" l="50%" r="50%" t="50%"/>
            </a:path>
            <a:tileRect/>
          </a:gradFill>
          <a:ln cap="flat" cmpd="thinThick" w="57150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Nài ép,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ủy thác</a:t>
            </a:r>
            <a:endParaRPr/>
          </a:p>
        </p:txBody>
      </p:sp>
      <p:sp>
        <p:nvSpPr>
          <p:cNvPr id="441" name="Google Shape;441;p15"/>
          <p:cNvSpPr/>
          <p:nvPr/>
        </p:nvSpPr>
        <p:spPr>
          <a:xfrm>
            <a:off x="533400" y="2819400"/>
            <a:ext cx="1828800" cy="838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DDDDDD"/>
              </a:gs>
            </a:gsLst>
            <a:path path="circle">
              <a:fillToRect b="50%" l="50%" r="50%" t="50%"/>
            </a:path>
            <a:tileRect/>
          </a:gradFill>
          <a:ln cap="flat" cmpd="thinThick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“cậy”</a:t>
            </a:r>
            <a:endParaRPr/>
          </a:p>
        </p:txBody>
      </p:sp>
      <p:sp>
        <p:nvSpPr>
          <p:cNvPr id="442" name="Google Shape;442;p15"/>
          <p:cNvSpPr/>
          <p:nvPr/>
        </p:nvSpPr>
        <p:spPr>
          <a:xfrm>
            <a:off x="2743200" y="2819400"/>
            <a:ext cx="2971800" cy="838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DDDDDD"/>
              </a:gs>
            </a:gsLst>
            <a:path path="circle">
              <a:fillToRect b="50%" l="50%" r="50%" t="50%"/>
            </a:path>
            <a:tileRect/>
          </a:gradFill>
          <a:ln cap="flat" cmpd="thinThick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“chịu lời”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15"/>
          <p:cNvSpPr/>
          <p:nvPr/>
        </p:nvSpPr>
        <p:spPr>
          <a:xfrm>
            <a:off x="6248400" y="2819400"/>
            <a:ext cx="2286000" cy="838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DDDDDD"/>
              </a:gs>
            </a:gsLst>
            <a:path path="circle">
              <a:fillToRect b="50%" l="50%" r="50%" t="50%"/>
            </a:path>
            <a:tileRect/>
          </a:gradFill>
          <a:ln cap="flat" cmpd="thinThick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“lạy”, “thưa”</a:t>
            </a:r>
            <a:endParaRPr/>
          </a:p>
        </p:txBody>
      </p:sp>
      <p:cxnSp>
        <p:nvCxnSpPr>
          <p:cNvPr id="444" name="Google Shape;444;p15"/>
          <p:cNvCxnSpPr/>
          <p:nvPr/>
        </p:nvCxnSpPr>
        <p:spPr>
          <a:xfrm>
            <a:off x="1371600" y="3657600"/>
            <a:ext cx="0" cy="3810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5" name="Google Shape;445;p15"/>
          <p:cNvCxnSpPr/>
          <p:nvPr/>
        </p:nvCxnSpPr>
        <p:spPr>
          <a:xfrm>
            <a:off x="7391400" y="3733800"/>
            <a:ext cx="0" cy="38100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6" name="Google Shape;446;p15"/>
          <p:cNvCxnSpPr/>
          <p:nvPr/>
        </p:nvCxnSpPr>
        <p:spPr>
          <a:xfrm>
            <a:off x="4267200" y="3733800"/>
            <a:ext cx="0" cy="381000"/>
          </a:xfrm>
          <a:prstGeom prst="straightConnector1">
            <a:avLst/>
          </a:prstGeom>
          <a:noFill/>
          <a:ln cap="flat" cmpd="sng" w="57150">
            <a:solidFill>
              <a:srgbClr val="FF33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7" name="Google Shape;447;p15"/>
          <p:cNvSpPr/>
          <p:nvPr/>
        </p:nvSpPr>
        <p:spPr>
          <a:xfrm>
            <a:off x="457200" y="5257800"/>
            <a:ext cx="4648200" cy="6096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99FF"/>
              </a:gs>
            </a:gsLst>
            <a:lin ang="5400000" scaled="0"/>
          </a:gradFill>
          <a:ln cap="flat" cmpd="sng" w="2857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🡺Lời lẽ thiết tha, khẩn khoản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15"/>
          <p:cNvSpPr/>
          <p:nvPr/>
        </p:nvSpPr>
        <p:spPr>
          <a:xfrm>
            <a:off x="457200" y="5943600"/>
            <a:ext cx="6400800" cy="6858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00CC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🡺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Kiều nhún mình vì hạnh phúc của người yêu</a:t>
            </a:r>
            <a:endParaRPr/>
          </a:p>
        </p:txBody>
      </p:sp>
      <p:pic>
        <p:nvPicPr>
          <p:cNvPr descr="slide0038_image115" id="449" name="Google Shape;44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304800"/>
            <a:ext cx="26670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5"/>
          <p:cNvSpPr/>
          <p:nvPr/>
        </p:nvSpPr>
        <p:spPr>
          <a:xfrm>
            <a:off x="457200" y="4038600"/>
            <a:ext cx="1981200" cy="9906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00"/>
              </a:gs>
            </a:gsLst>
            <a:path path="circle">
              <a:fillToRect b="50%" l="50%" r="50%" t="50%"/>
            </a:path>
            <a:tileRect/>
          </a:gradFill>
          <a:ln cap="flat" cmpd="thinThick" w="57150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 tưởng,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trông cậy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6"/>
          <p:cNvSpPr/>
          <p:nvPr/>
        </p:nvSpPr>
        <p:spPr>
          <a:xfrm>
            <a:off x="1676400" y="1981200"/>
            <a:ext cx="228600" cy="304800"/>
          </a:xfrm>
          <a:prstGeom prst="downArrow">
            <a:avLst>
              <a:gd fmla="val 50000" name="adj1"/>
              <a:gd fmla="val 70370" name="adj2"/>
            </a:avLst>
          </a:prstGeom>
          <a:solidFill>
            <a:srgbClr val="FFCC00"/>
          </a:solidFill>
          <a:ln cap="flat" cmpd="thinThick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icture5" id="456" name="Google Shape;4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6"/>
          <p:cNvSpPr/>
          <p:nvPr/>
        </p:nvSpPr>
        <p:spPr>
          <a:xfrm>
            <a:off x="533400" y="1066800"/>
            <a:ext cx="2590800" cy="838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CCFF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- “quạt ước”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đêm - “chén thề”</a:t>
            </a:r>
            <a:endParaRPr/>
          </a:p>
        </p:txBody>
      </p:sp>
      <p:sp>
        <p:nvSpPr>
          <p:cNvPr id="458" name="Google Shape;458;p16"/>
          <p:cNvSpPr/>
          <p:nvPr/>
        </p:nvSpPr>
        <p:spPr>
          <a:xfrm>
            <a:off x="571500" y="4308764"/>
            <a:ext cx="2438400" cy="838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CCFF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“Hiếu tình khôn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lẽ…vẹn hai”</a:t>
            </a:r>
            <a:endParaRPr/>
          </a:p>
        </p:txBody>
      </p:sp>
      <p:sp>
        <p:nvSpPr>
          <p:cNvPr id="459" name="Google Shape;459;p16"/>
          <p:cNvSpPr/>
          <p:nvPr/>
        </p:nvSpPr>
        <p:spPr>
          <a:xfrm>
            <a:off x="723900" y="3505200"/>
            <a:ext cx="2362200" cy="6096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99FF"/>
              </a:gs>
            </a:gsLst>
            <a:lin ang="5400000" scaled="0"/>
          </a:gradFill>
          <a:ln cap="flat" cmpd="tri" w="762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Hạnh phúc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533400" y="5943600"/>
            <a:ext cx="6934200" cy="6858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00CC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🡺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Khơi gợi lòng trắc ẩn, mối đồng cảm ở Thúy Vân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3429000" y="914400"/>
            <a:ext cx="2438400" cy="7620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EAEAEA"/>
              </a:gs>
            </a:gsLst>
            <a:path path="circle">
              <a:fillToRect b="50%" l="50%" r="50%" t="50%"/>
            </a:path>
            <a:tileRect/>
          </a:gradFill>
          <a:ln cap="flat" cmpd="thinThick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“sóng gió bất kì”</a:t>
            </a:r>
            <a:endParaRPr/>
          </a:p>
        </p:txBody>
      </p:sp>
      <p:cxnSp>
        <p:nvCxnSpPr>
          <p:cNvPr id="462" name="Google Shape;462;p16"/>
          <p:cNvCxnSpPr/>
          <p:nvPr/>
        </p:nvCxnSpPr>
        <p:spPr>
          <a:xfrm>
            <a:off x="3276600" y="1752600"/>
            <a:ext cx="2743200" cy="0"/>
          </a:xfrm>
          <a:prstGeom prst="straightConnector1">
            <a:avLst/>
          </a:prstGeom>
          <a:noFill/>
          <a:ln cap="flat" cmpd="sng" w="57150">
            <a:solidFill>
              <a:srgbClr val="CC66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3" name="Google Shape;463;p16"/>
          <p:cNvSpPr txBox="1"/>
          <p:nvPr/>
        </p:nvSpPr>
        <p:spPr>
          <a:xfrm>
            <a:off x="3581400" y="1828800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 cố, tai ương</a:t>
            </a:r>
            <a:endParaRPr/>
          </a:p>
        </p:txBody>
      </p:sp>
      <p:sp>
        <p:nvSpPr>
          <p:cNvPr id="464" name="Google Shape;464;p16"/>
          <p:cNvSpPr/>
          <p:nvPr/>
        </p:nvSpPr>
        <p:spPr>
          <a:xfrm>
            <a:off x="6248400" y="4191000"/>
            <a:ext cx="2743200" cy="762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CCFF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có thể chọn một</a:t>
            </a:r>
            <a:endParaRPr/>
          </a:p>
        </p:txBody>
      </p:sp>
      <p:sp>
        <p:nvSpPr>
          <p:cNvPr id="465" name="Google Shape;465;p16"/>
          <p:cNvSpPr/>
          <p:nvPr/>
        </p:nvSpPr>
        <p:spPr>
          <a:xfrm>
            <a:off x="6172200" y="1066800"/>
            <a:ext cx="2819400" cy="838200"/>
          </a:xfrm>
          <a:prstGeom prst="rect">
            <a:avLst/>
          </a:prstGeom>
          <a:gradFill>
            <a:gsLst>
              <a:gs pos="0">
                <a:srgbClr val="C0C0C0"/>
              </a:gs>
              <a:gs pos="50000">
                <a:schemeClr val="lt1"/>
              </a:gs>
              <a:gs pos="100000">
                <a:srgbClr val="C0C0C0"/>
              </a:gs>
            </a:gsLst>
            <a:lin ang="5400000" scaled="0"/>
          </a:gradFill>
          <a:ln cap="flat" cmpd="tri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“đứt gánh tương tư”</a:t>
            </a:r>
            <a:endParaRPr/>
          </a:p>
        </p:txBody>
      </p:sp>
      <p:sp>
        <p:nvSpPr>
          <p:cNvPr id="466" name="Google Shape;466;p16"/>
          <p:cNvSpPr/>
          <p:nvPr/>
        </p:nvSpPr>
        <p:spPr>
          <a:xfrm>
            <a:off x="6172200" y="2362200"/>
            <a:ext cx="2819400" cy="838200"/>
          </a:xfrm>
          <a:prstGeom prst="rect">
            <a:avLst/>
          </a:prstGeom>
          <a:gradFill>
            <a:gsLst>
              <a:gs pos="0">
                <a:srgbClr val="C0C0C0"/>
              </a:gs>
              <a:gs pos="50000">
                <a:schemeClr val="lt1"/>
              </a:gs>
              <a:gs pos="100000">
                <a:srgbClr val="C0C0C0"/>
              </a:gs>
            </a:gsLst>
            <a:lin ang="5400000" scaled="0"/>
          </a:gradFill>
          <a:ln cap="flat" cmpd="tri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Hạnh phúc tan vỡ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533400" y="2362200"/>
            <a:ext cx="2667000" cy="838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CCFF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yêu thắm thiết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1371600" y="5181600"/>
            <a:ext cx="4267200" cy="6096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99FF"/>
              </a:gs>
            </a:gsLst>
            <a:lin ang="5400000" scaled="0"/>
          </a:gradFill>
          <a:ln cap="flat" cmpd="tri" w="762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🡺 Hoàn cảnh éo le, ngang trái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s" id="469" name="Google Shape;46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400" y="3733800"/>
            <a:ext cx="2743200" cy="297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images4" id="470" name="Google Shape;47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3695700"/>
            <a:ext cx="2743200" cy="297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71" name="Google Shape;471;p16"/>
          <p:cNvSpPr/>
          <p:nvPr/>
        </p:nvSpPr>
        <p:spPr>
          <a:xfrm>
            <a:off x="3657600" y="1828800"/>
            <a:ext cx="5257800" cy="533400"/>
          </a:xfrm>
          <a:prstGeom prst="wedgeRoundRectCallout">
            <a:avLst>
              <a:gd fmla="val -67782" name="adj1"/>
              <a:gd fmla="val -61903" name="adj2"/>
              <a:gd fmla="val 16667" name="adj3"/>
            </a:avLst>
          </a:prstGeom>
          <a:solidFill>
            <a:srgbClr val="FFCC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hà sánh giọng quỳnh tương</a:t>
            </a:r>
            <a:endParaRPr/>
          </a:p>
        </p:txBody>
      </p:sp>
      <p:sp>
        <p:nvSpPr>
          <p:cNvPr id="472" name="Google Shape;472;p16"/>
          <p:cNvSpPr/>
          <p:nvPr/>
        </p:nvSpPr>
        <p:spPr>
          <a:xfrm>
            <a:off x="3810000" y="838200"/>
            <a:ext cx="5105400" cy="838200"/>
          </a:xfrm>
          <a:prstGeom prst="wedgeRoundRectCallout">
            <a:avLst>
              <a:gd fmla="val -66046" name="adj1"/>
              <a:gd fmla="val 17801" name="adj2"/>
              <a:gd fmla="val 16667" name="adj3"/>
            </a:avLst>
          </a:prstGeom>
          <a:solidFill>
            <a:srgbClr val="FFCC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Sẵn tay khăn gấm, quạt quỳ,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Với cành thoa ấy, tức thì đổi trao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533400" y="152400"/>
            <a:ext cx="5638800" cy="685800"/>
          </a:xfrm>
          <a:prstGeom prst="flowChartAlternateProcess">
            <a:avLst/>
          </a:prstGeom>
          <a:solidFill>
            <a:srgbClr val="EAEAEA"/>
          </a:solidFill>
          <a:ln cap="flat" cmpd="thinThick" w="57150">
            <a:solidFill>
              <a:srgbClr val="66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Thúy Kiều giãi bày hoàn cảnh của mình: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kimvank" id="474" name="Google Shape;47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0" y="3747655"/>
            <a:ext cx="2819400" cy="2971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75" name="Google Shape;475;p16"/>
          <p:cNvSpPr/>
          <p:nvPr/>
        </p:nvSpPr>
        <p:spPr>
          <a:xfrm>
            <a:off x="1676400" y="1981200"/>
            <a:ext cx="228600" cy="304800"/>
          </a:xfrm>
          <a:prstGeom prst="downArrow">
            <a:avLst>
              <a:gd fmla="val 50000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7543800" y="1981200"/>
            <a:ext cx="228600" cy="304800"/>
          </a:xfrm>
          <a:prstGeom prst="downArrow">
            <a:avLst>
              <a:gd fmla="val 50000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77" name="Google Shape;477;p16"/>
          <p:cNvCxnSpPr/>
          <p:nvPr/>
        </p:nvCxnSpPr>
        <p:spPr>
          <a:xfrm>
            <a:off x="3276600" y="4727864"/>
            <a:ext cx="2667000" cy="0"/>
          </a:xfrm>
          <a:prstGeom prst="straightConnector1">
            <a:avLst/>
          </a:prstGeom>
          <a:noFill/>
          <a:ln cap="flat" cmpd="sng" w="76200">
            <a:solidFill>
              <a:srgbClr val="CC00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8" name="Google Shape;478;p16"/>
          <p:cNvCxnSpPr/>
          <p:nvPr/>
        </p:nvCxnSpPr>
        <p:spPr>
          <a:xfrm flipH="1">
            <a:off x="4495800" y="2514600"/>
            <a:ext cx="838200" cy="73429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9" name="Google Shape;479;p16"/>
          <p:cNvSpPr/>
          <p:nvPr/>
        </p:nvSpPr>
        <p:spPr>
          <a:xfrm>
            <a:off x="1752600" y="3179618"/>
            <a:ext cx="228600" cy="304800"/>
          </a:xfrm>
          <a:prstGeom prst="downArrow">
            <a:avLst>
              <a:gd fmla="val 50000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16"/>
          <p:cNvSpPr/>
          <p:nvPr/>
        </p:nvSpPr>
        <p:spPr>
          <a:xfrm>
            <a:off x="6324600" y="3477491"/>
            <a:ext cx="2362200" cy="6096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99FF"/>
              </a:gs>
            </a:gsLst>
            <a:lin ang="5400000" scaled="0"/>
          </a:gradFill>
          <a:ln cap="flat" cmpd="tri" w="762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Đau khổ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16"/>
          <p:cNvSpPr/>
          <p:nvPr/>
        </p:nvSpPr>
        <p:spPr>
          <a:xfrm>
            <a:off x="7353300" y="3172691"/>
            <a:ext cx="228600" cy="304800"/>
          </a:xfrm>
          <a:prstGeom prst="downArrow">
            <a:avLst>
              <a:gd fmla="val 50000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2" name="Google Shape;482;p16"/>
          <p:cNvCxnSpPr/>
          <p:nvPr/>
        </p:nvCxnSpPr>
        <p:spPr>
          <a:xfrm>
            <a:off x="4495800" y="3248891"/>
            <a:ext cx="990600" cy="71350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3" name="Google Shape;483;p16"/>
          <p:cNvCxnSpPr/>
          <p:nvPr/>
        </p:nvCxnSpPr>
        <p:spPr>
          <a:xfrm flipH="1">
            <a:off x="3657600" y="3248891"/>
            <a:ext cx="838200" cy="71350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4" name="Google Shape;484;p16"/>
          <p:cNvCxnSpPr/>
          <p:nvPr/>
        </p:nvCxnSpPr>
        <p:spPr>
          <a:xfrm rot="10800000">
            <a:off x="3581400" y="2611581"/>
            <a:ext cx="952500" cy="63730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"/>
          <p:cNvSpPr txBox="1"/>
          <p:nvPr>
            <p:ph type="title"/>
          </p:nvPr>
        </p:nvSpPr>
        <p:spPr>
          <a:xfrm>
            <a:off x="457200" y="1143000"/>
            <a:ext cx="8208818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bốn câu thơ sau và trả lời câu hỏi nêu ở dưới:</a:t>
            </a:r>
            <a:b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17"/>
          <p:cNvSpPr txBox="1"/>
          <p:nvPr>
            <p:ph idx="1" type="body"/>
          </p:nvPr>
        </p:nvSpPr>
        <p:spPr>
          <a:xfrm>
            <a:off x="471056" y="1905000"/>
            <a:ext cx="8139544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28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xuân em hãy còn dài,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SzPts val="2128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Xót tình máu mủ thay lời nước non.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SzPts val="2128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 dù thịt nát xương mòn,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SzPts val="2128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Ngậm cười chín suối hãy còn thơm lây.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128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Để thuyết phục Vân nhận lời trao duyên, Thúy Kiều đã đưa ra những cơ sở ( về lý và về tình) nào?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128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Qua lời thuyết phục của Thúy Kiều chứng tỏ Kiều là cô gái  như thế nào?(có những phẩm chất nào đáng trân trọng)</a:t>
            </a:r>
            <a:endParaRPr/>
          </a:p>
          <a:p>
            <a:pPr indent="-379222" lvl="0" marL="514350" rtl="0" algn="l">
              <a:spcBef>
                <a:spcPts val="560"/>
              </a:spcBef>
              <a:spcAft>
                <a:spcPts val="0"/>
              </a:spcAft>
              <a:buSzPts val="2128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Google Shape;491;p17"/>
          <p:cNvSpPr txBox="1"/>
          <p:nvPr/>
        </p:nvSpPr>
        <p:spPr>
          <a:xfrm>
            <a:off x="457200" y="647700"/>
            <a:ext cx="6637468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NHÓM</a:t>
            </a:r>
            <a:endParaRPr b="1" sz="32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3300"/>
          </a:solidFill>
          <a:ln cap="flat" cmpd="tri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oihoa4" id="497" name="Google Shape;497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81000"/>
            <a:ext cx="8534400" cy="6248400"/>
          </a:xfrm>
          <a:prstGeom prst="rect">
            <a:avLst/>
          </a:prstGeom>
          <a:noFill/>
          <a:ln cap="flat" cmpd="tri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98" name="Google Shape;498;p18"/>
          <p:cNvSpPr/>
          <p:nvPr/>
        </p:nvSpPr>
        <p:spPr>
          <a:xfrm>
            <a:off x="457200" y="4495800"/>
            <a:ext cx="5257800" cy="6096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99FF"/>
              </a:gs>
            </a:gsLst>
            <a:lin ang="5400000" scaled="0"/>
          </a:gradFill>
          <a:ln cap="flat" cmpd="tri" w="762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🡺 Khích lệ - ràng buộc, có lí – có tình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3429000" y="1524000"/>
            <a:ext cx="2667000" cy="838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CC66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“tình máu mủ”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(/</a:t>
            </a:r>
            <a:r>
              <a:rPr b="1" i="1"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nước non</a:t>
            </a:r>
            <a:r>
              <a:rPr b="1"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500" name="Google Shape;500;p18"/>
          <p:cNvSpPr/>
          <p:nvPr/>
        </p:nvSpPr>
        <p:spPr>
          <a:xfrm>
            <a:off x="6248400" y="1524000"/>
            <a:ext cx="2438400" cy="838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CC66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“ngậm cười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chín suối”</a:t>
            </a:r>
            <a:endParaRPr/>
          </a:p>
        </p:txBody>
      </p:sp>
      <p:sp>
        <p:nvSpPr>
          <p:cNvPr id="501" name="Google Shape;501;p18"/>
          <p:cNvSpPr/>
          <p:nvPr/>
        </p:nvSpPr>
        <p:spPr>
          <a:xfrm>
            <a:off x="457200" y="1524000"/>
            <a:ext cx="2743200" cy="838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CC66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“Ngày xuân”- dài</a:t>
            </a:r>
            <a:endParaRPr/>
          </a:p>
        </p:txBody>
      </p:sp>
      <p:sp>
        <p:nvSpPr>
          <p:cNvPr id="502" name="Google Shape;502;p18"/>
          <p:cNvSpPr/>
          <p:nvPr/>
        </p:nvSpPr>
        <p:spPr>
          <a:xfrm>
            <a:off x="457200" y="2971800"/>
            <a:ext cx="2743200" cy="914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CC00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 trẻ</a:t>
            </a:r>
            <a:endParaRPr/>
          </a:p>
        </p:txBody>
      </p:sp>
      <p:pic>
        <p:nvPicPr>
          <p:cNvPr descr="images3" id="503" name="Google Shape;50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3886200"/>
            <a:ext cx="2819400" cy="2667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imagesCACD1ZZQ" id="504" name="Google Shape;50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3733800"/>
            <a:ext cx="2667000" cy="281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slide0036_image111" id="505" name="Google Shape;50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000" y="3810000"/>
            <a:ext cx="28194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8"/>
          <p:cNvSpPr/>
          <p:nvPr/>
        </p:nvSpPr>
        <p:spPr>
          <a:xfrm>
            <a:off x="4648200" y="2438400"/>
            <a:ext cx="228600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CC00"/>
          </a:solidFill>
          <a:ln cap="flat" cmpd="thinThick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1676400" y="2438400"/>
            <a:ext cx="228600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CC00"/>
          </a:solidFill>
          <a:ln cap="flat" cmpd="thinThick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7239000" y="2438400"/>
            <a:ext cx="228600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CC00"/>
          </a:solidFill>
          <a:ln cap="flat" cmpd="thinThick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18"/>
          <p:cNvSpPr/>
          <p:nvPr/>
        </p:nvSpPr>
        <p:spPr>
          <a:xfrm>
            <a:off x="6248400" y="2971800"/>
            <a:ext cx="2438400" cy="914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CC00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chết 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mãn nguyện</a:t>
            </a:r>
            <a:endParaRPr/>
          </a:p>
        </p:txBody>
      </p:sp>
      <p:sp>
        <p:nvSpPr>
          <p:cNvPr id="510" name="Google Shape;510;p18"/>
          <p:cNvSpPr/>
          <p:nvPr/>
        </p:nvSpPr>
        <p:spPr>
          <a:xfrm>
            <a:off x="3352800" y="2971800"/>
            <a:ext cx="2743200" cy="914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CC00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D6009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chị em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ruột thịt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D6009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8"/>
          <p:cNvSpPr/>
          <p:nvPr/>
        </p:nvSpPr>
        <p:spPr>
          <a:xfrm>
            <a:off x="457200" y="5638800"/>
            <a:ext cx="7543800" cy="6858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00CC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🡺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Khéo léo đặt Thúy Vân vào tình thế không thể chối từ</a:t>
            </a:r>
            <a:endParaRPr/>
          </a:p>
        </p:txBody>
      </p:sp>
      <p:sp>
        <p:nvSpPr>
          <p:cNvPr id="512" name="Google Shape;512;p18"/>
          <p:cNvSpPr/>
          <p:nvPr/>
        </p:nvSpPr>
        <p:spPr>
          <a:xfrm>
            <a:off x="457200" y="609600"/>
            <a:ext cx="6248400" cy="533400"/>
          </a:xfrm>
          <a:prstGeom prst="flowChartAlternateProcess">
            <a:avLst/>
          </a:prstGeom>
          <a:solidFill>
            <a:srgbClr val="EAEAEA"/>
          </a:solidFill>
          <a:ln cap="flat" cmpd="thinThick" w="57150">
            <a:solidFill>
              <a:srgbClr val="66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Thúy Kiều thuyết phục, ràng buộc Thúy Vân: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18"/>
          <p:cNvSpPr/>
          <p:nvPr/>
        </p:nvSpPr>
        <p:spPr>
          <a:xfrm>
            <a:off x="2209800" y="2514600"/>
            <a:ext cx="457200" cy="45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3300"/>
          </a:solidFill>
          <a:ln cap="flat" cmpd="tri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tanyin3" id="519" name="Google Shape;51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8229600" cy="6096000"/>
          </a:xfrm>
          <a:prstGeom prst="rect">
            <a:avLst/>
          </a:prstGeom>
          <a:solidFill>
            <a:srgbClr val="CC6600"/>
          </a:solidFill>
          <a:ln cap="flat" cmpd="tri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20" name="Google Shape;520;p19"/>
          <p:cNvSpPr/>
          <p:nvPr/>
        </p:nvSpPr>
        <p:spPr>
          <a:xfrm rot="2060901">
            <a:off x="2859088" y="2163763"/>
            <a:ext cx="1374775" cy="300037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19"/>
          <p:cNvSpPr/>
          <p:nvPr/>
        </p:nvSpPr>
        <p:spPr>
          <a:xfrm rot="5400000">
            <a:off x="4724400" y="2133600"/>
            <a:ext cx="762000" cy="3048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19"/>
          <p:cNvSpPr/>
          <p:nvPr/>
        </p:nvSpPr>
        <p:spPr>
          <a:xfrm rot="8997407">
            <a:off x="5795963" y="2157413"/>
            <a:ext cx="1568450" cy="282575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19"/>
          <p:cNvSpPr/>
          <p:nvPr/>
        </p:nvSpPr>
        <p:spPr>
          <a:xfrm rot="5400000">
            <a:off x="4876800" y="3886200"/>
            <a:ext cx="457200" cy="457200"/>
          </a:xfrm>
          <a:prstGeom prst="notchedRightArrow">
            <a:avLst>
              <a:gd fmla="val 50000" name="adj1"/>
              <a:gd fmla="val 25000" name="adj2"/>
            </a:avLst>
          </a:prstGeom>
          <a:solidFill>
            <a:srgbClr val="FF0000"/>
          </a:solidFill>
          <a:ln cap="flat" cmpd="thinThick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Canvas" id="524" name="Google Shape;524;p19"/>
          <p:cNvSpPr/>
          <p:nvPr/>
        </p:nvSpPr>
        <p:spPr>
          <a:xfrm>
            <a:off x="381000" y="2590800"/>
            <a:ext cx="2895600" cy="3048000"/>
          </a:xfrm>
          <a:prstGeom prst="verticalScroll">
            <a:avLst>
              <a:gd fmla="val 12500" name="adj"/>
            </a:avLst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28575">
            <a:solidFill>
              <a:srgbClr val="CC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966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hạnh phúc 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người yêu, 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Thúy Kiều đã 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 những 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lẽ thiết tha,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tâm huyết để 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thuyết phục 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Thúy Vân nhận lời.</a:t>
            </a:r>
            <a:endParaRPr/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None/>
            </a:pPr>
            <a:r>
              <a:t/>
            </a:r>
            <a:endParaRPr b="1" i="1" sz="200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p19"/>
          <p:cNvSpPr/>
          <p:nvPr/>
        </p:nvSpPr>
        <p:spPr>
          <a:xfrm>
            <a:off x="838200" y="3048000"/>
            <a:ext cx="152400" cy="152400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19"/>
          <p:cNvSpPr/>
          <p:nvPr/>
        </p:nvSpPr>
        <p:spPr>
          <a:xfrm>
            <a:off x="3505200" y="2653145"/>
            <a:ext cx="3124200" cy="1219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B2B2B2"/>
              </a:gs>
            </a:gsLst>
            <a:path path="circle">
              <a:fillToRect b="50%" l="50%" r="50%" t="50%"/>
            </a:path>
            <a:tileRect/>
          </a:gradFill>
          <a:ln cap="flat" cmpd="thinThick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thuyết phục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Thúy Vân</a:t>
            </a:r>
            <a:r>
              <a:rPr b="1" lang="en-US" sz="1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7" name="Google Shape;527;p19"/>
          <p:cNvSpPr/>
          <p:nvPr/>
        </p:nvSpPr>
        <p:spPr>
          <a:xfrm>
            <a:off x="4038600" y="533400"/>
            <a:ext cx="2057400" cy="1295400"/>
          </a:xfrm>
          <a:prstGeom prst="flowChartAlternateProcess">
            <a:avLst/>
          </a:prstGeom>
          <a:gradFill>
            <a:gsLst>
              <a:gs pos="0">
                <a:srgbClr val="FFFFCC"/>
              </a:gs>
              <a:gs pos="100000">
                <a:srgbClr val="FF9966"/>
              </a:gs>
            </a:gsLst>
            <a:path path="circle">
              <a:fillToRect b="50%" l="50%" r="50%" t="50%"/>
            </a:path>
            <a:tileRect/>
          </a:gradFill>
          <a:ln cap="flat" cmpd="thinThick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khơi gợi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sự đồng cảm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8" name="Google Shape;528;p19"/>
          <p:cNvSpPr/>
          <p:nvPr/>
        </p:nvSpPr>
        <p:spPr>
          <a:xfrm>
            <a:off x="1752600" y="533400"/>
            <a:ext cx="2057400" cy="1295400"/>
          </a:xfrm>
          <a:prstGeom prst="flowChartAlternateProcess">
            <a:avLst/>
          </a:prstGeom>
          <a:gradFill>
            <a:gsLst>
              <a:gs pos="0">
                <a:srgbClr val="FFFFCC"/>
              </a:gs>
              <a:gs pos="100000">
                <a:srgbClr val="FF9966"/>
              </a:gs>
            </a:gsLst>
            <a:path path="circle">
              <a:fillToRect b="50%" l="50%" r="50%" t="50%"/>
            </a:path>
            <a:tileRect/>
          </a:gradFill>
          <a:ln cap="flat" cmpd="thinThick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khẩn thiết,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nhún mình</a:t>
            </a:r>
            <a:endParaRPr/>
          </a:p>
        </p:txBody>
      </p:sp>
      <p:sp>
        <p:nvSpPr>
          <p:cNvPr id="529" name="Google Shape;529;p19"/>
          <p:cNvSpPr/>
          <p:nvPr/>
        </p:nvSpPr>
        <p:spPr>
          <a:xfrm>
            <a:off x="6324600" y="533400"/>
            <a:ext cx="2057400" cy="1295400"/>
          </a:xfrm>
          <a:prstGeom prst="flowChartAlternateProcess">
            <a:avLst/>
          </a:prstGeom>
          <a:gradFill>
            <a:gsLst>
              <a:gs pos="0">
                <a:srgbClr val="FFFFCC"/>
              </a:gs>
              <a:gs pos="100000">
                <a:srgbClr val="FF9966"/>
              </a:gs>
            </a:gsLst>
            <a:path path="circle">
              <a:fillToRect b="50%" l="50%" r="50%" t="50%"/>
            </a:path>
            <a:tileRect/>
          </a:gradFill>
          <a:ln cap="flat" cmpd="thinThick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khích lệ,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ràng buộc</a:t>
            </a:r>
            <a:endParaRPr/>
          </a:p>
        </p:txBody>
      </p:sp>
      <p:sp>
        <p:nvSpPr>
          <p:cNvPr id="530" name="Google Shape;530;p19"/>
          <p:cNvSpPr/>
          <p:nvPr/>
        </p:nvSpPr>
        <p:spPr>
          <a:xfrm>
            <a:off x="4038600" y="4401234"/>
            <a:ext cx="2133600" cy="1524000"/>
          </a:xfrm>
          <a:prstGeom prst="flowChartAlternateProcess">
            <a:avLst/>
          </a:prstGeom>
          <a:gradFill>
            <a:gsLst>
              <a:gs pos="0">
                <a:srgbClr val="FFCC99"/>
              </a:gs>
              <a:gs pos="100000">
                <a:srgbClr val="FF0000"/>
              </a:gs>
            </a:gsLst>
            <a:path path="circle">
              <a:fillToRect b="50%" l="50%" r="50%" t="50%"/>
            </a:path>
            <a:tileRect/>
          </a:gradFill>
          <a:ln cap="flat" cmpd="tri" w="762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hạnh phúc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Trọng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p19"/>
          <p:cNvSpPr/>
          <p:nvPr/>
        </p:nvSpPr>
        <p:spPr>
          <a:xfrm>
            <a:off x="914400" y="5925234"/>
            <a:ext cx="7848600" cy="461665"/>
          </a:xfrm>
          <a:prstGeom prst="rect">
            <a:avLst/>
          </a:prstGeom>
          <a:solidFill>
            <a:schemeClr val="accent2"/>
          </a:solidFill>
          <a:ln cap="flat" cmpd="sng" w="15875">
            <a:solidFill>
              <a:srgbClr val="524B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 minh, đoan trang, tế nhị, hiếu thảo, tình nghĩa.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 txBox="1"/>
          <p:nvPr>
            <p:ph idx="1" type="body"/>
          </p:nvPr>
        </p:nvSpPr>
        <p:spPr>
          <a:xfrm>
            <a:off x="609600" y="6096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342900" rtl="0" algn="l">
              <a:spcBef>
                <a:spcPts val="0"/>
              </a:spcBef>
              <a:spcAft>
                <a:spcPts val="0"/>
              </a:spcAft>
              <a:buSzPts val="2736"/>
              <a:buChar char="🞇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sáng tạo trong Truyện Kiều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2"/>
          <p:cNvSpPr txBox="1"/>
          <p:nvPr/>
        </p:nvSpPr>
        <p:spPr>
          <a:xfrm>
            <a:off x="574964" y="1219200"/>
            <a:ext cx="3082636" cy="838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DC4C0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Vân Kiều truyện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(Thanh Tâm Tài Nhân)</a:t>
            </a:r>
            <a:endParaRPr/>
          </a:p>
          <a:p>
            <a:pPr indent="0" lvl="0" marL="6858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2"/>
          <p:cNvSpPr txBox="1"/>
          <p:nvPr/>
        </p:nvSpPr>
        <p:spPr>
          <a:xfrm>
            <a:off x="5555673" y="1219200"/>
            <a:ext cx="3089563" cy="838200"/>
          </a:xfrm>
          <a:prstGeom prst="rect">
            <a:avLst/>
          </a:prstGeom>
          <a:gradFill>
            <a:gsLst>
              <a:gs pos="0">
                <a:srgbClr val="ECE3DF"/>
              </a:gs>
              <a:gs pos="40000">
                <a:srgbClr val="D8B69E"/>
              </a:gs>
              <a:gs pos="100000">
                <a:srgbClr val="99693D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 Kiều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(Nguyễn Du)</a:t>
            </a:r>
            <a:endParaRPr/>
          </a:p>
          <a:p>
            <a:pPr indent="0" lvl="0" marL="6858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"/>
          <p:cNvSpPr txBox="1"/>
          <p:nvPr/>
        </p:nvSpPr>
        <p:spPr>
          <a:xfrm>
            <a:off x="574964" y="2057400"/>
            <a:ext cx="3082636" cy="838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DC4C0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"/>
          <p:cNvSpPr txBox="1"/>
          <p:nvPr/>
        </p:nvSpPr>
        <p:spPr>
          <a:xfrm>
            <a:off x="574964" y="2895600"/>
            <a:ext cx="3082636" cy="838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DC4C0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"/>
          <p:cNvSpPr txBox="1"/>
          <p:nvPr/>
        </p:nvSpPr>
        <p:spPr>
          <a:xfrm>
            <a:off x="574964" y="3733800"/>
            <a:ext cx="3082636" cy="838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DC4C0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2"/>
          <p:cNvSpPr txBox="1"/>
          <p:nvPr/>
        </p:nvSpPr>
        <p:spPr>
          <a:xfrm>
            <a:off x="574964" y="4572000"/>
            <a:ext cx="3089563" cy="71350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DC4C0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"/>
          <p:cNvSpPr txBox="1"/>
          <p:nvPr/>
        </p:nvSpPr>
        <p:spPr>
          <a:xfrm>
            <a:off x="581891" y="5410200"/>
            <a:ext cx="3082636" cy="838200"/>
          </a:xfrm>
          <a:prstGeom prst="rect">
            <a:avLst/>
          </a:prstGeom>
          <a:solidFill>
            <a:schemeClr val="accent3"/>
          </a:solidFill>
          <a:ln cap="flat" cmpd="sng" w="15875">
            <a:solidFill>
              <a:srgbClr val="BA4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2"/>
          <p:cNvSpPr/>
          <p:nvPr/>
        </p:nvSpPr>
        <p:spPr>
          <a:xfrm>
            <a:off x="581891" y="4648200"/>
            <a:ext cx="3075709" cy="762000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2"/>
          <p:cNvSpPr/>
          <p:nvPr/>
        </p:nvSpPr>
        <p:spPr>
          <a:xfrm>
            <a:off x="581891" y="5410200"/>
            <a:ext cx="3075709" cy="838200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2"/>
          <p:cNvSpPr/>
          <p:nvPr/>
        </p:nvSpPr>
        <p:spPr>
          <a:xfrm>
            <a:off x="581891" y="3733800"/>
            <a:ext cx="3075709" cy="914400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2"/>
          <p:cNvSpPr/>
          <p:nvPr/>
        </p:nvSpPr>
        <p:spPr>
          <a:xfrm>
            <a:off x="574964" y="2895600"/>
            <a:ext cx="3082636" cy="838200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2"/>
          <p:cNvSpPr/>
          <p:nvPr/>
        </p:nvSpPr>
        <p:spPr>
          <a:xfrm>
            <a:off x="581891" y="2057400"/>
            <a:ext cx="3075709" cy="838200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2"/>
          <p:cNvSpPr txBox="1"/>
          <p:nvPr/>
        </p:nvSpPr>
        <p:spPr>
          <a:xfrm>
            <a:off x="3664527" y="2095500"/>
            <a:ext cx="1898073" cy="8382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2"/>
          <p:cNvSpPr txBox="1"/>
          <p:nvPr/>
        </p:nvSpPr>
        <p:spPr>
          <a:xfrm>
            <a:off x="3657600" y="2895600"/>
            <a:ext cx="1898073" cy="8382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 tự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2"/>
          <p:cNvSpPr txBox="1"/>
          <p:nvPr/>
        </p:nvSpPr>
        <p:spPr>
          <a:xfrm>
            <a:off x="3664527" y="3733800"/>
            <a:ext cx="1898073" cy="8382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</a:t>
            </a:r>
            <a:endParaRPr/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2"/>
          <p:cNvSpPr txBox="1"/>
          <p:nvPr/>
        </p:nvSpPr>
        <p:spPr>
          <a:xfrm>
            <a:off x="3664527" y="4592782"/>
            <a:ext cx="1898073" cy="8382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 thuật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"/>
          <p:cNvSpPr txBox="1"/>
          <p:nvPr/>
        </p:nvSpPr>
        <p:spPr>
          <a:xfrm>
            <a:off x="3664527" y="5430982"/>
            <a:ext cx="1898073" cy="8382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 trí </a:t>
            </a:r>
            <a:endParaRPr/>
          </a:p>
          <a:p>
            <a:pPr indent="0" lvl="0" marL="6858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2"/>
          <p:cNvSpPr/>
          <p:nvPr/>
        </p:nvSpPr>
        <p:spPr>
          <a:xfrm>
            <a:off x="5562600" y="1219200"/>
            <a:ext cx="3082636" cy="914400"/>
          </a:xfrm>
          <a:prstGeom prst="frame">
            <a:avLst>
              <a:gd fmla="val 3409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2"/>
          <p:cNvSpPr txBox="1"/>
          <p:nvPr/>
        </p:nvSpPr>
        <p:spPr>
          <a:xfrm>
            <a:off x="5569527" y="2130137"/>
            <a:ext cx="3089563" cy="838200"/>
          </a:xfrm>
          <a:prstGeom prst="rect">
            <a:avLst/>
          </a:prstGeom>
          <a:gradFill>
            <a:gsLst>
              <a:gs pos="0">
                <a:srgbClr val="ECE3DF"/>
              </a:gs>
              <a:gs pos="40000">
                <a:srgbClr val="D8B69E"/>
              </a:gs>
              <a:gs pos="100000">
                <a:srgbClr val="99693D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2"/>
          <p:cNvSpPr/>
          <p:nvPr/>
        </p:nvSpPr>
        <p:spPr>
          <a:xfrm>
            <a:off x="5569527" y="2133600"/>
            <a:ext cx="3075709" cy="834737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5569527" y="1219200"/>
            <a:ext cx="3075709" cy="838200"/>
          </a:xfrm>
          <a:prstGeom prst="frame">
            <a:avLst>
              <a:gd fmla="val 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2"/>
          <p:cNvSpPr txBox="1"/>
          <p:nvPr/>
        </p:nvSpPr>
        <p:spPr>
          <a:xfrm>
            <a:off x="5583382" y="2968337"/>
            <a:ext cx="3089563" cy="765463"/>
          </a:xfrm>
          <a:prstGeom prst="rect">
            <a:avLst/>
          </a:prstGeom>
          <a:gradFill>
            <a:gsLst>
              <a:gs pos="0">
                <a:srgbClr val="ECE3DF"/>
              </a:gs>
              <a:gs pos="40000">
                <a:srgbClr val="D8B69E"/>
              </a:gs>
              <a:gs pos="100000">
                <a:srgbClr val="99693D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"/>
          <p:cNvSpPr/>
          <p:nvPr/>
        </p:nvSpPr>
        <p:spPr>
          <a:xfrm>
            <a:off x="5583382" y="2968337"/>
            <a:ext cx="3061854" cy="765463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2"/>
          <p:cNvSpPr txBox="1"/>
          <p:nvPr/>
        </p:nvSpPr>
        <p:spPr>
          <a:xfrm>
            <a:off x="5576453" y="3771900"/>
            <a:ext cx="3089563" cy="838200"/>
          </a:xfrm>
          <a:prstGeom prst="rect">
            <a:avLst/>
          </a:prstGeom>
          <a:gradFill>
            <a:gsLst>
              <a:gs pos="0">
                <a:srgbClr val="ECE3DF"/>
              </a:gs>
              <a:gs pos="40000">
                <a:srgbClr val="D8B69E"/>
              </a:gs>
              <a:gs pos="100000">
                <a:srgbClr val="99693D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"/>
          <p:cNvSpPr txBox="1"/>
          <p:nvPr/>
        </p:nvSpPr>
        <p:spPr>
          <a:xfrm>
            <a:off x="5604163" y="4572000"/>
            <a:ext cx="3089563" cy="838200"/>
          </a:xfrm>
          <a:prstGeom prst="rect">
            <a:avLst/>
          </a:prstGeom>
          <a:gradFill>
            <a:gsLst>
              <a:gs pos="0">
                <a:srgbClr val="ECE3DF"/>
              </a:gs>
              <a:gs pos="40000">
                <a:srgbClr val="D8B69E"/>
              </a:gs>
              <a:gs pos="100000">
                <a:srgbClr val="99693D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"/>
          <p:cNvSpPr txBox="1"/>
          <p:nvPr/>
        </p:nvSpPr>
        <p:spPr>
          <a:xfrm>
            <a:off x="5583381" y="5396346"/>
            <a:ext cx="3089563" cy="838200"/>
          </a:xfrm>
          <a:prstGeom prst="rect">
            <a:avLst/>
          </a:prstGeom>
          <a:gradFill>
            <a:gsLst>
              <a:gs pos="0">
                <a:srgbClr val="ECE3DF"/>
              </a:gs>
              <a:gs pos="40000">
                <a:srgbClr val="D8B69E"/>
              </a:gs>
              <a:gs pos="100000">
                <a:srgbClr val="99693D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2"/>
          <p:cNvSpPr/>
          <p:nvPr/>
        </p:nvSpPr>
        <p:spPr>
          <a:xfrm>
            <a:off x="5604163" y="3771900"/>
            <a:ext cx="3041073" cy="820882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2"/>
          <p:cNvSpPr/>
          <p:nvPr/>
        </p:nvSpPr>
        <p:spPr>
          <a:xfrm>
            <a:off x="5604163" y="4610100"/>
            <a:ext cx="3041073" cy="786246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2"/>
          <p:cNvSpPr/>
          <p:nvPr/>
        </p:nvSpPr>
        <p:spPr>
          <a:xfrm>
            <a:off x="5604163" y="5430982"/>
            <a:ext cx="3041073" cy="803564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0"/>
          <p:cNvSpPr/>
          <p:nvPr/>
        </p:nvSpPr>
        <p:spPr>
          <a:xfrm>
            <a:off x="381000" y="609600"/>
            <a:ext cx="83058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12800" lvl="0" marL="8128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1.</a:t>
            </a:r>
            <a:r>
              <a:rPr b="1"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Dòng nào dưới đây xác định không đúng vị trí của sự việc Thuý Kiều trao duyên cho Thuý Vân?</a:t>
            </a:r>
            <a:endParaRPr/>
          </a:p>
        </p:txBody>
      </p:sp>
      <p:sp>
        <p:nvSpPr>
          <p:cNvPr id="537" name="Google Shape;537;p20"/>
          <p:cNvSpPr/>
          <p:nvPr/>
        </p:nvSpPr>
        <p:spPr>
          <a:xfrm>
            <a:off x="457200" y="23622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12800" lvl="0" marL="81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Sau việc bọn sai nha ập tới bắt cha và em trai Kiều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20"/>
          <p:cNvSpPr/>
          <p:nvPr/>
        </p:nvSpPr>
        <p:spPr>
          <a:xfrm>
            <a:off x="457200" y="3429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12800" lvl="0" marL="81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Sau khi việc bán mình chuộc cha đã thu xếp xong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20"/>
          <p:cNvSpPr/>
          <p:nvPr/>
        </p:nvSpPr>
        <p:spPr>
          <a:xfrm>
            <a:off x="457200" y="4495800"/>
            <a:ext cx="8305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12800" lvl="0" marL="81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Sau khi Kim Trọng phải đi hộ tang chú ở Liêu Dương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0" name="Google Shape;540;p20"/>
          <p:cNvSpPr/>
          <p:nvPr/>
        </p:nvSpPr>
        <p:spPr>
          <a:xfrm>
            <a:off x="457200" y="5486400"/>
            <a:ext cx="8305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12800" lvl="0" marL="81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Trước đêm Kim Trọng và Thuý Kiều thề nguyền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1" name="Google Shape;541;p20"/>
          <p:cNvSpPr/>
          <p:nvPr/>
        </p:nvSpPr>
        <p:spPr>
          <a:xfrm>
            <a:off x="457200" y="5486400"/>
            <a:ext cx="8305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12800" lvl="0" marL="81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Trước đêm Kim Trọng và Thuý Kiều thề nguyền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1"/>
          <p:cNvSpPr/>
          <p:nvPr/>
        </p:nvSpPr>
        <p:spPr>
          <a:xfrm>
            <a:off x="754625" y="762000"/>
            <a:ext cx="66097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2. Chọn đáp án đúng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Google Shape;547;p21"/>
          <p:cNvSpPr txBox="1"/>
          <p:nvPr/>
        </p:nvSpPr>
        <p:spPr>
          <a:xfrm>
            <a:off x="533400" y="1371600"/>
            <a:ext cx="80772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thơ vừa học cho thấy Thúy Kiều là một cô gái: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p21"/>
          <p:cNvSpPr txBox="1"/>
          <p:nvPr/>
        </p:nvSpPr>
        <p:spPr>
          <a:xfrm>
            <a:off x="872389" y="3431462"/>
            <a:ext cx="70792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Tài năng cầm, kì, thi, họa của Kiều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9" name="Google Shape;549;p21"/>
          <p:cNvSpPr txBox="1"/>
          <p:nvPr/>
        </p:nvSpPr>
        <p:spPr>
          <a:xfrm>
            <a:off x="872389" y="4343400"/>
            <a:ext cx="63713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Nghị lực, ý chí kiên cường</a:t>
            </a:r>
            <a:endParaRPr/>
          </a:p>
        </p:txBody>
      </p:sp>
      <p:sp>
        <p:nvSpPr>
          <p:cNvPr id="550" name="Google Shape;550;p21"/>
          <p:cNvSpPr txBox="1"/>
          <p:nvPr/>
        </p:nvSpPr>
        <p:spPr>
          <a:xfrm>
            <a:off x="872389" y="5410200"/>
            <a:ext cx="68432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Bản lĩnh và đức hạnh cao quý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21"/>
          <p:cNvSpPr/>
          <p:nvPr/>
        </p:nvSpPr>
        <p:spPr>
          <a:xfrm>
            <a:off x="754625" y="2323421"/>
            <a:ext cx="7620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Thông minh, đoan trang, tế nhị, hiếu thảo, tình nghĩa.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p21"/>
          <p:cNvSpPr/>
          <p:nvPr/>
        </p:nvSpPr>
        <p:spPr>
          <a:xfrm>
            <a:off x="754625" y="2307710"/>
            <a:ext cx="7620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Thông minh, đoan trang, tế nhị, hiếu thảo, tình nghĩa. 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2"/>
          <p:cNvSpPr/>
          <p:nvPr/>
        </p:nvSpPr>
        <p:spPr>
          <a:xfrm>
            <a:off x="381000" y="685800"/>
            <a:ext cx="83820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12800" lvl="0" marL="81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i="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</a:t>
            </a:r>
            <a:r>
              <a:rPr b="1" i="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Ngôn ngữ trong đoạn trích vừa học là lời đối thoại của ai?</a:t>
            </a:r>
            <a:endParaRPr b="1" i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22"/>
          <p:cNvSpPr/>
          <p:nvPr/>
        </p:nvSpPr>
        <p:spPr>
          <a:xfrm>
            <a:off x="381000" y="25908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12800" lvl="0" marL="81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i="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Thúy Kiều đối thoại với Thúy Vân</a:t>
            </a:r>
            <a:endParaRPr b="1" i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Google Shape;559;p22"/>
          <p:cNvSpPr/>
          <p:nvPr/>
        </p:nvSpPr>
        <p:spPr>
          <a:xfrm>
            <a:off x="325582" y="35052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12800" lvl="0" marL="81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i="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Thúy Kiều đối thoại với Kim Trọng</a:t>
            </a:r>
            <a:endParaRPr b="1" i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0" name="Google Shape;560;p22"/>
          <p:cNvSpPr/>
          <p:nvPr/>
        </p:nvSpPr>
        <p:spPr>
          <a:xfrm>
            <a:off x="304800" y="43434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12800" lvl="0" marL="81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i="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Thúy Kiều đối thoại với Thúy Vân và Kim Trọng</a:t>
            </a:r>
            <a:endParaRPr b="1" i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1" name="Google Shape;561;p22"/>
          <p:cNvSpPr/>
          <p:nvPr/>
        </p:nvSpPr>
        <p:spPr>
          <a:xfrm>
            <a:off x="346364" y="18288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12800" lvl="0" marL="81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i="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Thúy Vân đối thoại với Thúy Kiều</a:t>
            </a:r>
            <a:endParaRPr b="1" i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22"/>
          <p:cNvSpPr/>
          <p:nvPr/>
        </p:nvSpPr>
        <p:spPr>
          <a:xfrm>
            <a:off x="381000" y="25908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12800" lvl="0" marL="81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i="0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Thúy Kiều đối thoại với Thúy Vân</a:t>
            </a:r>
            <a:endParaRPr b="1" i="0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3"/>
          <p:cNvSpPr txBox="1"/>
          <p:nvPr>
            <p:ph type="title"/>
          </p:nvPr>
        </p:nvSpPr>
        <p:spPr>
          <a:xfrm>
            <a:off x="533400" y="1027664"/>
            <a:ext cx="8153400" cy="2706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viết một đoạn văn ngắn ( 10 đến 15 dòng), nêu cảm nhận của mình về nỗi lòng tâm trạng của Kiều khi phải trao duyên cho em.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"/>
          <p:cNvSpPr txBox="1"/>
          <p:nvPr>
            <p:ph idx="1" type="body"/>
          </p:nvPr>
        </p:nvSpPr>
        <p:spPr>
          <a:xfrm>
            <a:off x="609600" y="6096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342900" rtl="0" algn="l">
              <a:spcBef>
                <a:spcPts val="0"/>
              </a:spcBef>
              <a:spcAft>
                <a:spcPts val="0"/>
              </a:spcAft>
              <a:buSzPts val="2736"/>
              <a:buChar char="🞇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sáng tạo trong Truyện Kiều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3"/>
          <p:cNvSpPr txBox="1"/>
          <p:nvPr/>
        </p:nvSpPr>
        <p:spPr>
          <a:xfrm>
            <a:off x="574964" y="1219200"/>
            <a:ext cx="3082636" cy="838200"/>
          </a:xfrm>
          <a:prstGeom prst="rect">
            <a:avLst/>
          </a:prstGeom>
          <a:gradFill>
            <a:gsLst>
              <a:gs pos="0">
                <a:srgbClr val="ECE3DF"/>
              </a:gs>
              <a:gs pos="40000">
                <a:srgbClr val="D8B69E"/>
              </a:gs>
              <a:gs pos="100000">
                <a:srgbClr val="99693D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Vân Kiều truyện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(Thanh Tâm Tài Nhân)</a:t>
            </a:r>
            <a:endParaRPr/>
          </a:p>
          <a:p>
            <a:pPr indent="0" lvl="0" marL="6858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3"/>
          <p:cNvSpPr txBox="1"/>
          <p:nvPr/>
        </p:nvSpPr>
        <p:spPr>
          <a:xfrm>
            <a:off x="5555673" y="1219200"/>
            <a:ext cx="3089563" cy="838200"/>
          </a:xfrm>
          <a:prstGeom prst="rect">
            <a:avLst/>
          </a:prstGeom>
          <a:solidFill>
            <a:schemeClr val="accent3"/>
          </a:solidFill>
          <a:ln cap="flat" cmpd="sng" w="15875">
            <a:solidFill>
              <a:srgbClr val="BA4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 Kiều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(Nguyễn Du)</a:t>
            </a:r>
            <a:endParaRPr/>
          </a:p>
          <a:p>
            <a:pPr indent="0" lvl="0" marL="6858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3"/>
          <p:cNvSpPr txBox="1"/>
          <p:nvPr/>
        </p:nvSpPr>
        <p:spPr>
          <a:xfrm>
            <a:off x="574964" y="2057400"/>
            <a:ext cx="3082636" cy="838200"/>
          </a:xfrm>
          <a:prstGeom prst="rect">
            <a:avLst/>
          </a:prstGeom>
          <a:gradFill>
            <a:gsLst>
              <a:gs pos="0">
                <a:srgbClr val="ECE3DF"/>
              </a:gs>
              <a:gs pos="40000">
                <a:srgbClr val="D8B69E"/>
              </a:gs>
              <a:gs pos="100000">
                <a:srgbClr val="99693D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96"/>
              <a:buFont typeface="Noto Sans Symbols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-Tiểu thuyết chương hồi</a:t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596"/>
              <a:buFont typeface="Noto Sans Symbols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Tự sự, kể sự việc.</a:t>
            </a:r>
            <a:endParaRPr/>
          </a:p>
          <a:p>
            <a:pPr indent="0" lvl="0" marL="6858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3"/>
          <p:cNvSpPr txBox="1"/>
          <p:nvPr/>
        </p:nvSpPr>
        <p:spPr>
          <a:xfrm>
            <a:off x="574964" y="2895600"/>
            <a:ext cx="3082636" cy="838200"/>
          </a:xfrm>
          <a:prstGeom prst="rect">
            <a:avLst/>
          </a:prstGeom>
          <a:gradFill>
            <a:gsLst>
              <a:gs pos="0">
                <a:srgbClr val="ECE3DF"/>
              </a:gs>
              <a:gs pos="40000">
                <a:srgbClr val="D8B69E"/>
              </a:gs>
              <a:gs pos="100000">
                <a:srgbClr val="99693D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Hán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3"/>
          <p:cNvSpPr txBox="1"/>
          <p:nvPr/>
        </p:nvSpPr>
        <p:spPr>
          <a:xfrm>
            <a:off x="574964" y="3733800"/>
            <a:ext cx="3082636" cy="838200"/>
          </a:xfrm>
          <a:prstGeom prst="rect">
            <a:avLst/>
          </a:prstGeom>
          <a:gradFill>
            <a:gsLst>
              <a:gs pos="0">
                <a:srgbClr val="ECE3DF"/>
              </a:gs>
              <a:gs pos="40000">
                <a:srgbClr val="D8B69E"/>
              </a:gs>
              <a:gs pos="100000">
                <a:srgbClr val="99693D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96"/>
              <a:buFont typeface="Noto Sans Symbols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chuyện tình đau khổ</a:t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596"/>
              <a:buFont typeface="Noto Sans Symbols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Kim – Vân – Kiều)</a:t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3"/>
          <p:cNvSpPr txBox="1"/>
          <p:nvPr/>
        </p:nvSpPr>
        <p:spPr>
          <a:xfrm>
            <a:off x="574964" y="4572000"/>
            <a:ext cx="3089563" cy="713509"/>
          </a:xfrm>
          <a:prstGeom prst="rect">
            <a:avLst/>
          </a:prstGeom>
          <a:gradFill>
            <a:gsLst>
              <a:gs pos="0">
                <a:srgbClr val="ECE3DF"/>
              </a:gs>
              <a:gs pos="40000">
                <a:srgbClr val="D8B69E"/>
              </a:gs>
              <a:gs pos="100000">
                <a:srgbClr val="99693D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None/>
            </a:pPr>
            <a:r>
              <a:rPr b="0" i="0" lang="en-US" sz="22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Miêu tả chi tiết, tỉ mỉ…</a:t>
            </a:r>
            <a:endParaRPr b="0" i="0" sz="22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3"/>
          <p:cNvSpPr txBox="1"/>
          <p:nvPr/>
        </p:nvSpPr>
        <p:spPr>
          <a:xfrm>
            <a:off x="581891" y="5410200"/>
            <a:ext cx="3082636" cy="838200"/>
          </a:xfrm>
          <a:prstGeom prst="rect">
            <a:avLst/>
          </a:prstGeom>
          <a:gradFill>
            <a:gsLst>
              <a:gs pos="0">
                <a:srgbClr val="ECE3DF"/>
              </a:gs>
              <a:gs pos="40000">
                <a:srgbClr val="D8B69E"/>
              </a:gs>
              <a:gs pos="100000">
                <a:srgbClr val="99693D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96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596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581891" y="4648200"/>
            <a:ext cx="3075709" cy="762000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581891" y="5410200"/>
            <a:ext cx="3075709" cy="838200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Cuốn tiểu thuyết bình thường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3"/>
          <p:cNvSpPr/>
          <p:nvPr/>
        </p:nvSpPr>
        <p:spPr>
          <a:xfrm>
            <a:off x="581891" y="3733800"/>
            <a:ext cx="3075709" cy="914400"/>
          </a:xfrm>
          <a:prstGeom prst="frame">
            <a:avLst>
              <a:gd fmla="val 6439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"/>
          <p:cNvSpPr/>
          <p:nvPr/>
        </p:nvSpPr>
        <p:spPr>
          <a:xfrm>
            <a:off x="574964" y="2895600"/>
            <a:ext cx="3082636" cy="838200"/>
          </a:xfrm>
          <a:prstGeom prst="frame">
            <a:avLst>
              <a:gd fmla="val 5888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3"/>
          <p:cNvSpPr/>
          <p:nvPr/>
        </p:nvSpPr>
        <p:spPr>
          <a:xfrm>
            <a:off x="595746" y="2057400"/>
            <a:ext cx="3075709" cy="838200"/>
          </a:xfrm>
          <a:prstGeom prst="frame">
            <a:avLst>
              <a:gd fmla="val 2583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3"/>
          <p:cNvSpPr txBox="1"/>
          <p:nvPr/>
        </p:nvSpPr>
        <p:spPr>
          <a:xfrm>
            <a:off x="3664527" y="2095500"/>
            <a:ext cx="1898073" cy="8382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</a:t>
            </a:r>
            <a:endParaRPr b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3"/>
          <p:cNvSpPr txBox="1"/>
          <p:nvPr/>
        </p:nvSpPr>
        <p:spPr>
          <a:xfrm>
            <a:off x="3657600" y="2895600"/>
            <a:ext cx="1898073" cy="8382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 tự</a:t>
            </a:r>
            <a:endParaRPr b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3"/>
          <p:cNvSpPr txBox="1"/>
          <p:nvPr/>
        </p:nvSpPr>
        <p:spPr>
          <a:xfrm>
            <a:off x="3664527" y="3733800"/>
            <a:ext cx="1898073" cy="8382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</a:t>
            </a:r>
            <a:endParaRPr/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3"/>
          <p:cNvSpPr txBox="1"/>
          <p:nvPr/>
        </p:nvSpPr>
        <p:spPr>
          <a:xfrm>
            <a:off x="3664527" y="4592782"/>
            <a:ext cx="1898073" cy="8382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 thuật</a:t>
            </a:r>
            <a:endParaRPr b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3"/>
          <p:cNvSpPr txBox="1"/>
          <p:nvPr/>
        </p:nvSpPr>
        <p:spPr>
          <a:xfrm>
            <a:off x="3664527" y="5430982"/>
            <a:ext cx="1898073" cy="8382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 trí </a:t>
            </a:r>
            <a:endParaRPr/>
          </a:p>
          <a:p>
            <a:pPr indent="0" lvl="0" marL="6858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 b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3"/>
          <p:cNvSpPr/>
          <p:nvPr/>
        </p:nvSpPr>
        <p:spPr>
          <a:xfrm>
            <a:off x="5562600" y="1219200"/>
            <a:ext cx="3082636" cy="914400"/>
          </a:xfrm>
          <a:prstGeom prst="frame">
            <a:avLst>
              <a:gd fmla="val 3409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3"/>
          <p:cNvSpPr txBox="1"/>
          <p:nvPr/>
        </p:nvSpPr>
        <p:spPr>
          <a:xfrm>
            <a:off x="5569527" y="2130137"/>
            <a:ext cx="3089563" cy="890154"/>
          </a:xfrm>
          <a:prstGeom prst="rect">
            <a:avLst/>
          </a:prstGeom>
          <a:solidFill>
            <a:schemeClr val="accent3"/>
          </a:solidFill>
          <a:ln cap="flat" cmpd="sng" w="15875">
            <a:solidFill>
              <a:srgbClr val="BA4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b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-Truyện thơ</a:t>
            </a:r>
            <a:endParaRPr b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b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Tự sự và trữ tình, biểu hiện nội tâm.</a:t>
            </a:r>
            <a:endParaRPr b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3"/>
          <p:cNvSpPr/>
          <p:nvPr/>
        </p:nvSpPr>
        <p:spPr>
          <a:xfrm>
            <a:off x="5569527" y="2133600"/>
            <a:ext cx="3075709" cy="990599"/>
          </a:xfrm>
          <a:prstGeom prst="frame">
            <a:avLst>
              <a:gd fmla="val 2541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3"/>
          <p:cNvSpPr/>
          <p:nvPr/>
        </p:nvSpPr>
        <p:spPr>
          <a:xfrm>
            <a:off x="5569527" y="1219200"/>
            <a:ext cx="3075709" cy="838200"/>
          </a:xfrm>
          <a:prstGeom prst="frame">
            <a:avLst>
              <a:gd fmla="val 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3"/>
          <p:cNvSpPr txBox="1"/>
          <p:nvPr/>
        </p:nvSpPr>
        <p:spPr>
          <a:xfrm>
            <a:off x="5604163" y="3020291"/>
            <a:ext cx="3068782" cy="713509"/>
          </a:xfrm>
          <a:prstGeom prst="rect">
            <a:avLst/>
          </a:prstGeom>
          <a:solidFill>
            <a:schemeClr val="accent3"/>
          </a:solidFill>
          <a:ln cap="flat" cmpd="sng" w="15875">
            <a:solidFill>
              <a:srgbClr val="BA4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None/>
            </a:pPr>
            <a:r>
              <a:t/>
            </a:r>
            <a:endParaRPr b="0" sz="222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8580" marR="0" rtl="0" algn="ctr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None/>
            </a:pPr>
            <a:r>
              <a:rPr b="0" lang="en-US" sz="222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Nôm</a:t>
            </a:r>
            <a:endParaRPr b="0" sz="222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3"/>
          <p:cNvSpPr/>
          <p:nvPr/>
        </p:nvSpPr>
        <p:spPr>
          <a:xfrm>
            <a:off x="5583382" y="3124200"/>
            <a:ext cx="3061854" cy="609600"/>
          </a:xfrm>
          <a:prstGeom prst="frame">
            <a:avLst>
              <a:gd fmla="val 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3"/>
          <p:cNvSpPr txBox="1"/>
          <p:nvPr/>
        </p:nvSpPr>
        <p:spPr>
          <a:xfrm>
            <a:off x="5576453" y="3771900"/>
            <a:ext cx="3089563" cy="838200"/>
          </a:xfrm>
          <a:prstGeom prst="rect">
            <a:avLst/>
          </a:prstGeom>
          <a:solidFill>
            <a:schemeClr val="accent3"/>
          </a:solidFill>
          <a:ln cap="flat" cmpd="sng" w="15875">
            <a:solidFill>
              <a:srgbClr val="BA4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b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thương con người tài sắc, bạc mệnh ( Thúy Kiều)</a:t>
            </a:r>
            <a:endParaRPr/>
          </a:p>
          <a:p>
            <a:pPr indent="0" lvl="0" marL="6858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b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212</a:t>
            </a:r>
            <a:endParaRPr b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3"/>
          <p:cNvSpPr txBox="1"/>
          <p:nvPr/>
        </p:nvSpPr>
        <p:spPr>
          <a:xfrm>
            <a:off x="5604163" y="4572000"/>
            <a:ext cx="3089563" cy="838200"/>
          </a:xfrm>
          <a:prstGeom prst="rect">
            <a:avLst/>
          </a:prstGeom>
          <a:solidFill>
            <a:schemeClr val="accent3"/>
          </a:solidFill>
          <a:ln cap="flat" cmpd="sng" w="15875">
            <a:solidFill>
              <a:srgbClr val="BA4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b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Lược bỏ một số chi tiết, thay đổi thứ tự kể,sáng tạo chi tiết mới….</a:t>
            </a:r>
            <a:endParaRPr b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3"/>
          <p:cNvSpPr txBox="1"/>
          <p:nvPr/>
        </p:nvSpPr>
        <p:spPr>
          <a:xfrm>
            <a:off x="5583381" y="5396346"/>
            <a:ext cx="3089563" cy="838200"/>
          </a:xfrm>
          <a:prstGeom prst="rect">
            <a:avLst/>
          </a:prstGeom>
          <a:solidFill>
            <a:schemeClr val="accent3"/>
          </a:solidFill>
          <a:ln cap="flat" cmpd="sng" w="15875">
            <a:solidFill>
              <a:srgbClr val="BA4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b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Kiệt tác cổ điển, di sản văn học thế giới</a:t>
            </a:r>
            <a:endParaRPr b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3"/>
          <p:cNvSpPr/>
          <p:nvPr/>
        </p:nvSpPr>
        <p:spPr>
          <a:xfrm>
            <a:off x="5555672" y="3789218"/>
            <a:ext cx="3041073" cy="820882"/>
          </a:xfrm>
          <a:prstGeom prst="frame">
            <a:avLst>
              <a:gd fmla="val 5749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3"/>
          <p:cNvSpPr/>
          <p:nvPr/>
        </p:nvSpPr>
        <p:spPr>
          <a:xfrm>
            <a:off x="5604163" y="4610100"/>
            <a:ext cx="3041073" cy="786246"/>
          </a:xfrm>
          <a:prstGeom prst="frame">
            <a:avLst>
              <a:gd fmla="val 1927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3"/>
          <p:cNvSpPr/>
          <p:nvPr/>
        </p:nvSpPr>
        <p:spPr>
          <a:xfrm>
            <a:off x="5604163" y="5430982"/>
            <a:ext cx="3041073" cy="803564"/>
          </a:xfrm>
          <a:prstGeom prst="frame">
            <a:avLst>
              <a:gd fmla="val 431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3"/>
          <p:cNvSpPr/>
          <p:nvPr/>
        </p:nvSpPr>
        <p:spPr>
          <a:xfrm>
            <a:off x="5604163" y="3124200"/>
            <a:ext cx="3041073" cy="609600"/>
          </a:xfrm>
          <a:prstGeom prst="frame">
            <a:avLst>
              <a:gd fmla="val 0" name="adj1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"/>
          <p:cNvSpPr/>
          <p:nvPr/>
        </p:nvSpPr>
        <p:spPr>
          <a:xfrm>
            <a:off x="838200" y="1295400"/>
            <a:ext cx="769620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“…Lời văn tả ra hình như máu chảy ở đầu ngọn bút, nước mắt thấm ở trên tờ giấy, khiến ai đọc đến cũng phải thấm thía ngậm ngùi, đau đớn như đứt ruột.”</a:t>
            </a:r>
            <a:endParaRPr b="1" i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apyrus" id="341" name="Google Shape;341;p5"/>
          <p:cNvSpPr txBox="1"/>
          <p:nvPr/>
        </p:nvSpPr>
        <p:spPr>
          <a:xfrm>
            <a:off x="0" y="0"/>
            <a:ext cx="9144000" cy="6970713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00428_" id="342" name="Google Shape;3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1219200"/>
            <a:ext cx="7696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"/>
          <p:cNvSpPr/>
          <p:nvPr/>
        </p:nvSpPr>
        <p:spPr>
          <a:xfrm>
            <a:off x="1600200" y="228600"/>
            <a:ext cx="6019800" cy="1981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9900CC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900CC"/>
                </a:solidFill>
                <a:latin typeface="Times New Roman"/>
              </a:rPr>
              <a:t>Trao duyên</a:t>
            </a:r>
          </a:p>
        </p:txBody>
      </p:sp>
      <p:grpSp>
        <p:nvGrpSpPr>
          <p:cNvPr id="344" name="Google Shape;344;p5"/>
          <p:cNvGrpSpPr/>
          <p:nvPr/>
        </p:nvGrpSpPr>
        <p:grpSpPr>
          <a:xfrm rot="10800000">
            <a:off x="4495800" y="0"/>
            <a:ext cx="4648200" cy="457200"/>
            <a:chOff x="0" y="1872"/>
            <a:chExt cx="5760" cy="514"/>
          </a:xfrm>
        </p:grpSpPr>
        <p:pic>
          <p:nvPicPr>
            <p:cNvPr descr="24[2]53215" id="345" name="Google Shape;345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211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24[2]53215" id="346" name="Google Shape;34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87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5"/>
          <p:cNvGrpSpPr/>
          <p:nvPr/>
        </p:nvGrpSpPr>
        <p:grpSpPr>
          <a:xfrm rot="10800000">
            <a:off x="0" y="0"/>
            <a:ext cx="4648200" cy="457200"/>
            <a:chOff x="0" y="1872"/>
            <a:chExt cx="5760" cy="514"/>
          </a:xfrm>
        </p:grpSpPr>
        <p:pic>
          <p:nvPicPr>
            <p:cNvPr descr="24[2]53215" id="348" name="Google Shape;348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211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24[2]53215" id="349" name="Google Shape;34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87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0" name="Google Shape;350;p5"/>
          <p:cNvGrpSpPr/>
          <p:nvPr/>
        </p:nvGrpSpPr>
        <p:grpSpPr>
          <a:xfrm rot="-5400000">
            <a:off x="-1447800" y="1447800"/>
            <a:ext cx="3352800" cy="457200"/>
            <a:chOff x="0" y="1872"/>
            <a:chExt cx="5760" cy="514"/>
          </a:xfrm>
        </p:grpSpPr>
        <p:pic>
          <p:nvPicPr>
            <p:cNvPr descr="24[2]53215" id="351" name="Google Shape;351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211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24[2]53215" id="352" name="Google Shape;352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87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3" name="Google Shape;353;p5"/>
          <p:cNvGrpSpPr/>
          <p:nvPr/>
        </p:nvGrpSpPr>
        <p:grpSpPr>
          <a:xfrm rot="-5400000">
            <a:off x="-1447800" y="4953000"/>
            <a:ext cx="3352800" cy="457200"/>
            <a:chOff x="0" y="1872"/>
            <a:chExt cx="5760" cy="514"/>
          </a:xfrm>
        </p:grpSpPr>
        <p:pic>
          <p:nvPicPr>
            <p:cNvPr descr="24[2]53215" id="354" name="Google Shape;35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211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24[2]53215" id="355" name="Google Shape;355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87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6" name="Google Shape;356;p5"/>
          <p:cNvGrpSpPr/>
          <p:nvPr/>
        </p:nvGrpSpPr>
        <p:grpSpPr>
          <a:xfrm rot="-5400000">
            <a:off x="7239000" y="1828800"/>
            <a:ext cx="3352800" cy="457200"/>
            <a:chOff x="0" y="1872"/>
            <a:chExt cx="5760" cy="514"/>
          </a:xfrm>
        </p:grpSpPr>
        <p:pic>
          <p:nvPicPr>
            <p:cNvPr descr="24[2]53215" id="357" name="Google Shape;35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211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24[2]53215" id="358" name="Google Shape;358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87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9" name="Google Shape;359;p5"/>
          <p:cNvGrpSpPr/>
          <p:nvPr/>
        </p:nvGrpSpPr>
        <p:grpSpPr>
          <a:xfrm rot="-5400000">
            <a:off x="7239000" y="4953000"/>
            <a:ext cx="3352800" cy="457200"/>
            <a:chOff x="0" y="1872"/>
            <a:chExt cx="5760" cy="514"/>
          </a:xfrm>
        </p:grpSpPr>
        <p:pic>
          <p:nvPicPr>
            <p:cNvPr descr="24[2]53215" id="360" name="Google Shape;360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211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24[2]53215" id="361" name="Google Shape;361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87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2" name="Google Shape;362;p5"/>
          <p:cNvGrpSpPr/>
          <p:nvPr/>
        </p:nvGrpSpPr>
        <p:grpSpPr>
          <a:xfrm rot="10800000">
            <a:off x="4495800" y="6400800"/>
            <a:ext cx="4648200" cy="457200"/>
            <a:chOff x="0" y="1872"/>
            <a:chExt cx="5760" cy="514"/>
          </a:xfrm>
        </p:grpSpPr>
        <p:pic>
          <p:nvPicPr>
            <p:cNvPr descr="24[2]53215" id="363" name="Google Shape;36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211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24[2]53215" id="364" name="Google Shape;36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87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5" name="Google Shape;365;p5"/>
          <p:cNvGrpSpPr/>
          <p:nvPr/>
        </p:nvGrpSpPr>
        <p:grpSpPr>
          <a:xfrm rot="10800000">
            <a:off x="228600" y="6400800"/>
            <a:ext cx="4648200" cy="457200"/>
            <a:chOff x="0" y="1872"/>
            <a:chExt cx="5760" cy="514"/>
          </a:xfrm>
        </p:grpSpPr>
        <p:pic>
          <p:nvPicPr>
            <p:cNvPr descr="24[2]53215" id="366" name="Google Shape;36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211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24[2]53215" id="367" name="Google Shape;36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872"/>
              <a:ext cx="5760" cy="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8" name="Google Shape;368;p5"/>
          <p:cNvSpPr/>
          <p:nvPr/>
        </p:nvSpPr>
        <p:spPr>
          <a:xfrm>
            <a:off x="1752600" y="2632075"/>
            <a:ext cx="5410200" cy="21685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Times New Roman"/>
              </a:rPr>
              <a:t>(Trích ''Truyện Kiều")</a:t>
            </a:r>
            <a:b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Times New Roman"/>
              </a:rPr>
            </a:br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Times New Roman"/>
              </a:rPr>
              <a:t>                         </a:t>
            </a:r>
            <a:b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Times New Roman"/>
              </a:rPr>
            </a:br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Times New Roman"/>
              </a:rPr>
              <a:t>                                 Nguyễn Du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"/>
          <p:cNvSpPr txBox="1"/>
          <p:nvPr>
            <p:ph idx="1" type="body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t/>
            </a:r>
            <a:endParaRPr/>
          </a:p>
        </p:txBody>
      </p:sp>
      <p:sp>
        <p:nvSpPr>
          <p:cNvPr id="374" name="Google Shape;374;p6"/>
          <p:cNvSpPr/>
          <p:nvPr/>
        </p:nvSpPr>
        <p:spPr>
          <a:xfrm>
            <a:off x="457200" y="762000"/>
            <a:ext cx="7696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AutoNum type="romanUcPeriod"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Vị trí đoạn trích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/>
          </a:p>
        </p:txBody>
      </p:sp>
      <p:sp>
        <p:nvSpPr>
          <p:cNvPr id="375" name="Google Shape;375;p6"/>
          <p:cNvSpPr txBox="1"/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ết quả hình ảnh cho gia bien va luu lac" id="380" name="Google Shape;3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981" y="55416"/>
            <a:ext cx="3560619" cy="253538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7"/>
          <p:cNvSpPr/>
          <p:nvPr/>
        </p:nvSpPr>
        <p:spPr>
          <a:xfrm>
            <a:off x="477981" y="2590800"/>
            <a:ext cx="385002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Tai họa ập đến gia đình Kiều.</a:t>
            </a:r>
            <a:endParaRPr/>
          </a:p>
        </p:txBody>
      </p:sp>
      <p:pic>
        <p:nvPicPr>
          <p:cNvPr descr="Kết quả hình ảnh cho tranh ve truyen kieu" id="382" name="Google Shape;38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36152"/>
            <a:ext cx="3200400" cy="255464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"/>
          <p:cNvSpPr/>
          <p:nvPr/>
        </p:nvSpPr>
        <p:spPr>
          <a:xfrm>
            <a:off x="4662054" y="2252245"/>
            <a:ext cx="449580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Kiều và Kim trọng gặp nhau trong ngày hội xuân và giữa họ đã nảy nở tình yêu.</a:t>
            </a:r>
            <a:endParaRPr/>
          </a:p>
        </p:txBody>
      </p:sp>
      <p:pic>
        <p:nvPicPr>
          <p:cNvPr descr="Kết quả hình ảnh cho mã giam sinh mua kieu" id="384" name="Google Shape;38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981" y="3276601"/>
            <a:ext cx="317961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7"/>
          <p:cNvSpPr/>
          <p:nvPr/>
        </p:nvSpPr>
        <p:spPr>
          <a:xfrm>
            <a:off x="446807" y="5562601"/>
            <a:ext cx="385002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Để có tiền cứu cha và em Kiều buộc phải bán mình.</a:t>
            </a:r>
            <a:endParaRPr/>
          </a:p>
        </p:txBody>
      </p:sp>
      <p:pic>
        <p:nvPicPr>
          <p:cNvPr descr="Kết quả hình ảnh cho tranh ve truyen kieu" id="386" name="Google Shape;38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9200" y="3425794"/>
            <a:ext cx="32004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7"/>
          <p:cNvSpPr/>
          <p:nvPr/>
        </p:nvSpPr>
        <p:spPr>
          <a:xfrm>
            <a:off x="4648198" y="5791200"/>
            <a:ext cx="449580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Kiều và Kim Trọng thề nguyền với nhau sẽ chung thủy đến trọn đời.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ết quả hình ảnh cho tranh ve truyen kieu" id="392" name="Google Shape;3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76200"/>
            <a:ext cx="3276600" cy="2362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tranh ve truyen kieu" id="393" name="Google Shape;39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76200"/>
            <a:ext cx="3086100" cy="237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gia bien va luu lac" id="394" name="Google Shape;39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3560618"/>
            <a:ext cx="3276600" cy="2154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mã giam sinh mua kieu" id="395" name="Google Shape;39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81600" y="3207842"/>
            <a:ext cx="2933700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8"/>
          <p:cNvSpPr/>
          <p:nvPr/>
        </p:nvSpPr>
        <p:spPr>
          <a:xfrm>
            <a:off x="27709" y="2452622"/>
            <a:ext cx="449580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Kiều và Kim trọng gặp nhau trong ngày hội xuân và giữa họ đã nảy nở tình yêu.</a:t>
            </a:r>
            <a:endParaRPr/>
          </a:p>
        </p:txBody>
      </p:sp>
      <p:sp>
        <p:nvSpPr>
          <p:cNvPr id="397" name="Google Shape;397;p8"/>
          <p:cNvSpPr/>
          <p:nvPr/>
        </p:nvSpPr>
        <p:spPr>
          <a:xfrm>
            <a:off x="4759036" y="2438401"/>
            <a:ext cx="438496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Kiều và Kim Trọng thề nguyền với nhau sẽ chung thủy đến trọn đời.</a:t>
            </a:r>
            <a:endParaRPr/>
          </a:p>
        </p:txBody>
      </p:sp>
      <p:sp>
        <p:nvSpPr>
          <p:cNvPr id="398" name="Google Shape;398;p8"/>
          <p:cNvSpPr/>
          <p:nvPr/>
        </p:nvSpPr>
        <p:spPr>
          <a:xfrm>
            <a:off x="228600" y="5956275"/>
            <a:ext cx="385002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Tai họa ập đến gia đình Kiều.</a:t>
            </a:r>
            <a:endParaRPr/>
          </a:p>
        </p:txBody>
      </p:sp>
      <p:sp>
        <p:nvSpPr>
          <p:cNvPr id="399" name="Google Shape;399;p8"/>
          <p:cNvSpPr/>
          <p:nvPr/>
        </p:nvSpPr>
        <p:spPr>
          <a:xfrm>
            <a:off x="4759036" y="5715000"/>
            <a:ext cx="385002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Để có tiền cứu cha và em Kiều buộc phải bán mình.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"/>
          <p:cNvSpPr/>
          <p:nvPr/>
        </p:nvSpPr>
        <p:spPr>
          <a:xfrm>
            <a:off x="457200" y="762000"/>
            <a:ext cx="769620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AutoNum type="romanUcPeriod"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1. Vị trí đoạn trích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Trích từ câu 723 đến câu 756 trong 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 Kiều</a:t>
            </a:r>
            <a:endParaRPr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đầu cho cuộc đời đau khổ của Thúy Kiều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2. Bố cục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18 câu đầu : Thúy Kiều nhờ Thúy Vân thay mình trả nghĩa cho Kim Trọng.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14 câu còn lại : Tâm trạng đau đớn, tuyệt vọng của Thúy Kiều sau khi trao duyên.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2018-02-22T08:43:16Z</dcterms:created>
  <dc:creator>Dell</dc:creator>
</cp:coreProperties>
</file>