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91" r:id="rId3"/>
    <p:sldId id="292" r:id="rId4"/>
    <p:sldId id="293" r:id="rId5"/>
    <p:sldId id="269" r:id="rId6"/>
    <p:sldId id="294" r:id="rId7"/>
    <p:sldId id="295" r:id="rId8"/>
    <p:sldId id="265" r:id="rId9"/>
    <p:sldId id="268" r:id="rId10"/>
    <p:sldId id="270" r:id="rId11"/>
    <p:sldId id="297" r:id="rId12"/>
    <p:sldId id="298" r:id="rId13"/>
    <p:sldId id="299" r:id="rId14"/>
    <p:sldId id="300"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ong Hung" initials="DH" lastIdx="1" clrIdx="0">
    <p:extLst>
      <p:ext uri="{19B8F6BF-5375-455C-9EA6-DF929625EA0E}">
        <p15:presenceInfo xmlns:p15="http://schemas.microsoft.com/office/powerpoint/2012/main" userId="159ce12b073912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033CC"/>
    <a:srgbClr val="3333FF"/>
    <a:srgbClr val="FCFFEB"/>
    <a:srgbClr val="CCECFF"/>
    <a:srgbClr val="DFFED2"/>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4681" autoAdjust="0"/>
  </p:normalViewPr>
  <p:slideViewPr>
    <p:cSldViewPr snapToGrid="0">
      <p:cViewPr varScale="1">
        <p:scale>
          <a:sx n="56" d="100"/>
          <a:sy n="56" d="100"/>
        </p:scale>
        <p:origin x="132"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AB05-D0AD-4661-A563-ED0A973E8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F8AAF-B3D6-43E0-8BE6-ACC045CA8D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D0CB0-ACD0-4F2D-999E-A38C11D615D1}"/>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BC35AAC0-AB66-45C6-8716-DDDEB5A1E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5496D-219E-4DC5-B6CB-0D09372B80BB}"/>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CB525EB-EDE9-454B-97E8-BA4EA8A5BDAF}"/>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8" name="Picture 7">
            <a:extLst>
              <a:ext uri="{FF2B5EF4-FFF2-40B4-BE49-F238E27FC236}">
                <a16:creationId xmlns:a16="http://schemas.microsoft.com/office/drawing/2014/main" id="{0BD34CDC-813E-42F1-AF2B-E4C69DF07BAF}"/>
              </a:ext>
            </a:extLst>
          </p:cNvPr>
          <p:cNvPicPr>
            <a:picLocks noChangeAspect="1"/>
          </p:cNvPicPr>
          <p:nvPr userDrawn="1"/>
        </p:nvPicPr>
        <p:blipFill>
          <a:blip r:embed="rId4">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117665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3267-A90C-45D6-BA22-0CF3557868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A3D663-20CA-49F7-9088-6A48A3D5A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DDACA-6EE9-4082-908E-56F4087D9393}"/>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1C134AFB-8600-422C-8FE6-3D694E843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994D0-9BDB-4F1F-A1AB-6640755470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5590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261DE-9197-4D26-B4B9-FF0D39134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83B291-7E96-497B-BF77-354A929E5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0F37F-EFAB-474E-833C-F3A45D4CFC2F}"/>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7B71406C-BE5D-4AF2-A987-F31D5F67F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F6D1E-FD61-44A6-9E7F-192733997F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39494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17DDAB8-4858-4218-A8DC-8FD3E20B70B0}"/>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9" name="Picture 8">
            <a:extLst>
              <a:ext uri="{FF2B5EF4-FFF2-40B4-BE49-F238E27FC236}">
                <a16:creationId xmlns:a16="http://schemas.microsoft.com/office/drawing/2014/main" id="{67A1FA8D-21B3-44D8-B273-98A7438BEA8B}"/>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r="21129"/>
          <a:stretch>
            <a:fillRect/>
          </a:stretch>
        </p:blipFill>
        <p:spPr>
          <a:xfrm rot="5400000" flipV="1">
            <a:off x="-2751421" y="3330291"/>
            <a:ext cx="5697036" cy="720206"/>
          </a:xfrm>
          <a:custGeom>
            <a:avLst/>
            <a:gdLst>
              <a:gd name="connsiteX0" fmla="*/ 0 w 3316895"/>
              <a:gd name="connsiteY0" fmla="*/ 0 h 1710480"/>
              <a:gd name="connsiteX1" fmla="*/ 0 w 3316895"/>
              <a:gd name="connsiteY1" fmla="*/ 1710480 h 1710480"/>
              <a:gd name="connsiteX2" fmla="*/ 3316895 w 3316895"/>
              <a:gd name="connsiteY2" fmla="*/ 1710480 h 1710480"/>
              <a:gd name="connsiteX3" fmla="*/ 3316895 w 3316895"/>
              <a:gd name="connsiteY3" fmla="*/ 0 h 1710480"/>
            </a:gdLst>
            <a:ahLst/>
            <a:cxnLst>
              <a:cxn ang="0">
                <a:pos x="connsiteX0" y="connsiteY0"/>
              </a:cxn>
              <a:cxn ang="0">
                <a:pos x="connsiteX1" y="connsiteY1"/>
              </a:cxn>
              <a:cxn ang="0">
                <a:pos x="connsiteX2" y="connsiteY2"/>
              </a:cxn>
              <a:cxn ang="0">
                <a:pos x="connsiteX3" y="connsiteY3"/>
              </a:cxn>
            </a:cxnLst>
            <a:rect l="l" t="t" r="r" b="b"/>
            <a:pathLst>
              <a:path w="3316895" h="1710480">
                <a:moveTo>
                  <a:pt x="0" y="0"/>
                </a:moveTo>
                <a:lnTo>
                  <a:pt x="0" y="1710480"/>
                </a:lnTo>
                <a:lnTo>
                  <a:pt x="3316895" y="1710480"/>
                </a:lnTo>
                <a:lnTo>
                  <a:pt x="3316895" y="0"/>
                </a:lnTo>
                <a:close/>
              </a:path>
            </a:pathLst>
          </a:custGeom>
        </p:spPr>
      </p:pic>
      <p:pic>
        <p:nvPicPr>
          <p:cNvPr id="10" name="Picture 9">
            <a:extLst>
              <a:ext uri="{FF2B5EF4-FFF2-40B4-BE49-F238E27FC236}">
                <a16:creationId xmlns:a16="http://schemas.microsoft.com/office/drawing/2014/main" id="{2502BBA3-2BFD-43FF-B8A0-E55627E9FA9A}"/>
              </a:ext>
            </a:extLst>
          </p:cNvPr>
          <p:cNvPicPr>
            <a:picLocks noChangeAspect="1"/>
          </p:cNvPicPr>
          <p:nvPr userDrawn="1"/>
        </p:nvPicPr>
        <p:blipFill>
          <a:blip r:embed="rId6">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7096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75C5-0B2B-42C5-8A7D-B896CBF96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F36B3-5183-422A-AD77-A0BDC58CC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268405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B002-73E3-4A59-97CF-80D6E2B63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81138-737A-4841-991D-4A6DC18E6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5B2B0-16C2-4497-A60F-28ED6CA0504E}"/>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349DC5C9-9957-4FDF-BF89-2833D58B7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B18C5-C816-4A36-B672-12859720B788}"/>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3951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16FE-AFBF-4941-97DE-A1D2C9219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3DDBE-57EF-48AF-AD79-133927320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39D72-66A3-4407-8621-82423B2348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1A51D-CA18-4B33-8FE1-25BC167DBA65}"/>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6" name="Footer Placeholder 5">
            <a:extLst>
              <a:ext uri="{FF2B5EF4-FFF2-40B4-BE49-F238E27FC236}">
                <a16:creationId xmlns:a16="http://schemas.microsoft.com/office/drawing/2014/main" id="{E3BD2AA3-3E11-44B8-8421-726D3EB6A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3108C-8C3E-47F3-B675-38C54FF9AE4D}"/>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7680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34F3-A85C-45D5-8A6A-6F06AD2F9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0BB03-7E04-4A15-9F04-3E57667AE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C36E7-DB1F-4044-9DF4-57AC3C158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2FB26-7839-4EF2-9099-450DDC968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49131-45CB-4AAD-B16F-CF3E54DC6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2D7F6-EE1D-4AD4-9744-9AEDBDB01E6D}"/>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8" name="Footer Placeholder 7">
            <a:extLst>
              <a:ext uri="{FF2B5EF4-FFF2-40B4-BE49-F238E27FC236}">
                <a16:creationId xmlns:a16="http://schemas.microsoft.com/office/drawing/2014/main" id="{180DB634-987D-4F59-8D47-1C4B935A1E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8064A-455F-4C62-8123-2DDC2D165A62}"/>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16583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62BC-2C50-485B-97B0-378993786E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A93BF-A87D-4B1C-ABB9-A67F6BED403A}"/>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4" name="Footer Placeholder 3">
            <a:extLst>
              <a:ext uri="{FF2B5EF4-FFF2-40B4-BE49-F238E27FC236}">
                <a16:creationId xmlns:a16="http://schemas.microsoft.com/office/drawing/2014/main" id="{67FE16EC-2185-4091-8D15-DBCF6C3CA0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CDF470-98F0-4603-A341-9C53C55A3A9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1261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EAA94-1BDC-42DD-B24B-C4FA5C707DB9}"/>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3" name="Footer Placeholder 2">
            <a:extLst>
              <a:ext uri="{FF2B5EF4-FFF2-40B4-BE49-F238E27FC236}">
                <a16:creationId xmlns:a16="http://schemas.microsoft.com/office/drawing/2014/main" id="{1113B2FC-2C28-419E-8F7B-005F39D582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D0AE7-0247-4B68-B6B7-C9CA5C7A101A}"/>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59767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FA3F-BF8D-4D4C-ADB2-5579AACD6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F2AFD-C213-4B15-9A0E-745342CE2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9834B-3759-4C6C-AEED-6B13CA338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4F9FD-D2C6-4CA2-8083-7E832774D564}"/>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6" name="Footer Placeholder 5">
            <a:extLst>
              <a:ext uri="{FF2B5EF4-FFF2-40B4-BE49-F238E27FC236}">
                <a16:creationId xmlns:a16="http://schemas.microsoft.com/office/drawing/2014/main" id="{53BC3B6B-A0E1-41D3-97AF-D8653D2C3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B3D31-D4E1-4232-AA98-8EAE7789EB26}"/>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94254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DC08-0059-434E-A005-8567C32A5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759BE8-FACC-4FFF-8F02-32E6E6F70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6B837E-755E-4B80-9050-49344F333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33D91-2280-4452-B770-9F1222173A20}"/>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6" name="Footer Placeholder 5">
            <a:extLst>
              <a:ext uri="{FF2B5EF4-FFF2-40B4-BE49-F238E27FC236}">
                <a16:creationId xmlns:a16="http://schemas.microsoft.com/office/drawing/2014/main" id="{B719EA15-6A4F-45B2-AC34-7EB39A041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541D7-3872-4DFC-AC84-07869D29A6A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4106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4">
                <a:lumMod val="0"/>
                <a:lumOff val="100000"/>
              </a:schemeClr>
            </a:gs>
            <a:gs pos="100000">
              <a:srgbClr val="FCFFEB"/>
            </a:gs>
            <a:gs pos="0">
              <a:srgbClr val="FFFFFF"/>
            </a:gs>
            <a:gs pos="60000">
              <a:schemeClr val="bg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AE268-8DC3-45A7-AC9B-F0654C96B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23FA5-FF0A-4701-89C0-67D667D95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8BED3-A4CA-478B-8CB8-08D7BF863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E4BDB85B-639E-44C8-B825-D3A7C36C4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EB2C0-62B7-4AE6-B9B9-AB1E080B8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719CC-8A80-4C58-9A09-9E734CA1AA2D}" type="slidenum">
              <a:rPr lang="en-US" smtClean="0"/>
              <a:t>‹#›</a:t>
            </a:fld>
            <a:endParaRPr lang="en-US"/>
          </a:p>
        </p:txBody>
      </p:sp>
      <p:pic>
        <p:nvPicPr>
          <p:cNvPr id="8" name="Picture 7">
            <a:extLst>
              <a:ext uri="{FF2B5EF4-FFF2-40B4-BE49-F238E27FC236}">
                <a16:creationId xmlns:a16="http://schemas.microsoft.com/office/drawing/2014/main" id="{8FB91FBD-4AD4-42F2-918E-E98DC24A8C70}"/>
              </a:ext>
            </a:extLst>
          </p:cNvPr>
          <p:cNvPicPr>
            <a:picLocks noChangeAspect="1"/>
          </p:cNvPicPr>
          <p:nvPr userDrawn="1"/>
        </p:nvPicPr>
        <p:blipFill>
          <a:blip r:embed="rId14"/>
          <a:stretch>
            <a:fillRect/>
          </a:stretch>
        </p:blipFill>
        <p:spPr>
          <a:xfrm>
            <a:off x="0" y="136525"/>
            <a:ext cx="1162049" cy="519724"/>
          </a:xfrm>
          <a:prstGeom prst="rect">
            <a:avLst/>
          </a:prstGeom>
        </p:spPr>
      </p:pic>
    </p:spTree>
    <p:extLst>
      <p:ext uri="{BB962C8B-B14F-4D97-AF65-F5344CB8AC3E}">
        <p14:creationId xmlns:p14="http://schemas.microsoft.com/office/powerpoint/2010/main" val="145894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3.%20BAI%20TAP%20REN%20LUYEN%20THEO%20SGK.pptx" TargetMode="External"/><Relationship Id="rId2" Type="http://schemas.openxmlformats.org/officeDocument/2006/relationships/hyperlink" Target="2.%20PHAN%20DANG%20TOAN%20CO%20BAN%20THEO%20SGK.pptx" TargetMode="Externa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hyperlink" Target="4.%20BAI%20TAP%20MO%20RONG,%20UNG%20DUNG%20THUC%20TE.ppt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A4431C0-79D0-40C5-A1F9-87034A2E1981}"/>
              </a:ext>
            </a:extLst>
          </p:cNvPr>
          <p:cNvSpPr/>
          <p:nvPr/>
        </p:nvSpPr>
        <p:spPr>
          <a:xfrm>
            <a:off x="3587384" y="2099218"/>
            <a:ext cx="7114971" cy="3644352"/>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row: Pentagon 117">
            <a:extLst>
              <a:ext uri="{FF2B5EF4-FFF2-40B4-BE49-F238E27FC236}">
                <a16:creationId xmlns:a16="http://schemas.microsoft.com/office/drawing/2014/main" id="{81EFB34A-F7D8-4558-96A0-5773D8E60731}"/>
              </a:ext>
            </a:extLst>
          </p:cNvPr>
          <p:cNvSpPr/>
          <p:nvPr/>
        </p:nvSpPr>
        <p:spPr>
          <a:xfrm rot="10800000">
            <a:off x="4024788" y="3188781"/>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Arrow: Pentagon 119">
            <a:extLst>
              <a:ext uri="{FF2B5EF4-FFF2-40B4-BE49-F238E27FC236}">
                <a16:creationId xmlns:a16="http://schemas.microsoft.com/office/drawing/2014/main" id="{77CF683C-5980-4602-AB7A-D9CDFC753A08}"/>
              </a:ext>
            </a:extLst>
          </p:cNvPr>
          <p:cNvSpPr/>
          <p:nvPr/>
        </p:nvSpPr>
        <p:spPr>
          <a:xfrm rot="10800000">
            <a:off x="4103568" y="3911758"/>
            <a:ext cx="6198724"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Arrow: Pentagon 120">
            <a:extLst>
              <a:ext uri="{FF2B5EF4-FFF2-40B4-BE49-F238E27FC236}">
                <a16:creationId xmlns:a16="http://schemas.microsoft.com/office/drawing/2014/main" id="{7C5E35EE-C97A-4758-9A39-CF61681144C2}"/>
              </a:ext>
            </a:extLst>
          </p:cNvPr>
          <p:cNvSpPr/>
          <p:nvPr/>
        </p:nvSpPr>
        <p:spPr>
          <a:xfrm rot="10800000">
            <a:off x="4031232" y="4579995"/>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row: Pentagon 116">
            <a:extLst>
              <a:ext uri="{FF2B5EF4-FFF2-40B4-BE49-F238E27FC236}">
                <a16:creationId xmlns:a16="http://schemas.microsoft.com/office/drawing/2014/main" id="{3EF0ED97-B7C5-4710-9D14-B26B576DC6D9}"/>
              </a:ext>
            </a:extLst>
          </p:cNvPr>
          <p:cNvSpPr/>
          <p:nvPr/>
        </p:nvSpPr>
        <p:spPr>
          <a:xfrm rot="10800000">
            <a:off x="4019792" y="2520243"/>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AE3BA33-FCB9-48F8-92F2-102878D1547E}"/>
              </a:ext>
            </a:extLst>
          </p:cNvPr>
          <p:cNvGrpSpPr/>
          <p:nvPr/>
        </p:nvGrpSpPr>
        <p:grpSpPr>
          <a:xfrm>
            <a:off x="1268850" y="211049"/>
            <a:ext cx="10052616" cy="1007276"/>
            <a:chOff x="633430" y="193012"/>
            <a:chExt cx="10052616" cy="1072853"/>
          </a:xfrm>
        </p:grpSpPr>
        <p:sp>
          <p:nvSpPr>
            <p:cNvPr id="90" name="TextBox 89">
              <a:extLst>
                <a:ext uri="{FF2B5EF4-FFF2-40B4-BE49-F238E27FC236}">
                  <a16:creationId xmlns:a16="http://schemas.microsoft.com/office/drawing/2014/main" id="{2B53AA17-8B42-48DD-B71C-D6AC7B905F63}"/>
                </a:ext>
              </a:extLst>
            </p:cNvPr>
            <p:cNvSpPr txBox="1"/>
            <p:nvPr/>
          </p:nvSpPr>
          <p:spPr>
            <a:xfrm>
              <a:off x="3272610" y="284508"/>
              <a:ext cx="6473678" cy="885098"/>
            </a:xfrm>
            <a:prstGeom prst="rect">
              <a:avLst/>
            </a:prstGeom>
            <a:noFill/>
          </p:spPr>
          <p:txBody>
            <a:bodyPr wrap="square">
              <a:spAutoFit/>
            </a:bodyPr>
            <a:lstStyle/>
            <a:p>
              <a:pPr algn="ct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1: ĐƯỜNG THẲNG VÀ MẶT PHẲNG TRONG KHÔNG GIAN</a:t>
              </a:r>
            </a:p>
          </p:txBody>
        </p:sp>
        <p:grpSp>
          <p:nvGrpSpPr>
            <p:cNvPr id="21" name="Group 20">
              <a:extLst>
                <a:ext uri="{FF2B5EF4-FFF2-40B4-BE49-F238E27FC236}">
                  <a16:creationId xmlns:a16="http://schemas.microsoft.com/office/drawing/2014/main" id="{65C2EBB6-D98F-471E-B0D7-FB1B3E144830}"/>
                </a:ext>
              </a:extLst>
            </p:cNvPr>
            <p:cNvGrpSpPr/>
            <p:nvPr/>
          </p:nvGrpSpPr>
          <p:grpSpPr>
            <a:xfrm>
              <a:off x="633430" y="193012"/>
              <a:ext cx="10052616" cy="1072853"/>
              <a:chOff x="633430" y="193012"/>
              <a:chExt cx="10052616" cy="1072853"/>
            </a:xfrm>
          </p:grpSpPr>
          <p:grpSp>
            <p:nvGrpSpPr>
              <p:cNvPr id="69" name="Group 68">
                <a:extLst>
                  <a:ext uri="{FF2B5EF4-FFF2-40B4-BE49-F238E27FC236}">
                    <a16:creationId xmlns:a16="http://schemas.microsoft.com/office/drawing/2014/main" id="{48EE28C9-9886-4BC6-A96A-0DB2879DA850}"/>
                  </a:ext>
                </a:extLst>
              </p:cNvPr>
              <p:cNvGrpSpPr/>
              <p:nvPr/>
            </p:nvGrpSpPr>
            <p:grpSpPr>
              <a:xfrm>
                <a:off x="667123" y="193012"/>
                <a:ext cx="10018923" cy="1072853"/>
                <a:chOff x="2366495" y="4969977"/>
                <a:chExt cx="8562194" cy="1120362"/>
              </a:xfrm>
            </p:grpSpPr>
            <p:sp>
              <p:nvSpPr>
                <p:cNvPr id="77" name="Freeform: Shape 76">
                  <a:extLst>
                    <a:ext uri="{FF2B5EF4-FFF2-40B4-BE49-F238E27FC236}">
                      <a16:creationId xmlns:a16="http://schemas.microsoft.com/office/drawing/2014/main" id="{FBFE03CB-71EF-4379-B2F5-587AEBB41B10}"/>
                    </a:ext>
                  </a:extLst>
                </p:cNvPr>
                <p:cNvSpPr/>
                <p:nvPr/>
              </p:nvSpPr>
              <p:spPr>
                <a:xfrm>
                  <a:off x="2366495" y="4969977"/>
                  <a:ext cx="8562194" cy="1120362"/>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578D2D83-7523-4BE6-92DF-3596A73B8C8A}"/>
                    </a:ext>
                  </a:extLst>
                </p:cNvPr>
                <p:cNvSpPr/>
                <p:nvPr/>
              </p:nvSpPr>
              <p:spPr>
                <a:xfrm>
                  <a:off x="2562998" y="4969977"/>
                  <a:ext cx="8365690" cy="1081886"/>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FE89F58F-A226-4193-8060-C792D5458C1B}"/>
                    </a:ext>
                  </a:extLst>
                </p:cNvPr>
                <p:cNvSpPr/>
                <p:nvPr/>
              </p:nvSpPr>
              <p:spPr>
                <a:xfrm>
                  <a:off x="2687050" y="4969977"/>
                  <a:ext cx="8241638" cy="1023161"/>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0" name="Parallelogram 69">
                <a:extLst>
                  <a:ext uri="{FF2B5EF4-FFF2-40B4-BE49-F238E27FC236}">
                    <a16:creationId xmlns:a16="http://schemas.microsoft.com/office/drawing/2014/main" id="{674711C6-91AA-458E-A0EA-0743C984350A}"/>
                  </a:ext>
                </a:extLst>
              </p:cNvPr>
              <p:cNvSpPr/>
              <p:nvPr/>
            </p:nvSpPr>
            <p:spPr>
              <a:xfrm rot="186211" flipH="1">
                <a:off x="2365359" y="210750"/>
                <a:ext cx="789345" cy="887854"/>
              </a:xfrm>
              <a:prstGeom prst="parallelogram">
                <a:avLst>
                  <a:gd name="adj" fmla="val 8209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arallelogram 74">
                <a:extLst>
                  <a:ext uri="{FF2B5EF4-FFF2-40B4-BE49-F238E27FC236}">
                    <a16:creationId xmlns:a16="http://schemas.microsoft.com/office/drawing/2014/main" id="{FD171554-3AD5-4435-8A3C-F7685103EBF1}"/>
                  </a:ext>
                </a:extLst>
              </p:cNvPr>
              <p:cNvSpPr/>
              <p:nvPr/>
            </p:nvSpPr>
            <p:spPr>
              <a:xfrm rot="186211" flipH="1">
                <a:off x="2542818" y="210750"/>
                <a:ext cx="789345" cy="887854"/>
              </a:xfrm>
              <a:prstGeom prst="parallelogram">
                <a:avLst>
                  <a:gd name="adj" fmla="val 82092"/>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C0BD1B5B-8857-462B-B229-FA9F69DEB989}"/>
                  </a:ext>
                </a:extLst>
              </p:cNvPr>
              <p:cNvSpPr txBox="1"/>
              <p:nvPr/>
            </p:nvSpPr>
            <p:spPr>
              <a:xfrm>
                <a:off x="633430" y="259892"/>
                <a:ext cx="2448929" cy="491721"/>
              </a:xfrm>
              <a:prstGeom prst="rect">
                <a:avLst/>
              </a:prstGeom>
              <a:noFill/>
            </p:spPr>
            <p:txBody>
              <a:bodyPr wrap="square">
                <a:spAutoFit/>
              </a:bodyPr>
              <a:lstStyle/>
              <a:p>
                <a:pPr algn="ct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GIẢI TÍCH</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sp>
            <p:nvSpPr>
              <p:cNvPr id="91" name="TextBox 90">
                <a:extLst>
                  <a:ext uri="{FF2B5EF4-FFF2-40B4-BE49-F238E27FC236}">
                    <a16:creationId xmlns:a16="http://schemas.microsoft.com/office/drawing/2014/main" id="{E220F5A5-8EA8-439D-ABDC-CF5CFB9E47A3}"/>
                  </a:ext>
                </a:extLst>
              </p:cNvPr>
              <p:cNvSpPr txBox="1"/>
              <p:nvPr/>
            </p:nvSpPr>
            <p:spPr>
              <a:xfrm>
                <a:off x="757175" y="670277"/>
                <a:ext cx="2448929" cy="491721"/>
              </a:xfrm>
              <a:prstGeom prst="rect">
                <a:avLst/>
              </a:prstGeom>
              <a:noFill/>
            </p:spPr>
            <p:txBody>
              <a:bodyPr wrap="square">
                <a:spAutoFit/>
              </a:bodyPr>
              <a:lstStyle/>
              <a:p>
                <a:pPr algn="ct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Chương</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❹</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grpSp>
      <p:sp>
        <p:nvSpPr>
          <p:cNvPr id="24" name="Rectangle: Rounded Corners 23">
            <a:extLst>
              <a:ext uri="{FF2B5EF4-FFF2-40B4-BE49-F238E27FC236}">
                <a16:creationId xmlns:a16="http://schemas.microsoft.com/office/drawing/2014/main" id="{67A175AC-6165-4E1C-9BCD-83B94091765B}"/>
              </a:ext>
            </a:extLst>
          </p:cNvPr>
          <p:cNvSpPr/>
          <p:nvPr/>
        </p:nvSpPr>
        <p:spPr>
          <a:xfrm>
            <a:off x="312820" y="1421956"/>
            <a:ext cx="11694695" cy="4671014"/>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CC1ED171-377C-451A-8F18-59A74B0D883A}"/>
              </a:ext>
            </a:extLst>
          </p:cNvPr>
          <p:cNvGrpSpPr/>
          <p:nvPr/>
        </p:nvGrpSpPr>
        <p:grpSpPr>
          <a:xfrm>
            <a:off x="1714828" y="2099218"/>
            <a:ext cx="1872556" cy="3644388"/>
            <a:chOff x="230133" y="2669965"/>
            <a:chExt cx="1872556" cy="3644388"/>
          </a:xfrm>
        </p:grpSpPr>
        <p:grpSp>
          <p:nvGrpSpPr>
            <p:cNvPr id="94" name="Group 93">
              <a:extLst>
                <a:ext uri="{FF2B5EF4-FFF2-40B4-BE49-F238E27FC236}">
                  <a16:creationId xmlns:a16="http://schemas.microsoft.com/office/drawing/2014/main" id="{ED9F50BA-E121-4BC7-8418-BA509C09D50A}"/>
                </a:ext>
              </a:extLst>
            </p:cNvPr>
            <p:cNvGrpSpPr/>
            <p:nvPr/>
          </p:nvGrpSpPr>
          <p:grpSpPr>
            <a:xfrm>
              <a:off x="230133" y="2669965"/>
              <a:ext cx="1872556" cy="3644388"/>
              <a:chOff x="863534" y="3255253"/>
              <a:chExt cx="3579568" cy="2873475"/>
            </a:xfrm>
          </p:grpSpPr>
          <p:sp>
            <p:nvSpPr>
              <p:cNvPr id="96" name="Flowchart: Display 95">
                <a:extLst>
                  <a:ext uri="{FF2B5EF4-FFF2-40B4-BE49-F238E27FC236}">
                    <a16:creationId xmlns:a16="http://schemas.microsoft.com/office/drawing/2014/main" id="{60901D6A-DC24-4872-9632-354557F0C72D}"/>
                  </a:ext>
                </a:extLst>
              </p:cNvPr>
              <p:cNvSpPr/>
              <p:nvPr/>
            </p:nvSpPr>
            <p:spPr>
              <a:xfrm flipH="1">
                <a:off x="863534" y="3255253"/>
                <a:ext cx="2917416" cy="2873447"/>
              </a:xfrm>
              <a:prstGeom prst="flowChartDisplay">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Display 96">
                <a:extLst>
                  <a:ext uri="{FF2B5EF4-FFF2-40B4-BE49-F238E27FC236}">
                    <a16:creationId xmlns:a16="http://schemas.microsoft.com/office/drawing/2014/main" id="{0058A2D9-EE82-45E9-A989-86BB3C8E1263}"/>
                  </a:ext>
                </a:extLst>
              </p:cNvPr>
              <p:cNvSpPr/>
              <p:nvPr/>
            </p:nvSpPr>
            <p:spPr>
              <a:xfrm flipH="1">
                <a:off x="1238456" y="3255254"/>
                <a:ext cx="2917416" cy="2873447"/>
              </a:xfrm>
              <a:prstGeom prst="flowChartDisp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isplay 97">
                <a:extLst>
                  <a:ext uri="{FF2B5EF4-FFF2-40B4-BE49-F238E27FC236}">
                    <a16:creationId xmlns:a16="http://schemas.microsoft.com/office/drawing/2014/main" id="{F0E0EA4C-91BB-415A-8B1F-EF5C3EE1D200}"/>
                  </a:ext>
                </a:extLst>
              </p:cNvPr>
              <p:cNvSpPr/>
              <p:nvPr/>
            </p:nvSpPr>
            <p:spPr>
              <a:xfrm flipH="1">
                <a:off x="1525686" y="3255281"/>
                <a:ext cx="2917416" cy="2873447"/>
              </a:xfrm>
              <a:prstGeom prst="flowChartDisplay">
                <a:avLst/>
              </a:prstGeom>
              <a:gradFill flip="none" rotWithShape="1">
                <a:gsLst>
                  <a:gs pos="0">
                    <a:schemeClr val="accent5">
                      <a:lumMod val="20000"/>
                      <a:lumOff val="80000"/>
                    </a:schemeClr>
                  </a:gs>
                  <a:gs pos="85000">
                    <a:schemeClr val="accent4">
                      <a:lumMod val="20000"/>
                      <a:lumOff val="80000"/>
                    </a:schemeClr>
                  </a:gs>
                  <a:gs pos="96000">
                    <a:schemeClr val="accent5">
                      <a:lumMod val="20000"/>
                      <a:lumOff val="80000"/>
                      <a:shade val="67500"/>
                      <a:satMod val="115000"/>
                    </a:schemeClr>
                  </a:gs>
                  <a:gs pos="100000">
                    <a:srgbClr val="3333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Arrow: Chevron 94">
              <a:extLst>
                <a:ext uri="{FF2B5EF4-FFF2-40B4-BE49-F238E27FC236}">
                  <a16:creationId xmlns:a16="http://schemas.microsoft.com/office/drawing/2014/main" id="{6A2C54E6-6E90-4D3A-B106-85329297FFE8}"/>
                </a:ext>
              </a:extLst>
            </p:cNvPr>
            <p:cNvSpPr/>
            <p:nvPr/>
          </p:nvSpPr>
          <p:spPr>
            <a:xfrm>
              <a:off x="1745212" y="2669965"/>
              <a:ext cx="357477" cy="3631132"/>
            </a:xfrm>
            <a:prstGeom prst="chevr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9" name="TextBox 98">
            <a:extLst>
              <a:ext uri="{FF2B5EF4-FFF2-40B4-BE49-F238E27FC236}">
                <a16:creationId xmlns:a16="http://schemas.microsoft.com/office/drawing/2014/main" id="{CF5FC146-A152-4530-AE16-B7DF46C0E557}"/>
              </a:ext>
            </a:extLst>
          </p:cNvPr>
          <p:cNvSpPr txBox="1"/>
          <p:nvPr/>
        </p:nvSpPr>
        <p:spPr>
          <a:xfrm>
            <a:off x="1836398" y="2842790"/>
            <a:ext cx="1890215" cy="2308324"/>
          </a:xfrm>
          <a:prstGeom prst="rect">
            <a:avLst/>
          </a:prstGeom>
          <a:noFill/>
        </p:spPr>
        <p:txBody>
          <a:bodyPr wrap="square">
            <a:spAutoFit/>
          </a:bodyPr>
          <a:lstStyle/>
          <a:p>
            <a:pPr algn="ctr"/>
            <a:r>
              <a:rPr lang="en-US" sz="3600" b="1">
                <a:solidFill>
                  <a:srgbClr val="0000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NỘI DUNG BÀI HỌC</a:t>
            </a:r>
            <a:endParaRPr lang="en-US" sz="3600">
              <a:solidFill>
                <a:srgbClr val="0000FF"/>
              </a:solidFill>
            </a:endParaRPr>
          </a:p>
        </p:txBody>
      </p:sp>
      <p:sp>
        <p:nvSpPr>
          <p:cNvPr id="100" name="TextBox 99">
            <a:extLst>
              <a:ext uri="{FF2B5EF4-FFF2-40B4-BE49-F238E27FC236}">
                <a16:creationId xmlns:a16="http://schemas.microsoft.com/office/drawing/2014/main" id="{2DD05149-B76F-4C8D-BB32-FA731699AB67}"/>
              </a:ext>
            </a:extLst>
          </p:cNvPr>
          <p:cNvSpPr txBox="1"/>
          <p:nvPr/>
        </p:nvSpPr>
        <p:spPr>
          <a:xfrm>
            <a:off x="4128886" y="2577686"/>
            <a:ext cx="3462540"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1. Tóm tắt lý thuyết</a:t>
            </a:r>
          </a:p>
        </p:txBody>
      </p:sp>
      <p:sp>
        <p:nvSpPr>
          <p:cNvPr id="101" name="TextBox 100">
            <a:hlinkClick r:id="rId2" action="ppaction://hlinkpres?slideindex=1&amp;slidetitle="/>
            <a:extLst>
              <a:ext uri="{FF2B5EF4-FFF2-40B4-BE49-F238E27FC236}">
                <a16:creationId xmlns:a16="http://schemas.microsoft.com/office/drawing/2014/main" id="{5436DB23-27CB-445D-A8AA-6B7333C69FF9}"/>
              </a:ext>
            </a:extLst>
          </p:cNvPr>
          <p:cNvSpPr txBox="1"/>
          <p:nvPr/>
        </p:nvSpPr>
        <p:spPr>
          <a:xfrm>
            <a:off x="4092392" y="3251891"/>
            <a:ext cx="4146733" cy="461665"/>
          </a:xfrm>
          <a:prstGeom prst="rect">
            <a:avLst/>
          </a:prstGeom>
          <a:noFill/>
        </p:spPr>
        <p:txBody>
          <a:bodyPr wrap="square">
            <a:spAutoFit/>
          </a:bodyPr>
          <a:lstStyle/>
          <a:p>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2.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dạng</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toán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cơ</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bản</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sp>
        <p:nvSpPr>
          <p:cNvPr id="102" name="TextBox 101">
            <a:hlinkClick r:id="rId3" action="ppaction://hlinkpres?slideindex=1&amp;slidetitle="/>
            <a:extLst>
              <a:ext uri="{FF2B5EF4-FFF2-40B4-BE49-F238E27FC236}">
                <a16:creationId xmlns:a16="http://schemas.microsoft.com/office/drawing/2014/main" id="{9D766C08-A58A-4E98-AA95-509CE8DB0003}"/>
              </a:ext>
            </a:extLst>
          </p:cNvPr>
          <p:cNvSpPr txBox="1"/>
          <p:nvPr/>
        </p:nvSpPr>
        <p:spPr>
          <a:xfrm>
            <a:off x="4086666" y="3915943"/>
            <a:ext cx="4062206"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3. HĐ rèn luyện kỹ năng</a:t>
            </a:r>
          </a:p>
        </p:txBody>
      </p:sp>
      <p:sp>
        <p:nvSpPr>
          <p:cNvPr id="103" name="TextBox 102">
            <a:hlinkClick r:id="rId4" action="ppaction://hlinkpres?slideindex=1&amp;slidetitle="/>
            <a:extLst>
              <a:ext uri="{FF2B5EF4-FFF2-40B4-BE49-F238E27FC236}">
                <a16:creationId xmlns:a16="http://schemas.microsoft.com/office/drawing/2014/main" id="{40B1E1A7-9B24-46DB-B9FE-858B430C9D4F}"/>
              </a:ext>
            </a:extLst>
          </p:cNvPr>
          <p:cNvSpPr txBox="1"/>
          <p:nvPr/>
        </p:nvSpPr>
        <p:spPr>
          <a:xfrm>
            <a:off x="4043130" y="4619709"/>
            <a:ext cx="3548295"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4. HĐ tìm tòi mở rộng</a:t>
            </a:r>
          </a:p>
        </p:txBody>
      </p:sp>
      <p:cxnSp>
        <p:nvCxnSpPr>
          <p:cNvPr id="104" name="Straight Arrow Connector 103">
            <a:extLst>
              <a:ext uri="{FF2B5EF4-FFF2-40B4-BE49-F238E27FC236}">
                <a16:creationId xmlns:a16="http://schemas.microsoft.com/office/drawing/2014/main" id="{30CE0057-462C-4E55-8251-B059115A4B17}"/>
              </a:ext>
            </a:extLst>
          </p:cNvPr>
          <p:cNvCxnSpPr>
            <a:cxnSpLocks/>
          </p:cNvCxnSpPr>
          <p:nvPr/>
        </p:nvCxnSpPr>
        <p:spPr>
          <a:xfrm flipV="1">
            <a:off x="3693115" y="2841909"/>
            <a:ext cx="287760" cy="913059"/>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0727819-430B-4937-BC89-D6BDF8340F75}"/>
              </a:ext>
            </a:extLst>
          </p:cNvPr>
          <p:cNvCxnSpPr>
            <a:cxnSpLocks/>
          </p:cNvCxnSpPr>
          <p:nvPr/>
        </p:nvCxnSpPr>
        <p:spPr>
          <a:xfrm flipV="1">
            <a:off x="3685213" y="3495356"/>
            <a:ext cx="324536" cy="269786"/>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2179470A-E9BC-4A53-9851-F3926B71AF2D}"/>
              </a:ext>
            </a:extLst>
          </p:cNvPr>
          <p:cNvCxnSpPr>
            <a:cxnSpLocks/>
            <a:endCxn id="102" idx="1"/>
          </p:cNvCxnSpPr>
          <p:nvPr/>
        </p:nvCxnSpPr>
        <p:spPr>
          <a:xfrm>
            <a:off x="3684196" y="3766406"/>
            <a:ext cx="402470" cy="380370"/>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87D2765-93D8-4D72-88C4-81DA620EC2E8}"/>
              </a:ext>
            </a:extLst>
          </p:cNvPr>
          <p:cNvCxnSpPr>
            <a:cxnSpLocks/>
            <a:endCxn id="103" idx="1"/>
          </p:cNvCxnSpPr>
          <p:nvPr/>
        </p:nvCxnSpPr>
        <p:spPr>
          <a:xfrm>
            <a:off x="3688019" y="3760407"/>
            <a:ext cx="355111" cy="1090135"/>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pic>
        <p:nvPicPr>
          <p:cNvPr id="34" name="Picture 4" descr="TLTH -Bộ SGK Lớp 2 - Kết nối tri thức với cuộc sống - Công ...">
            <a:extLst>
              <a:ext uri="{FF2B5EF4-FFF2-40B4-BE49-F238E27FC236}">
                <a16:creationId xmlns:a16="http://schemas.microsoft.com/office/drawing/2014/main" id="{C9E33A6E-53A1-46B0-A9E0-384325E0BFCB}"/>
              </a:ext>
            </a:extLst>
          </p:cNvPr>
          <p:cNvPicPr>
            <a:picLocks noChangeAspect="1" noChangeArrowheads="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954610" y="-75230"/>
            <a:ext cx="1301156" cy="130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1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4</a:t>
            </a:r>
            <a:r>
              <a:rPr lang="en-US" sz="3200" b="1">
                <a:solidFill>
                  <a:srgbClr val="000099"/>
                </a:solidFill>
                <a:ea typeface="Calibri" panose="020F0502020204030204" pitchFamily="34" charset="0"/>
                <a:cs typeface="Times New Roman" panose="02020603050405020304" pitchFamily="18" charset="0"/>
              </a:rPr>
              <a:t>. HÌNH CHÓP VÀ TỨ DIỆN</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a:t>Cho đa giác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𝑛</m:t>
                        </m:r>
                      </m:sub>
                    </m:sSub>
                  </m:oMath>
                </a14:m>
                <a:r>
                  <a:rPr lang="en-US"/>
                  <a:t> và cho điểm </a:t>
                </a:r>
                <a14:m>
                  <m:oMath xmlns:m="http://schemas.openxmlformats.org/officeDocument/2006/math">
                    <m:r>
                      <a:rPr lang="en-US" i="1">
                        <a:latin typeface="Cambria Math" panose="02040503050406030204" pitchFamily="18" charset="0"/>
                      </a:rPr>
                      <m:t>𝑆</m:t>
                    </m:r>
                  </m:oMath>
                </a14:m>
                <a:r>
                  <a:rPr lang="en-US"/>
                  <a:t> nằm ngoài mặt phẳng chứa đa giác đó. </a:t>
                </a:r>
              </a:p>
              <a:p>
                <a:pPr marL="0" lvl="0" indent="0">
                  <a:lnSpc>
                    <a:spcPct val="112000"/>
                  </a:lnSpc>
                  <a:spcBef>
                    <a:spcPts val="300"/>
                  </a:spcBef>
                  <a:spcAft>
                    <a:spcPts val="300"/>
                  </a:spcAft>
                  <a:buClr>
                    <a:srgbClr val="0000FF"/>
                  </a:buClr>
                  <a:buNone/>
                </a:pPr>
                <a:r>
                  <a:rPr lang="en-US"/>
                  <a:t>Nối </a:t>
                </a:r>
                <a14:m>
                  <m:oMath xmlns:m="http://schemas.openxmlformats.org/officeDocument/2006/math">
                    <m:r>
                      <a:rPr lang="en-US" i="1">
                        <a:latin typeface="Cambria Math" panose="02040503050406030204" pitchFamily="18" charset="0"/>
                      </a:rPr>
                      <m:t>𝑆</m:t>
                    </m:r>
                  </m:oMath>
                </a14:m>
                <a:r>
                  <a:rPr lang="en-US"/>
                  <a:t> với các đỉnh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𝑛</m:t>
                        </m:r>
                      </m:sub>
                    </m:sSub>
                  </m:oMath>
                </a14:m>
                <a:r>
                  <a:rPr lang="en-US"/>
                  <a:t> ta được </a:t>
                </a:r>
                <a14:m>
                  <m:oMath xmlns:m="http://schemas.openxmlformats.org/officeDocument/2006/math">
                    <m:r>
                      <a:rPr lang="en-US" i="1">
                        <a:latin typeface="Cambria Math" panose="02040503050406030204" pitchFamily="18" charset="0"/>
                      </a:rPr>
                      <m:t>𝑛</m:t>
                    </m:r>
                  </m:oMath>
                </a14:m>
                <a:r>
                  <a:rPr lang="en-US"/>
                  <a:t> miền đa giác </a:t>
                </a:r>
                <a14:m>
                  <m:oMath xmlns:m="http://schemas.openxmlformats.org/officeDocument/2006/math">
                    <m:r>
                      <a:rPr lang="en-US" i="1">
                        <a:latin typeface="Cambria Math" panose="02040503050406030204" pitchFamily="18" charset="0"/>
                      </a:rPr>
                      <m:t>𝑆</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2</m:t>
                        </m:r>
                      </m:sub>
                    </m:sSub>
                    <m:r>
                      <a:rPr lang="en-US">
                        <a:latin typeface="Cambria Math" panose="02040503050406030204" pitchFamily="18" charset="0"/>
                      </a:rPr>
                      <m:t>,</m:t>
                    </m:r>
                    <m:r>
                      <a:rPr lang="en-US" i="1">
                        <a:latin typeface="Cambria Math" panose="02040503050406030204" pitchFamily="18" charset="0"/>
                      </a:rPr>
                      <m:t>𝑆</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3</m:t>
                        </m:r>
                      </m:sub>
                    </m:sSub>
                    <m:r>
                      <a:rPr lang="en-US">
                        <a:latin typeface="Cambria Math" panose="02040503050406030204" pitchFamily="18" charset="0"/>
                      </a:rPr>
                      <m:t>,…,</m:t>
                    </m:r>
                    <m:r>
                      <a:rPr lang="en-US" i="1">
                        <a:latin typeface="Cambria Math" panose="02040503050406030204" pitchFamily="18" charset="0"/>
                      </a:rPr>
                      <m:t>𝑆</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𝑛</m:t>
                        </m:r>
                        <m:r>
                          <a:rPr lang="en-US" i="1">
                            <a:latin typeface="Cambria Math" panose="02040503050406030204" pitchFamily="18" charset="0"/>
                          </a:rPr>
                          <m:t>−</m:t>
                        </m:r>
                        <m:r>
                          <a:rPr lang="en-US">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𝑛</m:t>
                        </m:r>
                      </m:sub>
                    </m:sSub>
                  </m:oMath>
                </a14:m>
                <a:r>
                  <a:rPr lang="en-US"/>
                  <a:t>.</a:t>
                </a:r>
              </a:p>
              <a:p>
                <a:pPr marL="0" lvl="0" indent="0">
                  <a:lnSpc>
                    <a:spcPct val="112000"/>
                  </a:lnSpc>
                  <a:spcBef>
                    <a:spcPts val="300"/>
                  </a:spcBef>
                  <a:spcAft>
                    <a:spcPts val="300"/>
                  </a:spcAft>
                  <a:buClr>
                    <a:srgbClr val="0000FF"/>
                  </a:buClr>
                  <a:buNone/>
                </a:pPr>
                <a:r>
                  <a:rPr lang="en-US"/>
                  <a:t>Hình gồm </a:t>
                </a:r>
                <a14:m>
                  <m:oMath xmlns:m="http://schemas.openxmlformats.org/officeDocument/2006/math">
                    <m:r>
                      <a:rPr lang="en-US" i="1">
                        <a:latin typeface="Cambria Math" panose="02040503050406030204" pitchFamily="18" charset="0"/>
                      </a:rPr>
                      <m:t>𝑛</m:t>
                    </m:r>
                  </m:oMath>
                </a14:m>
                <a:r>
                  <a:rPr lang="en-US"/>
                  <a:t> tam giác đó và đa giác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3</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𝑛</m:t>
                        </m:r>
                      </m:sub>
                    </m:sSub>
                  </m:oMath>
                </a14:m>
                <a:r>
                  <a:rPr lang="en-US"/>
                  <a:t> được gọi là hình chóp </a:t>
                </a:r>
                <a14:m>
                  <m:oMath xmlns:m="http://schemas.openxmlformats.org/officeDocument/2006/math">
                    <m:r>
                      <a:rPr lang="en-US" i="1">
                        <a:latin typeface="Cambria Math" panose="02040503050406030204" pitchFamily="18" charset="0"/>
                      </a:rPr>
                      <m:t>𝑆</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3</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𝑛</m:t>
                        </m:r>
                      </m:sub>
                    </m:sSub>
                  </m:oMath>
                </a14:m>
                <a:r>
                  <a:rPr lang="en-US"/>
                  <a:t> -</a:t>
                </a:r>
              </a:p>
              <a:p>
                <a:pPr marL="0" lvl="0" indent="0">
                  <a:lnSpc>
                    <a:spcPct val="112000"/>
                  </a:lnSpc>
                  <a:spcBef>
                    <a:spcPts val="300"/>
                  </a:spcBef>
                  <a:spcAft>
                    <a:spcPts val="300"/>
                  </a:spcAft>
                  <a:buClr>
                    <a:srgbClr val="0000FF"/>
                  </a:buClr>
                  <a:buNone/>
                </a:pPr>
                <a:br>
                  <a:rPr lang="en-US"/>
                </a:b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379" t="-1351" r="-2174"/>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885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4</a:t>
            </a:r>
            <a:r>
              <a:rPr lang="en-US" sz="3200" b="1">
                <a:solidFill>
                  <a:srgbClr val="000099"/>
                </a:solidFill>
                <a:ea typeface="Calibri" panose="020F0502020204030204" pitchFamily="34" charset="0"/>
                <a:cs typeface="Times New Roman" panose="02020603050405020304" pitchFamily="18" charset="0"/>
              </a:rPr>
              <a:t>. HÌNH CHÓP VÀ TỨ DIỆN</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9128359"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FF"/>
                    </a:solidFill>
                    <a:latin typeface="Aarial"/>
                    <a:ea typeface="Times New Roman" panose="02020603050405020304" pitchFamily="18" charset="0"/>
                  </a:rPr>
                  <a:t> </a:t>
                </a:r>
                <a:r>
                  <a:rPr lang="en-US"/>
                  <a:t>Trong đó:</a:t>
                </a:r>
              </a:p>
              <a:p>
                <a:pPr lvl="0"/>
                <a:r>
                  <a:rPr lang="en-US"/>
                  <a:t>Điểm </a:t>
                </a:r>
                <a14:m>
                  <m:oMath xmlns:m="http://schemas.openxmlformats.org/officeDocument/2006/math">
                    <m:r>
                      <a:rPr lang="en-US" i="1">
                        <a:latin typeface="Cambria Math" panose="02040503050406030204" pitchFamily="18" charset="0"/>
                      </a:rPr>
                      <m:t>𝑆</m:t>
                    </m:r>
                  </m:oMath>
                </a14:m>
                <a:r>
                  <a:rPr lang="en-US"/>
                  <a:t> gọi là đỉnh của hình chóp.</a:t>
                </a:r>
              </a:p>
              <a:p>
                <a:pPr lvl="0"/>
                <a:r>
                  <a:rPr lang="en-US"/>
                  <a:t>Đa giác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𝑛</m:t>
                        </m:r>
                      </m:sub>
                    </m:sSub>
                  </m:oMath>
                </a14:m>
                <a:r>
                  <a:rPr lang="en-US"/>
                  <a:t> gọi là mặt đáy của hình chóp.</a:t>
                </a:r>
              </a:p>
              <a:p>
                <a:pPr lvl="0"/>
                <a:r>
                  <a:rPr lang="en-US"/>
                  <a:t>Các đoạn thẳng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3</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𝑛</m:t>
                        </m:r>
                        <m:r>
                          <a:rPr lang="en-US" i="1">
                            <a:latin typeface="Cambria Math" panose="02040503050406030204" pitchFamily="18" charset="0"/>
                          </a:rPr>
                          <m:t>−</m:t>
                        </m:r>
                        <m:r>
                          <a:rPr lang="en-US">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𝑛</m:t>
                        </m:r>
                      </m:sub>
                    </m:sSub>
                  </m:oMath>
                </a14:m>
                <a:r>
                  <a:rPr lang="en-US"/>
                  <a:t> gọi là các cạnh đáy của hình chóp.</a:t>
                </a:r>
              </a:p>
              <a:p>
                <a:pPr lvl="0"/>
                <a:r>
                  <a:rPr lang="en-US"/>
                  <a:t>Các đoạn thẳng </a:t>
                </a:r>
                <a14:m>
                  <m:oMath xmlns:m="http://schemas.openxmlformats.org/officeDocument/2006/math">
                    <m:r>
                      <a:rPr lang="en-US" i="1">
                        <a:latin typeface="Cambria Math" panose="02040503050406030204" pitchFamily="18" charset="0"/>
                      </a:rPr>
                      <m:t>𝑆</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1</m:t>
                        </m:r>
                      </m:sub>
                    </m:sSub>
                    <m:r>
                      <a:rPr lang="en-US">
                        <a:latin typeface="Cambria Math" panose="02040503050406030204" pitchFamily="18" charset="0"/>
                      </a:rPr>
                      <m:t>,</m:t>
                    </m:r>
                    <m:r>
                      <a:rPr lang="en-US" i="1">
                        <a:latin typeface="Cambria Math" panose="02040503050406030204" pitchFamily="18" charset="0"/>
                      </a:rPr>
                      <m:t>𝑆</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2</m:t>
                        </m:r>
                      </m:sub>
                    </m:sSub>
                    <m:r>
                      <a:rPr lang="en-US">
                        <a:latin typeface="Cambria Math" panose="02040503050406030204" pitchFamily="18" charset="0"/>
                      </a:rPr>
                      <m:t>,…,</m:t>
                    </m:r>
                    <m:r>
                      <a:rPr lang="en-US" i="1">
                        <a:latin typeface="Cambria Math" panose="02040503050406030204" pitchFamily="18" charset="0"/>
                      </a:rPr>
                      <m:t>𝑆</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𝑛</m:t>
                        </m:r>
                      </m:sub>
                    </m:sSub>
                  </m:oMath>
                </a14:m>
                <a:r>
                  <a:rPr lang="en-US"/>
                  <a:t> gọi là các cạnh bên của hình chóp.</a:t>
                </a:r>
              </a:p>
              <a:p>
                <a:pPr lvl="0"/>
                <a:r>
                  <a:rPr lang="en-US"/>
                  <a:t>Các miền tam giác </a:t>
                </a:r>
                <a14:m>
                  <m:oMath xmlns:m="http://schemas.openxmlformats.org/officeDocument/2006/math">
                    <m:r>
                      <a:rPr lang="en-US" i="1">
                        <a:latin typeface="Cambria Math" panose="02040503050406030204" pitchFamily="18" charset="0"/>
                      </a:rPr>
                      <m:t>𝑆</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2</m:t>
                        </m:r>
                      </m:sub>
                    </m:sSub>
                    <m:r>
                      <a:rPr lang="en-US">
                        <a:latin typeface="Cambria Math" panose="02040503050406030204" pitchFamily="18" charset="0"/>
                      </a:rPr>
                      <m:t>,</m:t>
                    </m:r>
                    <m:r>
                      <a:rPr lang="en-US" i="1">
                        <a:latin typeface="Cambria Math" panose="02040503050406030204" pitchFamily="18" charset="0"/>
                      </a:rPr>
                      <m:t>𝑆</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3</m:t>
                        </m:r>
                      </m:sub>
                    </m:sSub>
                    <m:r>
                      <a:rPr lang="en-US">
                        <a:latin typeface="Cambria Math" panose="02040503050406030204" pitchFamily="18" charset="0"/>
                      </a:rPr>
                      <m:t>,…,</m:t>
                    </m:r>
                    <m:r>
                      <a:rPr lang="en-US" i="1">
                        <a:latin typeface="Cambria Math" panose="02040503050406030204" pitchFamily="18" charset="0"/>
                      </a:rPr>
                      <m:t>𝑆</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𝑛</m:t>
                        </m:r>
                        <m:r>
                          <a:rPr lang="en-US" i="1">
                            <a:latin typeface="Cambria Math" panose="02040503050406030204" pitchFamily="18" charset="0"/>
                          </a:rPr>
                          <m:t>−</m:t>
                        </m:r>
                        <m:r>
                          <a:rPr lang="en-US">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𝑛</m:t>
                        </m:r>
                      </m:sub>
                    </m:sSub>
                  </m:oMath>
                </a14:m>
                <a:r>
                  <a:rPr lang="en-US"/>
                  <a:t> gọi là các mặt bên của hình chóp.</a:t>
                </a:r>
                <a:br>
                  <a:rPr lang="en-US"/>
                </a:b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9128359" cy="4962420"/>
              </a:xfrm>
              <a:prstGeom prst="rect">
                <a:avLst/>
              </a:prstGeom>
              <a:blipFill>
                <a:blip r:embed="rId2"/>
                <a:stretch>
                  <a:fillRect l="-1536" t="-2826" r="-2538"/>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3769AA6-5836-4141-AF99-1BF2EE91CF5E}"/>
              </a:ext>
            </a:extLst>
          </p:cNvPr>
          <p:cNvPicPr>
            <a:picLocks noChangeAspect="1"/>
          </p:cNvPicPr>
          <p:nvPr/>
        </p:nvPicPr>
        <p:blipFill>
          <a:blip r:embed="rId3">
            <a:clrChange>
              <a:clrFrom>
                <a:srgbClr val="000000">
                  <a:alpha val="0"/>
                </a:srgbClr>
              </a:clrFrom>
              <a:clrTo>
                <a:srgbClr val="000000">
                  <a:alpha val="0"/>
                </a:srgbClr>
              </a:clrTo>
            </a:clrChange>
          </a:blip>
          <a:stretch>
            <a:fillRect/>
          </a:stretch>
        </p:blipFill>
        <p:spPr>
          <a:xfrm>
            <a:off x="9264771" y="1647800"/>
            <a:ext cx="2380562" cy="2660708"/>
          </a:xfrm>
          <a:prstGeom prst="rect">
            <a:avLst/>
          </a:prstGeom>
        </p:spPr>
      </p:pic>
    </p:spTree>
    <p:extLst>
      <p:ext uri="{BB962C8B-B14F-4D97-AF65-F5344CB8AC3E}">
        <p14:creationId xmlns:p14="http://schemas.microsoft.com/office/powerpoint/2010/main" val="1443056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up)">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4</a:t>
            </a:r>
            <a:r>
              <a:rPr lang="en-US" sz="3200" b="1">
                <a:solidFill>
                  <a:srgbClr val="000099"/>
                </a:solidFill>
                <a:ea typeface="Calibri" panose="020F0502020204030204" pitchFamily="34" charset="0"/>
                <a:cs typeface="Times New Roman" panose="02020603050405020304" pitchFamily="18" charset="0"/>
              </a:rPr>
              <a:t>. HÌNH CHÓP VÀ TỨ DIỆN</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736808"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20000"/>
                  </a:lnSpc>
                  <a:spcBef>
                    <a:spcPts val="600"/>
                  </a:spcBef>
                  <a:spcAft>
                    <a:spcPts val="600"/>
                  </a:spcAft>
                </a:pPr>
                <a:r>
                  <a:rPr lang="en-US" b="1" dirty="0">
                    <a:solidFill>
                      <a:srgbClr val="0000FF"/>
                    </a:solidFill>
                    <a:latin typeface="Aarial"/>
                    <a:ea typeface="Times New Roman" panose="02020603050405020304" pitchFamily="18" charset="0"/>
                  </a:rPr>
                  <a:t> </a:t>
                </a:r>
                <a:r>
                  <a:rPr lang="en-US" b="1">
                    <a:solidFill>
                      <a:srgbClr val="FF0000"/>
                    </a:solidFill>
                    <a:ea typeface="Calibri" panose="020F0502020204030204" pitchFamily="34" charset="0"/>
                  </a:rPr>
                  <a:t>Chú ý</a:t>
                </a:r>
                <a:endParaRPr lang="en-US" sz="2800">
                  <a:solidFill>
                    <a:srgbClr val="FF0000"/>
                  </a:solidFill>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pPr>
                <a:r>
                  <a:rPr lang="en-US">
                    <a:ea typeface="Calibri" panose="020F0502020204030204" pitchFamily="34" charset="0"/>
                  </a:rPr>
                  <a:t>Tên của hình chóp được gọi dựa theo tên của đa giác đáy, ví dụ hình chóp có đáy là tứ giác được gọi là hình chóp tứ giác.</a:t>
                </a:r>
                <a:endParaRPr lang="en-US" sz="2800">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pPr>
                <a:r>
                  <a:rPr lang="en-US">
                    <a:ea typeface="Calibri" panose="020F0502020204030204" pitchFamily="34" charset="0"/>
                  </a:rPr>
                  <a:t> Cho bốn điểm </a:t>
                </a:r>
                <a14:m>
                  <m:oMath xmlns:m="http://schemas.openxmlformats.org/officeDocument/2006/math">
                    <m:r>
                      <a:rPr lang="en-US" i="1">
                        <a:latin typeface="Cambria Math" panose="02040503050406030204" pitchFamily="18" charset="0"/>
                        <a:ea typeface="Calibri" panose="020F0502020204030204" pitchFamily="34" charset="0"/>
                      </a:rPr>
                      <m:t>𝐴</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𝐵</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𝐶</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𝐷</m:t>
                    </m:r>
                  </m:oMath>
                </a14:m>
                <a:r>
                  <a:rPr lang="en-US">
                    <a:ea typeface="Calibri" panose="020F0502020204030204" pitchFamily="34" charset="0"/>
                  </a:rPr>
                  <a:t> không đồng phẳng. </a:t>
                </a:r>
              </a:p>
              <a:p>
                <a:pPr marL="0" marR="0" algn="just">
                  <a:lnSpc>
                    <a:spcPct val="120000"/>
                  </a:lnSpc>
                  <a:spcBef>
                    <a:spcPts val="600"/>
                  </a:spcBef>
                  <a:spcAft>
                    <a:spcPts val="600"/>
                  </a:spcAft>
                </a:pPr>
                <a:r>
                  <a:rPr lang="en-US">
                    <a:ea typeface="Calibri" panose="020F0502020204030204" pitchFamily="34" charset="0"/>
                  </a:rPr>
                  <a:t>Hình gồm bốn tam giác  </a:t>
                </a:r>
                <a14:m>
                  <m:oMath xmlns:m="http://schemas.openxmlformats.org/officeDocument/2006/math">
                    <m:r>
                      <a:rPr lang="en-US" i="1">
                        <a:latin typeface="Cambria Math" panose="02040503050406030204" pitchFamily="18" charset="0"/>
                        <a:ea typeface="Calibri" panose="020F0502020204030204" pitchFamily="34" charset="0"/>
                      </a:rPr>
                      <m:t>𝐴𝐵𝐶</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𝐴𝐶𝐷</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𝐴𝐵𝐷</m:t>
                    </m:r>
                  </m:oMath>
                </a14:m>
                <a:r>
                  <a:rPr lang="en-US">
                    <a:ea typeface="Calibri" panose="020F0502020204030204" pitchFamily="34" charset="0"/>
                  </a:rPr>
                  <a:t>và </a:t>
                </a:r>
                <a14:m>
                  <m:oMath xmlns:m="http://schemas.openxmlformats.org/officeDocument/2006/math">
                    <m:r>
                      <a:rPr lang="en-US" i="1">
                        <a:latin typeface="Cambria Math" panose="02040503050406030204" pitchFamily="18" charset="0"/>
                        <a:ea typeface="Calibri" panose="020F0502020204030204" pitchFamily="34" charset="0"/>
                      </a:rPr>
                      <m:t>𝐵𝐶𝐷</m:t>
                    </m:r>
                  </m:oMath>
                </a14:m>
                <a:r>
                  <a:rPr lang="en-US">
                    <a:ea typeface="Calibri" panose="020F0502020204030204" pitchFamily="34" charset="0"/>
                  </a:rPr>
                  <a:t>đượ </a:t>
                </a:r>
                <a14:m>
                  <m:oMath xmlns:m="http://schemas.openxmlformats.org/officeDocument/2006/math">
                    <m:r>
                      <a:rPr lang="en-US" i="1">
                        <a:latin typeface="Cambria Math" panose="02040503050406030204" pitchFamily="18" charset="0"/>
                        <a:ea typeface="Calibri" panose="020F0502020204030204" pitchFamily="34" charset="0"/>
                      </a:rPr>
                      <m:t>𝐶</m:t>
                    </m:r>
                  </m:oMath>
                </a14:m>
                <a:r>
                  <a:rPr lang="en-US">
                    <a:ea typeface="Calibri" panose="020F0502020204030204" pitchFamily="34" charset="0"/>
                  </a:rPr>
                  <a:t>gọi là hình tứ diện và được kí hiệu là </a:t>
                </a:r>
                <a14:m>
                  <m:oMath xmlns:m="http://schemas.openxmlformats.org/officeDocument/2006/math">
                    <m:r>
                      <a:rPr lang="en-US" i="1">
                        <a:latin typeface="Cambria Math" panose="02040503050406030204" pitchFamily="18" charset="0"/>
                        <a:ea typeface="Calibri" panose="020F0502020204030204" pitchFamily="34" charset="0"/>
                      </a:rPr>
                      <m:t>𝐴𝐵𝐶𝐷</m:t>
                    </m:r>
                    <m:r>
                      <a:rPr lang="en-US" i="1">
                        <a:latin typeface="Cambria Math" panose="02040503050406030204" pitchFamily="18" charset="0"/>
                        <a:ea typeface="Calibri" panose="020F0502020204030204" pitchFamily="34" charset="0"/>
                      </a:rPr>
                      <m:t>.</m:t>
                    </m:r>
                  </m:oMath>
                </a14:m>
                <a:endParaRPr lang="en-US" sz="280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736808" cy="4962420"/>
              </a:xfrm>
              <a:prstGeom prst="rect">
                <a:avLst/>
              </a:prstGeom>
              <a:blipFill>
                <a:blip r:embed="rId2"/>
                <a:stretch>
                  <a:fillRect l="-1351" t="-737" r="-129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669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4</a:t>
            </a:r>
            <a:r>
              <a:rPr lang="en-US" sz="3200" b="1">
                <a:solidFill>
                  <a:srgbClr val="000099"/>
                </a:solidFill>
                <a:ea typeface="Calibri" panose="020F0502020204030204" pitchFamily="34" charset="0"/>
                <a:cs typeface="Times New Roman" panose="02020603050405020304" pitchFamily="18" charset="0"/>
              </a:rPr>
              <a:t>. HÌNH CHÓP VÀ TỨ DIỆN</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736808"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Trong hình tứ diện  </a:t>
                </a:r>
                <a14:m>
                  <m:oMath xmlns:m="http://schemas.openxmlformats.org/officeDocument/2006/math">
                    <m:r>
                      <a:rPr lang="en-US" i="1">
                        <a:latin typeface="Cambria Math" panose="02040503050406030204" pitchFamily="18" charset="0"/>
                      </a:rPr>
                      <m:t>𝐴𝐵𝐶𝐷</m:t>
                    </m:r>
                  </m:oMath>
                </a14:m>
                <a:r>
                  <a:rPr lang="en-US"/>
                  <a:t>các điểm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𝐷</m:t>
                    </m:r>
                  </m:oMath>
                </a14:m>
                <a:r>
                  <a:rPr lang="en-US"/>
                  <a:t>được gọi là các đỉnh của tứ diện, các đoạn thẳng </a:t>
                </a:r>
                <a14:m>
                  <m:oMath xmlns:m="http://schemas.openxmlformats.org/officeDocument/2006/math">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𝐵𝐶</m:t>
                    </m:r>
                    <m:r>
                      <a:rPr lang="en-US" i="1">
                        <a:latin typeface="Cambria Math" panose="02040503050406030204" pitchFamily="18" charset="0"/>
                      </a:rPr>
                      <m:t>,</m:t>
                    </m:r>
                    <m:r>
                      <a:rPr lang="en-US" i="1">
                        <a:latin typeface="Cambria Math" panose="02040503050406030204" pitchFamily="18" charset="0"/>
                      </a:rPr>
                      <m:t>𝐶𝐷</m:t>
                    </m:r>
                    <m:r>
                      <a:rPr lang="en-US" i="1">
                        <a:latin typeface="Cambria Math" panose="02040503050406030204" pitchFamily="18" charset="0"/>
                      </a:rPr>
                      <m:t>,</m:t>
                    </m:r>
                    <m:r>
                      <a:rPr lang="en-US" i="1">
                        <a:latin typeface="Cambria Math" panose="02040503050406030204" pitchFamily="18" charset="0"/>
                      </a:rPr>
                      <m:t>𝐷𝐴</m:t>
                    </m:r>
                    <m:r>
                      <a:rPr lang="en-US" i="1">
                        <a:latin typeface="Cambria Math" panose="02040503050406030204" pitchFamily="18" charset="0"/>
                      </a:rPr>
                      <m:t>,</m:t>
                    </m:r>
                    <m:r>
                      <a:rPr lang="en-US" i="1">
                        <a:latin typeface="Cambria Math" panose="02040503050406030204" pitchFamily="18" charset="0"/>
                      </a:rPr>
                      <m:t>𝐴𝐶</m:t>
                    </m:r>
                    <m:r>
                      <a:rPr lang="en-US" i="1">
                        <a:latin typeface="Cambria Math" panose="02040503050406030204" pitchFamily="18" charset="0"/>
                      </a:rPr>
                      <m:t>,</m:t>
                    </m:r>
                    <m:r>
                      <a:rPr lang="en-US" i="1">
                        <a:latin typeface="Cambria Math" panose="02040503050406030204" pitchFamily="18" charset="0"/>
                      </a:rPr>
                      <m:t>𝐵𝐷</m:t>
                    </m:r>
                  </m:oMath>
                </a14:m>
                <a:r>
                  <a:rPr lang="en-US"/>
                  <a:t> được gọi là các cạnh của tứ diện, các tam giác </a:t>
                </a:r>
                <a14:m>
                  <m:oMath xmlns:m="http://schemas.openxmlformats.org/officeDocument/2006/math">
                    <m:r>
                      <a:rPr lang="en-US" i="1">
                        <a:latin typeface="Cambria Math" panose="02040503050406030204" pitchFamily="18" charset="0"/>
                      </a:rPr>
                      <m:t>𝐴𝐵𝐶</m:t>
                    </m:r>
                    <m:r>
                      <a:rPr lang="en-US" i="1">
                        <a:latin typeface="Cambria Math" panose="02040503050406030204" pitchFamily="18" charset="0"/>
                      </a:rPr>
                      <m:t>,</m:t>
                    </m:r>
                    <m:r>
                      <a:rPr lang="en-US" i="1">
                        <a:latin typeface="Cambria Math" panose="02040503050406030204" pitchFamily="18" charset="0"/>
                      </a:rPr>
                      <m:t>𝐴𝐶𝐷</m:t>
                    </m:r>
                    <m:r>
                      <a:rPr lang="en-US" i="1">
                        <a:latin typeface="Cambria Math" panose="02040503050406030204" pitchFamily="18" charset="0"/>
                      </a:rPr>
                      <m:t>,</m:t>
                    </m:r>
                    <m:r>
                      <a:rPr lang="en-US" i="1">
                        <a:latin typeface="Cambria Math" panose="02040503050406030204" pitchFamily="18" charset="0"/>
                      </a:rPr>
                      <m:t>𝐴𝐵𝐷</m:t>
                    </m:r>
                    <m:r>
                      <a:rPr lang="en-US" i="1">
                        <a:latin typeface="Cambria Math" panose="02040503050406030204" pitchFamily="18" charset="0"/>
                      </a:rPr>
                      <m:t>,</m:t>
                    </m:r>
                    <m:r>
                      <a:rPr lang="en-US" i="1">
                        <a:latin typeface="Cambria Math" panose="02040503050406030204" pitchFamily="18" charset="0"/>
                      </a:rPr>
                      <m:t>𝐵𝐶𝐷</m:t>
                    </m:r>
                  </m:oMath>
                </a14:m>
                <a:r>
                  <a:rPr lang="en-US"/>
                  <a:t>được gọi là các mặt của tứ diện.</a:t>
                </a:r>
              </a:p>
              <a:p>
                <a:r>
                  <a:rPr lang="en-US"/>
                  <a:t> Trong hình tứ diện, hai cạnh không có đỉnh chung được gọi là hai cạnh đối diện, đỉnh không nằm trên một mặt được gọi là đīnh đối diện với mặt đó.</a:t>
                </a:r>
              </a:p>
              <a:p>
                <a:pPr marL="0" marR="0" algn="just">
                  <a:lnSpc>
                    <a:spcPct val="120000"/>
                  </a:lnSpc>
                  <a:spcBef>
                    <a:spcPts val="600"/>
                  </a:spcBef>
                  <a:spcAft>
                    <a:spcPts val="600"/>
                  </a:spcAft>
                </a:pPr>
                <a:r>
                  <a:rPr lang="en-US" b="1">
                    <a:solidFill>
                      <a:srgbClr val="FF0000"/>
                    </a:solidFill>
                    <a:ea typeface="Calibri" panose="020F0502020204030204" pitchFamily="34" charset="0"/>
                  </a:rPr>
                  <a:t>Nhận xét.</a:t>
                </a:r>
                <a:r>
                  <a:rPr lang="en-US">
                    <a:solidFill>
                      <a:srgbClr val="FF0000"/>
                    </a:solidFill>
                    <a:ea typeface="Calibri" panose="020F0502020204030204" pitchFamily="34" charset="0"/>
                  </a:rPr>
                  <a:t> </a:t>
                </a:r>
                <a:r>
                  <a:rPr lang="en-US">
                    <a:ea typeface="Calibri" panose="020F0502020204030204" pitchFamily="34" charset="0"/>
                  </a:rPr>
                  <a:t>Hình tứ diện là một hình chóp tam giác mà mặt nào của hình tứ diện cũng có thể được coi là mặt đáy.</a:t>
                </a:r>
                <a:endParaRPr lang="en-US" sz="2800">
                  <a:latin typeface="Calibri" panose="020F0502020204030204" pitchFamily="34" charset="0"/>
                  <a:ea typeface="Calibri" panose="020F0502020204030204" pitchFamily="34" charset="0"/>
                </a:endParaRPr>
              </a:p>
              <a:p>
                <a:endParaRPr lang="en-US"/>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736808" cy="4962420"/>
              </a:xfrm>
              <a:prstGeom prst="rect">
                <a:avLst/>
              </a:prstGeom>
              <a:blipFill>
                <a:blip r:embed="rId2"/>
                <a:stretch>
                  <a:fillRect l="-1351" t="-2703" r="-129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762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4</a:t>
            </a:r>
            <a:r>
              <a:rPr lang="en-US" sz="3200" b="1">
                <a:solidFill>
                  <a:srgbClr val="000099"/>
                </a:solidFill>
                <a:ea typeface="Calibri" panose="020F0502020204030204" pitchFamily="34" charset="0"/>
                <a:cs typeface="Times New Roman" panose="02020603050405020304" pitchFamily="18" charset="0"/>
              </a:rPr>
              <a:t>. HÌNH CHÓP VÀ TỨ DIỆN</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9007589"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Trong hình tứ diện  </a:t>
                </a:r>
                <a14:m>
                  <m:oMath xmlns:m="http://schemas.openxmlformats.org/officeDocument/2006/math">
                    <m:r>
                      <a:rPr lang="en-US" i="1">
                        <a:latin typeface="Cambria Math" panose="02040503050406030204" pitchFamily="18" charset="0"/>
                      </a:rPr>
                      <m:t>𝐴𝐵𝐶𝐷</m:t>
                    </m:r>
                  </m:oMath>
                </a14:m>
                <a:r>
                  <a:rPr lang="en-US"/>
                  <a:t>các điểm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𝐷</m:t>
                    </m:r>
                  </m:oMath>
                </a14:m>
                <a:r>
                  <a:rPr lang="en-US"/>
                  <a:t>được gọi là các đỉnh của tứ diện,</a:t>
                </a:r>
              </a:p>
              <a:p>
                <a:r>
                  <a:rPr lang="en-US"/>
                  <a:t> các đoạn thẳng </a:t>
                </a:r>
                <a14:m>
                  <m:oMath xmlns:m="http://schemas.openxmlformats.org/officeDocument/2006/math">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𝐵𝐶</m:t>
                    </m:r>
                    <m:r>
                      <a:rPr lang="en-US" i="1">
                        <a:latin typeface="Cambria Math" panose="02040503050406030204" pitchFamily="18" charset="0"/>
                      </a:rPr>
                      <m:t>,</m:t>
                    </m:r>
                    <m:r>
                      <a:rPr lang="en-US" i="1">
                        <a:latin typeface="Cambria Math" panose="02040503050406030204" pitchFamily="18" charset="0"/>
                      </a:rPr>
                      <m:t>𝐶𝐷</m:t>
                    </m:r>
                    <m:r>
                      <a:rPr lang="en-US" i="1">
                        <a:latin typeface="Cambria Math" panose="02040503050406030204" pitchFamily="18" charset="0"/>
                      </a:rPr>
                      <m:t>,</m:t>
                    </m:r>
                    <m:r>
                      <a:rPr lang="en-US" i="1">
                        <a:latin typeface="Cambria Math" panose="02040503050406030204" pitchFamily="18" charset="0"/>
                      </a:rPr>
                      <m:t>𝐷𝐴</m:t>
                    </m:r>
                    <m:r>
                      <a:rPr lang="en-US" i="1">
                        <a:latin typeface="Cambria Math" panose="02040503050406030204" pitchFamily="18" charset="0"/>
                      </a:rPr>
                      <m:t>,</m:t>
                    </m:r>
                    <m:r>
                      <a:rPr lang="en-US" i="1">
                        <a:latin typeface="Cambria Math" panose="02040503050406030204" pitchFamily="18" charset="0"/>
                      </a:rPr>
                      <m:t>𝐴𝐶</m:t>
                    </m:r>
                    <m:r>
                      <a:rPr lang="en-US" i="1">
                        <a:latin typeface="Cambria Math" panose="02040503050406030204" pitchFamily="18" charset="0"/>
                      </a:rPr>
                      <m:t>,</m:t>
                    </m:r>
                    <m:r>
                      <a:rPr lang="en-US" i="1">
                        <a:latin typeface="Cambria Math" panose="02040503050406030204" pitchFamily="18" charset="0"/>
                      </a:rPr>
                      <m:t>𝐵𝐷</m:t>
                    </m:r>
                  </m:oMath>
                </a14:m>
                <a:r>
                  <a:rPr lang="en-US"/>
                  <a:t> được gọi là các cạnh của tứ diện, </a:t>
                </a:r>
              </a:p>
              <a:p>
                <a:r>
                  <a:rPr lang="en-US"/>
                  <a:t>các tam giác </a:t>
                </a:r>
                <a14:m>
                  <m:oMath xmlns:m="http://schemas.openxmlformats.org/officeDocument/2006/math">
                    <m:r>
                      <a:rPr lang="en-US" i="1">
                        <a:latin typeface="Cambria Math" panose="02040503050406030204" pitchFamily="18" charset="0"/>
                      </a:rPr>
                      <m:t>𝐴𝐵𝐶</m:t>
                    </m:r>
                    <m:r>
                      <a:rPr lang="en-US" i="1">
                        <a:latin typeface="Cambria Math" panose="02040503050406030204" pitchFamily="18" charset="0"/>
                      </a:rPr>
                      <m:t>,</m:t>
                    </m:r>
                    <m:r>
                      <a:rPr lang="en-US" i="1">
                        <a:latin typeface="Cambria Math" panose="02040503050406030204" pitchFamily="18" charset="0"/>
                      </a:rPr>
                      <m:t>𝐴𝐶𝐷</m:t>
                    </m:r>
                    <m:r>
                      <a:rPr lang="en-US" i="1">
                        <a:latin typeface="Cambria Math" panose="02040503050406030204" pitchFamily="18" charset="0"/>
                      </a:rPr>
                      <m:t>,</m:t>
                    </m:r>
                    <m:r>
                      <a:rPr lang="en-US" i="1">
                        <a:latin typeface="Cambria Math" panose="02040503050406030204" pitchFamily="18" charset="0"/>
                      </a:rPr>
                      <m:t>𝐴𝐵𝐷</m:t>
                    </m:r>
                    <m:r>
                      <a:rPr lang="en-US" i="1">
                        <a:latin typeface="Cambria Math" panose="02040503050406030204" pitchFamily="18" charset="0"/>
                      </a:rPr>
                      <m:t>,</m:t>
                    </m:r>
                    <m:r>
                      <a:rPr lang="en-US" i="1">
                        <a:latin typeface="Cambria Math" panose="02040503050406030204" pitchFamily="18" charset="0"/>
                      </a:rPr>
                      <m:t>𝐵𝐶𝐷</m:t>
                    </m:r>
                  </m:oMath>
                </a14:m>
                <a:r>
                  <a:rPr lang="en-US"/>
                  <a:t>được gọi là các mặt của tứ diện.</a:t>
                </a:r>
              </a:p>
              <a:p>
                <a:r>
                  <a:rPr lang="en-US"/>
                  <a:t> Trong hình tứ diện, hai cạnh không có đỉnh chung được gọi là hai cạnh đối diện, đỉnh không nằm trên một mặt được gọi là đỉnh đối diện với mặt đó.</a:t>
                </a:r>
              </a:p>
              <a:p>
                <a:endParaRPr lang="en-US"/>
              </a:p>
            </p:txBody>
          </p:sp>
        </mc:Choice>
        <mc:Fallback>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9007589" cy="4962420"/>
              </a:xfrm>
              <a:prstGeom prst="rect">
                <a:avLst/>
              </a:prstGeom>
              <a:blipFill>
                <a:blip r:embed="rId2"/>
                <a:stretch>
                  <a:fillRect l="-1557" t="-2703" r="-2437"/>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6211889-4E1B-4EAC-933C-1146863DAD8D}"/>
              </a:ext>
            </a:extLst>
          </p:cNvPr>
          <p:cNvPicPr>
            <a:picLocks noChangeAspect="1"/>
          </p:cNvPicPr>
          <p:nvPr/>
        </p:nvPicPr>
        <p:blipFill>
          <a:blip r:embed="rId3">
            <a:clrChange>
              <a:clrFrom>
                <a:srgbClr val="EEEEEE"/>
              </a:clrFrom>
              <a:clrTo>
                <a:srgbClr val="EEEEEE">
                  <a:alpha val="0"/>
                </a:srgbClr>
              </a:clrTo>
            </a:clrChange>
          </a:blip>
          <a:stretch>
            <a:fillRect/>
          </a:stretch>
        </p:blipFill>
        <p:spPr>
          <a:xfrm>
            <a:off x="9420044" y="2578949"/>
            <a:ext cx="2663283" cy="2631252"/>
          </a:xfrm>
          <a:prstGeom prst="rect">
            <a:avLst/>
          </a:prstGeom>
        </p:spPr>
      </p:pic>
    </p:spTree>
    <p:extLst>
      <p:ext uri="{BB962C8B-B14F-4D97-AF65-F5344CB8AC3E}">
        <p14:creationId xmlns:p14="http://schemas.microsoft.com/office/powerpoint/2010/main" val="1097579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4</a:t>
            </a:r>
            <a:r>
              <a:rPr lang="en-US" sz="3200" b="1">
                <a:solidFill>
                  <a:srgbClr val="000099"/>
                </a:solidFill>
                <a:ea typeface="Calibri" panose="020F0502020204030204" pitchFamily="34" charset="0"/>
                <a:cs typeface="Times New Roman" panose="02020603050405020304" pitchFamily="18" charset="0"/>
              </a:rPr>
              <a:t>. HÌNH CHÓP VÀ TỨ DIỆN</a:t>
            </a:r>
          </a:p>
          <a:p>
            <a:pPr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499781"/>
            <a:ext cx="11736808" cy="51104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20000"/>
              </a:lnSpc>
              <a:spcBef>
                <a:spcPts val="600"/>
              </a:spcBef>
              <a:spcAft>
                <a:spcPts val="600"/>
              </a:spcAft>
            </a:pPr>
            <a:r>
              <a:rPr lang="en-US">
                <a:solidFill>
                  <a:srgbClr val="FF0000"/>
                </a:solidFill>
              </a:rPr>
              <a:t> </a:t>
            </a:r>
            <a:r>
              <a:rPr lang="en-US" b="1">
                <a:solidFill>
                  <a:srgbClr val="FF0000"/>
                </a:solidFill>
                <a:ea typeface="Calibri" panose="020F0502020204030204" pitchFamily="34" charset="0"/>
              </a:rPr>
              <a:t>Nhận xét.</a:t>
            </a:r>
            <a:r>
              <a:rPr lang="en-US">
                <a:solidFill>
                  <a:srgbClr val="FF0000"/>
                </a:solidFill>
                <a:ea typeface="Calibri" panose="020F0502020204030204" pitchFamily="34" charset="0"/>
              </a:rPr>
              <a:t> </a:t>
            </a:r>
            <a:r>
              <a:rPr lang="en-US">
                <a:ea typeface="Calibri" panose="020F0502020204030204" pitchFamily="34" charset="0"/>
              </a:rPr>
              <a:t>Hình tứ diện là một hình chóp tam giác mà mặt nào của hình tứ diện cũng có thể được coi là mặt đáy.</a:t>
            </a:r>
            <a:endParaRPr lang="en-US" sz="2800">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pPr>
            <a:r>
              <a:rPr lang="en-US" b="1">
                <a:solidFill>
                  <a:srgbClr val="FF0000"/>
                </a:solidFill>
                <a:ea typeface="Calibri" panose="020F0502020204030204" pitchFamily="34" charset="0"/>
              </a:rPr>
              <a:t>Chú ý</a:t>
            </a:r>
            <a:endParaRPr lang="en-US" sz="2800">
              <a:solidFill>
                <a:srgbClr val="FF0000"/>
              </a:solidFill>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pPr>
            <a:r>
              <a:rPr lang="en-US">
                <a:ea typeface="Calibri" panose="020F0502020204030204" pitchFamily="34" charset="0"/>
              </a:rPr>
              <a:t>a)</a:t>
            </a:r>
            <a:r>
              <a:rPr lang="en-US" b="1">
                <a:ea typeface="Calibri" panose="020F0502020204030204" pitchFamily="34" charset="0"/>
              </a:rPr>
              <a:t> </a:t>
            </a:r>
            <a:r>
              <a:rPr lang="en-US">
                <a:ea typeface="Calibri" panose="020F0502020204030204" pitchFamily="34" charset="0"/>
              </a:rPr>
              <a:t>Hình chóp tam giác còn được gọi là hình tứ diện.</a:t>
            </a:r>
            <a:endParaRPr lang="en-US" sz="2800">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pPr>
            <a:r>
              <a:rPr lang="en-US">
                <a:ea typeface="Calibri" panose="020F0502020204030204" pitchFamily="34" charset="0"/>
              </a:rPr>
              <a:t>b) Hình tứ diện có bốn mặt là những tam giác đều hay có tất cả các cạnh bằng nhau được gọi là hình tứ diện đều.</a:t>
            </a:r>
            <a:endParaRPr lang="en-US" sz="2800">
              <a:latin typeface="Calibri" panose="020F0502020204030204" pitchFamily="34" charset="0"/>
              <a:ea typeface="Calibri" panose="020F0502020204030204" pitchFamily="34" charset="0"/>
            </a:endParaRPr>
          </a:p>
          <a:p>
            <a:endParaRPr lang="en-US"/>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695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a:t>
            </a:r>
            <a:r>
              <a:rPr lang="en-US" sz="3200" b="1">
                <a:solidFill>
                  <a:srgbClr val="000099"/>
                </a:solidFill>
                <a:ea typeface="Calibri" panose="020F0502020204030204" pitchFamily="34" charset="0"/>
                <a:cs typeface="Times New Roman" panose="02020603050405020304" pitchFamily="18" charset="0"/>
              </a:rPr>
              <a:t>. KHÁI NIỆM MỞ ĐẦU</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07000"/>
              </a:lnSpc>
              <a:spcBef>
                <a:spcPts val="0"/>
              </a:spcBef>
              <a:spcAft>
                <a:spcPts val="800"/>
              </a:spcAft>
            </a:pPr>
            <a:r>
              <a:rPr lang="en-US">
                <a:ea typeface="Calibri" panose="020F0502020204030204" pitchFamily="34" charset="0"/>
              </a:rPr>
              <a:t>Mặt bảng, màn hình máy tính hay mặt nước lúc tĩnh lặng là một số hình ảnh về một phần của mặt phẳng. Mặt phẳng không có bề dày và không có giới hạn.</a:t>
            </a:r>
          </a:p>
          <a:p>
            <a:pPr marL="0" marR="0" algn="just">
              <a:lnSpc>
                <a:spcPct val="107000"/>
              </a:lnSpc>
              <a:spcBef>
                <a:spcPts val="0"/>
              </a:spcBef>
              <a:spcAft>
                <a:spcPts val="800"/>
              </a:spcAft>
            </a:pPr>
            <a:endParaRPr lang="en-US" sz="2800">
              <a:latin typeface="Calibri" panose="020F0502020204030204" pitchFamily="34" charset="0"/>
              <a:ea typeface="Calibri" panose="020F0502020204030204" pitchFamily="34" charset="0"/>
            </a:endParaRPr>
          </a:p>
          <a:p>
            <a:pPr marL="0" marR="0" indent="0" algn="just">
              <a:lnSpc>
                <a:spcPct val="107000"/>
              </a:lnSpc>
              <a:spcBef>
                <a:spcPts val="0"/>
              </a:spcBef>
              <a:spcAft>
                <a:spcPts val="800"/>
              </a:spcAft>
              <a:buNone/>
            </a:pPr>
            <a:endParaRPr lang="en-US" sz="2800">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pPr>
            <a:r>
              <a:rPr lang="en-US" sz="2800" b="1">
                <a:solidFill>
                  <a:srgbClr val="FF0000"/>
                </a:solidFill>
                <a:ea typeface="Calibri" panose="020F0502020204030204" pitchFamily="34" charset="0"/>
              </a:rPr>
              <a:t>Chú ý</a:t>
            </a:r>
            <a:endParaRPr lang="en-US" sz="2400">
              <a:solidFill>
                <a:srgbClr val="FF0000"/>
              </a:solidFill>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pPr>
            <a:r>
              <a:rPr lang="en-US" sz="2800">
                <a:ea typeface="Calibri" panose="020F0502020204030204" pitchFamily="34" charset="0"/>
              </a:rPr>
              <a:t> Để biểu diễn mặt phẳng ta thường dùng một hình bình hành và viết tên của mặt phẳng vào một góc của hình. Ta cũng có thể sử dụng một góc và viết tên của mặt phẳng ở bên trong góc đó.</a:t>
            </a:r>
            <a:endParaRPr lang="en-US" sz="2400">
              <a:latin typeface="Calibri" panose="020F0502020204030204" pitchFamily="34" charset="0"/>
              <a:ea typeface="Calibri" panose="020F0502020204030204" pitchFamily="34" charset="0"/>
            </a:endParaRPr>
          </a:p>
          <a:p>
            <a:pPr marL="0" marR="0" indent="0" algn="just">
              <a:lnSpc>
                <a:spcPct val="107000"/>
              </a:lnSpc>
              <a:spcBef>
                <a:spcPts val="0"/>
              </a:spcBef>
              <a:spcAft>
                <a:spcPts val="800"/>
              </a:spcAft>
              <a:buNone/>
            </a:pPr>
            <a:endParaRPr lang="en-US" sz="2800">
              <a:latin typeface="Calibri" panose="020F0502020204030204" pitchFamily="34" charset="0"/>
              <a:ea typeface="Calibri" panose="020F0502020204030204" pitchFamily="34" charset="0"/>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532F3EB-AB30-46E4-B118-BF5B0F0E920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132275" y="3249637"/>
            <a:ext cx="8754774" cy="1575581"/>
          </a:xfrm>
          <a:prstGeom prst="rect">
            <a:avLst/>
          </a:prstGeom>
        </p:spPr>
      </p:pic>
    </p:spTree>
    <p:extLst>
      <p:ext uri="{BB962C8B-B14F-4D97-AF65-F5344CB8AC3E}">
        <p14:creationId xmlns:p14="http://schemas.microsoft.com/office/powerpoint/2010/main" val="1308823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a:t>
            </a:r>
            <a:r>
              <a:rPr lang="en-US" sz="3200" b="1">
                <a:solidFill>
                  <a:srgbClr val="000099"/>
                </a:solidFill>
                <a:ea typeface="Calibri" panose="020F0502020204030204" pitchFamily="34" charset="0"/>
                <a:cs typeface="Times New Roman" panose="02020603050405020304" pitchFamily="18" charset="0"/>
              </a:rPr>
              <a:t>. KHÁI NIỆM MỞ ĐẦU</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6956119"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US" sz="2800"/>
              </a:p>
              <a:p>
                <a:r>
                  <a:rPr lang="en-US" sz="2800"/>
                  <a:t>Để kí hiệu mặt phằng ta dùng chữ cái in hoa hoặc chữ cái Hy Lạp đặt trong dấu ngoặc ( ). Trong Hình 4.1, ta có mặt phẳng </a:t>
                </a:r>
                <a14:m>
                  <m:oMath xmlns:m="http://schemas.openxmlformats.org/officeDocument/2006/math">
                    <m:r>
                      <a:rPr lang="en-US" sz="2800">
                        <a:latin typeface="Cambria Math" panose="02040503050406030204" pitchFamily="18" charset="0"/>
                      </a:rPr>
                      <m:t>(</m:t>
                    </m:r>
                    <m:r>
                      <a:rPr lang="en-US" sz="2800" i="1">
                        <a:latin typeface="Cambria Math" panose="02040503050406030204" pitchFamily="18" charset="0"/>
                      </a:rPr>
                      <m:t>𝑃</m:t>
                    </m:r>
                    <m:r>
                      <a:rPr lang="en-US" sz="2800">
                        <a:latin typeface="Cambria Math" panose="02040503050406030204" pitchFamily="18" charset="0"/>
                      </a:rPr>
                      <m:t>)</m:t>
                    </m:r>
                  </m:oMath>
                </a14:m>
                <a:r>
                  <a:rPr lang="en-US" sz="2800"/>
                  <a:t> và mặt phẳng </a:t>
                </a:r>
                <a14:m>
                  <m:oMath xmlns:m="http://schemas.openxmlformats.org/officeDocument/2006/math">
                    <m:d>
                      <m:dPr>
                        <m:ctrlPr>
                          <a:rPr lang="en-US" sz="2800">
                            <a:latin typeface="Cambria Math" panose="02040503050406030204" pitchFamily="18" charset="0"/>
                          </a:rPr>
                        </m:ctrlPr>
                      </m:dPr>
                      <m:e>
                        <m:r>
                          <a:rPr lang="en-US" sz="2800" i="1">
                            <a:latin typeface="Cambria Math" panose="02040503050406030204" pitchFamily="18" charset="0"/>
                          </a:rPr>
                          <m:t>𝛼</m:t>
                        </m:r>
                      </m:e>
                    </m:d>
                  </m:oMath>
                </a14:m>
                <a:endParaRPr lang="en-US" sz="2800"/>
              </a:p>
              <a:p>
                <a:pPr lvl="0"/>
                <a:r>
                  <a:rPr lang="en-US" sz="2800"/>
                  <a:t>Điểm </a:t>
                </a:r>
                <a14:m>
                  <m:oMath xmlns:m="http://schemas.openxmlformats.org/officeDocument/2006/math">
                    <m:r>
                      <a:rPr lang="en-US" sz="2800" i="1">
                        <a:latin typeface="Cambria Math" panose="02040503050406030204" pitchFamily="18" charset="0"/>
                      </a:rPr>
                      <m:t>𝐴</m:t>
                    </m:r>
                  </m:oMath>
                </a14:m>
                <a:r>
                  <a:rPr lang="en-US" sz="2800"/>
                  <a:t> thuộc mặt phẳng </a:t>
                </a:r>
                <a14:m>
                  <m:oMath xmlns:m="http://schemas.openxmlformats.org/officeDocument/2006/math">
                    <m:r>
                      <a:rPr lang="en-US" sz="2800">
                        <a:latin typeface="Cambria Math" panose="02040503050406030204" pitchFamily="18" charset="0"/>
                      </a:rPr>
                      <m:t>(</m:t>
                    </m:r>
                    <m:r>
                      <a:rPr lang="en-US" sz="2800" i="1">
                        <a:latin typeface="Cambria Math" panose="02040503050406030204" pitchFamily="18" charset="0"/>
                      </a:rPr>
                      <m:t>𝑃</m:t>
                    </m:r>
                    <m:r>
                      <a:rPr lang="en-US" sz="2800">
                        <a:latin typeface="Cambria Math" panose="02040503050406030204" pitchFamily="18" charset="0"/>
                      </a:rPr>
                      <m:t>)</m:t>
                    </m:r>
                  </m:oMath>
                </a14:m>
                <a:r>
                  <a:rPr lang="en-US" sz="2800"/>
                  <a:t>, kí hiệu </a:t>
                </a:r>
                <a14:m>
                  <m:oMath xmlns:m="http://schemas.openxmlformats.org/officeDocument/2006/math">
                    <m:r>
                      <a:rPr lang="en-US" sz="2800" i="1">
                        <a:latin typeface="Cambria Math" panose="02040503050406030204" pitchFamily="18" charset="0"/>
                      </a:rPr>
                      <m:t>𝐴</m:t>
                    </m:r>
                    <m:r>
                      <a:rPr lang="en-US" sz="2800">
                        <a:latin typeface="Cambria Math" panose="02040503050406030204" pitchFamily="18" charset="0"/>
                      </a:rPr>
                      <m:t>∈(</m:t>
                    </m:r>
                    <m:r>
                      <a:rPr lang="en-US" sz="2800" i="1">
                        <a:latin typeface="Cambria Math" panose="02040503050406030204" pitchFamily="18" charset="0"/>
                      </a:rPr>
                      <m:t>𝑃</m:t>
                    </m:r>
                    <m:r>
                      <a:rPr lang="en-US" sz="2800">
                        <a:latin typeface="Cambria Math" panose="02040503050406030204" pitchFamily="18" charset="0"/>
                      </a:rPr>
                      <m:t>)</m:t>
                    </m:r>
                  </m:oMath>
                </a14:m>
                <a:r>
                  <a:rPr lang="en-US" sz="2800"/>
                  <a:t>.</a:t>
                </a:r>
              </a:p>
              <a:p>
                <a:r>
                  <a:rPr lang="en-US" sz="2800"/>
                  <a:t>Điểm </a:t>
                </a:r>
                <a14:m>
                  <m:oMath xmlns:m="http://schemas.openxmlformats.org/officeDocument/2006/math">
                    <m:r>
                      <a:rPr lang="en-US" sz="2800" i="1">
                        <a:latin typeface="Cambria Math" panose="02040503050406030204" pitchFamily="18" charset="0"/>
                      </a:rPr>
                      <m:t>𝐵</m:t>
                    </m:r>
                  </m:oMath>
                </a14:m>
                <a:r>
                  <a:rPr lang="en-US" sz="2800"/>
                  <a:t> không thuộc mặt phẳng </a:t>
                </a:r>
                <a14:m>
                  <m:oMath xmlns:m="http://schemas.openxmlformats.org/officeDocument/2006/math">
                    <m:r>
                      <a:rPr lang="en-US" sz="2800">
                        <a:latin typeface="Cambria Math" panose="02040503050406030204" pitchFamily="18" charset="0"/>
                      </a:rPr>
                      <m:t>(</m:t>
                    </m:r>
                    <m:r>
                      <a:rPr lang="en-US" sz="2800" i="1">
                        <a:latin typeface="Cambria Math" panose="02040503050406030204" pitchFamily="18" charset="0"/>
                      </a:rPr>
                      <m:t>𝑃</m:t>
                    </m:r>
                    <m:r>
                      <a:rPr lang="en-US" sz="2800">
                        <a:latin typeface="Cambria Math" panose="02040503050406030204" pitchFamily="18" charset="0"/>
                      </a:rPr>
                      <m:t>)</m:t>
                    </m:r>
                  </m:oMath>
                </a14:m>
                <a:r>
                  <a:rPr lang="en-US" sz="2800"/>
                  <a:t>, ki hiệu </a:t>
                </a:r>
                <a14:m>
                  <m:oMath xmlns:m="http://schemas.openxmlformats.org/officeDocument/2006/math">
                    <m:r>
                      <a:rPr lang="en-US" sz="2800" i="1">
                        <a:latin typeface="Cambria Math" panose="02040503050406030204" pitchFamily="18" charset="0"/>
                      </a:rPr>
                      <m:t>𝐵</m:t>
                    </m:r>
                    <m:r>
                      <a:rPr lang="en-US" sz="2800">
                        <a:latin typeface="Cambria Math" panose="02040503050406030204" pitchFamily="18" charset="0"/>
                      </a:rPr>
                      <m:t>∉(</m:t>
                    </m:r>
                    <m:r>
                      <a:rPr lang="en-US" sz="2800" i="1">
                        <a:latin typeface="Cambria Math" panose="02040503050406030204" pitchFamily="18" charset="0"/>
                      </a:rPr>
                      <m:t>𝑃</m:t>
                    </m:r>
                    <m:r>
                      <a:rPr lang="en-US" sz="2800">
                        <a:latin typeface="Cambria Math" panose="02040503050406030204" pitchFamily="18" charset="0"/>
                      </a:rPr>
                      <m:t>)</m:t>
                    </m:r>
                  </m:oMath>
                </a14:m>
                <a:r>
                  <a:rPr lang="en-US" sz="2800"/>
                  <a:t>.</a:t>
                </a:r>
              </a:p>
              <a:p>
                <a:r>
                  <a:rPr lang="en-US" sz="2800"/>
                  <a:t>Nếu </a:t>
                </a:r>
                <a14:m>
                  <m:oMath xmlns:m="http://schemas.openxmlformats.org/officeDocument/2006/math">
                    <m:r>
                      <a:rPr lang="en-US" sz="2800" i="1">
                        <a:latin typeface="Cambria Math" panose="02040503050406030204" pitchFamily="18" charset="0"/>
                      </a:rPr>
                      <m:t>𝐴</m:t>
                    </m:r>
                    <m:r>
                      <a:rPr lang="en-US" sz="2800">
                        <a:latin typeface="Cambria Math" panose="02040503050406030204" pitchFamily="18" charset="0"/>
                      </a:rPr>
                      <m:t>∈(</m:t>
                    </m:r>
                    <m:r>
                      <a:rPr lang="en-US" sz="2800" i="1">
                        <a:latin typeface="Cambria Math" panose="02040503050406030204" pitchFamily="18" charset="0"/>
                      </a:rPr>
                      <m:t>𝑃</m:t>
                    </m:r>
                    <m:r>
                      <a:rPr lang="en-US" sz="2800">
                        <a:latin typeface="Cambria Math" panose="02040503050406030204" pitchFamily="18" charset="0"/>
                      </a:rPr>
                      <m:t>)</m:t>
                    </m:r>
                  </m:oMath>
                </a14:m>
                <a:r>
                  <a:rPr lang="en-US" sz="2800"/>
                  <a:t> ta còn nói </a:t>
                </a:r>
                <a14:m>
                  <m:oMath xmlns:m="http://schemas.openxmlformats.org/officeDocument/2006/math">
                    <m:r>
                      <a:rPr lang="en-US" sz="2800" i="1">
                        <a:latin typeface="Cambria Math" panose="02040503050406030204" pitchFamily="18" charset="0"/>
                      </a:rPr>
                      <m:t>𝐴</m:t>
                    </m:r>
                  </m:oMath>
                </a14:m>
                <a:r>
                  <a:rPr lang="en-US" sz="2800"/>
                  <a:t> nằm trên </a:t>
                </a:r>
                <a14:m>
                  <m:oMath xmlns:m="http://schemas.openxmlformats.org/officeDocument/2006/math">
                    <m:r>
                      <a:rPr lang="en-US" sz="2800">
                        <a:latin typeface="Cambria Math" panose="02040503050406030204" pitchFamily="18" charset="0"/>
                      </a:rPr>
                      <m:t>(</m:t>
                    </m:r>
                    <m:r>
                      <a:rPr lang="en-US" sz="2800" i="1">
                        <a:latin typeface="Cambria Math" panose="02040503050406030204" pitchFamily="18" charset="0"/>
                      </a:rPr>
                      <m:t>𝑃</m:t>
                    </m:r>
                    <m:r>
                      <a:rPr lang="en-US" sz="2800">
                        <a:latin typeface="Cambria Math" panose="02040503050406030204" pitchFamily="18" charset="0"/>
                      </a:rPr>
                      <m:t>)</m:t>
                    </m:r>
                  </m:oMath>
                </a14:m>
                <a:r>
                  <a:rPr lang="en-US" sz="2800"/>
                  <a:t>, hoặc </a:t>
                </a:r>
                <a14:m>
                  <m:oMath xmlns:m="http://schemas.openxmlformats.org/officeDocument/2006/math">
                    <m:r>
                      <a:rPr lang="en-US" sz="2800">
                        <a:latin typeface="Cambria Math" panose="02040503050406030204" pitchFamily="18" charset="0"/>
                      </a:rPr>
                      <m:t>(</m:t>
                    </m:r>
                    <m:r>
                      <a:rPr lang="en-US" sz="2800" i="1">
                        <a:latin typeface="Cambria Math" panose="02040503050406030204" pitchFamily="18" charset="0"/>
                      </a:rPr>
                      <m:t>𝑃</m:t>
                    </m:r>
                    <m:r>
                      <a:rPr lang="en-US" sz="2800">
                        <a:latin typeface="Cambria Math" panose="02040503050406030204" pitchFamily="18" charset="0"/>
                      </a:rPr>
                      <m:t>)</m:t>
                    </m:r>
                  </m:oMath>
                </a14:m>
                <a:r>
                  <a:rPr lang="en-US" sz="2800"/>
                  <a:t> chứa </a:t>
                </a:r>
                <a14:m>
                  <m:oMath xmlns:m="http://schemas.openxmlformats.org/officeDocument/2006/math">
                    <m:r>
                      <a:rPr lang="en-US" sz="2800" i="1">
                        <a:latin typeface="Cambria Math" panose="02040503050406030204" pitchFamily="18" charset="0"/>
                      </a:rPr>
                      <m:t>𝐴</m:t>
                    </m:r>
                  </m:oMath>
                </a14:m>
                <a:r>
                  <a:rPr lang="en-US" sz="2800"/>
                  <a:t>, hoặc </a:t>
                </a:r>
                <a14:m>
                  <m:oMath xmlns:m="http://schemas.openxmlformats.org/officeDocument/2006/math">
                    <m:r>
                      <a:rPr lang="en-US" sz="2800">
                        <a:latin typeface="Cambria Math" panose="02040503050406030204" pitchFamily="18" charset="0"/>
                      </a:rPr>
                      <m:t>(</m:t>
                    </m:r>
                    <m:r>
                      <a:rPr lang="en-US" sz="2800" i="1">
                        <a:latin typeface="Cambria Math" panose="02040503050406030204" pitchFamily="18" charset="0"/>
                      </a:rPr>
                      <m:t>𝑃</m:t>
                    </m:r>
                    <m:r>
                      <a:rPr lang="en-US" sz="2800">
                        <a:latin typeface="Cambria Math" panose="02040503050406030204" pitchFamily="18" charset="0"/>
                      </a:rPr>
                      <m:t>)</m:t>
                    </m:r>
                  </m:oMath>
                </a14:m>
                <a:r>
                  <a:rPr lang="en-US" sz="2800"/>
                  <a:t> đi qua </a:t>
                </a:r>
                <a14:m>
                  <m:oMath xmlns:m="http://schemas.openxmlformats.org/officeDocument/2006/math">
                    <m:r>
                      <a:rPr lang="en-US" sz="2800" i="1">
                        <a:latin typeface="Cambria Math" panose="02040503050406030204" pitchFamily="18" charset="0"/>
                      </a:rPr>
                      <m:t>𝐴</m:t>
                    </m:r>
                  </m:oMath>
                </a14:m>
                <a:r>
                  <a:rPr lang="en-US" sz="2800"/>
                  <a:t>.</a:t>
                </a:r>
              </a:p>
              <a:p>
                <a:pPr lvl="0"/>
                <a:endParaRPr lang="en-US"/>
              </a:p>
              <a:p>
                <a:pPr lvl="0"/>
                <a:endParaRPr lang="en-US"/>
              </a:p>
              <a:p>
                <a:pPr lvl="0"/>
                <a:endParaRPr lang="en-US"/>
              </a:p>
              <a:p>
                <a:pPr lvl="0"/>
                <a:endParaRPr lang="en-US"/>
              </a:p>
              <a:p>
                <a:pPr lvl="0"/>
                <a:endParaRPr lang="en-US"/>
              </a:p>
              <a:p>
                <a:pPr lvl="0"/>
                <a:endParaRPr lang="en-US"/>
              </a:p>
              <a:p>
                <a:pPr marL="0" marR="0" indent="0" algn="just">
                  <a:lnSpc>
                    <a:spcPct val="107000"/>
                  </a:lnSpc>
                  <a:spcBef>
                    <a:spcPts val="0"/>
                  </a:spcBef>
                  <a:spcAft>
                    <a:spcPts val="800"/>
                  </a:spcAft>
                  <a:buNone/>
                </a:pPr>
                <a:endParaRPr lang="en-US" sz="2800">
                  <a:latin typeface="Calibri" panose="020F0502020204030204" pitchFamily="34" charset="0"/>
                  <a:ea typeface="Calibri" panose="020F0502020204030204" pitchFamily="34" charset="0"/>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344980" y="1499781"/>
                <a:ext cx="6956119" cy="4962420"/>
              </a:xfrm>
              <a:prstGeom prst="rect">
                <a:avLst/>
              </a:prstGeom>
              <a:blipFill>
                <a:blip r:embed="rId2"/>
                <a:stretch>
                  <a:fillRect l="-1578" r="-1928" b="-737"/>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78C6D2F-641B-441C-80C3-F4B2A0ACCCED}"/>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7326210" y="2466934"/>
            <a:ext cx="4865790" cy="1492491"/>
          </a:xfrm>
          <a:prstGeom prst="rect">
            <a:avLst/>
          </a:prstGeom>
        </p:spPr>
      </p:pic>
    </p:spTree>
    <p:extLst>
      <p:ext uri="{BB962C8B-B14F-4D97-AF65-F5344CB8AC3E}">
        <p14:creationId xmlns:p14="http://schemas.microsoft.com/office/powerpoint/2010/main" val="1888873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a:t>
            </a:r>
            <a:r>
              <a:rPr lang="en-US" sz="3200" b="1">
                <a:solidFill>
                  <a:srgbClr val="000099"/>
                </a:solidFill>
                <a:ea typeface="Calibri" panose="020F0502020204030204" pitchFamily="34" charset="0"/>
                <a:cs typeface="Times New Roman" panose="02020603050405020304" pitchFamily="18" charset="0"/>
              </a:rPr>
              <a:t>. KHÁI NIỆM MỞ ĐẦU</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07000"/>
              </a:lnSpc>
              <a:spcBef>
                <a:spcPts val="0"/>
              </a:spcBef>
              <a:spcAft>
                <a:spcPts val="800"/>
              </a:spcAft>
            </a:pPr>
            <a:r>
              <a:rPr lang="en-US" b="1">
                <a:solidFill>
                  <a:srgbClr val="FF0000"/>
                </a:solidFill>
                <a:ea typeface="Calibri" panose="020F0502020204030204" pitchFamily="34" charset="0"/>
              </a:rPr>
              <a:t>Chú ý</a:t>
            </a:r>
            <a:r>
              <a:rPr lang="en-US" b="1">
                <a:ea typeface="Calibri" panose="020F0502020204030204" pitchFamily="34" charset="0"/>
              </a:rPr>
              <a:t>.</a:t>
            </a:r>
            <a:r>
              <a:rPr lang="en-US">
                <a:ea typeface="Calibri" panose="020F0502020204030204" pitchFamily="34" charset="0"/>
              </a:rPr>
              <a:t> </a:t>
            </a:r>
            <a:r>
              <a:rPr lang="en-US" sz="2800">
                <a:ea typeface="Calibri" panose="020F0502020204030204" pitchFamily="34" charset="0"/>
              </a:rPr>
              <a:t>Để nghiên cứu hình học không gian, ta thường vẽ các hình đó lên bảng hoặc lên giấy. </a:t>
            </a:r>
          </a:p>
          <a:p>
            <a:pPr marL="0" marR="0" algn="just">
              <a:lnSpc>
                <a:spcPct val="107000"/>
              </a:lnSpc>
              <a:spcBef>
                <a:spcPts val="0"/>
              </a:spcBef>
              <a:spcAft>
                <a:spcPts val="800"/>
              </a:spcAft>
            </a:pPr>
            <a:r>
              <a:rPr lang="en-US" sz="2800">
                <a:ea typeface="Calibri" panose="020F0502020204030204" pitchFamily="34" charset="0"/>
              </a:rPr>
              <a:t>Hình vẽ đó được gọi là hình biểu diễn của một hình không gian. Hình biểu diễn của một hình không gian cần tuân thủ những quy tắc sau:</a:t>
            </a:r>
          </a:p>
          <a:p>
            <a:pPr marL="0" marR="0" algn="just">
              <a:lnSpc>
                <a:spcPct val="107000"/>
              </a:lnSpc>
              <a:spcBef>
                <a:spcPts val="0"/>
              </a:spcBef>
              <a:spcAft>
                <a:spcPts val="800"/>
              </a:spcAft>
            </a:pPr>
            <a:r>
              <a:rPr lang="en-US" sz="2800">
                <a:ea typeface="Calibri" panose="020F0502020204030204" pitchFamily="34" charset="0"/>
              </a:rPr>
              <a:t> Hình biểu diễn của đường thẳng là đường thẳng, của đoạn thẳng là đoạn thẳng.</a:t>
            </a:r>
            <a:endParaRPr lang="en-US" sz="2800">
              <a:latin typeface="Calibri" panose="020F0502020204030204" pitchFamily="34" charset="0"/>
              <a:ea typeface="Calibri" panose="020F0502020204030204" pitchFamily="34" charset="0"/>
            </a:endParaRPr>
          </a:p>
          <a:p>
            <a:r>
              <a:rPr lang="en-US" sz="2800">
                <a:ea typeface="Calibri" panose="020F0502020204030204" pitchFamily="34" charset="0"/>
              </a:rPr>
              <a:t> Hình biều diễn của hai đường thẳng song song là hai đường thẳng song song, của hai đường thẳng cắt nhau là hai đường thẳng cắt nhau</a:t>
            </a:r>
            <a:endParaRPr lang="en-US" sz="2800">
              <a:latin typeface="Calibri" panose="020F0502020204030204" pitchFamily="34" charset="0"/>
              <a:ea typeface="Calibri" panose="020F0502020204030204" pitchFamily="34" charset="0"/>
            </a:endParaRPr>
          </a:p>
          <a:p>
            <a:pPr lvl="0"/>
            <a:endParaRPr lang="en-US"/>
          </a:p>
          <a:p>
            <a:pPr lvl="0"/>
            <a:endParaRPr lang="en-US"/>
          </a:p>
          <a:p>
            <a:pPr lvl="0"/>
            <a:endParaRPr lang="en-US"/>
          </a:p>
          <a:p>
            <a:pPr lvl="0"/>
            <a:endParaRPr lang="en-US"/>
          </a:p>
          <a:p>
            <a:pPr lvl="0"/>
            <a:endParaRPr lang="en-US"/>
          </a:p>
          <a:p>
            <a:pPr lvl="0"/>
            <a:endParaRPr lang="en-US"/>
          </a:p>
          <a:p>
            <a:pPr marL="0" marR="0" indent="0" algn="just">
              <a:lnSpc>
                <a:spcPct val="107000"/>
              </a:lnSpc>
              <a:spcBef>
                <a:spcPts val="0"/>
              </a:spcBef>
              <a:spcAft>
                <a:spcPts val="800"/>
              </a:spcAft>
              <a:buNone/>
            </a:pPr>
            <a:endParaRPr lang="en-US" sz="2800">
              <a:latin typeface="Calibri" panose="020F0502020204030204" pitchFamily="34" charset="0"/>
              <a:ea typeface="Calibri" panose="020F0502020204030204" pitchFamily="34" charset="0"/>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283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a:t>
            </a:r>
            <a:r>
              <a:rPr lang="en-US" sz="3200" b="1">
                <a:solidFill>
                  <a:srgbClr val="000099"/>
                </a:solidFill>
                <a:ea typeface="Calibri" panose="020F0502020204030204" pitchFamily="34" charset="0"/>
                <a:cs typeface="Times New Roman" panose="02020603050405020304" pitchFamily="18" charset="0"/>
              </a:rPr>
              <a:t>. KHÁI NIỆM MỞ ĐẦU</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07000"/>
              </a:lnSpc>
              <a:spcBef>
                <a:spcPts val="0"/>
              </a:spcBef>
              <a:spcAft>
                <a:spcPts val="800"/>
              </a:spcAft>
            </a:pPr>
            <a:r>
              <a:rPr lang="en-US">
                <a:ea typeface="Calibri" panose="020F0502020204030204" pitchFamily="34" charset="0"/>
              </a:rPr>
              <a:t> Hình biểu diễn giữ nguyên quan hệ liên thuộc giữa điểm và đường thẳng.</a:t>
            </a:r>
            <a:endParaRPr lang="en-US">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pPr>
            <a:r>
              <a:rPr lang="en-US">
                <a:ea typeface="Calibri" panose="020F0502020204030204" pitchFamily="34" charset="0"/>
              </a:rPr>
              <a:t> Dùng nét vẽ liền để biều diễn cho đường nhìn thấy và nét đứt đoạn đề biểu diễn cho đường bị che khuất.</a:t>
            </a:r>
            <a:endParaRPr lang="en-US">
              <a:latin typeface="Calibri" panose="020F0502020204030204" pitchFamily="34" charset="0"/>
              <a:ea typeface="Calibri" panose="020F0502020204030204" pitchFamily="34" charset="0"/>
            </a:endParaRPr>
          </a:p>
          <a:p>
            <a:pPr lvl="0"/>
            <a:endParaRPr lang="en-US"/>
          </a:p>
          <a:p>
            <a:pPr lvl="0"/>
            <a:endParaRPr lang="en-US"/>
          </a:p>
          <a:p>
            <a:pPr lvl="0"/>
            <a:endParaRPr lang="en-US"/>
          </a:p>
          <a:p>
            <a:pPr lvl="0"/>
            <a:endParaRPr lang="en-US"/>
          </a:p>
          <a:p>
            <a:pPr lvl="0"/>
            <a:endParaRPr lang="en-US"/>
          </a:p>
          <a:p>
            <a:pPr lvl="0"/>
            <a:endParaRPr lang="en-US"/>
          </a:p>
          <a:p>
            <a:pPr marL="0" marR="0" indent="0" algn="just">
              <a:lnSpc>
                <a:spcPct val="107000"/>
              </a:lnSpc>
              <a:spcBef>
                <a:spcPts val="0"/>
              </a:spcBef>
              <a:spcAft>
                <a:spcPts val="800"/>
              </a:spcAft>
              <a:buNone/>
            </a:pPr>
            <a:endParaRPr lang="en-US" sz="2800">
              <a:latin typeface="Calibri" panose="020F0502020204030204" pitchFamily="34" charset="0"/>
              <a:ea typeface="Calibri" panose="020F0502020204030204" pitchFamily="34" charset="0"/>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129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2</a:t>
            </a:r>
            <a:r>
              <a:rPr lang="en-US" sz="3200" b="1">
                <a:solidFill>
                  <a:srgbClr val="000099"/>
                </a:solidFill>
                <a:ea typeface="Calibri" panose="020F0502020204030204" pitchFamily="34" charset="0"/>
                <a:cs typeface="Times New Roman" panose="02020603050405020304" pitchFamily="18" charset="0"/>
              </a:rPr>
              <a:t>. CÁC TÍNH CHẤT THỪA NHẬN</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20000"/>
              </a:lnSpc>
              <a:spcBef>
                <a:spcPts val="600"/>
              </a:spcBef>
              <a:spcAft>
                <a:spcPts val="600"/>
              </a:spcAft>
            </a:pPr>
            <a:r>
              <a:rPr lang="en-US" b="1">
                <a:ea typeface="Calibri" panose="020F0502020204030204" pitchFamily="34" charset="0"/>
              </a:rPr>
              <a:t>Tính chất thừa nhận 1:</a:t>
            </a:r>
            <a:r>
              <a:rPr lang="en-US">
                <a:ea typeface="Calibri" panose="020F0502020204030204" pitchFamily="34" charset="0"/>
              </a:rPr>
              <a:t> Có một và chỉ một đường thẳng đi qua hai điểm phân biệt cho trước.</a:t>
            </a:r>
            <a:endParaRPr lang="en-US" sz="2800">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pPr>
            <a:r>
              <a:rPr lang="en-US" b="1">
                <a:ea typeface="Calibri" panose="020F0502020204030204" pitchFamily="34" charset="0"/>
              </a:rPr>
              <a:t>Tính chất thừa nhận 2:</a:t>
            </a:r>
            <a:r>
              <a:rPr lang="en-US">
                <a:ea typeface="Calibri" panose="020F0502020204030204" pitchFamily="34" charset="0"/>
              </a:rPr>
              <a:t> Có một và chỉ một mặt phẳng đi qua ba điểm không thẳng hàng cho trước.</a:t>
            </a:r>
          </a:p>
          <a:p>
            <a:pPr marL="0" marR="0" algn="just">
              <a:lnSpc>
                <a:spcPct val="120000"/>
              </a:lnSpc>
              <a:spcBef>
                <a:spcPts val="600"/>
              </a:spcBef>
              <a:spcAft>
                <a:spcPts val="600"/>
              </a:spcAft>
            </a:pPr>
            <a:r>
              <a:rPr lang="en-US" b="1">
                <a:ea typeface="Calibri" panose="020F0502020204030204" pitchFamily="34" charset="0"/>
              </a:rPr>
              <a:t>Tính chất thừa nhận 3:</a:t>
            </a:r>
            <a:r>
              <a:rPr lang="en-US">
                <a:ea typeface="Calibri" panose="020F0502020204030204" pitchFamily="34" charset="0"/>
              </a:rPr>
              <a:t> Tồn tại bốn điểm không cùng nằm trên một mặt phẳng.</a:t>
            </a:r>
            <a:endParaRPr lang="en-US" sz="2800">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pPr>
            <a:endParaRPr lang="en-US">
              <a:ea typeface="Calibri" panose="020F0502020204030204" pitchFamily="34" charset="0"/>
            </a:endParaRPr>
          </a:p>
          <a:p>
            <a:pPr marL="0" marR="0" algn="just">
              <a:lnSpc>
                <a:spcPct val="120000"/>
              </a:lnSpc>
              <a:spcBef>
                <a:spcPts val="600"/>
              </a:spcBef>
              <a:spcAft>
                <a:spcPts val="600"/>
              </a:spcAft>
            </a:pPr>
            <a:endParaRPr lang="en-US" sz="280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976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2</a:t>
            </a:r>
            <a:r>
              <a:rPr lang="en-US" sz="3200" b="1">
                <a:solidFill>
                  <a:srgbClr val="000099"/>
                </a:solidFill>
                <a:ea typeface="Calibri" panose="020F0502020204030204" pitchFamily="34" charset="0"/>
                <a:cs typeface="Times New Roman" panose="02020603050405020304" pitchFamily="18" charset="0"/>
              </a:rPr>
              <a:t>. CÁC TÍNH CHẤT THỪA NHẬN</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8526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20000"/>
                  </a:lnSpc>
                  <a:spcBef>
                    <a:spcPts val="600"/>
                  </a:spcBef>
                  <a:spcAft>
                    <a:spcPts val="600"/>
                  </a:spcAft>
                </a:pPr>
                <a:r>
                  <a:rPr lang="en-US" sz="2800">
                    <a:latin typeface="Georgia" panose="02040502050405020303" pitchFamily="18" charset="0"/>
                    <a:ea typeface="Calibri" panose="020F0502020204030204" pitchFamily="34" charset="0"/>
                  </a:rPr>
                  <a:t>Nh</a:t>
                </a:r>
                <a:r>
                  <a:rPr lang="en-US" sz="2800">
                    <a:latin typeface="Calibri" panose="020F0502020204030204" pitchFamily="34" charset="0"/>
                    <a:ea typeface="Calibri" panose="020F0502020204030204" pitchFamily="34" charset="0"/>
                  </a:rPr>
                  <a:t>ậ</a:t>
                </a:r>
                <a:r>
                  <a:rPr lang="en-US" sz="2800">
                    <a:latin typeface="Georgia" panose="02040502050405020303" pitchFamily="18" charset="0"/>
                    <a:ea typeface="Calibri" panose="020F0502020204030204" pitchFamily="34" charset="0"/>
                  </a:rPr>
                  <a:t>n x</a:t>
                </a:r>
                <a:r>
                  <a:rPr lang="en-US" sz="2800">
                    <a:latin typeface="Calibri" panose="020F0502020204030204" pitchFamily="34" charset="0"/>
                    <a:ea typeface="Calibri" panose="020F0502020204030204" pitchFamily="34" charset="0"/>
                  </a:rPr>
                  <a:t>é</a:t>
                </a:r>
                <a:r>
                  <a:rPr lang="en-US" sz="2800">
                    <a:latin typeface="Georgia" panose="02040502050405020303" pitchFamily="18" charset="0"/>
                    <a:ea typeface="Calibri" panose="020F0502020204030204" pitchFamily="34" charset="0"/>
                  </a:rPr>
                  <a:t>t. M</a:t>
                </a:r>
                <a:r>
                  <a:rPr lang="en-US" sz="2800">
                    <a:latin typeface="Calibri" panose="020F0502020204030204" pitchFamily="34" charset="0"/>
                    <a:ea typeface="Calibri" panose="020F0502020204030204" pitchFamily="34" charset="0"/>
                  </a:rPr>
                  <a:t>ộ</a:t>
                </a:r>
                <a:r>
                  <a:rPr lang="en-US" sz="2800">
                    <a:latin typeface="Georgia" panose="02040502050405020303" pitchFamily="18" charset="0"/>
                    <a:ea typeface="Calibri" panose="020F0502020204030204" pitchFamily="34" charset="0"/>
                  </a:rPr>
                  <a:t>t m</a:t>
                </a:r>
                <a:r>
                  <a:rPr lang="en-US" sz="2800">
                    <a:latin typeface="Calibri" panose="020F0502020204030204" pitchFamily="34" charset="0"/>
                    <a:ea typeface="Calibri" panose="020F0502020204030204" pitchFamily="34" charset="0"/>
                  </a:rPr>
                  <a:t>ặ</a:t>
                </a:r>
                <a:r>
                  <a:rPr lang="en-US" sz="2800">
                    <a:latin typeface="Georgia" panose="02040502050405020303" pitchFamily="18" charset="0"/>
                    <a:ea typeface="Calibri" panose="020F0502020204030204" pitchFamily="34" charset="0"/>
                  </a:rPr>
                  <a:t>t ph</a:t>
                </a:r>
                <a:r>
                  <a:rPr lang="en-US" sz="2800">
                    <a:latin typeface="Calibri" panose="020F0502020204030204" pitchFamily="34" charset="0"/>
                    <a:ea typeface="Calibri" panose="020F0502020204030204" pitchFamily="34" charset="0"/>
                  </a:rPr>
                  <a:t>ẳ</a:t>
                </a:r>
                <a:r>
                  <a:rPr lang="en-US" sz="2800">
                    <a:latin typeface="Georgia" panose="02040502050405020303" pitchFamily="18" charset="0"/>
                    <a:ea typeface="Calibri" panose="020F0502020204030204" pitchFamily="34" charset="0"/>
                  </a:rPr>
                  <a:t>ng ho</a:t>
                </a:r>
                <a:r>
                  <a:rPr lang="en-US" sz="2800">
                    <a:latin typeface="Calibri" panose="020F0502020204030204" pitchFamily="34" charset="0"/>
                    <a:ea typeface="Calibri" panose="020F0502020204030204" pitchFamily="34" charset="0"/>
                  </a:rPr>
                  <a:t>à</a:t>
                </a:r>
                <a:r>
                  <a:rPr lang="en-US" sz="2800">
                    <a:latin typeface="Georgia" panose="02040502050405020303" pitchFamily="18" charset="0"/>
                    <a:ea typeface="Calibri" panose="020F0502020204030204" pitchFamily="34" charset="0"/>
                  </a:rPr>
                  <a:t>n to</a:t>
                </a:r>
                <a:r>
                  <a:rPr lang="en-US" sz="2800">
                    <a:latin typeface="Calibri" panose="020F0502020204030204" pitchFamily="34" charset="0"/>
                    <a:ea typeface="Calibri" panose="020F0502020204030204" pitchFamily="34" charset="0"/>
                  </a:rPr>
                  <a:t>à</a:t>
                </a:r>
                <a:r>
                  <a:rPr lang="en-US" sz="2800">
                    <a:latin typeface="Georgia" panose="02040502050405020303" pitchFamily="18" charset="0"/>
                    <a:ea typeface="Calibri" panose="020F0502020204030204" pitchFamily="34" charset="0"/>
                  </a:rPr>
                  <a:t>n x</a:t>
                </a:r>
                <a:r>
                  <a:rPr lang="en-US" sz="2800">
                    <a:latin typeface="Calibri" panose="020F0502020204030204" pitchFamily="34" charset="0"/>
                    <a:ea typeface="Calibri" panose="020F0502020204030204" pitchFamily="34" charset="0"/>
                  </a:rPr>
                  <a:t>á</a:t>
                </a:r>
                <a:r>
                  <a:rPr lang="en-US" sz="2800">
                    <a:latin typeface="Georgia" panose="02040502050405020303" pitchFamily="18" charset="0"/>
                    <a:ea typeface="Calibri" panose="020F0502020204030204" pitchFamily="34" charset="0"/>
                  </a:rPr>
                  <a:t>c </a:t>
                </a:r>
                <a:r>
                  <a:rPr lang="en-US" sz="2800">
                    <a:latin typeface="Calibri" panose="020F0502020204030204" pitchFamily="34" charset="0"/>
                    <a:ea typeface="Calibri" panose="020F0502020204030204" pitchFamily="34" charset="0"/>
                  </a:rPr>
                  <a:t>đị</a:t>
                </a:r>
                <a:r>
                  <a:rPr lang="en-US" sz="2800">
                    <a:latin typeface="Georgia" panose="02040502050405020303" pitchFamily="18" charset="0"/>
                    <a:ea typeface="Calibri" panose="020F0502020204030204" pitchFamily="34" charset="0"/>
                  </a:rPr>
                  <a:t>nh n</a:t>
                </a:r>
                <a:r>
                  <a:rPr lang="en-US" sz="2800">
                    <a:latin typeface="Calibri" panose="020F0502020204030204" pitchFamily="34" charset="0"/>
                    <a:ea typeface="Calibri" panose="020F0502020204030204" pitchFamily="34" charset="0"/>
                  </a:rPr>
                  <a:t>ế</a:t>
                </a:r>
                <a:r>
                  <a:rPr lang="en-US" sz="2800">
                    <a:latin typeface="Georgia" panose="02040502050405020303" pitchFamily="18" charset="0"/>
                    <a:ea typeface="Calibri" panose="020F0502020204030204" pitchFamily="34" charset="0"/>
                  </a:rPr>
                  <a:t>u bi</a:t>
                </a:r>
                <a:r>
                  <a:rPr lang="en-US" sz="2800">
                    <a:latin typeface="Calibri" panose="020F0502020204030204" pitchFamily="34" charset="0"/>
                    <a:ea typeface="Calibri" panose="020F0502020204030204" pitchFamily="34" charset="0"/>
                  </a:rPr>
                  <a:t>ế</a:t>
                </a:r>
                <a:r>
                  <a:rPr lang="en-US" sz="2800">
                    <a:latin typeface="Georgia" panose="02040502050405020303" pitchFamily="18" charset="0"/>
                    <a:ea typeface="Calibri" panose="020F0502020204030204" pitchFamily="34" charset="0"/>
                  </a:rPr>
                  <a:t>t ba </a:t>
                </a:r>
                <a:r>
                  <a:rPr lang="en-US" sz="2800">
                    <a:latin typeface="Calibri" panose="020F0502020204030204" pitchFamily="34" charset="0"/>
                    <a:ea typeface="Calibri" panose="020F0502020204030204" pitchFamily="34" charset="0"/>
                  </a:rPr>
                  <a:t>đ</a:t>
                </a:r>
                <a:r>
                  <a:rPr lang="en-US" sz="2800">
                    <a:latin typeface="Georgia" panose="02040502050405020303" pitchFamily="18" charset="0"/>
                    <a:ea typeface="Calibri" panose="020F0502020204030204" pitchFamily="34" charset="0"/>
                  </a:rPr>
                  <a:t>i</a:t>
                </a:r>
                <a:r>
                  <a:rPr lang="en-US" sz="2800">
                    <a:latin typeface="Calibri" panose="020F0502020204030204" pitchFamily="34" charset="0"/>
                    <a:ea typeface="Calibri" panose="020F0502020204030204" pitchFamily="34" charset="0"/>
                  </a:rPr>
                  <a:t>ể</a:t>
                </a:r>
                <a:r>
                  <a:rPr lang="en-US" sz="2800">
                    <a:latin typeface="Georgia" panose="02040502050405020303" pitchFamily="18" charset="0"/>
                    <a:ea typeface="Calibri" panose="020F0502020204030204" pitchFamily="34" charset="0"/>
                  </a:rPr>
                  <a:t>m kh</a:t>
                </a:r>
                <a:r>
                  <a:rPr lang="en-US" sz="2800">
                    <a:latin typeface="Calibri" panose="020F0502020204030204" pitchFamily="34" charset="0"/>
                    <a:ea typeface="Calibri" panose="020F0502020204030204" pitchFamily="34" charset="0"/>
                  </a:rPr>
                  <a:t>ô</a:t>
                </a:r>
                <a:r>
                  <a:rPr lang="en-US" sz="2800">
                    <a:latin typeface="Georgia" panose="02040502050405020303" pitchFamily="18" charset="0"/>
                    <a:ea typeface="Calibri" panose="020F0502020204030204" pitchFamily="34" charset="0"/>
                  </a:rPr>
                  <a:t>ng th</a:t>
                </a:r>
                <a:r>
                  <a:rPr lang="en-US" sz="2800">
                    <a:latin typeface="Calibri" panose="020F0502020204030204" pitchFamily="34" charset="0"/>
                    <a:ea typeface="Calibri" panose="020F0502020204030204" pitchFamily="34" charset="0"/>
                  </a:rPr>
                  <a:t>ẳ</a:t>
                </a:r>
                <a:r>
                  <a:rPr lang="en-US" sz="2800">
                    <a:latin typeface="Georgia" panose="02040502050405020303" pitchFamily="18" charset="0"/>
                    <a:ea typeface="Calibri" panose="020F0502020204030204" pitchFamily="34" charset="0"/>
                  </a:rPr>
                  <a:t>ng h</a:t>
                </a:r>
                <a:r>
                  <a:rPr lang="en-US" sz="2800">
                    <a:latin typeface="Calibri" panose="020F0502020204030204" pitchFamily="34" charset="0"/>
                    <a:ea typeface="Calibri" panose="020F0502020204030204" pitchFamily="34" charset="0"/>
                  </a:rPr>
                  <a:t>à</a:t>
                </a:r>
                <a:r>
                  <a:rPr lang="en-US" sz="2800">
                    <a:latin typeface="Georgia" panose="02040502050405020303" pitchFamily="18" charset="0"/>
                    <a:ea typeface="Calibri" panose="020F0502020204030204" pitchFamily="34" charset="0"/>
                  </a:rPr>
                  <a:t>ng thu</a:t>
                </a:r>
                <a:r>
                  <a:rPr lang="en-US" sz="2800">
                    <a:latin typeface="Calibri" panose="020F0502020204030204" pitchFamily="34" charset="0"/>
                    <a:ea typeface="Calibri" panose="020F0502020204030204" pitchFamily="34" charset="0"/>
                  </a:rPr>
                  <a:t>ộ</a:t>
                </a:r>
                <a:r>
                  <a:rPr lang="en-US" sz="2800">
                    <a:latin typeface="Georgia" panose="02040502050405020303" pitchFamily="18" charset="0"/>
                    <a:ea typeface="Calibri" panose="020F0502020204030204" pitchFamily="34" charset="0"/>
                  </a:rPr>
                  <a:t>c m</a:t>
                </a:r>
                <a:r>
                  <a:rPr lang="en-US" sz="2800">
                    <a:latin typeface="Calibri" panose="020F0502020204030204" pitchFamily="34" charset="0"/>
                    <a:ea typeface="Calibri" panose="020F0502020204030204" pitchFamily="34" charset="0"/>
                  </a:rPr>
                  <a:t>ặ</a:t>
                </a:r>
                <a:r>
                  <a:rPr lang="en-US" sz="2800">
                    <a:latin typeface="Georgia" panose="02040502050405020303" pitchFamily="18" charset="0"/>
                    <a:ea typeface="Calibri" panose="020F0502020204030204" pitchFamily="34" charset="0"/>
                  </a:rPr>
                  <a:t>t ph</a:t>
                </a:r>
                <a:r>
                  <a:rPr lang="en-US" sz="2800">
                    <a:latin typeface="Calibri" panose="020F0502020204030204" pitchFamily="34" charset="0"/>
                    <a:ea typeface="Calibri" panose="020F0502020204030204" pitchFamily="34" charset="0"/>
                  </a:rPr>
                  <a:t>ẳ</a:t>
                </a:r>
                <a:r>
                  <a:rPr lang="en-US" sz="2800">
                    <a:latin typeface="Georgia" panose="02040502050405020303" pitchFamily="18" charset="0"/>
                    <a:ea typeface="Calibri" panose="020F0502020204030204" pitchFamily="34" charset="0"/>
                  </a:rPr>
                  <a:t>ng </a:t>
                </a:r>
                <a:r>
                  <a:rPr lang="en-US" sz="2800">
                    <a:latin typeface="Calibri" panose="020F0502020204030204" pitchFamily="34" charset="0"/>
                    <a:ea typeface="Calibri" panose="020F0502020204030204" pitchFamily="34" charset="0"/>
                  </a:rPr>
                  <a:t>đó</a:t>
                </a:r>
                <a:r>
                  <a:rPr lang="en-US" sz="2800">
                    <a:latin typeface="Georgia" panose="02040502050405020303" pitchFamily="18" charset="0"/>
                    <a:ea typeface="Calibri" panose="020F0502020204030204" pitchFamily="34" charset="0"/>
                  </a:rPr>
                  <a:t>. </a:t>
                </a:r>
              </a:p>
              <a:p>
                <a:pPr marL="0" algn="just">
                  <a:lnSpc>
                    <a:spcPct val="120000"/>
                  </a:lnSpc>
                  <a:spcBef>
                    <a:spcPts val="600"/>
                  </a:spcBef>
                  <a:spcAft>
                    <a:spcPts val="600"/>
                  </a:spcAft>
                </a:pPr>
                <a:r>
                  <a:rPr lang="en-US" sz="2800">
                    <a:latin typeface="Georgia" panose="02040502050405020303" pitchFamily="18" charset="0"/>
                    <a:ea typeface="Calibri" panose="020F0502020204030204" pitchFamily="34" charset="0"/>
                  </a:rPr>
                  <a:t>Ta k</a:t>
                </a:r>
                <a:r>
                  <a:rPr lang="en-US" sz="2800">
                    <a:latin typeface="Calibri" panose="020F0502020204030204" pitchFamily="34" charset="0"/>
                    <a:ea typeface="Calibri" panose="020F0502020204030204" pitchFamily="34" charset="0"/>
                  </a:rPr>
                  <a:t>í</a:t>
                </a:r>
                <a:r>
                  <a:rPr lang="en-US" sz="2800">
                    <a:latin typeface="Georgia" panose="02040502050405020303" pitchFamily="18" charset="0"/>
                    <a:ea typeface="Calibri" panose="020F0502020204030204" pitchFamily="34" charset="0"/>
                  </a:rPr>
                  <a:t> hi</a:t>
                </a:r>
                <a:r>
                  <a:rPr lang="en-US" sz="2800">
                    <a:latin typeface="Calibri" panose="020F0502020204030204" pitchFamily="34" charset="0"/>
                    <a:ea typeface="Calibri" panose="020F0502020204030204" pitchFamily="34" charset="0"/>
                  </a:rPr>
                  <a:t>ệ</a:t>
                </a:r>
                <a:r>
                  <a:rPr lang="en-US" sz="2800">
                    <a:latin typeface="Georgia" panose="02040502050405020303" pitchFamily="18" charset="0"/>
                    <a:ea typeface="Calibri" panose="020F0502020204030204" pitchFamily="34" charset="0"/>
                  </a:rPr>
                  <a:t>u m</a:t>
                </a:r>
                <a:r>
                  <a:rPr lang="en-US" sz="2800">
                    <a:latin typeface="Calibri" panose="020F0502020204030204" pitchFamily="34" charset="0"/>
                    <a:ea typeface="Calibri" panose="020F0502020204030204" pitchFamily="34" charset="0"/>
                  </a:rPr>
                  <a:t>ặ</a:t>
                </a:r>
                <a:r>
                  <a:rPr lang="en-US" sz="2800">
                    <a:latin typeface="Georgia" panose="02040502050405020303" pitchFamily="18" charset="0"/>
                    <a:ea typeface="Calibri" panose="020F0502020204030204" pitchFamily="34" charset="0"/>
                  </a:rPr>
                  <a:t>t ph</a:t>
                </a:r>
                <a:r>
                  <a:rPr lang="en-US" sz="2800">
                    <a:latin typeface="Calibri" panose="020F0502020204030204" pitchFamily="34" charset="0"/>
                    <a:ea typeface="Calibri" panose="020F0502020204030204" pitchFamily="34" charset="0"/>
                  </a:rPr>
                  <a:t>ẳ</a:t>
                </a:r>
                <a:r>
                  <a:rPr lang="en-US" sz="2800">
                    <a:latin typeface="Georgia" panose="02040502050405020303" pitchFamily="18" charset="0"/>
                    <a:ea typeface="Calibri" panose="020F0502020204030204" pitchFamily="34" charset="0"/>
                  </a:rPr>
                  <a:t>ng </a:t>
                </a:r>
                <a:r>
                  <a:rPr lang="en-US" sz="2800">
                    <a:latin typeface="Calibri" panose="020F0502020204030204" pitchFamily="34" charset="0"/>
                    <a:ea typeface="Calibri" panose="020F0502020204030204" pitchFamily="34" charset="0"/>
                  </a:rPr>
                  <a:t>đ</a:t>
                </a:r>
                <a:r>
                  <a:rPr lang="en-US" sz="2800">
                    <a:latin typeface="Georgia" panose="02040502050405020303" pitchFamily="18" charset="0"/>
                    <a:ea typeface="Calibri" panose="020F0502020204030204" pitchFamily="34" charset="0"/>
                  </a:rPr>
                  <a:t>i qua ba </a:t>
                </a:r>
                <a:r>
                  <a:rPr lang="en-US" sz="2800">
                    <a:latin typeface="Calibri" panose="020F0502020204030204" pitchFamily="34" charset="0"/>
                    <a:ea typeface="Calibri" panose="020F0502020204030204" pitchFamily="34" charset="0"/>
                  </a:rPr>
                  <a:t>đ</a:t>
                </a:r>
                <a:r>
                  <a:rPr lang="en-US" sz="2800">
                    <a:latin typeface="Georgia" panose="02040502050405020303" pitchFamily="18" charset="0"/>
                    <a:ea typeface="Calibri" panose="020F0502020204030204" pitchFamily="34" charset="0"/>
                  </a:rPr>
                  <a:t>i</a:t>
                </a:r>
                <a:r>
                  <a:rPr lang="en-US" sz="2800">
                    <a:latin typeface="Calibri" panose="020F0502020204030204" pitchFamily="34" charset="0"/>
                    <a:ea typeface="Calibri" panose="020F0502020204030204" pitchFamily="34" charset="0"/>
                  </a:rPr>
                  <a:t>ể</a:t>
                </a:r>
                <a:r>
                  <a:rPr lang="en-US" sz="2800">
                    <a:latin typeface="Georgia" panose="02040502050405020303" pitchFamily="18" charset="0"/>
                    <a:ea typeface="Calibri" panose="020F0502020204030204" pitchFamily="34" charset="0"/>
                  </a:rPr>
                  <a:t>m kh</a:t>
                </a:r>
                <a:r>
                  <a:rPr lang="en-US" sz="2800">
                    <a:latin typeface="Calibri" panose="020F0502020204030204" pitchFamily="34" charset="0"/>
                    <a:ea typeface="Calibri" panose="020F0502020204030204" pitchFamily="34" charset="0"/>
                  </a:rPr>
                  <a:t>ô</a:t>
                </a:r>
                <a:r>
                  <a:rPr lang="en-US" sz="2800">
                    <a:latin typeface="Georgia" panose="02040502050405020303" pitchFamily="18" charset="0"/>
                    <a:ea typeface="Calibri" panose="020F0502020204030204" pitchFamily="34" charset="0"/>
                  </a:rPr>
                  <a:t>ng th</a:t>
                </a:r>
                <a:r>
                  <a:rPr lang="en-US" sz="2800">
                    <a:latin typeface="Calibri" panose="020F0502020204030204" pitchFamily="34" charset="0"/>
                    <a:ea typeface="Calibri" panose="020F0502020204030204" pitchFamily="34" charset="0"/>
                  </a:rPr>
                  <a:t>ẳ</a:t>
                </a:r>
                <a:r>
                  <a:rPr lang="en-US" sz="2800">
                    <a:latin typeface="Georgia" panose="02040502050405020303" pitchFamily="18" charset="0"/>
                    <a:ea typeface="Calibri" panose="020F0502020204030204" pitchFamily="34" charset="0"/>
                  </a:rPr>
                  <a:t>ng h</a:t>
                </a:r>
                <a:r>
                  <a:rPr lang="en-US" sz="2800">
                    <a:latin typeface="Calibri" panose="020F0502020204030204" pitchFamily="34" charset="0"/>
                    <a:ea typeface="Calibri" panose="020F0502020204030204" pitchFamily="34" charset="0"/>
                  </a:rPr>
                  <a:t>à</a:t>
                </a:r>
                <a:r>
                  <a:rPr lang="en-US" sz="2800">
                    <a:latin typeface="Georgia" panose="02040502050405020303" pitchFamily="18" charset="0"/>
                    <a:ea typeface="Calibri" panose="020F0502020204030204" pitchFamily="34" charset="0"/>
                  </a:rPr>
                  <a:t>ng </a:t>
                </a:r>
                <a14:m>
                  <m:oMath xmlns:m="http://schemas.openxmlformats.org/officeDocument/2006/math">
                    <m:r>
                      <a:rPr lang="en-US" sz="2800" i="1">
                        <a:latin typeface="Cambria Math" panose="02040503050406030204" pitchFamily="18" charset="0"/>
                        <a:ea typeface="Calibri" panose="020F0502020204030204" pitchFamily="34" charset="0"/>
                      </a:rPr>
                      <m:t>𝐴</m:t>
                    </m:r>
                    <m:r>
                      <a:rPr lang="en-US" sz="2800">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𝐵</m:t>
                    </m:r>
                    <m:r>
                      <a:rPr lang="en-US" sz="2800">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𝐶</m:t>
                    </m:r>
                  </m:oMath>
                </a14:m>
                <a:r>
                  <a:rPr lang="en-US" sz="2800">
                    <a:latin typeface="Georgia" panose="02040502050405020303" pitchFamily="18" charset="0"/>
                    <a:ea typeface="Calibri" panose="020F0502020204030204" pitchFamily="34" charset="0"/>
                  </a:rPr>
                  <a:t> l</a:t>
                </a:r>
                <a:r>
                  <a:rPr lang="en-US" sz="2800">
                    <a:latin typeface="Calibri" panose="020F0502020204030204" pitchFamily="34" charset="0"/>
                    <a:ea typeface="Calibri" panose="020F0502020204030204" pitchFamily="34" charset="0"/>
                  </a:rPr>
                  <a:t>à</a:t>
                </a:r>
                <a:r>
                  <a:rPr lang="en-US" sz="2800">
                    <a:latin typeface="Georgia" panose="02040502050405020303" pitchFamily="18" charset="0"/>
                    <a:ea typeface="Calibri" panose="020F0502020204030204" pitchFamily="34" charset="0"/>
                  </a:rPr>
                  <a:t> </a:t>
                </a:r>
                <a14:m>
                  <m:oMath xmlns:m="http://schemas.openxmlformats.org/officeDocument/2006/math">
                    <m:r>
                      <a:rPr lang="en-US" sz="2800">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𝐴𝐵𝐶</m:t>
                    </m:r>
                    <m:r>
                      <a:rPr lang="en-US" sz="2800">
                        <a:latin typeface="Cambria Math" panose="02040503050406030204" pitchFamily="18" charset="0"/>
                        <a:ea typeface="Calibri" panose="020F0502020204030204" pitchFamily="34" charset="0"/>
                      </a:rPr>
                      <m:t>)</m:t>
                    </m:r>
                  </m:oMath>
                </a14:m>
                <a:r>
                  <a:rPr lang="en-US" sz="2800">
                    <a:latin typeface="Georgia" panose="02040502050405020303" pitchFamily="18" charset="0"/>
                    <a:ea typeface="Calibri" panose="020F0502020204030204" pitchFamily="34" charset="0"/>
                  </a:rPr>
                  <a:t>.</a:t>
                </a:r>
              </a:p>
              <a:p>
                <a:pPr marL="0" algn="just">
                  <a:lnSpc>
                    <a:spcPct val="120000"/>
                  </a:lnSpc>
                  <a:spcBef>
                    <a:spcPts val="600"/>
                  </a:spcBef>
                  <a:spcAft>
                    <a:spcPts val="600"/>
                  </a:spcAft>
                </a:pPr>
                <a:r>
                  <a:rPr lang="en-US" sz="2800">
                    <a:latin typeface="Georgia" panose="02040502050405020303" pitchFamily="18" charset="0"/>
                    <a:ea typeface="Calibri" panose="020F0502020204030204" pitchFamily="34" charset="0"/>
                  </a:rPr>
                  <a:t> N</a:t>
                </a:r>
                <a:r>
                  <a:rPr lang="en-US" sz="2800">
                    <a:latin typeface="Calibri" panose="020F0502020204030204" pitchFamily="34" charset="0"/>
                    <a:ea typeface="Calibri" panose="020F0502020204030204" pitchFamily="34" charset="0"/>
                  </a:rPr>
                  <a:t>ế</a:t>
                </a:r>
                <a:r>
                  <a:rPr lang="en-US" sz="2800">
                    <a:latin typeface="Georgia" panose="02040502050405020303" pitchFamily="18" charset="0"/>
                    <a:ea typeface="Calibri" panose="020F0502020204030204" pitchFamily="34" charset="0"/>
                  </a:rPr>
                  <a:t>u c</a:t>
                </a:r>
                <a:r>
                  <a:rPr lang="en-US" sz="2800">
                    <a:latin typeface="Calibri" panose="020F0502020204030204" pitchFamily="34" charset="0"/>
                    <a:ea typeface="Calibri" panose="020F0502020204030204" pitchFamily="34" charset="0"/>
                  </a:rPr>
                  <a:t>ó</a:t>
                </a:r>
                <a:r>
                  <a:rPr lang="en-US" sz="2800">
                    <a:latin typeface="Georgia" panose="02040502050405020303" pitchFamily="18" charset="0"/>
                    <a:ea typeface="Calibri" panose="020F0502020204030204" pitchFamily="34" charset="0"/>
                  </a:rPr>
                  <a:t> nhi</a:t>
                </a:r>
                <a:r>
                  <a:rPr lang="en-US" sz="2800">
                    <a:latin typeface="Calibri" panose="020F0502020204030204" pitchFamily="34" charset="0"/>
                    <a:ea typeface="Calibri" panose="020F0502020204030204" pitchFamily="34" charset="0"/>
                  </a:rPr>
                  <a:t>ề</a:t>
                </a:r>
                <a:r>
                  <a:rPr lang="en-US" sz="2800">
                    <a:latin typeface="Georgia" panose="02040502050405020303" pitchFamily="18" charset="0"/>
                    <a:ea typeface="Calibri" panose="020F0502020204030204" pitchFamily="34" charset="0"/>
                  </a:rPr>
                  <a:t>u </a:t>
                </a:r>
                <a:r>
                  <a:rPr lang="en-US" sz="2800">
                    <a:latin typeface="Calibri" panose="020F0502020204030204" pitchFamily="34" charset="0"/>
                    <a:ea typeface="Calibri" panose="020F0502020204030204" pitchFamily="34" charset="0"/>
                  </a:rPr>
                  <a:t>đ</a:t>
                </a:r>
                <a:r>
                  <a:rPr lang="en-US" sz="2800">
                    <a:latin typeface="Georgia" panose="02040502050405020303" pitchFamily="18" charset="0"/>
                    <a:ea typeface="Calibri" panose="020F0502020204030204" pitchFamily="34" charset="0"/>
                  </a:rPr>
                  <a:t>i</a:t>
                </a:r>
                <a:r>
                  <a:rPr lang="en-US" sz="2800">
                    <a:latin typeface="Calibri" panose="020F0502020204030204" pitchFamily="34" charset="0"/>
                    <a:ea typeface="Calibri" panose="020F0502020204030204" pitchFamily="34" charset="0"/>
                  </a:rPr>
                  <a:t>ể</a:t>
                </a:r>
                <a:r>
                  <a:rPr lang="en-US" sz="2800">
                    <a:latin typeface="Georgia" panose="02040502050405020303" pitchFamily="18" charset="0"/>
                    <a:ea typeface="Calibri" panose="020F0502020204030204" pitchFamily="34" charset="0"/>
                  </a:rPr>
                  <a:t>m c</a:t>
                </a:r>
                <a:r>
                  <a:rPr lang="en-US" sz="2800">
                    <a:latin typeface="Calibri" panose="020F0502020204030204" pitchFamily="34" charset="0"/>
                    <a:ea typeface="Calibri" panose="020F0502020204030204" pitchFamily="34" charset="0"/>
                  </a:rPr>
                  <a:t>ù</a:t>
                </a:r>
                <a:r>
                  <a:rPr lang="en-US" sz="2800">
                    <a:latin typeface="Georgia" panose="02040502050405020303" pitchFamily="18" charset="0"/>
                    <a:ea typeface="Calibri" panose="020F0502020204030204" pitchFamily="34" charset="0"/>
                  </a:rPr>
                  <a:t>ng thu</a:t>
                </a:r>
                <a:r>
                  <a:rPr lang="en-US" sz="2800">
                    <a:latin typeface="Calibri" panose="020F0502020204030204" pitchFamily="34" charset="0"/>
                    <a:ea typeface="Calibri" panose="020F0502020204030204" pitchFamily="34" charset="0"/>
                  </a:rPr>
                  <a:t>ộ</a:t>
                </a:r>
                <a:r>
                  <a:rPr lang="en-US" sz="2800">
                    <a:latin typeface="Georgia" panose="02040502050405020303" pitchFamily="18" charset="0"/>
                    <a:ea typeface="Calibri" panose="020F0502020204030204" pitchFamily="34" charset="0"/>
                  </a:rPr>
                  <a:t>c m</a:t>
                </a:r>
                <a:r>
                  <a:rPr lang="en-US" sz="2800">
                    <a:latin typeface="Calibri" panose="020F0502020204030204" pitchFamily="34" charset="0"/>
                    <a:ea typeface="Calibri" panose="020F0502020204030204" pitchFamily="34" charset="0"/>
                  </a:rPr>
                  <a:t>ộ</a:t>
                </a:r>
                <a:r>
                  <a:rPr lang="en-US" sz="2800">
                    <a:latin typeface="Georgia" panose="02040502050405020303" pitchFamily="18" charset="0"/>
                    <a:ea typeface="Calibri" panose="020F0502020204030204" pitchFamily="34" charset="0"/>
                  </a:rPr>
                  <a:t>t m</a:t>
                </a:r>
                <a:r>
                  <a:rPr lang="en-US" sz="2800">
                    <a:latin typeface="Calibri" panose="020F0502020204030204" pitchFamily="34" charset="0"/>
                    <a:ea typeface="Calibri" panose="020F0502020204030204" pitchFamily="34" charset="0"/>
                  </a:rPr>
                  <a:t>ặ</a:t>
                </a:r>
                <a:r>
                  <a:rPr lang="en-US" sz="2800">
                    <a:latin typeface="Georgia" panose="02040502050405020303" pitchFamily="18" charset="0"/>
                    <a:ea typeface="Calibri" panose="020F0502020204030204" pitchFamily="34" charset="0"/>
                  </a:rPr>
                  <a:t>t ph</a:t>
                </a:r>
                <a:r>
                  <a:rPr lang="en-US" sz="2800">
                    <a:latin typeface="Calibri" panose="020F0502020204030204" pitchFamily="34" charset="0"/>
                    <a:ea typeface="Calibri" panose="020F0502020204030204" pitchFamily="34" charset="0"/>
                  </a:rPr>
                  <a:t>ẳ</a:t>
                </a:r>
                <a:r>
                  <a:rPr lang="en-US" sz="2800">
                    <a:latin typeface="Georgia" panose="02040502050405020303" pitchFamily="18" charset="0"/>
                    <a:ea typeface="Calibri" panose="020F0502020204030204" pitchFamily="34" charset="0"/>
                  </a:rPr>
                  <a:t>ng th</a:t>
                </a:r>
                <a:r>
                  <a:rPr lang="en-US" sz="2800">
                    <a:latin typeface="Calibri" panose="020F0502020204030204" pitchFamily="34" charset="0"/>
                    <a:ea typeface="Calibri" panose="020F0502020204030204" pitchFamily="34" charset="0"/>
                  </a:rPr>
                  <a:t>ì</a:t>
                </a:r>
                <a:r>
                  <a:rPr lang="en-US" sz="2800">
                    <a:latin typeface="Georgia" panose="02040502050405020303" pitchFamily="18" charset="0"/>
                    <a:ea typeface="Calibri" panose="020F0502020204030204" pitchFamily="34" charset="0"/>
                  </a:rPr>
                  <a:t> ta n</a:t>
                </a:r>
                <a:r>
                  <a:rPr lang="en-US" sz="2800">
                    <a:latin typeface="Calibri" panose="020F0502020204030204" pitchFamily="34" charset="0"/>
                    <a:ea typeface="Calibri" panose="020F0502020204030204" pitchFamily="34" charset="0"/>
                  </a:rPr>
                  <a:t>ó</a:t>
                </a:r>
                <a:r>
                  <a:rPr lang="en-US" sz="2800">
                    <a:latin typeface="Georgia" panose="02040502050405020303" pitchFamily="18" charset="0"/>
                    <a:ea typeface="Calibri" panose="020F0502020204030204" pitchFamily="34" charset="0"/>
                  </a:rPr>
                  <a:t>i nh</a:t>
                </a:r>
                <a:r>
                  <a:rPr lang="en-US" sz="2800">
                    <a:latin typeface="Calibri" panose="020F0502020204030204" pitchFamily="34" charset="0"/>
                    <a:ea typeface="Calibri" panose="020F0502020204030204" pitchFamily="34" charset="0"/>
                  </a:rPr>
                  <a:t>ữ</a:t>
                </a:r>
                <a:r>
                  <a:rPr lang="en-US" sz="2800">
                    <a:latin typeface="Georgia" panose="02040502050405020303" pitchFamily="18" charset="0"/>
                    <a:ea typeface="Calibri" panose="020F0502020204030204" pitchFamily="34" charset="0"/>
                  </a:rPr>
                  <a:t>ng </a:t>
                </a:r>
                <a:r>
                  <a:rPr lang="en-US" sz="2800">
                    <a:latin typeface="Calibri" panose="020F0502020204030204" pitchFamily="34" charset="0"/>
                    <a:ea typeface="Calibri" panose="020F0502020204030204" pitchFamily="34" charset="0"/>
                  </a:rPr>
                  <a:t>đ</a:t>
                </a:r>
                <a:r>
                  <a:rPr lang="en-US" sz="2800">
                    <a:latin typeface="Georgia" panose="02040502050405020303" pitchFamily="18" charset="0"/>
                    <a:ea typeface="Calibri" panose="020F0502020204030204" pitchFamily="34" charset="0"/>
                  </a:rPr>
                  <a:t>i</a:t>
                </a:r>
                <a:r>
                  <a:rPr lang="en-US" sz="2800">
                    <a:latin typeface="Calibri" panose="020F0502020204030204" pitchFamily="34" charset="0"/>
                    <a:ea typeface="Calibri" panose="020F0502020204030204" pitchFamily="34" charset="0"/>
                  </a:rPr>
                  <a:t>ể</a:t>
                </a:r>
                <a:r>
                  <a:rPr lang="en-US" sz="2800">
                    <a:latin typeface="Georgia" panose="02040502050405020303" pitchFamily="18" charset="0"/>
                    <a:ea typeface="Calibri" panose="020F0502020204030204" pitchFamily="34" charset="0"/>
                  </a:rPr>
                  <a:t>m </a:t>
                </a:r>
                <a:r>
                  <a:rPr lang="en-US" sz="2800">
                    <a:latin typeface="Calibri" panose="020F0502020204030204" pitchFamily="34" charset="0"/>
                    <a:ea typeface="Calibri" panose="020F0502020204030204" pitchFamily="34" charset="0"/>
                  </a:rPr>
                  <a:t>đó</a:t>
                </a:r>
                <a:r>
                  <a:rPr lang="en-US" sz="2800">
                    <a:latin typeface="Georgia" panose="02040502050405020303" pitchFamily="18" charset="0"/>
                    <a:ea typeface="Calibri" panose="020F0502020204030204" pitchFamily="34" charset="0"/>
                  </a:rPr>
                  <a:t> </a:t>
                </a:r>
                <a:r>
                  <a:rPr lang="en-US" sz="2800">
                    <a:latin typeface="Calibri" panose="020F0502020204030204" pitchFamily="34" charset="0"/>
                    <a:ea typeface="Calibri" panose="020F0502020204030204" pitchFamily="34" charset="0"/>
                  </a:rPr>
                  <a:t>đồ</a:t>
                </a:r>
                <a:r>
                  <a:rPr lang="en-US" sz="2800">
                    <a:latin typeface="Georgia" panose="02040502050405020303" pitchFamily="18" charset="0"/>
                    <a:ea typeface="Calibri" panose="020F0502020204030204" pitchFamily="34" charset="0"/>
                  </a:rPr>
                  <a:t>ng ph</a:t>
                </a:r>
                <a:r>
                  <a:rPr lang="en-US" sz="2800">
                    <a:latin typeface="Calibri" panose="020F0502020204030204" pitchFamily="34" charset="0"/>
                    <a:ea typeface="Calibri" panose="020F0502020204030204" pitchFamily="34" charset="0"/>
                  </a:rPr>
                  <a:t>ẳ</a:t>
                </a:r>
                <a:r>
                  <a:rPr lang="en-US" sz="2800">
                    <a:latin typeface="Georgia" panose="02040502050405020303" pitchFamily="18" charset="0"/>
                    <a:ea typeface="Calibri" panose="020F0502020204030204" pitchFamily="34" charset="0"/>
                  </a:rPr>
                  <a:t>ng. </a:t>
                </a:r>
              </a:p>
              <a:p>
                <a:pPr marL="0">
                  <a:lnSpc>
                    <a:spcPct val="120000"/>
                  </a:lnSpc>
                  <a:spcBef>
                    <a:spcPts val="600"/>
                  </a:spcBef>
                  <a:spcAft>
                    <a:spcPts val="600"/>
                  </a:spcAft>
                </a:pPr>
                <a:r>
                  <a:rPr lang="en-US" sz="2800">
                    <a:latin typeface="Georgia" panose="02040502050405020303" pitchFamily="18" charset="0"/>
                    <a:ea typeface="Calibri" panose="020F0502020204030204" pitchFamily="34" charset="0"/>
                  </a:rPr>
                  <a:t>N</a:t>
                </a:r>
                <a:r>
                  <a:rPr lang="en-US" sz="2800">
                    <a:latin typeface="Calibri" panose="020F0502020204030204" pitchFamily="34" charset="0"/>
                    <a:ea typeface="Calibri" panose="020F0502020204030204" pitchFamily="34" charset="0"/>
                  </a:rPr>
                  <a:t>ế</a:t>
                </a:r>
                <a:r>
                  <a:rPr lang="en-US" sz="2800">
                    <a:latin typeface="Georgia" panose="02040502050405020303" pitchFamily="18" charset="0"/>
                    <a:ea typeface="Calibri" panose="020F0502020204030204" pitchFamily="34" charset="0"/>
                  </a:rPr>
                  <a:t>u kh</a:t>
                </a:r>
                <a:r>
                  <a:rPr lang="en-US" sz="2800">
                    <a:latin typeface="Calibri" panose="020F0502020204030204" pitchFamily="34" charset="0"/>
                    <a:ea typeface="Calibri" panose="020F0502020204030204" pitchFamily="34" charset="0"/>
                  </a:rPr>
                  <a:t>ồ</a:t>
                </a:r>
                <a:r>
                  <a:rPr lang="en-US" sz="2800">
                    <a:latin typeface="Georgia" panose="02040502050405020303" pitchFamily="18" charset="0"/>
                    <a:ea typeface="Calibri" panose="020F0502020204030204" pitchFamily="34" charset="0"/>
                  </a:rPr>
                  <a:t>ng c</a:t>
                </a:r>
                <a:r>
                  <a:rPr lang="en-US" sz="2800">
                    <a:latin typeface="Calibri" panose="020F0502020204030204" pitchFamily="34" charset="0"/>
                    <a:ea typeface="Calibri" panose="020F0502020204030204" pitchFamily="34" charset="0"/>
                  </a:rPr>
                  <a:t>ó</a:t>
                </a:r>
                <a:r>
                  <a:rPr lang="en-US" sz="2800">
                    <a:latin typeface="Georgia" panose="02040502050405020303" pitchFamily="18" charset="0"/>
                    <a:ea typeface="Calibri" panose="020F0502020204030204" pitchFamily="34" charset="0"/>
                  </a:rPr>
                  <a:t> m</a:t>
                </a:r>
                <a:r>
                  <a:rPr lang="en-US" sz="2800">
                    <a:latin typeface="Calibri" panose="020F0502020204030204" pitchFamily="34" charset="0"/>
                    <a:ea typeface="Calibri" panose="020F0502020204030204" pitchFamily="34" charset="0"/>
                  </a:rPr>
                  <a:t>ặ</a:t>
                </a:r>
                <a:r>
                  <a:rPr lang="en-US" sz="2800">
                    <a:latin typeface="Georgia" panose="02040502050405020303" pitchFamily="18" charset="0"/>
                    <a:ea typeface="Calibri" panose="020F0502020204030204" pitchFamily="34" charset="0"/>
                  </a:rPr>
                  <a:t>t ph</a:t>
                </a:r>
                <a:r>
                  <a:rPr lang="en-US" sz="2800">
                    <a:latin typeface="Calibri" panose="020F0502020204030204" pitchFamily="34" charset="0"/>
                    <a:ea typeface="Calibri" panose="020F0502020204030204" pitchFamily="34" charset="0"/>
                  </a:rPr>
                  <a:t>ẳ</a:t>
                </a:r>
                <a:r>
                  <a:rPr lang="en-US" sz="2800">
                    <a:latin typeface="Georgia" panose="02040502050405020303" pitchFamily="18" charset="0"/>
                    <a:ea typeface="Calibri" panose="020F0502020204030204" pitchFamily="34" charset="0"/>
                  </a:rPr>
                  <a:t>ng n</a:t>
                </a:r>
                <a:r>
                  <a:rPr lang="en-US" sz="2800">
                    <a:latin typeface="Calibri" panose="020F0502020204030204" pitchFamily="34" charset="0"/>
                    <a:ea typeface="Calibri" panose="020F0502020204030204" pitchFamily="34" charset="0"/>
                  </a:rPr>
                  <a:t>à</a:t>
                </a:r>
                <a:r>
                  <a:rPr lang="en-US" sz="2800">
                    <a:latin typeface="Georgia" panose="02040502050405020303" pitchFamily="18" charset="0"/>
                    <a:ea typeface="Calibri" panose="020F0502020204030204" pitchFamily="34" charset="0"/>
                  </a:rPr>
                  <a:t>o ch</a:t>
                </a:r>
                <a:r>
                  <a:rPr lang="en-US" sz="2800">
                    <a:latin typeface="Calibri" panose="020F0502020204030204" pitchFamily="34" charset="0"/>
                    <a:ea typeface="Calibri" panose="020F0502020204030204" pitchFamily="34" charset="0"/>
                  </a:rPr>
                  <a:t>ứ</a:t>
                </a:r>
                <a:r>
                  <a:rPr lang="en-US" sz="2800">
                    <a:latin typeface="Georgia" panose="02040502050405020303" pitchFamily="18" charset="0"/>
                    <a:ea typeface="Calibri" panose="020F0502020204030204" pitchFamily="34" charset="0"/>
                  </a:rPr>
                  <a:t>a c</a:t>
                </a:r>
                <a:r>
                  <a:rPr lang="en-US" sz="2800">
                    <a:latin typeface="Calibri" panose="020F0502020204030204" pitchFamily="34" charset="0"/>
                    <a:ea typeface="Calibri" panose="020F0502020204030204" pitchFamily="34" charset="0"/>
                  </a:rPr>
                  <a:t>á</a:t>
                </a:r>
                <a:r>
                  <a:rPr lang="en-US" sz="2800">
                    <a:latin typeface="Georgia" panose="02040502050405020303" pitchFamily="18" charset="0"/>
                    <a:ea typeface="Calibri" panose="020F0502020204030204" pitchFamily="34" charset="0"/>
                  </a:rPr>
                  <a:t>c </a:t>
                </a:r>
                <a:r>
                  <a:rPr lang="en-US" sz="2800">
                    <a:latin typeface="Calibri" panose="020F0502020204030204" pitchFamily="34" charset="0"/>
                    <a:ea typeface="Calibri" panose="020F0502020204030204" pitchFamily="34" charset="0"/>
                  </a:rPr>
                  <a:t>đ</a:t>
                </a:r>
                <a:r>
                  <a:rPr lang="en-US" sz="2800">
                    <a:latin typeface="Georgia" panose="02040502050405020303" pitchFamily="18" charset="0"/>
                    <a:ea typeface="Calibri" panose="020F0502020204030204" pitchFamily="34" charset="0"/>
                  </a:rPr>
                  <a:t>i</a:t>
                </a:r>
                <a:r>
                  <a:rPr lang="en-US" sz="2800">
                    <a:latin typeface="Calibri" panose="020F0502020204030204" pitchFamily="34" charset="0"/>
                    <a:ea typeface="Calibri" panose="020F0502020204030204" pitchFamily="34" charset="0"/>
                  </a:rPr>
                  <a:t>ể</a:t>
                </a:r>
                <a:r>
                  <a:rPr lang="en-US" sz="2800">
                    <a:latin typeface="Georgia" panose="02040502050405020303" pitchFamily="18" charset="0"/>
                    <a:ea typeface="Calibri" panose="020F0502020204030204" pitchFamily="34" charset="0"/>
                  </a:rPr>
                  <a:t>m </a:t>
                </a:r>
                <a:r>
                  <a:rPr lang="en-US" sz="2800">
                    <a:latin typeface="Calibri" panose="020F0502020204030204" pitchFamily="34" charset="0"/>
                    <a:ea typeface="Calibri" panose="020F0502020204030204" pitchFamily="34" charset="0"/>
                  </a:rPr>
                  <a:t>đó</a:t>
                </a:r>
                <a:r>
                  <a:rPr lang="en-US" sz="2800">
                    <a:latin typeface="Georgia" panose="02040502050405020303" pitchFamily="18" charset="0"/>
                    <a:ea typeface="Calibri" panose="020F0502020204030204" pitchFamily="34" charset="0"/>
                  </a:rPr>
                  <a:t> th</a:t>
                </a:r>
                <a:r>
                  <a:rPr lang="en-US" sz="2800">
                    <a:latin typeface="Calibri" panose="020F0502020204030204" pitchFamily="34" charset="0"/>
                    <a:ea typeface="Calibri" panose="020F0502020204030204" pitchFamily="34" charset="0"/>
                  </a:rPr>
                  <a:t>ì</a:t>
                </a:r>
                <a:r>
                  <a:rPr lang="en-US" sz="2800">
                    <a:latin typeface="Georgia" panose="02040502050405020303" pitchFamily="18" charset="0"/>
                    <a:ea typeface="Calibri" panose="020F0502020204030204" pitchFamily="34" charset="0"/>
                  </a:rPr>
                  <a:t> ta n</a:t>
                </a:r>
                <a:r>
                  <a:rPr lang="en-US" sz="2800">
                    <a:latin typeface="Calibri" panose="020F0502020204030204" pitchFamily="34" charset="0"/>
                    <a:ea typeface="Calibri" panose="020F0502020204030204" pitchFamily="34" charset="0"/>
                  </a:rPr>
                  <a:t>ó</a:t>
                </a:r>
                <a:r>
                  <a:rPr lang="en-US" sz="2800">
                    <a:latin typeface="Georgia" panose="02040502050405020303" pitchFamily="18" charset="0"/>
                    <a:ea typeface="Calibri" panose="020F0502020204030204" pitchFamily="34" charset="0"/>
                  </a:rPr>
                  <a:t>i nh</a:t>
                </a:r>
                <a:r>
                  <a:rPr lang="en-US" sz="2800">
                    <a:latin typeface="Calibri" panose="020F0502020204030204" pitchFamily="34" charset="0"/>
                    <a:ea typeface="Calibri" panose="020F0502020204030204" pitchFamily="34" charset="0"/>
                  </a:rPr>
                  <a:t>ữ</a:t>
                </a:r>
                <a:r>
                  <a:rPr lang="en-US" sz="2800">
                    <a:latin typeface="Georgia" panose="02040502050405020303" pitchFamily="18" charset="0"/>
                    <a:ea typeface="Calibri" panose="020F0502020204030204" pitchFamily="34" charset="0"/>
                  </a:rPr>
                  <a:t>ng </a:t>
                </a:r>
                <a:r>
                  <a:rPr lang="en-US" sz="2800">
                    <a:latin typeface="Calibri" panose="020F0502020204030204" pitchFamily="34" charset="0"/>
                    <a:ea typeface="Calibri" panose="020F0502020204030204" pitchFamily="34" charset="0"/>
                  </a:rPr>
                  <a:t>đ</a:t>
                </a:r>
                <a:r>
                  <a:rPr lang="en-US" sz="2800">
                    <a:latin typeface="Georgia" panose="02040502050405020303" pitchFamily="18" charset="0"/>
                    <a:ea typeface="Calibri" panose="020F0502020204030204" pitchFamily="34" charset="0"/>
                  </a:rPr>
                  <a:t>i</a:t>
                </a:r>
                <a:r>
                  <a:rPr lang="en-US" sz="2800">
                    <a:latin typeface="Calibri" panose="020F0502020204030204" pitchFamily="34" charset="0"/>
                    <a:ea typeface="Calibri" panose="020F0502020204030204" pitchFamily="34" charset="0"/>
                  </a:rPr>
                  <a:t>ể</a:t>
                </a:r>
                <a:r>
                  <a:rPr lang="en-US" sz="2800">
                    <a:latin typeface="Georgia" panose="02040502050405020303" pitchFamily="18" charset="0"/>
                    <a:ea typeface="Calibri" panose="020F0502020204030204" pitchFamily="34" charset="0"/>
                  </a:rPr>
                  <a:t>m </a:t>
                </a:r>
                <a:r>
                  <a:rPr lang="en-US" sz="2800">
                    <a:latin typeface="Calibri" panose="020F0502020204030204" pitchFamily="34" charset="0"/>
                    <a:ea typeface="Calibri" panose="020F0502020204030204" pitchFamily="34" charset="0"/>
                  </a:rPr>
                  <a:t>đó</a:t>
                </a:r>
                <a:r>
                  <a:rPr lang="en-US" sz="2800">
                    <a:latin typeface="Georgia" panose="02040502050405020303" pitchFamily="18" charset="0"/>
                    <a:ea typeface="Calibri" panose="020F0502020204030204" pitchFamily="34" charset="0"/>
                  </a:rPr>
                  <a:t> kh</a:t>
                </a:r>
                <a:r>
                  <a:rPr lang="en-US" sz="2800">
                    <a:latin typeface="Calibri" panose="020F0502020204030204" pitchFamily="34" charset="0"/>
                    <a:ea typeface="Calibri" panose="020F0502020204030204" pitchFamily="34" charset="0"/>
                  </a:rPr>
                  <a:t>ô</a:t>
                </a:r>
                <a:r>
                  <a:rPr lang="en-US" sz="2800">
                    <a:latin typeface="Georgia" panose="02040502050405020303" pitchFamily="18" charset="0"/>
                    <a:ea typeface="Calibri" panose="020F0502020204030204" pitchFamily="34" charset="0"/>
                  </a:rPr>
                  <a:t>ng </a:t>
                </a:r>
                <a:r>
                  <a:rPr lang="en-US" sz="2800">
                    <a:latin typeface="Calibri" panose="020F0502020204030204" pitchFamily="34" charset="0"/>
                    <a:ea typeface="Calibri" panose="020F0502020204030204" pitchFamily="34" charset="0"/>
                  </a:rPr>
                  <a:t>đồ</a:t>
                </a:r>
                <a:r>
                  <a:rPr lang="en-US" sz="2800">
                    <a:latin typeface="Georgia" panose="02040502050405020303" pitchFamily="18" charset="0"/>
                    <a:ea typeface="Calibri" panose="020F0502020204030204" pitchFamily="34" charset="0"/>
                  </a:rPr>
                  <a:t>ng ph</a:t>
                </a:r>
                <a:r>
                  <a:rPr lang="en-US" sz="2800">
                    <a:latin typeface="Calibri" panose="020F0502020204030204" pitchFamily="34" charset="0"/>
                    <a:ea typeface="Calibri" panose="020F0502020204030204" pitchFamily="34" charset="0"/>
                  </a:rPr>
                  <a:t>ẳ</a:t>
                </a:r>
                <a:r>
                  <a:rPr lang="en-US" sz="2800">
                    <a:latin typeface="Georgia" panose="02040502050405020303" pitchFamily="18" charset="0"/>
                    <a:ea typeface="Calibri" panose="020F0502020204030204" pitchFamily="34" charset="0"/>
                  </a:rPr>
                  <a:t>ng.</a:t>
                </a:r>
                <a:br>
                  <a:rPr lang="en-US" sz="2800">
                    <a:latin typeface="Georgia" panose="02040502050405020303" pitchFamily="18" charset="0"/>
                    <a:ea typeface="Calibri" panose="020F0502020204030204" pitchFamily="34" charset="0"/>
                  </a:rPr>
                </a:br>
                <a:endParaRPr lang="en-US" sz="2800">
                  <a:ea typeface="Calibri" panose="020F0502020204030204" pitchFamily="34" charset="0"/>
                </a:endParaRPr>
              </a:p>
              <a:p>
                <a:pPr marL="0" marR="0" algn="just">
                  <a:lnSpc>
                    <a:spcPct val="120000"/>
                  </a:lnSpc>
                  <a:spcBef>
                    <a:spcPts val="600"/>
                  </a:spcBef>
                  <a:spcAft>
                    <a:spcPts val="600"/>
                  </a:spcAft>
                </a:pPr>
                <a:endParaRPr lang="en-US" sz="280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852619"/>
              </a:xfrm>
              <a:prstGeom prst="rect">
                <a:avLst/>
              </a:prstGeom>
              <a:blipFill>
                <a:blip r:embed="rId2"/>
                <a:stretch>
                  <a:fillRect l="-1113" t="-377" r="-1113"/>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27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2</a:t>
            </a:r>
            <a:r>
              <a:rPr lang="en-US" sz="3200" b="1">
                <a:solidFill>
                  <a:srgbClr val="000099"/>
                </a:solidFill>
                <a:ea typeface="Calibri" panose="020F0502020204030204" pitchFamily="34" charset="0"/>
                <a:cs typeface="Times New Roman" panose="02020603050405020304" pitchFamily="18" charset="0"/>
              </a:rPr>
              <a:t>. CÁC TÍNH CHẤT THỪA NHẬN</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8526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Tính chất thừa nhận </a:t>
                </a:r>
                <a:r>
                  <a:rPr lang="en-US"/>
                  <a:t>4 : Nếu hai mặt phẳng phân biệt có điểm chung thì các điềm chung của hai mặt phẳng là một đường thẳng đi qua điểm chung đó.</a:t>
                </a:r>
              </a:p>
              <a:p>
                <a:r>
                  <a:rPr lang="en-US" b="1">
                    <a:solidFill>
                      <a:srgbClr val="FF0000"/>
                    </a:solidFill>
                  </a:rPr>
                  <a:t>Chú ý. </a:t>
                </a:r>
                <a:r>
                  <a:rPr lang="en-US"/>
                  <a:t>Đường thẳng chung </a:t>
                </a:r>
                <a14:m>
                  <m:oMath xmlns:m="http://schemas.openxmlformats.org/officeDocument/2006/math">
                    <m:r>
                      <a:rPr lang="en-US" i="1">
                        <a:latin typeface="Cambria Math" panose="02040503050406030204" pitchFamily="18" charset="0"/>
                      </a:rPr>
                      <m:t>𝑑</m:t>
                    </m:r>
                  </m:oMath>
                </a14:m>
                <a:r>
                  <a:rPr lang="en-US"/>
                  <a:t> (nếu có) của hai mặt phẳng phân biệt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𝑃</m:t>
                    </m:r>
                    <m:r>
                      <a:rPr lang="en-US">
                        <a:latin typeface="Cambria Math" panose="02040503050406030204" pitchFamily="18" charset="0"/>
                      </a:rPr>
                      <m:t>)</m:t>
                    </m:r>
                  </m:oMath>
                </a14:m>
                <a:r>
                  <a:rPr lang="en-US"/>
                  <a:t> và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𝑄</m:t>
                    </m:r>
                    <m:r>
                      <a:rPr lang="en-US">
                        <a:latin typeface="Cambria Math" panose="02040503050406030204" pitchFamily="18" charset="0"/>
                      </a:rPr>
                      <m:t>)</m:t>
                    </m:r>
                  </m:oMath>
                </a14:m>
                <a:r>
                  <a:rPr lang="en-US"/>
                  <a:t> được gọi là giao tuyến của hai mặt phẳng đó và kí hiệu là </a:t>
                </a:r>
                <a14:m>
                  <m:oMath xmlns:m="http://schemas.openxmlformats.org/officeDocument/2006/math">
                    <m:r>
                      <a:rPr lang="en-US" i="1">
                        <a:latin typeface="Cambria Math" panose="02040503050406030204" pitchFamily="18" charset="0"/>
                      </a:rPr>
                      <m:t>𝑑</m:t>
                    </m:r>
                    <m:r>
                      <a:rPr lang="en-US">
                        <a:latin typeface="Cambria Math" panose="02040503050406030204" pitchFamily="18" charset="0"/>
                      </a:rPr>
                      <m:t>=(</m:t>
                    </m:r>
                    <m:r>
                      <a:rPr lang="en-US" i="1">
                        <a:latin typeface="Cambria Math" panose="02040503050406030204" pitchFamily="18" charset="0"/>
                      </a:rPr>
                      <m:t>𝑃</m:t>
                    </m:r>
                    <m:r>
                      <a:rPr lang="en-US">
                        <a:latin typeface="Cambria Math" panose="02040503050406030204" pitchFamily="18" charset="0"/>
                      </a:rPr>
                      <m:t>)∩(</m:t>
                    </m:r>
                    <m:r>
                      <a:rPr lang="en-US" i="1">
                        <a:latin typeface="Cambria Math" panose="02040503050406030204" pitchFamily="18" charset="0"/>
                      </a:rPr>
                      <m:t>𝑄</m:t>
                    </m:r>
                    <m:r>
                      <a:rPr lang="en-US">
                        <a:latin typeface="Cambria Math" panose="02040503050406030204" pitchFamily="18" charset="0"/>
                      </a:rPr>
                      <m:t>)</m:t>
                    </m:r>
                  </m:oMath>
                </a14:m>
                <a:r>
                  <a:rPr lang="en-US"/>
                  <a:t>.</a:t>
                </a:r>
              </a:p>
              <a:p>
                <a:pPr marL="0">
                  <a:lnSpc>
                    <a:spcPct val="120000"/>
                  </a:lnSpc>
                  <a:spcBef>
                    <a:spcPts val="600"/>
                  </a:spcBef>
                  <a:spcAft>
                    <a:spcPts val="600"/>
                  </a:spcAft>
                </a:pPr>
                <a:r>
                  <a:rPr lang="en-US" b="1">
                    <a:latin typeface="Georgia" panose="02040502050405020303" pitchFamily="18" charset="0"/>
                    <a:ea typeface="Calibri" panose="020F0502020204030204" pitchFamily="34" charset="0"/>
                  </a:rPr>
                  <a:t>T</a:t>
                </a:r>
                <a:r>
                  <a:rPr lang="en-US" b="1">
                    <a:latin typeface="Calibri" panose="020F0502020204030204" pitchFamily="34" charset="0"/>
                    <a:ea typeface="Calibri" panose="020F0502020204030204" pitchFamily="34" charset="0"/>
                  </a:rPr>
                  <a:t>í</a:t>
                </a:r>
                <a:r>
                  <a:rPr lang="en-US" b="1">
                    <a:latin typeface="Georgia" panose="02040502050405020303" pitchFamily="18" charset="0"/>
                    <a:ea typeface="Calibri" panose="020F0502020204030204" pitchFamily="34" charset="0"/>
                  </a:rPr>
                  <a:t>nh ch</a:t>
                </a:r>
                <a:r>
                  <a:rPr lang="en-US" b="1">
                    <a:latin typeface="Calibri" panose="020F0502020204030204" pitchFamily="34" charset="0"/>
                    <a:ea typeface="Calibri" panose="020F0502020204030204" pitchFamily="34" charset="0"/>
                  </a:rPr>
                  <a:t>ấ</a:t>
                </a:r>
                <a:r>
                  <a:rPr lang="en-US" b="1">
                    <a:latin typeface="Georgia" panose="02040502050405020303" pitchFamily="18" charset="0"/>
                    <a:ea typeface="Calibri" panose="020F0502020204030204" pitchFamily="34" charset="0"/>
                  </a:rPr>
                  <a:t>t th</a:t>
                </a:r>
                <a:r>
                  <a:rPr lang="en-US" b="1">
                    <a:latin typeface="Calibri" panose="020F0502020204030204" pitchFamily="34" charset="0"/>
                    <a:ea typeface="Calibri" panose="020F0502020204030204" pitchFamily="34" charset="0"/>
                  </a:rPr>
                  <a:t>ừ</a:t>
                </a:r>
                <a:r>
                  <a:rPr lang="en-US" b="1">
                    <a:latin typeface="Georgia" panose="02040502050405020303" pitchFamily="18" charset="0"/>
                    <a:ea typeface="Calibri" panose="020F0502020204030204" pitchFamily="34" charset="0"/>
                  </a:rPr>
                  <a:t>a nh</a:t>
                </a:r>
                <a:r>
                  <a:rPr lang="en-US" b="1">
                    <a:latin typeface="Calibri" panose="020F0502020204030204" pitchFamily="34" charset="0"/>
                    <a:ea typeface="Calibri" panose="020F0502020204030204" pitchFamily="34" charset="0"/>
                  </a:rPr>
                  <a:t>ậ</a:t>
                </a:r>
                <a:r>
                  <a:rPr lang="en-US" b="1">
                    <a:latin typeface="Georgia" panose="02040502050405020303" pitchFamily="18" charset="0"/>
                    <a:ea typeface="Calibri" panose="020F0502020204030204" pitchFamily="34" charset="0"/>
                  </a:rPr>
                  <a:t>n</a:t>
                </a:r>
                <a:r>
                  <a:rPr lang="en-US">
                    <a:latin typeface="Georgia" panose="02040502050405020303" pitchFamily="18" charset="0"/>
                    <a:ea typeface="Calibri" panose="020F0502020204030204" pitchFamily="34" charset="0"/>
                  </a:rPr>
                  <a:t> 5 : Tr</a:t>
                </a:r>
                <a:r>
                  <a:rPr lang="en-US">
                    <a:latin typeface="Calibri" panose="020F0502020204030204" pitchFamily="34" charset="0"/>
                    <a:ea typeface="Calibri" panose="020F0502020204030204" pitchFamily="34" charset="0"/>
                  </a:rPr>
                  <a:t>ê</a:t>
                </a:r>
                <a:r>
                  <a:rPr lang="en-US">
                    <a:latin typeface="Georgia" panose="02040502050405020303" pitchFamily="18" charset="0"/>
                    <a:ea typeface="Calibri" panose="020F0502020204030204" pitchFamily="34" charset="0"/>
                  </a:rPr>
                  <a:t>n m</a:t>
                </a:r>
                <a:r>
                  <a:rPr lang="en-US">
                    <a:latin typeface="Calibri" panose="020F0502020204030204" pitchFamily="34" charset="0"/>
                    <a:ea typeface="Calibri" panose="020F0502020204030204" pitchFamily="34" charset="0"/>
                  </a:rPr>
                  <a:t>ỗ</a:t>
                </a:r>
                <a:r>
                  <a:rPr lang="en-US">
                    <a:latin typeface="Georgia" panose="02040502050405020303" pitchFamily="18" charset="0"/>
                    <a:ea typeface="Calibri" panose="020F0502020204030204" pitchFamily="34" charset="0"/>
                  </a:rPr>
                  <a:t>i m</a:t>
                </a:r>
                <a:r>
                  <a:rPr lang="en-US">
                    <a:latin typeface="Calibri" panose="020F0502020204030204" pitchFamily="34" charset="0"/>
                    <a:ea typeface="Calibri" panose="020F0502020204030204" pitchFamily="34" charset="0"/>
                  </a:rPr>
                  <a:t>ặ</a:t>
                </a:r>
                <a:r>
                  <a:rPr lang="en-US">
                    <a:latin typeface="Georgia" panose="02040502050405020303" pitchFamily="18" charset="0"/>
                    <a:ea typeface="Calibri" panose="020F0502020204030204" pitchFamily="34" charset="0"/>
                  </a:rPr>
                  <a:t>t ph</a:t>
                </a:r>
                <a:r>
                  <a:rPr lang="en-US">
                    <a:latin typeface="Calibri" panose="020F0502020204030204" pitchFamily="34" charset="0"/>
                    <a:ea typeface="Calibri" panose="020F0502020204030204" pitchFamily="34" charset="0"/>
                  </a:rPr>
                  <a:t>ẳ</a:t>
                </a:r>
                <a:r>
                  <a:rPr lang="en-US">
                    <a:latin typeface="Georgia" panose="02040502050405020303" pitchFamily="18" charset="0"/>
                    <a:ea typeface="Calibri" panose="020F0502020204030204" pitchFamily="34" charset="0"/>
                  </a:rPr>
                  <a:t>ng, t</a:t>
                </a:r>
                <a:r>
                  <a:rPr lang="en-US">
                    <a:latin typeface="Calibri" panose="020F0502020204030204" pitchFamily="34" charset="0"/>
                    <a:ea typeface="Calibri" panose="020F0502020204030204" pitchFamily="34" charset="0"/>
                  </a:rPr>
                  <a:t>ấ</a:t>
                </a:r>
                <a:r>
                  <a:rPr lang="en-US">
                    <a:latin typeface="Georgia" panose="02040502050405020303" pitchFamily="18" charset="0"/>
                    <a:ea typeface="Calibri" panose="020F0502020204030204" pitchFamily="34" charset="0"/>
                  </a:rPr>
                  <a:t>t c</a:t>
                </a:r>
                <a:r>
                  <a:rPr lang="en-US">
                    <a:latin typeface="Calibri" panose="020F0502020204030204" pitchFamily="34" charset="0"/>
                    <a:ea typeface="Calibri" panose="020F0502020204030204" pitchFamily="34" charset="0"/>
                  </a:rPr>
                  <a:t>ả</a:t>
                </a:r>
                <a:r>
                  <a:rPr lang="en-US">
                    <a:latin typeface="Georgia" panose="02040502050405020303" pitchFamily="18" charset="0"/>
                    <a:ea typeface="Calibri" panose="020F0502020204030204" pitchFamily="34" charset="0"/>
                  </a:rPr>
                  <a:t> c</a:t>
                </a:r>
                <a:r>
                  <a:rPr lang="en-US">
                    <a:latin typeface="Calibri" panose="020F0502020204030204" pitchFamily="34" charset="0"/>
                    <a:ea typeface="Calibri" panose="020F0502020204030204" pitchFamily="34" charset="0"/>
                  </a:rPr>
                  <a:t>á</a:t>
                </a:r>
                <a:r>
                  <a:rPr lang="en-US">
                    <a:latin typeface="Georgia" panose="02040502050405020303" pitchFamily="18" charset="0"/>
                    <a:ea typeface="Calibri" panose="020F0502020204030204" pitchFamily="34" charset="0"/>
                  </a:rPr>
                  <a:t>c k</a:t>
                </a:r>
                <a:r>
                  <a:rPr lang="en-US">
                    <a:latin typeface="Calibri" panose="020F0502020204030204" pitchFamily="34" charset="0"/>
                    <a:ea typeface="Calibri" panose="020F0502020204030204" pitchFamily="34" charset="0"/>
                  </a:rPr>
                  <a:t>ế</a:t>
                </a:r>
                <a:r>
                  <a:rPr lang="en-US">
                    <a:latin typeface="Georgia" panose="02040502050405020303" pitchFamily="18" charset="0"/>
                    <a:ea typeface="Calibri" panose="020F0502020204030204" pitchFamily="34" charset="0"/>
                  </a:rPr>
                  <a:t>t qu</a:t>
                </a:r>
                <a:r>
                  <a:rPr lang="en-US">
                    <a:latin typeface="Calibri" panose="020F0502020204030204" pitchFamily="34" charset="0"/>
                    <a:ea typeface="Calibri" panose="020F0502020204030204" pitchFamily="34" charset="0"/>
                  </a:rPr>
                  <a:t>ả</a:t>
                </a:r>
                <a:r>
                  <a:rPr lang="en-US">
                    <a:latin typeface="Georgia" panose="02040502050405020303" pitchFamily="18" charset="0"/>
                    <a:ea typeface="Calibri" panose="020F0502020204030204" pitchFamily="34" charset="0"/>
                  </a:rPr>
                  <a:t> </a:t>
                </a:r>
                <a:r>
                  <a:rPr lang="en-US">
                    <a:latin typeface="Calibri" panose="020F0502020204030204" pitchFamily="34" charset="0"/>
                    <a:ea typeface="Calibri" panose="020F0502020204030204" pitchFamily="34" charset="0"/>
                  </a:rPr>
                  <a:t>đã</a:t>
                </a:r>
                <a:r>
                  <a:rPr lang="en-US">
                    <a:latin typeface="Georgia" panose="02040502050405020303" pitchFamily="18" charset="0"/>
                    <a:ea typeface="Calibri" panose="020F0502020204030204" pitchFamily="34" charset="0"/>
                  </a:rPr>
                  <a:t> bi</a:t>
                </a:r>
                <a:r>
                  <a:rPr lang="en-US">
                    <a:latin typeface="Calibri" panose="020F0502020204030204" pitchFamily="34" charset="0"/>
                    <a:ea typeface="Calibri" panose="020F0502020204030204" pitchFamily="34" charset="0"/>
                  </a:rPr>
                  <a:t>ế</a:t>
                </a:r>
                <a:r>
                  <a:rPr lang="en-US">
                    <a:latin typeface="Georgia" panose="02040502050405020303" pitchFamily="18" charset="0"/>
                    <a:ea typeface="Calibri" panose="020F0502020204030204" pitchFamily="34" charset="0"/>
                  </a:rPr>
                  <a:t>t trong h</a:t>
                </a:r>
                <a:r>
                  <a:rPr lang="en-US">
                    <a:latin typeface="Calibri" panose="020F0502020204030204" pitchFamily="34" charset="0"/>
                    <a:ea typeface="Calibri" panose="020F0502020204030204" pitchFamily="34" charset="0"/>
                  </a:rPr>
                  <a:t>ì</a:t>
                </a:r>
                <a:r>
                  <a:rPr lang="en-US">
                    <a:latin typeface="Georgia" panose="02040502050405020303" pitchFamily="18" charset="0"/>
                    <a:ea typeface="Calibri" panose="020F0502020204030204" pitchFamily="34" charset="0"/>
                  </a:rPr>
                  <a:t>nh h</a:t>
                </a:r>
                <a:r>
                  <a:rPr lang="en-US">
                    <a:latin typeface="Calibri" panose="020F0502020204030204" pitchFamily="34" charset="0"/>
                    <a:ea typeface="Calibri" panose="020F0502020204030204" pitchFamily="34" charset="0"/>
                  </a:rPr>
                  <a:t>ọ</a:t>
                </a:r>
                <a:r>
                  <a:rPr lang="en-US">
                    <a:latin typeface="Georgia" panose="02040502050405020303" pitchFamily="18" charset="0"/>
                    <a:ea typeface="Calibri" panose="020F0502020204030204" pitchFamily="34" charset="0"/>
                  </a:rPr>
                  <a:t>c ph</a:t>
                </a:r>
                <a:r>
                  <a:rPr lang="en-US">
                    <a:latin typeface="Calibri" panose="020F0502020204030204" pitchFamily="34" charset="0"/>
                    <a:ea typeface="Calibri" panose="020F0502020204030204" pitchFamily="34" charset="0"/>
                  </a:rPr>
                  <a:t>ẳ</a:t>
                </a:r>
                <a:r>
                  <a:rPr lang="en-US">
                    <a:latin typeface="Georgia" panose="02040502050405020303" pitchFamily="18" charset="0"/>
                    <a:ea typeface="Calibri" panose="020F0502020204030204" pitchFamily="34" charset="0"/>
                  </a:rPr>
                  <a:t>ng </a:t>
                </a:r>
                <a:r>
                  <a:rPr lang="en-US">
                    <a:latin typeface="Calibri" panose="020F0502020204030204" pitchFamily="34" charset="0"/>
                    <a:ea typeface="Calibri" panose="020F0502020204030204" pitchFamily="34" charset="0"/>
                  </a:rPr>
                  <a:t>đề</a:t>
                </a:r>
                <a:r>
                  <a:rPr lang="en-US">
                    <a:latin typeface="Georgia" panose="02040502050405020303" pitchFamily="18" charset="0"/>
                    <a:ea typeface="Calibri" panose="020F0502020204030204" pitchFamily="34" charset="0"/>
                  </a:rPr>
                  <a:t>u </a:t>
                </a:r>
                <a:r>
                  <a:rPr lang="en-US">
                    <a:latin typeface="Calibri" panose="020F0502020204030204" pitchFamily="34" charset="0"/>
                    <a:ea typeface="Calibri" panose="020F0502020204030204" pitchFamily="34" charset="0"/>
                  </a:rPr>
                  <a:t>đú</a:t>
                </a:r>
                <a:r>
                  <a:rPr lang="en-US">
                    <a:latin typeface="Georgia" panose="02040502050405020303" pitchFamily="18" charset="0"/>
                    <a:ea typeface="Calibri" panose="020F0502020204030204" pitchFamily="34" charset="0"/>
                  </a:rPr>
                  <a:t>ng.</a:t>
                </a:r>
                <a:br>
                  <a:rPr lang="en-US">
                    <a:latin typeface="Georgia" panose="02040502050405020303" pitchFamily="18" charset="0"/>
                    <a:ea typeface="Calibri" panose="020F0502020204030204" pitchFamily="34" charset="0"/>
                  </a:rPr>
                </a:br>
                <a:endParaRPr lang="en-US"/>
              </a:p>
              <a:p>
                <a:pPr marL="0" marR="0" algn="just">
                  <a:lnSpc>
                    <a:spcPct val="120000"/>
                  </a:lnSpc>
                  <a:spcBef>
                    <a:spcPts val="600"/>
                  </a:spcBef>
                  <a:spcAft>
                    <a:spcPts val="600"/>
                  </a:spcAft>
                </a:pPr>
                <a:endParaRPr lang="en-US" sz="280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852619"/>
              </a:xfrm>
              <a:prstGeom prst="rect">
                <a:avLst/>
              </a:prstGeom>
              <a:blipFill>
                <a:blip r:embed="rId2"/>
                <a:stretch>
                  <a:fillRect l="-1379" t="-2764" r="-1113"/>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056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93920" y="911256"/>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3</a:t>
            </a:r>
            <a:r>
              <a:rPr lang="en-US" sz="3200" b="1">
                <a:solidFill>
                  <a:srgbClr val="000099"/>
                </a:solidFill>
                <a:ea typeface="Calibri" panose="020F0502020204030204" pitchFamily="34" charset="0"/>
                <a:cs typeface="Times New Roman" panose="02020603050405020304" pitchFamily="18" charset="0"/>
              </a:rPr>
              <a:t>. </a:t>
            </a:r>
            <a:r>
              <a:rPr lang="en-US" sz="3200" b="1">
                <a:solidFill>
                  <a:srgbClr val="000099"/>
                </a:solidFill>
                <a:latin typeface="Times New Roman" panose="02020603050405020304" pitchFamily="18" charset="0"/>
                <a:ea typeface="Calibri" panose="020F0502020204030204" pitchFamily="34" charset="0"/>
              </a:rPr>
              <a:t>CÁCH XÁC ĐỊNH MỘT MẶT PHẲNG</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8526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FF"/>
                    </a:solidFill>
                    <a:latin typeface="Aarial"/>
                    <a:ea typeface="Times New Roman" panose="02020603050405020304" pitchFamily="18" charset="0"/>
                  </a:rPr>
                  <a:t> </a:t>
                </a:r>
                <a:r>
                  <a:rPr lang="en-US"/>
                  <a:t>Cách 1: Một mặt phẳng được xác định nếu biết nó đi qua ba điểm </a:t>
                </a:r>
                <a14:m>
                  <m:oMath xmlns:m="http://schemas.openxmlformats.org/officeDocument/2006/math">
                    <m:r>
                      <a:rPr lang="en-US" i="1">
                        <a:latin typeface="Cambria Math" panose="02040503050406030204" pitchFamily="18" charset="0"/>
                      </a:rPr>
                      <m:t>𝐴</m:t>
                    </m:r>
                    <m:r>
                      <a:rPr lang="en-US">
                        <a:latin typeface="Cambria Math" panose="02040503050406030204" pitchFamily="18" charset="0"/>
                      </a:rPr>
                      <m:t>,</m:t>
                    </m:r>
                    <m:r>
                      <a:rPr lang="en-US" i="1">
                        <a:latin typeface="Cambria Math" panose="02040503050406030204" pitchFamily="18" charset="0"/>
                      </a:rPr>
                      <m:t>𝐵</m:t>
                    </m:r>
                    <m:r>
                      <a:rPr lang="en-US">
                        <a:latin typeface="Cambria Math" panose="02040503050406030204" pitchFamily="18" charset="0"/>
                      </a:rPr>
                      <m:t>,</m:t>
                    </m:r>
                    <m:r>
                      <a:rPr lang="en-US" i="1">
                        <a:latin typeface="Cambria Math" panose="02040503050406030204" pitchFamily="18" charset="0"/>
                      </a:rPr>
                      <m:t>𝐶</m:t>
                    </m:r>
                  </m:oMath>
                </a14:m>
                <a:r>
                  <a:rPr lang="en-US"/>
                  <a:t> không thẳng hàng của mặt phẳng, kí hiệu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𝐴𝐵𝐶</m:t>
                    </m:r>
                    <m:r>
                      <a:rPr lang="en-US">
                        <a:latin typeface="Cambria Math" panose="02040503050406030204" pitchFamily="18" charset="0"/>
                      </a:rPr>
                      <m:t>)</m:t>
                    </m:r>
                  </m:oMath>
                </a14:m>
                <a:r>
                  <a:rPr lang="en-US"/>
                  <a:t>.</a:t>
                </a:r>
              </a:p>
              <a:p>
                <a:endParaRPr lang="en-US"/>
              </a:p>
              <a:p>
                <a:r>
                  <a:rPr lang="en-US"/>
                  <a:t>Cách 2: Một mặt phẳng được xác định nếu biết nó đi qua một đường thẳng </a:t>
                </a:r>
                <a14:m>
                  <m:oMath xmlns:m="http://schemas.openxmlformats.org/officeDocument/2006/math">
                    <m:r>
                      <a:rPr lang="en-US" i="1">
                        <a:latin typeface="Cambria Math" panose="02040503050406030204" pitchFamily="18" charset="0"/>
                      </a:rPr>
                      <m:t>𝑑</m:t>
                    </m:r>
                  </m:oMath>
                </a14:m>
                <a:r>
                  <a:rPr lang="en-US"/>
                  <a:t> và một điểm </a:t>
                </a:r>
                <a14:m>
                  <m:oMath xmlns:m="http://schemas.openxmlformats.org/officeDocument/2006/math">
                    <m:r>
                      <a:rPr lang="en-US" i="1">
                        <a:latin typeface="Cambria Math" panose="02040503050406030204" pitchFamily="18" charset="0"/>
                      </a:rPr>
                      <m:t>𝐴</m:t>
                    </m:r>
                  </m:oMath>
                </a14:m>
                <a:r>
                  <a:rPr lang="en-US"/>
                  <a:t> không thuộc </a:t>
                </a:r>
                <a14:m>
                  <m:oMath xmlns:m="http://schemas.openxmlformats.org/officeDocument/2006/math">
                    <m:r>
                      <a:rPr lang="en-US" i="1">
                        <a:latin typeface="Cambria Math" panose="02040503050406030204" pitchFamily="18" charset="0"/>
                      </a:rPr>
                      <m:t>𝑑</m:t>
                    </m:r>
                  </m:oMath>
                </a14:m>
                <a:r>
                  <a:rPr lang="en-US"/>
                  <a:t>, kí hiệu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𝐴</m:t>
                    </m:r>
                    <m:r>
                      <a:rPr lang="en-US">
                        <a:latin typeface="Cambria Math" panose="02040503050406030204" pitchFamily="18" charset="0"/>
                      </a:rPr>
                      <m:t>,</m:t>
                    </m:r>
                    <m:r>
                      <a:rPr lang="en-US" i="1">
                        <a:latin typeface="Cambria Math" panose="02040503050406030204" pitchFamily="18" charset="0"/>
                      </a:rPr>
                      <m:t>𝑑</m:t>
                    </m:r>
                    <m:r>
                      <a:rPr lang="en-US">
                        <a:latin typeface="Cambria Math" panose="02040503050406030204" pitchFamily="18" charset="0"/>
                      </a:rPr>
                      <m:t>)</m:t>
                    </m:r>
                  </m:oMath>
                </a14:m>
                <a:r>
                  <a:rPr lang="en-US"/>
                  <a:t>.</a:t>
                </a:r>
              </a:p>
              <a:p>
                <a:endParaRPr lang="en-US"/>
              </a:p>
              <a:p>
                <a:r>
                  <a:rPr lang="en-US"/>
                  <a:t>Cách 3: Một mặt phẳng được xác định nếu biết nó đi qua hai đường thẳng </a:t>
                </a:r>
                <a14:m>
                  <m:oMath xmlns:m="http://schemas.openxmlformats.org/officeDocument/2006/math">
                    <m:r>
                      <a:rPr lang="en-US" i="1">
                        <a:latin typeface="Cambria Math" panose="02040503050406030204" pitchFamily="18" charset="0"/>
                      </a:rPr>
                      <m:t>𝑎</m:t>
                    </m:r>
                    <m:r>
                      <a:rPr lang="en-US">
                        <a:latin typeface="Cambria Math" panose="02040503050406030204" pitchFamily="18" charset="0"/>
                      </a:rPr>
                      <m:t>,</m:t>
                    </m:r>
                    <m:r>
                      <a:rPr lang="en-US" i="1">
                        <a:latin typeface="Cambria Math" panose="02040503050406030204" pitchFamily="18" charset="0"/>
                      </a:rPr>
                      <m:t>𝑏</m:t>
                    </m:r>
                  </m:oMath>
                </a14:m>
                <a:r>
                  <a:rPr lang="en-US"/>
                  <a:t> cắt nhau, kí hiệu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𝑎</m:t>
                    </m:r>
                    <m:r>
                      <a:rPr lang="en-US">
                        <a:latin typeface="Cambria Math" panose="02040503050406030204" pitchFamily="18" charset="0"/>
                      </a:rPr>
                      <m:t>,</m:t>
                    </m:r>
                    <m:r>
                      <a:rPr lang="en-US" i="1">
                        <a:latin typeface="Cambria Math" panose="02040503050406030204" pitchFamily="18" charset="0"/>
                      </a:rPr>
                      <m:t>𝑏</m:t>
                    </m:r>
                    <m:r>
                      <a:rPr lang="en-US">
                        <a:latin typeface="Cambria Math" panose="02040503050406030204" pitchFamily="18" charset="0"/>
                      </a:rPr>
                      <m:t>)</m:t>
                    </m:r>
                  </m:oMath>
                </a14:m>
                <a:r>
                  <a:rPr lang="en-US"/>
                  <a:t>.</a:t>
                </a: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852619"/>
              </a:xfrm>
              <a:prstGeom prst="rect">
                <a:avLst/>
              </a:prstGeom>
              <a:blipFill>
                <a:blip r:embed="rId2"/>
                <a:stretch>
                  <a:fillRect l="-1220" t="-2889" r="-1591"/>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512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up)">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1477</Words>
  <PresentationFormat>Widescreen</PresentationFormat>
  <Paragraphs>110</Paragraphs>
  <Slides>15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HGPSoeiKakugothicUB</vt:lpstr>
      <vt:lpstr>Yu Gothic</vt:lpstr>
      <vt:lpstr>Aarial</vt:lpstr>
      <vt:lpstr>Arial</vt:lpstr>
      <vt:lpstr>Baumans</vt:lpstr>
      <vt:lpstr>Calibri</vt:lpstr>
      <vt:lpstr>Calibri Light</vt:lpstr>
      <vt:lpstr>Cambria Math</vt:lpstr>
      <vt:lpstr>Georgia</vt:lpstr>
      <vt:lpstr>Georgia Pro Cond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2023-04-28T05:43:14Z</cp:lastPrinted>
  <dcterms:created xsi:type="dcterms:W3CDTF">2023-03-24T14:43:27Z</dcterms:created>
  <dcterms:modified xsi:type="dcterms:W3CDTF">2023-08-03T05:00:43Z</dcterms:modified>
</cp:coreProperties>
</file>