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27" r:id="rId2"/>
    <p:sldId id="427" r:id="rId3"/>
    <p:sldId id="440" r:id="rId4"/>
    <p:sldId id="444" r:id="rId5"/>
    <p:sldId id="445" r:id="rId6"/>
    <p:sldId id="443" r:id="rId7"/>
    <p:sldId id="442" r:id="rId8"/>
    <p:sldId id="441" r:id="rId9"/>
    <p:sldId id="340" r:id="rId10"/>
  </p:sldIdLst>
  <p:sldSz cx="16276638" cy="9144000"/>
  <p:notesSz cx="6858000" cy="9144000"/>
  <p:custDataLst>
    <p:tags r:id="rId12"/>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928" userDrawn="1">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0066"/>
    <a:srgbClr val="C5F3F3"/>
    <a:srgbClr val="FF7C80"/>
    <a:srgbClr val="FF6600"/>
    <a:srgbClr val="6600CC"/>
    <a:srgbClr val="3333FF"/>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p:cViewPr varScale="1">
        <p:scale>
          <a:sx n="48" d="100"/>
          <a:sy n="48" d="100"/>
        </p:scale>
        <p:origin x="882" y="48"/>
      </p:cViewPr>
      <p:guideLst>
        <p:guide orient="horz" pos="2928"/>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9</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wm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rgbClr val="FF0066"/>
                </a:solidFill>
                <a:latin typeface="Times New Roman" pitchFamily="18" charset="0"/>
              </a:rPr>
              <a:t>TRƯỜNG TIỂU HỌC ……</a:t>
            </a:r>
          </a:p>
        </p:txBody>
      </p:sp>
      <p:pic>
        <p:nvPicPr>
          <p:cNvPr id="205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77" y="5827200"/>
            <a:ext cx="1739080" cy="2257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1204119" y="4114800"/>
            <a:ext cx="13868400" cy="1699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 Tiếng Việt lớp 3</a:t>
            </a:r>
          </a:p>
          <a:p>
            <a:pPr algn="ctr" eaLnBrk="1" hangingPunct="1">
              <a:spcBef>
                <a:spcPts val="1800"/>
              </a:spcBef>
              <a:defRPr/>
            </a:pPr>
            <a:r>
              <a:rPr lang="en-US" sz="46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VIẾT 2: VIẾT TH</a:t>
            </a:r>
            <a:r>
              <a:rPr lang="vi-VN" sz="46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Ư</a:t>
            </a:r>
            <a:r>
              <a:rPr lang="en-US" sz="46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THĂM BẠN</a:t>
            </a:r>
          </a:p>
        </p:txBody>
      </p:sp>
      <p:sp>
        <p:nvSpPr>
          <p:cNvPr id="2059" name="Text Box 17"/>
          <p:cNvSpPr txBox="1">
            <a:spLocks noChangeArrowheads="1"/>
          </p:cNvSpPr>
          <p:nvPr/>
        </p:nvSpPr>
        <p:spPr bwMode="auto">
          <a:xfrm>
            <a:off x="2480250" y="2057400"/>
            <a:ext cx="11471154" cy="1807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54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54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sp>
        <p:nvSpPr>
          <p:cNvPr id="2054" name="Text Box 18"/>
          <p:cNvSpPr txBox="1">
            <a:spLocks noChangeArrowheads="1"/>
          </p:cNvSpPr>
          <p:nvPr/>
        </p:nvSpPr>
        <p:spPr bwMode="auto">
          <a:xfrm>
            <a:off x="3382959"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0079" y="5867400"/>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417220" flipH="1">
            <a:off x="2541409" y="6100454"/>
            <a:ext cx="1211090" cy="8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POINSET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176919" y="5781235"/>
            <a:ext cx="3396458" cy="2422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781234" y="42893"/>
            <a:ext cx="7938485" cy="1599885"/>
            <a:chOff x="3781234" y="42893"/>
            <a:chExt cx="7938485" cy="1599885"/>
          </a:xfrm>
        </p:grpSpPr>
        <p:grpSp>
          <p:nvGrpSpPr>
            <p:cNvPr id="14" name="Group 13"/>
            <p:cNvGrpSpPr/>
            <p:nvPr/>
          </p:nvGrpSpPr>
          <p:grpSpPr>
            <a:xfrm>
              <a:off x="4617134" y="42893"/>
              <a:ext cx="6255239" cy="990430"/>
              <a:chOff x="4539228" y="103852"/>
              <a:chExt cx="6149694" cy="990430"/>
            </a:xfrm>
          </p:grpSpPr>
          <p:grpSp>
            <p:nvGrpSpPr>
              <p:cNvPr id="15" name="Group 14"/>
              <p:cNvGrpSpPr/>
              <p:nvPr/>
            </p:nvGrpSpPr>
            <p:grpSpPr>
              <a:xfrm>
                <a:off x="4539228" y="103852"/>
                <a:ext cx="6149694" cy="990430"/>
                <a:chOff x="4539228" y="103852"/>
                <a:chExt cx="6149694" cy="990430"/>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5753572" y="571062"/>
                  <a:ext cx="3510472"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 BÀI 18</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3781234" y="1066800"/>
              <a:ext cx="7938485"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Bài viết 3: VIẾT TH</a:t>
              </a:r>
              <a:r>
                <a:rPr lang="vi-VN" sz="2800" b="1">
                  <a:solidFill>
                    <a:srgbClr val="0000CC"/>
                  </a:solidFill>
                  <a:effectLst>
                    <a:outerShdw blurRad="38100" dist="38100" dir="2700000" algn="tl">
                      <a:srgbClr val="000000">
                        <a:alpha val="43137"/>
                      </a:srgbClr>
                    </a:outerShdw>
                  </a:effectLst>
                  <a:latin typeface="Times New Roman" pitchFamily="18" charset="0"/>
                </a:rPr>
                <a:t>Ư</a:t>
              </a:r>
              <a:r>
                <a:rPr lang="en-US" sz="2800" b="1">
                  <a:solidFill>
                    <a:srgbClr val="0000CC"/>
                  </a:solidFill>
                  <a:effectLst>
                    <a:outerShdw blurRad="38100" dist="38100" dir="2700000" algn="tl">
                      <a:srgbClr val="000000">
                        <a:alpha val="43137"/>
                      </a:srgbClr>
                    </a:outerShdw>
                  </a:effectLst>
                  <a:latin typeface="Times New Roman" pitchFamily="18" charset="0"/>
                </a:rPr>
                <a:t> LÀM QUEN</a:t>
              </a:r>
            </a:p>
          </p:txBody>
        </p:sp>
      </p:grpSp>
      <p:sp>
        <p:nvSpPr>
          <p:cNvPr id="20" name="Rectangle 19"/>
          <p:cNvSpPr/>
          <p:nvPr/>
        </p:nvSpPr>
        <p:spPr>
          <a:xfrm>
            <a:off x="909178" y="2237482"/>
            <a:ext cx="14706600" cy="1077218"/>
          </a:xfrm>
          <a:prstGeom prst="rect">
            <a:avLst/>
          </a:prstGeom>
        </p:spPr>
        <p:txBody>
          <a:bodyPr wrap="square">
            <a:spAutoFit/>
          </a:bodyPr>
          <a:lstStyle/>
          <a:p>
            <a:pPr algn="just"/>
            <a:r>
              <a:rPr lang="en-US" sz="3200" b="1">
                <a:solidFill>
                  <a:srgbClr val="0000CC"/>
                </a:solidFill>
                <a:latin typeface="Times New Roman" panose="02020603050405020304" pitchFamily="18" charset="0"/>
                <a:cs typeface="Times New Roman" panose="02020603050405020304" pitchFamily="18" charset="0"/>
              </a:rPr>
              <a:t>Bài tập 1: Dựa vào bài đọc Gặp gỡ ở Lúc-xăm-bua, em hãy viết thư cho một học sinh nước bạn .</a:t>
            </a:r>
          </a:p>
        </p:txBody>
      </p:sp>
      <p:pic>
        <p:nvPicPr>
          <p:cNvPr id="5" name="Picture 4">
            <a:extLst>
              <a:ext uri="{FF2B5EF4-FFF2-40B4-BE49-F238E27FC236}">
                <a16:creationId xmlns:a16="http://schemas.microsoft.com/office/drawing/2014/main" id="{D8800DC8-E0F7-6F8A-B416-7AA9EE710784}"/>
              </a:ext>
            </a:extLst>
          </p:cNvPr>
          <p:cNvPicPr>
            <a:picLocks noChangeAspect="1"/>
          </p:cNvPicPr>
          <p:nvPr/>
        </p:nvPicPr>
        <p:blipFill rotWithShape="1">
          <a:blip r:embed="rId2"/>
          <a:srcRect l="11767" t="30245" r="11522" b="8703"/>
          <a:stretch/>
        </p:blipFill>
        <p:spPr>
          <a:xfrm>
            <a:off x="2728119" y="3300860"/>
            <a:ext cx="11290504" cy="5800248"/>
          </a:xfrm>
          <a:prstGeom prst="rect">
            <a:avLst/>
          </a:prstGeom>
        </p:spPr>
      </p:pic>
      <p:sp>
        <p:nvSpPr>
          <p:cNvPr id="24" name="TextBox 23">
            <a:extLst>
              <a:ext uri="{FF2B5EF4-FFF2-40B4-BE49-F238E27FC236}">
                <a16:creationId xmlns:a16="http://schemas.microsoft.com/office/drawing/2014/main" id="{FCC1CBD3-8B66-3F57-18F4-5FA552B2DC58}"/>
              </a:ext>
            </a:extLst>
          </p:cNvPr>
          <p:cNvSpPr txBox="1"/>
          <p:nvPr/>
        </p:nvSpPr>
        <p:spPr>
          <a:xfrm>
            <a:off x="975519" y="1653367"/>
            <a:ext cx="8134350" cy="584775"/>
          </a:xfrm>
          <a:prstGeom prst="rect">
            <a:avLst/>
          </a:prstGeom>
          <a:noFill/>
        </p:spPr>
        <p:txBody>
          <a:bodyPr wrap="square">
            <a:spAutoFit/>
          </a:bodyPr>
          <a:lstStyle/>
          <a:p>
            <a:r>
              <a:rPr lang="en-US" sz="3200" b="1">
                <a:solidFill>
                  <a:srgbClr val="FF0066"/>
                </a:solidFill>
                <a:latin typeface="Times New Roman" pitchFamily="18" charset="0"/>
                <a:cs typeface="Times New Roman" pitchFamily="18" charset="0"/>
              </a:rPr>
              <a:t>1. Viết thư cho bạn nước ngoài </a:t>
            </a:r>
          </a:p>
        </p:txBody>
      </p:sp>
      <p:cxnSp>
        <p:nvCxnSpPr>
          <p:cNvPr id="25" name="Straight Connector 24">
            <a:extLst>
              <a:ext uri="{FF2B5EF4-FFF2-40B4-BE49-F238E27FC236}">
                <a16:creationId xmlns:a16="http://schemas.microsoft.com/office/drawing/2014/main" id="{A271EF63-63EB-4585-CD9B-F4993851EC5A}"/>
              </a:ext>
            </a:extLst>
          </p:cNvPr>
          <p:cNvCxnSpPr>
            <a:cxnSpLocks/>
          </p:cNvCxnSpPr>
          <p:nvPr/>
        </p:nvCxnSpPr>
        <p:spPr>
          <a:xfrm>
            <a:off x="1246371" y="2198960"/>
            <a:ext cx="5220770"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184934910"/>
      </p:ext>
    </p:extLst>
  </p:cSld>
  <p:clrMapOvr>
    <a:masterClrMapping/>
  </p:clrMapOvr>
  <p:transition spd="slow">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C97ECAB2-E365-900D-4A3F-5C476B86E6B3}"/>
              </a:ext>
            </a:extLst>
          </p:cNvPr>
          <p:cNvSpPr/>
          <p:nvPr/>
        </p:nvSpPr>
        <p:spPr>
          <a:xfrm>
            <a:off x="909178" y="2254855"/>
            <a:ext cx="14706600" cy="1077218"/>
          </a:xfrm>
          <a:prstGeom prst="rect">
            <a:avLst/>
          </a:prstGeom>
        </p:spPr>
        <p:txBody>
          <a:bodyPr wrap="square">
            <a:spAutoFit/>
          </a:bodyPr>
          <a:lstStyle/>
          <a:p>
            <a:pPr algn="just"/>
            <a:r>
              <a:rPr lang="en-US" sz="3200" b="1">
                <a:solidFill>
                  <a:srgbClr val="0000CC"/>
                </a:solidFill>
                <a:latin typeface="Times New Roman" panose="02020603050405020304" pitchFamily="18" charset="0"/>
                <a:cs typeface="Times New Roman" panose="02020603050405020304" pitchFamily="18" charset="0"/>
              </a:rPr>
              <a:t>Bài tập 1: Dựa vào bài đọc Gặp gỡ ở Lúc-xăm-bua, em hãy viết thư cho một học sinh nước bạn.</a:t>
            </a:r>
          </a:p>
        </p:txBody>
      </p:sp>
      <p:sp>
        <p:nvSpPr>
          <p:cNvPr id="15" name="TextBox 14">
            <a:extLst>
              <a:ext uri="{FF2B5EF4-FFF2-40B4-BE49-F238E27FC236}">
                <a16:creationId xmlns:a16="http://schemas.microsoft.com/office/drawing/2014/main" id="{607F7837-C4BB-7F83-FE98-66610CD0ECD8}"/>
              </a:ext>
            </a:extLst>
          </p:cNvPr>
          <p:cNvSpPr txBox="1"/>
          <p:nvPr/>
        </p:nvSpPr>
        <p:spPr>
          <a:xfrm>
            <a:off x="975519" y="1653367"/>
            <a:ext cx="8134350" cy="584775"/>
          </a:xfrm>
          <a:prstGeom prst="rect">
            <a:avLst/>
          </a:prstGeom>
          <a:noFill/>
        </p:spPr>
        <p:txBody>
          <a:bodyPr wrap="square">
            <a:spAutoFit/>
          </a:bodyPr>
          <a:lstStyle/>
          <a:p>
            <a:r>
              <a:rPr lang="en-US" sz="3200" b="1">
                <a:solidFill>
                  <a:srgbClr val="FF0066"/>
                </a:solidFill>
                <a:latin typeface="Times New Roman" pitchFamily="18" charset="0"/>
                <a:cs typeface="Times New Roman" pitchFamily="18" charset="0"/>
              </a:rPr>
              <a:t>1. Viết thư cho bạn nước ngoài </a:t>
            </a:r>
          </a:p>
        </p:txBody>
      </p:sp>
      <p:sp>
        <p:nvSpPr>
          <p:cNvPr id="17" name="TextBox 16">
            <a:extLst>
              <a:ext uri="{FF2B5EF4-FFF2-40B4-BE49-F238E27FC236}">
                <a16:creationId xmlns:a16="http://schemas.microsoft.com/office/drawing/2014/main" id="{3EEDCF5A-DCDF-71AE-E890-7AB65F3D11F6}"/>
              </a:ext>
            </a:extLst>
          </p:cNvPr>
          <p:cNvSpPr txBox="1"/>
          <p:nvPr/>
        </p:nvSpPr>
        <p:spPr>
          <a:xfrm>
            <a:off x="1617879" y="3348786"/>
            <a:ext cx="12039600" cy="584775"/>
          </a:xfrm>
          <a:prstGeom prst="rect">
            <a:avLst/>
          </a:prstGeom>
          <a:noFill/>
        </p:spPr>
        <p:txBody>
          <a:bodyPr wrap="square">
            <a:spAutoFit/>
          </a:bodyPr>
          <a:lstStyle/>
          <a:p>
            <a:r>
              <a:rPr lang="en-US" sz="3200" b="1">
                <a:solidFill>
                  <a:srgbClr val="0000CC"/>
                </a:solidFill>
                <a:latin typeface="Times New Roman" panose="02020603050405020304" pitchFamily="18" charset="0"/>
                <a:cs typeface="Times New Roman" panose="02020603050405020304" pitchFamily="18" charset="0"/>
              </a:rPr>
              <a:t>- Về hình thức, em cần ghi rõ những gì ở đầu và cuối thư? </a:t>
            </a:r>
          </a:p>
        </p:txBody>
      </p:sp>
      <p:sp>
        <p:nvSpPr>
          <p:cNvPr id="18" name="TextBox 17">
            <a:extLst>
              <a:ext uri="{FF2B5EF4-FFF2-40B4-BE49-F238E27FC236}">
                <a16:creationId xmlns:a16="http://schemas.microsoft.com/office/drawing/2014/main" id="{3D483B0B-93BC-BEB0-1A42-D9CF3AEF775E}"/>
              </a:ext>
            </a:extLst>
          </p:cNvPr>
          <p:cNvSpPr txBox="1"/>
          <p:nvPr/>
        </p:nvSpPr>
        <p:spPr>
          <a:xfrm>
            <a:off x="1617878" y="3950274"/>
            <a:ext cx="13997899" cy="1110689"/>
          </a:xfrm>
          <a:prstGeom prst="rect">
            <a:avLst/>
          </a:prstGeom>
          <a:noFill/>
        </p:spPr>
        <p:txBody>
          <a:bodyPr wrap="square">
            <a:spAutoFit/>
          </a:bodyPr>
          <a:lstStyle/>
          <a:p>
            <a:pPr algn="just">
              <a:lnSpc>
                <a:spcPct val="107000"/>
              </a:lnSpc>
              <a:spcAft>
                <a:spcPts val="800"/>
              </a:spcAft>
            </a:pPr>
            <a:r>
              <a:rPr lang="en-US" sz="3200" b="1">
                <a:solidFill>
                  <a:srgbClr val="FF0000"/>
                </a:solidFill>
                <a:latin typeface="Times New Roman" panose="02020603050405020304" pitchFamily="18" charset="0"/>
                <a:cs typeface="Times New Roman" panose="02020603050405020304" pitchFamily="18" charset="0"/>
              </a:rPr>
              <a:t>+ Ghi rõ địa chỉ, ngày, tháng, năm viết thư; lời đầu thư. VD: Hà Nội, ngày 5 tháng 5 năm 2021. Bạn Mô-ni-ca thân mến!; lời cuối thư, kí tên.</a:t>
            </a:r>
          </a:p>
        </p:txBody>
      </p:sp>
      <p:sp>
        <p:nvSpPr>
          <p:cNvPr id="24" name="TextBox 23">
            <a:extLst>
              <a:ext uri="{FF2B5EF4-FFF2-40B4-BE49-F238E27FC236}">
                <a16:creationId xmlns:a16="http://schemas.microsoft.com/office/drawing/2014/main" id="{0CC1A07D-7C9A-FBBF-1061-02DE7BB8738F}"/>
              </a:ext>
            </a:extLst>
          </p:cNvPr>
          <p:cNvSpPr txBox="1"/>
          <p:nvPr/>
        </p:nvSpPr>
        <p:spPr>
          <a:xfrm>
            <a:off x="1617878" y="5077676"/>
            <a:ext cx="13592175" cy="584775"/>
          </a:xfrm>
          <a:prstGeom prst="rect">
            <a:avLst/>
          </a:prstGeom>
          <a:noFill/>
        </p:spPr>
        <p:txBody>
          <a:bodyPr wrap="square">
            <a:spAutoFit/>
          </a:bodyPr>
          <a:lstStyle/>
          <a:p>
            <a:r>
              <a:rPr lang="en-US" sz="3200" b="1">
                <a:solidFill>
                  <a:srgbClr val="0000CC"/>
                </a:solidFill>
                <a:latin typeface="Times New Roman" panose="02020603050405020304" pitchFamily="18" charset="0"/>
                <a:cs typeface="Times New Roman" panose="02020603050405020304" pitchFamily="18" charset="0"/>
              </a:rPr>
              <a:t>- Về nội dung thư, đầu tiên em tự giới thiệu về mình thế nào?</a:t>
            </a:r>
          </a:p>
        </p:txBody>
      </p:sp>
      <p:sp>
        <p:nvSpPr>
          <p:cNvPr id="30" name="TextBox 29">
            <a:extLst>
              <a:ext uri="{FF2B5EF4-FFF2-40B4-BE49-F238E27FC236}">
                <a16:creationId xmlns:a16="http://schemas.microsoft.com/office/drawing/2014/main" id="{4ECAF448-B854-42AC-B0FB-BACA22933B3A}"/>
              </a:ext>
            </a:extLst>
          </p:cNvPr>
          <p:cNvSpPr txBox="1"/>
          <p:nvPr/>
        </p:nvSpPr>
        <p:spPr>
          <a:xfrm>
            <a:off x="1737519" y="5679164"/>
            <a:ext cx="13878257" cy="1110689"/>
          </a:xfrm>
          <a:prstGeom prst="rect">
            <a:avLst/>
          </a:prstGeom>
          <a:noFill/>
        </p:spPr>
        <p:txBody>
          <a:bodyPr wrap="square">
            <a:spAutoFit/>
          </a:bodyPr>
          <a:lstStyle/>
          <a:p>
            <a:pPr>
              <a:lnSpc>
                <a:spcPct val="107000"/>
              </a:lnSpc>
              <a:spcAft>
                <a:spcPts val="800"/>
              </a:spcAft>
            </a:pPr>
            <a:r>
              <a:rPr lang="en-US" sz="3200" b="1">
                <a:solidFill>
                  <a:srgbClr val="FF0000"/>
                </a:solidFill>
                <a:latin typeface="Times New Roman" panose="02020603050405020304" pitchFamily="18" charset="0"/>
                <a:cs typeface="Times New Roman" panose="02020603050405020304" pitchFamily="18" charset="0"/>
              </a:rPr>
              <a:t>+ Ghi rõ học tên, trường, lớp. VD: Tôi là Nguyễn Phương Mai, học sinh lớp 3, Trường Tiểu học Tân Thái, Đại Từ, Thái Nguyên.</a:t>
            </a:r>
          </a:p>
        </p:txBody>
      </p:sp>
      <p:sp>
        <p:nvSpPr>
          <p:cNvPr id="31" name="TextBox 30">
            <a:extLst>
              <a:ext uri="{FF2B5EF4-FFF2-40B4-BE49-F238E27FC236}">
                <a16:creationId xmlns:a16="http://schemas.microsoft.com/office/drawing/2014/main" id="{88D205BC-D91E-D91E-AF2F-E95BD1AEF98F}"/>
              </a:ext>
            </a:extLst>
          </p:cNvPr>
          <p:cNvSpPr txBox="1"/>
          <p:nvPr/>
        </p:nvSpPr>
        <p:spPr>
          <a:xfrm>
            <a:off x="1602797" y="6806564"/>
            <a:ext cx="8134350" cy="584775"/>
          </a:xfrm>
          <a:prstGeom prst="rect">
            <a:avLst/>
          </a:prstGeom>
          <a:noFill/>
        </p:spPr>
        <p:txBody>
          <a:bodyPr wrap="square">
            <a:spAutoFit/>
          </a:bodyPr>
          <a:lstStyle/>
          <a:p>
            <a:r>
              <a:rPr lang="en-US" sz="3200" b="1">
                <a:solidFill>
                  <a:srgbClr val="0000CC"/>
                </a:solidFill>
                <a:latin typeface="Times New Roman" panose="02020603050405020304" pitchFamily="18" charset="0"/>
                <a:cs typeface="Times New Roman" panose="02020603050405020304" pitchFamily="18" charset="0"/>
              </a:rPr>
              <a:t>- Em sẽ nói về lí do viết thư như thế nào? </a:t>
            </a:r>
          </a:p>
        </p:txBody>
      </p:sp>
      <p:sp>
        <p:nvSpPr>
          <p:cNvPr id="33" name="TextBox 32">
            <a:extLst>
              <a:ext uri="{FF2B5EF4-FFF2-40B4-BE49-F238E27FC236}">
                <a16:creationId xmlns:a16="http://schemas.microsoft.com/office/drawing/2014/main" id="{A983B1C5-E060-BC00-6200-A20FABA4E83D}"/>
              </a:ext>
            </a:extLst>
          </p:cNvPr>
          <p:cNvSpPr txBox="1"/>
          <p:nvPr/>
        </p:nvSpPr>
        <p:spPr>
          <a:xfrm>
            <a:off x="1737519" y="7408050"/>
            <a:ext cx="14201775" cy="1637628"/>
          </a:xfrm>
          <a:prstGeom prst="rect">
            <a:avLst/>
          </a:prstGeom>
          <a:noFill/>
        </p:spPr>
        <p:txBody>
          <a:bodyPr wrap="square">
            <a:spAutoFit/>
          </a:bodyPr>
          <a:lstStyle/>
          <a:p>
            <a:pPr>
              <a:lnSpc>
                <a:spcPct val="107000"/>
              </a:lnSpc>
              <a:spcAft>
                <a:spcPts val="800"/>
              </a:spcAft>
            </a:pPr>
            <a:r>
              <a:rPr lang="en-US" sz="3200" b="1">
                <a:solidFill>
                  <a:srgbClr val="FF0000"/>
                </a:solidFill>
                <a:latin typeface="Times New Roman" panose="02020603050405020304" pitchFamily="18" charset="0"/>
                <a:cs typeface="Times New Roman" panose="02020603050405020304" pitchFamily="18" charset="0"/>
              </a:rPr>
              <a:t>+ Được biết bạn qua đâu. VD: Sau khi học bài tập đọc Gặp gỡ ở Lúc-xăm-bua trong sách Tiếng Việt 3, tôi được biết tên bạn và những điều bạn muốn biết về thiếu nhi Việt Nam.</a:t>
            </a:r>
          </a:p>
        </p:txBody>
      </p:sp>
      <p:cxnSp>
        <p:nvCxnSpPr>
          <p:cNvPr id="34" name="Straight Connector 33">
            <a:extLst>
              <a:ext uri="{FF2B5EF4-FFF2-40B4-BE49-F238E27FC236}">
                <a16:creationId xmlns:a16="http://schemas.microsoft.com/office/drawing/2014/main" id="{DA847F02-98EA-3577-9372-9FB6F10C2FDF}"/>
              </a:ext>
            </a:extLst>
          </p:cNvPr>
          <p:cNvCxnSpPr>
            <a:cxnSpLocks/>
          </p:cNvCxnSpPr>
          <p:nvPr/>
        </p:nvCxnSpPr>
        <p:spPr>
          <a:xfrm>
            <a:off x="1246371" y="2198960"/>
            <a:ext cx="5220770"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nvGrpSpPr>
          <p:cNvPr id="35" name="Group 34">
            <a:extLst>
              <a:ext uri="{FF2B5EF4-FFF2-40B4-BE49-F238E27FC236}">
                <a16:creationId xmlns:a16="http://schemas.microsoft.com/office/drawing/2014/main" id="{E0010C1C-55B2-2BC0-81A0-9E29138D7A55}"/>
              </a:ext>
            </a:extLst>
          </p:cNvPr>
          <p:cNvGrpSpPr/>
          <p:nvPr/>
        </p:nvGrpSpPr>
        <p:grpSpPr>
          <a:xfrm>
            <a:off x="3781234" y="42893"/>
            <a:ext cx="7938485" cy="1599885"/>
            <a:chOff x="3781234" y="42893"/>
            <a:chExt cx="7938485" cy="1599885"/>
          </a:xfrm>
        </p:grpSpPr>
        <p:grpSp>
          <p:nvGrpSpPr>
            <p:cNvPr id="36" name="Group 35">
              <a:extLst>
                <a:ext uri="{FF2B5EF4-FFF2-40B4-BE49-F238E27FC236}">
                  <a16:creationId xmlns:a16="http://schemas.microsoft.com/office/drawing/2014/main" id="{BBD25C12-DB85-7A83-40D8-EBE7A1C656A1}"/>
                </a:ext>
              </a:extLst>
            </p:cNvPr>
            <p:cNvGrpSpPr/>
            <p:nvPr/>
          </p:nvGrpSpPr>
          <p:grpSpPr>
            <a:xfrm>
              <a:off x="4617134" y="42893"/>
              <a:ext cx="6255239" cy="990430"/>
              <a:chOff x="4539228" y="103852"/>
              <a:chExt cx="6149694" cy="990430"/>
            </a:xfrm>
          </p:grpSpPr>
          <p:grpSp>
            <p:nvGrpSpPr>
              <p:cNvPr id="38" name="Group 37">
                <a:extLst>
                  <a:ext uri="{FF2B5EF4-FFF2-40B4-BE49-F238E27FC236}">
                    <a16:creationId xmlns:a16="http://schemas.microsoft.com/office/drawing/2014/main" id="{7CE43577-C8A2-7F16-CF7A-54D479499342}"/>
                  </a:ext>
                </a:extLst>
              </p:cNvPr>
              <p:cNvGrpSpPr/>
              <p:nvPr/>
            </p:nvGrpSpPr>
            <p:grpSpPr>
              <a:xfrm>
                <a:off x="4539228" y="103852"/>
                <a:ext cx="6149694" cy="990430"/>
                <a:chOff x="4539228" y="103852"/>
                <a:chExt cx="6149694" cy="990430"/>
              </a:xfrm>
            </p:grpSpPr>
            <p:sp>
              <p:nvSpPr>
                <p:cNvPr id="40" name="TextBox 39">
                  <a:extLst>
                    <a:ext uri="{FF2B5EF4-FFF2-40B4-BE49-F238E27FC236}">
                      <a16:creationId xmlns:a16="http://schemas.microsoft.com/office/drawing/2014/main" id="{DD3117DF-0EA0-C168-8F7E-BB9D7EAAE1BB}"/>
                    </a:ext>
                  </a:extLst>
                </p:cNvPr>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41" name="TextBox 40">
                  <a:extLst>
                    <a:ext uri="{FF2B5EF4-FFF2-40B4-BE49-F238E27FC236}">
                      <a16:creationId xmlns:a16="http://schemas.microsoft.com/office/drawing/2014/main" id="{610506C4-0902-0C36-0A0C-8C3D8EF0C189}"/>
                    </a:ext>
                  </a:extLst>
                </p:cNvPr>
                <p:cNvSpPr txBox="1"/>
                <p:nvPr/>
              </p:nvSpPr>
              <p:spPr>
                <a:xfrm>
                  <a:off x="5753572" y="571062"/>
                  <a:ext cx="3510472"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 BÀI 18</a:t>
                  </a:r>
                </a:p>
              </p:txBody>
            </p:sp>
          </p:grpSp>
          <p:cxnSp>
            <p:nvCxnSpPr>
              <p:cNvPr id="39" name="Straight Connector 38">
                <a:extLst>
                  <a:ext uri="{FF2B5EF4-FFF2-40B4-BE49-F238E27FC236}">
                    <a16:creationId xmlns:a16="http://schemas.microsoft.com/office/drawing/2014/main" id="{8D81FCCB-CB01-9D9D-AE38-82F0A48B5FA1}"/>
                  </a:ext>
                </a:extLst>
              </p:cNvPr>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7" name="Text Box 14">
              <a:extLst>
                <a:ext uri="{FF2B5EF4-FFF2-40B4-BE49-F238E27FC236}">
                  <a16:creationId xmlns:a16="http://schemas.microsoft.com/office/drawing/2014/main" id="{44542628-E489-351F-4676-AF7ABE0F8D10}"/>
                </a:ext>
              </a:extLst>
            </p:cNvPr>
            <p:cNvSpPr txBox="1">
              <a:spLocks noChangeArrowheads="1"/>
            </p:cNvSpPr>
            <p:nvPr/>
          </p:nvSpPr>
          <p:spPr bwMode="auto">
            <a:xfrm>
              <a:off x="3781234" y="1066800"/>
              <a:ext cx="7938485"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Bài viết 3: VIẾT TH</a:t>
              </a:r>
              <a:r>
                <a:rPr lang="vi-VN" sz="2800" b="1">
                  <a:solidFill>
                    <a:srgbClr val="0000CC"/>
                  </a:solidFill>
                  <a:effectLst>
                    <a:outerShdw blurRad="38100" dist="38100" dir="2700000" algn="tl">
                      <a:srgbClr val="000000">
                        <a:alpha val="43137"/>
                      </a:srgbClr>
                    </a:outerShdw>
                  </a:effectLst>
                  <a:latin typeface="Times New Roman" pitchFamily="18" charset="0"/>
                </a:rPr>
                <a:t>Ư</a:t>
              </a:r>
              <a:r>
                <a:rPr lang="en-US" sz="2800" b="1">
                  <a:solidFill>
                    <a:srgbClr val="0000CC"/>
                  </a:solidFill>
                  <a:effectLst>
                    <a:outerShdw blurRad="38100" dist="38100" dir="2700000" algn="tl">
                      <a:srgbClr val="000000">
                        <a:alpha val="43137"/>
                      </a:srgbClr>
                    </a:outerShdw>
                  </a:effectLst>
                  <a:latin typeface="Times New Roman" pitchFamily="18" charset="0"/>
                </a:rPr>
                <a:t> LÀM QUEN</a:t>
              </a:r>
            </a:p>
          </p:txBody>
        </p:sp>
      </p:grpSp>
    </p:spTree>
    <p:extLst>
      <p:ext uri="{BB962C8B-B14F-4D97-AF65-F5344CB8AC3E}">
        <p14:creationId xmlns:p14="http://schemas.microsoft.com/office/powerpoint/2010/main" val="207596722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
                                            <p:txEl>
                                              <p:pRg st="0" end="0"/>
                                            </p:txEl>
                                          </p:spTgt>
                                        </p:tgtEl>
                                        <p:attrNameLst>
                                          <p:attrName>style.visibility</p:attrName>
                                        </p:attrNameLst>
                                      </p:cBhvr>
                                      <p:to>
                                        <p:strVal val="visible"/>
                                      </p:to>
                                    </p:set>
                                    <p:animEffect transition="in" filter="fade">
                                      <p:cBhvr>
                                        <p:cTn id="22" dur="500"/>
                                        <p:tgtEl>
                                          <p:spTgt spid="3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fade">
                                      <p:cBhvr>
                                        <p:cTn id="27" dur="500"/>
                                        <p:tgtEl>
                                          <p:spTgt spid="3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fade">
                                      <p:cBhvr>
                                        <p:cTn id="3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24" grpId="0"/>
      <p:bldP spid="31" grpId="0"/>
      <p:bldP spid="3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C97ECAB2-E365-900D-4A3F-5C476B86E6B3}"/>
              </a:ext>
            </a:extLst>
          </p:cNvPr>
          <p:cNvSpPr/>
          <p:nvPr/>
        </p:nvSpPr>
        <p:spPr>
          <a:xfrm>
            <a:off x="909178" y="2187429"/>
            <a:ext cx="14706600" cy="1077218"/>
          </a:xfrm>
          <a:prstGeom prst="rect">
            <a:avLst/>
          </a:prstGeom>
        </p:spPr>
        <p:txBody>
          <a:bodyPr wrap="square">
            <a:spAutoFit/>
          </a:bodyPr>
          <a:lstStyle/>
          <a:p>
            <a:pPr algn="just"/>
            <a:r>
              <a:rPr lang="en-US" sz="3200" b="1">
                <a:solidFill>
                  <a:srgbClr val="0000CC"/>
                </a:solidFill>
                <a:latin typeface="Times New Roman" panose="02020603050405020304" pitchFamily="18" charset="0"/>
                <a:cs typeface="Times New Roman" panose="02020603050405020304" pitchFamily="18" charset="0"/>
              </a:rPr>
              <a:t>Bài tập 1: Dựa vào bài đọc Gặp gỡ ở Lúc-xăm-bua, em hãy viết thư cho một học sinh nước bạn.</a:t>
            </a:r>
          </a:p>
        </p:txBody>
      </p:sp>
      <p:sp>
        <p:nvSpPr>
          <p:cNvPr id="15" name="TextBox 14">
            <a:extLst>
              <a:ext uri="{FF2B5EF4-FFF2-40B4-BE49-F238E27FC236}">
                <a16:creationId xmlns:a16="http://schemas.microsoft.com/office/drawing/2014/main" id="{607F7837-C4BB-7F83-FE98-66610CD0ECD8}"/>
              </a:ext>
            </a:extLst>
          </p:cNvPr>
          <p:cNvSpPr txBox="1"/>
          <p:nvPr/>
        </p:nvSpPr>
        <p:spPr>
          <a:xfrm>
            <a:off x="975519" y="1653367"/>
            <a:ext cx="8134350" cy="584775"/>
          </a:xfrm>
          <a:prstGeom prst="rect">
            <a:avLst/>
          </a:prstGeom>
          <a:noFill/>
        </p:spPr>
        <p:txBody>
          <a:bodyPr wrap="square">
            <a:spAutoFit/>
          </a:bodyPr>
          <a:lstStyle/>
          <a:p>
            <a:r>
              <a:rPr lang="en-US" sz="3200" b="1">
                <a:solidFill>
                  <a:srgbClr val="FF0066"/>
                </a:solidFill>
                <a:latin typeface="Times New Roman" pitchFamily="18" charset="0"/>
                <a:cs typeface="Times New Roman" pitchFamily="18" charset="0"/>
              </a:rPr>
              <a:t>1. Viết thư cho bạn nước ngoài </a:t>
            </a:r>
          </a:p>
        </p:txBody>
      </p:sp>
      <p:sp>
        <p:nvSpPr>
          <p:cNvPr id="17" name="TextBox 16">
            <a:extLst>
              <a:ext uri="{FF2B5EF4-FFF2-40B4-BE49-F238E27FC236}">
                <a16:creationId xmlns:a16="http://schemas.microsoft.com/office/drawing/2014/main" id="{3EEDCF5A-DCDF-71AE-E890-7AB65F3D11F6}"/>
              </a:ext>
            </a:extLst>
          </p:cNvPr>
          <p:cNvSpPr txBox="1"/>
          <p:nvPr/>
        </p:nvSpPr>
        <p:spPr>
          <a:xfrm>
            <a:off x="1617879" y="3213934"/>
            <a:ext cx="12039600" cy="584775"/>
          </a:xfrm>
          <a:prstGeom prst="rect">
            <a:avLst/>
          </a:prstGeom>
          <a:noFill/>
        </p:spPr>
        <p:txBody>
          <a:bodyPr wrap="square">
            <a:spAutoFit/>
          </a:bodyPr>
          <a:lstStyle/>
          <a:p>
            <a:r>
              <a:rPr lang="en-US" sz="3200" b="1">
                <a:solidFill>
                  <a:srgbClr val="0000CC"/>
                </a:solidFill>
                <a:latin typeface="Times New Roman" panose="02020603050405020304" pitchFamily="18" charset="0"/>
                <a:cs typeface="Times New Roman" panose="02020603050405020304" pitchFamily="18" charset="0"/>
              </a:rPr>
              <a:t>- Em sẽ trả lời các câu hỏi của bạn ra sao? </a:t>
            </a:r>
          </a:p>
        </p:txBody>
      </p:sp>
      <p:sp>
        <p:nvSpPr>
          <p:cNvPr id="18" name="TextBox 17">
            <a:extLst>
              <a:ext uri="{FF2B5EF4-FFF2-40B4-BE49-F238E27FC236}">
                <a16:creationId xmlns:a16="http://schemas.microsoft.com/office/drawing/2014/main" id="{3D483B0B-93BC-BEB0-1A42-D9CF3AEF775E}"/>
              </a:ext>
            </a:extLst>
          </p:cNvPr>
          <p:cNvSpPr txBox="1"/>
          <p:nvPr/>
        </p:nvSpPr>
        <p:spPr>
          <a:xfrm>
            <a:off x="1572733" y="3747996"/>
            <a:ext cx="13997899" cy="4030847"/>
          </a:xfrm>
          <a:prstGeom prst="rect">
            <a:avLst/>
          </a:prstGeom>
          <a:noFill/>
        </p:spPr>
        <p:txBody>
          <a:bodyPr wrap="square">
            <a:spAutoFit/>
          </a:bodyPr>
          <a:lstStyle/>
          <a:p>
            <a:pPr algn="just"/>
            <a:r>
              <a:rPr lang="en-US" sz="3200" b="1">
                <a:solidFill>
                  <a:srgbClr val="FF0000"/>
                </a:solidFill>
                <a:latin typeface="Times New Roman" panose="02020603050405020304" pitchFamily="18" charset="0"/>
                <a:cs typeface="Times New Roman" panose="02020603050405020304" pitchFamily="18" charset="0"/>
              </a:rPr>
              <a:t>+ Tôi muốn trả lời để bạn biết về những điều đó. Học sinh lớp 3 chúng tôi có nhiều môn học và hoạt động rất bổ ích: Tiếng Việt, Toán, Ngoại ngữ, Đạo đức, Tự nhiên và Xã hội, Tin học và Công nghệ, Giáo dục thể chất, Âm nhạc, Mỹ thuật và Hoạt động trải nghiệm. Trẻ em chúng tôi thích những bài hát nói về tình cảm gia đình, bạn bè, tình yêu quê hương, đất nước. Trẻ em Việt Nam thích chơi những trò chơi như: trốn tìm, bịt mắt bắt dê, rồng rắn lên máy, đá cầu, đá bóng,..</a:t>
            </a:r>
          </a:p>
          <a:p>
            <a:pPr algn="just">
              <a:lnSpc>
                <a:spcPct val="107000"/>
              </a:lnSpc>
              <a:spcAft>
                <a:spcPts val="800"/>
              </a:spcAft>
            </a:pPr>
            <a:endParaRPr lang="en-US" sz="3200" b="1">
              <a:solidFill>
                <a:srgbClr val="FF0000"/>
              </a:solidFill>
              <a:latin typeface="Times New Roman" panose="02020603050405020304" pitchFamily="18" charset="0"/>
              <a:cs typeface="Times New Roman" panose="02020603050405020304" pitchFamily="18" charset="0"/>
            </a:endParaRPr>
          </a:p>
        </p:txBody>
      </p:sp>
      <p:cxnSp>
        <p:nvCxnSpPr>
          <p:cNvPr id="19" name="Straight Connector 18">
            <a:extLst>
              <a:ext uri="{FF2B5EF4-FFF2-40B4-BE49-F238E27FC236}">
                <a16:creationId xmlns:a16="http://schemas.microsoft.com/office/drawing/2014/main" id="{6854B7A3-E997-6861-0C99-32D88DF986F0}"/>
              </a:ext>
            </a:extLst>
          </p:cNvPr>
          <p:cNvCxnSpPr>
            <a:cxnSpLocks/>
          </p:cNvCxnSpPr>
          <p:nvPr/>
        </p:nvCxnSpPr>
        <p:spPr>
          <a:xfrm>
            <a:off x="1246371" y="2198960"/>
            <a:ext cx="5220770"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nvGrpSpPr>
          <p:cNvPr id="20" name="Group 19">
            <a:extLst>
              <a:ext uri="{FF2B5EF4-FFF2-40B4-BE49-F238E27FC236}">
                <a16:creationId xmlns:a16="http://schemas.microsoft.com/office/drawing/2014/main" id="{55B57DBE-AD02-A398-0809-FB25532FAC98}"/>
              </a:ext>
            </a:extLst>
          </p:cNvPr>
          <p:cNvGrpSpPr/>
          <p:nvPr/>
        </p:nvGrpSpPr>
        <p:grpSpPr>
          <a:xfrm>
            <a:off x="3781234" y="42893"/>
            <a:ext cx="7938485" cy="1599885"/>
            <a:chOff x="3781234" y="42893"/>
            <a:chExt cx="7938485" cy="1599885"/>
          </a:xfrm>
        </p:grpSpPr>
        <p:grpSp>
          <p:nvGrpSpPr>
            <p:cNvPr id="21" name="Group 20">
              <a:extLst>
                <a:ext uri="{FF2B5EF4-FFF2-40B4-BE49-F238E27FC236}">
                  <a16:creationId xmlns:a16="http://schemas.microsoft.com/office/drawing/2014/main" id="{F70A88DD-3C8A-A533-0145-3DD5D735E7E6}"/>
                </a:ext>
              </a:extLst>
            </p:cNvPr>
            <p:cNvGrpSpPr/>
            <p:nvPr/>
          </p:nvGrpSpPr>
          <p:grpSpPr>
            <a:xfrm>
              <a:off x="4617134" y="42893"/>
              <a:ext cx="6255239" cy="990430"/>
              <a:chOff x="4539228" y="103852"/>
              <a:chExt cx="6149694" cy="990430"/>
            </a:xfrm>
          </p:grpSpPr>
          <p:grpSp>
            <p:nvGrpSpPr>
              <p:cNvPr id="34" name="Group 33">
                <a:extLst>
                  <a:ext uri="{FF2B5EF4-FFF2-40B4-BE49-F238E27FC236}">
                    <a16:creationId xmlns:a16="http://schemas.microsoft.com/office/drawing/2014/main" id="{E0EF1026-FA5D-7C5A-1256-2C8E20E52111}"/>
                  </a:ext>
                </a:extLst>
              </p:cNvPr>
              <p:cNvGrpSpPr/>
              <p:nvPr/>
            </p:nvGrpSpPr>
            <p:grpSpPr>
              <a:xfrm>
                <a:off x="4539228" y="103852"/>
                <a:ext cx="6149694" cy="990430"/>
                <a:chOff x="4539228" y="103852"/>
                <a:chExt cx="6149694" cy="990430"/>
              </a:xfrm>
            </p:grpSpPr>
            <p:sp>
              <p:nvSpPr>
                <p:cNvPr id="36" name="TextBox 35">
                  <a:extLst>
                    <a:ext uri="{FF2B5EF4-FFF2-40B4-BE49-F238E27FC236}">
                      <a16:creationId xmlns:a16="http://schemas.microsoft.com/office/drawing/2014/main" id="{6F9A961D-B72E-53F4-DCB1-2F9447972EA9}"/>
                    </a:ext>
                  </a:extLst>
                </p:cNvPr>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37" name="TextBox 36">
                  <a:extLst>
                    <a:ext uri="{FF2B5EF4-FFF2-40B4-BE49-F238E27FC236}">
                      <a16:creationId xmlns:a16="http://schemas.microsoft.com/office/drawing/2014/main" id="{4706DE14-2732-46C0-8995-9F7D2CF38DBB}"/>
                    </a:ext>
                  </a:extLst>
                </p:cNvPr>
                <p:cNvSpPr txBox="1"/>
                <p:nvPr/>
              </p:nvSpPr>
              <p:spPr>
                <a:xfrm>
                  <a:off x="5753572" y="571062"/>
                  <a:ext cx="3510472"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 BÀI 18</a:t>
                  </a:r>
                </a:p>
              </p:txBody>
            </p:sp>
          </p:grpSp>
          <p:cxnSp>
            <p:nvCxnSpPr>
              <p:cNvPr id="35" name="Straight Connector 34">
                <a:extLst>
                  <a:ext uri="{FF2B5EF4-FFF2-40B4-BE49-F238E27FC236}">
                    <a16:creationId xmlns:a16="http://schemas.microsoft.com/office/drawing/2014/main" id="{724FA8E2-CD13-CEC6-4445-D79ACB30D4DD}"/>
                  </a:ext>
                </a:extLst>
              </p:cNvPr>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2" name="Text Box 14">
              <a:extLst>
                <a:ext uri="{FF2B5EF4-FFF2-40B4-BE49-F238E27FC236}">
                  <a16:creationId xmlns:a16="http://schemas.microsoft.com/office/drawing/2014/main" id="{F70368C1-D198-944F-23B8-C6E54EB325E5}"/>
                </a:ext>
              </a:extLst>
            </p:cNvPr>
            <p:cNvSpPr txBox="1">
              <a:spLocks noChangeArrowheads="1"/>
            </p:cNvSpPr>
            <p:nvPr/>
          </p:nvSpPr>
          <p:spPr bwMode="auto">
            <a:xfrm>
              <a:off x="3781234" y="1066800"/>
              <a:ext cx="7938485"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Bài viết 3: VIẾT TH</a:t>
              </a:r>
              <a:r>
                <a:rPr lang="vi-VN" sz="2800" b="1">
                  <a:solidFill>
                    <a:srgbClr val="0000CC"/>
                  </a:solidFill>
                  <a:effectLst>
                    <a:outerShdw blurRad="38100" dist="38100" dir="2700000" algn="tl">
                      <a:srgbClr val="000000">
                        <a:alpha val="43137"/>
                      </a:srgbClr>
                    </a:outerShdw>
                  </a:effectLst>
                  <a:latin typeface="Times New Roman" pitchFamily="18" charset="0"/>
                </a:rPr>
                <a:t>Ư</a:t>
              </a:r>
              <a:r>
                <a:rPr lang="en-US" sz="2800" b="1">
                  <a:solidFill>
                    <a:srgbClr val="0000CC"/>
                  </a:solidFill>
                  <a:effectLst>
                    <a:outerShdw blurRad="38100" dist="38100" dir="2700000" algn="tl">
                      <a:srgbClr val="000000">
                        <a:alpha val="43137"/>
                      </a:srgbClr>
                    </a:outerShdw>
                  </a:effectLst>
                  <a:latin typeface="Times New Roman" pitchFamily="18" charset="0"/>
                </a:rPr>
                <a:t> LÀM QUEN</a:t>
              </a:r>
            </a:p>
          </p:txBody>
        </p:sp>
      </p:grpSp>
    </p:spTree>
    <p:extLst>
      <p:ext uri="{BB962C8B-B14F-4D97-AF65-F5344CB8AC3E}">
        <p14:creationId xmlns:p14="http://schemas.microsoft.com/office/powerpoint/2010/main" val="1831195455"/>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C97ECAB2-E365-900D-4A3F-5C476B86E6B3}"/>
              </a:ext>
            </a:extLst>
          </p:cNvPr>
          <p:cNvSpPr/>
          <p:nvPr/>
        </p:nvSpPr>
        <p:spPr>
          <a:xfrm>
            <a:off x="909178" y="2275501"/>
            <a:ext cx="14706600" cy="1077218"/>
          </a:xfrm>
          <a:prstGeom prst="rect">
            <a:avLst/>
          </a:prstGeom>
        </p:spPr>
        <p:txBody>
          <a:bodyPr wrap="square">
            <a:spAutoFit/>
          </a:bodyPr>
          <a:lstStyle/>
          <a:p>
            <a:pPr algn="just"/>
            <a:r>
              <a:rPr lang="en-US" sz="3200" b="1">
                <a:solidFill>
                  <a:srgbClr val="0000CC"/>
                </a:solidFill>
                <a:latin typeface="Times New Roman" panose="02020603050405020304" pitchFamily="18" charset="0"/>
                <a:cs typeface="Times New Roman" panose="02020603050405020304" pitchFamily="18" charset="0"/>
              </a:rPr>
              <a:t>Bài tập 1: Dựa vào bài đọc Gặp gỡ ở Lúc-xăm-bua, em hãy viết thư cho một học sinh nước bạn.</a:t>
            </a:r>
          </a:p>
        </p:txBody>
      </p:sp>
      <p:sp>
        <p:nvSpPr>
          <p:cNvPr id="15" name="TextBox 14">
            <a:extLst>
              <a:ext uri="{FF2B5EF4-FFF2-40B4-BE49-F238E27FC236}">
                <a16:creationId xmlns:a16="http://schemas.microsoft.com/office/drawing/2014/main" id="{607F7837-C4BB-7F83-FE98-66610CD0ECD8}"/>
              </a:ext>
            </a:extLst>
          </p:cNvPr>
          <p:cNvSpPr txBox="1"/>
          <p:nvPr/>
        </p:nvSpPr>
        <p:spPr>
          <a:xfrm>
            <a:off x="975519" y="1653367"/>
            <a:ext cx="8134350" cy="584775"/>
          </a:xfrm>
          <a:prstGeom prst="rect">
            <a:avLst/>
          </a:prstGeom>
          <a:noFill/>
        </p:spPr>
        <p:txBody>
          <a:bodyPr wrap="square">
            <a:spAutoFit/>
          </a:bodyPr>
          <a:lstStyle/>
          <a:p>
            <a:r>
              <a:rPr lang="en-US" sz="3200" b="1">
                <a:solidFill>
                  <a:srgbClr val="FF0066"/>
                </a:solidFill>
                <a:latin typeface="Times New Roman" pitchFamily="18" charset="0"/>
                <a:cs typeface="Times New Roman" pitchFamily="18" charset="0"/>
              </a:rPr>
              <a:t>1. Viết thư cho bạn nước ngoài </a:t>
            </a:r>
          </a:p>
        </p:txBody>
      </p:sp>
      <p:sp>
        <p:nvSpPr>
          <p:cNvPr id="24" name="TextBox 23">
            <a:extLst>
              <a:ext uri="{FF2B5EF4-FFF2-40B4-BE49-F238E27FC236}">
                <a16:creationId xmlns:a16="http://schemas.microsoft.com/office/drawing/2014/main" id="{0CC1A07D-7C9A-FBBF-1061-02DE7BB8738F}"/>
              </a:ext>
            </a:extLst>
          </p:cNvPr>
          <p:cNvSpPr txBox="1"/>
          <p:nvPr/>
        </p:nvSpPr>
        <p:spPr>
          <a:xfrm>
            <a:off x="1508919" y="3390078"/>
            <a:ext cx="13592175" cy="584775"/>
          </a:xfrm>
          <a:prstGeom prst="rect">
            <a:avLst/>
          </a:prstGeom>
          <a:noFill/>
        </p:spPr>
        <p:txBody>
          <a:bodyPr wrap="square">
            <a:spAutoFit/>
          </a:bodyPr>
          <a:lstStyle/>
          <a:p>
            <a:pPr algn="just"/>
            <a:r>
              <a:rPr lang="en-US" sz="3200" b="1">
                <a:solidFill>
                  <a:srgbClr val="0000CC"/>
                </a:solidFill>
                <a:latin typeface="Times New Roman" panose="02020603050405020304" pitchFamily="18" charset="0"/>
                <a:cs typeface="Times New Roman" panose="02020603050405020304" pitchFamily="18" charset="0"/>
              </a:rPr>
              <a:t>- Em sẽ viết những gì để bày tỏ tình cảm của em với bạn? </a:t>
            </a:r>
          </a:p>
        </p:txBody>
      </p:sp>
      <p:sp>
        <p:nvSpPr>
          <p:cNvPr id="30" name="TextBox 29">
            <a:extLst>
              <a:ext uri="{FF2B5EF4-FFF2-40B4-BE49-F238E27FC236}">
                <a16:creationId xmlns:a16="http://schemas.microsoft.com/office/drawing/2014/main" id="{4ECAF448-B854-42AC-B0FB-BACA22933B3A}"/>
              </a:ext>
            </a:extLst>
          </p:cNvPr>
          <p:cNvSpPr txBox="1"/>
          <p:nvPr/>
        </p:nvSpPr>
        <p:spPr>
          <a:xfrm>
            <a:off x="1568741" y="4012212"/>
            <a:ext cx="13878257" cy="1569660"/>
          </a:xfrm>
          <a:prstGeom prst="rect">
            <a:avLst/>
          </a:prstGeom>
          <a:noFill/>
        </p:spPr>
        <p:txBody>
          <a:bodyPr wrap="square">
            <a:spAutoFit/>
          </a:bodyPr>
          <a:lstStyle/>
          <a:p>
            <a:pPr algn="just"/>
            <a:r>
              <a:rPr lang="en-US" sz="3200" b="1">
                <a:solidFill>
                  <a:srgbClr val="FF0000"/>
                </a:solidFill>
                <a:latin typeface="Times New Roman" panose="02020603050405020304" pitchFamily="18" charset="0"/>
                <a:cs typeface="Times New Roman" panose="02020603050405020304" pitchFamily="18" charset="0"/>
              </a:rPr>
              <a:t>+ Tôi rất vui vì các bạn quan tâm đến Việt Nam và thiếu nhi Việt Nam. Tôi ước mơ một ngày nào đó, tôi sẽ được gặp bạn ở Việt Nam hay ở Lúc-xăm bua. Cuộc gặp đó sẽ vui lắm,đúng không Mô-ni-ca?)</a:t>
            </a:r>
          </a:p>
        </p:txBody>
      </p:sp>
      <p:sp>
        <p:nvSpPr>
          <p:cNvPr id="16" name="TextBox 15">
            <a:extLst>
              <a:ext uri="{FF2B5EF4-FFF2-40B4-BE49-F238E27FC236}">
                <a16:creationId xmlns:a16="http://schemas.microsoft.com/office/drawing/2014/main" id="{B0B4E629-C94B-4387-A95C-50569ED74434}"/>
              </a:ext>
            </a:extLst>
          </p:cNvPr>
          <p:cNvSpPr txBox="1"/>
          <p:nvPr/>
        </p:nvSpPr>
        <p:spPr>
          <a:xfrm>
            <a:off x="1553660" y="5619231"/>
            <a:ext cx="8134350" cy="584775"/>
          </a:xfrm>
          <a:prstGeom prst="rect">
            <a:avLst/>
          </a:prstGeom>
          <a:noFill/>
        </p:spPr>
        <p:txBody>
          <a:bodyPr wrap="square">
            <a:spAutoFit/>
          </a:bodyPr>
          <a:lstStyle/>
          <a:p>
            <a:r>
              <a:rPr lang="en-US" sz="3200" b="1">
                <a:solidFill>
                  <a:srgbClr val="0000CC"/>
                </a:solidFill>
                <a:latin typeface="Times New Roman" panose="02020603050405020304" pitchFamily="18" charset="0"/>
                <a:cs typeface="Times New Roman" panose="02020603050405020304" pitchFamily="18" charset="0"/>
              </a:rPr>
              <a:t>- Cuối thư, em sẽ viết như thế nào?</a:t>
            </a:r>
          </a:p>
        </p:txBody>
      </p:sp>
      <p:sp>
        <p:nvSpPr>
          <p:cNvPr id="19" name="TextBox 18">
            <a:extLst>
              <a:ext uri="{FF2B5EF4-FFF2-40B4-BE49-F238E27FC236}">
                <a16:creationId xmlns:a16="http://schemas.microsoft.com/office/drawing/2014/main" id="{F27D07F8-3C85-498D-0C5E-0375BDC0E599}"/>
              </a:ext>
            </a:extLst>
          </p:cNvPr>
          <p:cNvSpPr txBox="1"/>
          <p:nvPr/>
        </p:nvSpPr>
        <p:spPr>
          <a:xfrm>
            <a:off x="1553660" y="6241363"/>
            <a:ext cx="13878257" cy="1569660"/>
          </a:xfrm>
          <a:prstGeom prst="rect">
            <a:avLst/>
          </a:prstGeom>
          <a:noFill/>
        </p:spPr>
        <p:txBody>
          <a:bodyPr wrap="square">
            <a:spAutoFit/>
          </a:bodyPr>
          <a:lstStyle/>
          <a:p>
            <a:pPr algn="just"/>
            <a:r>
              <a:rPr lang="en-US" sz="3200" b="1">
                <a:solidFill>
                  <a:srgbClr val="FF0000"/>
                </a:solidFill>
                <a:latin typeface="Times New Roman" panose="02020603050405020304" pitchFamily="18" charset="0"/>
                <a:cs typeface="Times New Roman" panose="02020603050405020304" pitchFamily="18" charset="0"/>
              </a:rPr>
              <a:t>+ Lời chúc, lời hứa hẹn, lời tạm biệt, kí ghi rõ họ tên. VD: Chúc bạn học giỏi, chăm ngoan, thực hiện được những ước mơ đẹp của bạn. Ki tên: Đoàn Thị Thu Hiền </a:t>
            </a:r>
          </a:p>
        </p:txBody>
      </p:sp>
      <p:cxnSp>
        <p:nvCxnSpPr>
          <p:cNvPr id="20" name="Straight Connector 19">
            <a:extLst>
              <a:ext uri="{FF2B5EF4-FFF2-40B4-BE49-F238E27FC236}">
                <a16:creationId xmlns:a16="http://schemas.microsoft.com/office/drawing/2014/main" id="{4F043D2E-66B4-B1E9-D409-455153C381E1}"/>
              </a:ext>
            </a:extLst>
          </p:cNvPr>
          <p:cNvCxnSpPr>
            <a:cxnSpLocks/>
          </p:cNvCxnSpPr>
          <p:nvPr/>
        </p:nvCxnSpPr>
        <p:spPr>
          <a:xfrm>
            <a:off x="1246371" y="2198960"/>
            <a:ext cx="5220770"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nvGrpSpPr>
          <p:cNvPr id="21" name="Group 20">
            <a:extLst>
              <a:ext uri="{FF2B5EF4-FFF2-40B4-BE49-F238E27FC236}">
                <a16:creationId xmlns:a16="http://schemas.microsoft.com/office/drawing/2014/main" id="{E106D14A-AC77-FA2A-56C3-BF76E054134E}"/>
              </a:ext>
            </a:extLst>
          </p:cNvPr>
          <p:cNvGrpSpPr/>
          <p:nvPr/>
        </p:nvGrpSpPr>
        <p:grpSpPr>
          <a:xfrm>
            <a:off x="3781234" y="42893"/>
            <a:ext cx="7938485" cy="1599885"/>
            <a:chOff x="3781234" y="42893"/>
            <a:chExt cx="7938485" cy="1599885"/>
          </a:xfrm>
        </p:grpSpPr>
        <p:grpSp>
          <p:nvGrpSpPr>
            <p:cNvPr id="31" name="Group 30">
              <a:extLst>
                <a:ext uri="{FF2B5EF4-FFF2-40B4-BE49-F238E27FC236}">
                  <a16:creationId xmlns:a16="http://schemas.microsoft.com/office/drawing/2014/main" id="{0B11E0C4-CED3-82FF-C349-8112BBA57A89}"/>
                </a:ext>
              </a:extLst>
            </p:cNvPr>
            <p:cNvGrpSpPr/>
            <p:nvPr/>
          </p:nvGrpSpPr>
          <p:grpSpPr>
            <a:xfrm>
              <a:off x="4617134" y="42893"/>
              <a:ext cx="6255239" cy="990430"/>
              <a:chOff x="4539228" y="103852"/>
              <a:chExt cx="6149694" cy="990430"/>
            </a:xfrm>
          </p:grpSpPr>
          <p:grpSp>
            <p:nvGrpSpPr>
              <p:cNvPr id="33" name="Group 32">
                <a:extLst>
                  <a:ext uri="{FF2B5EF4-FFF2-40B4-BE49-F238E27FC236}">
                    <a16:creationId xmlns:a16="http://schemas.microsoft.com/office/drawing/2014/main" id="{65621B32-218D-4A93-1D5A-CB1C1650BCC6}"/>
                  </a:ext>
                </a:extLst>
              </p:cNvPr>
              <p:cNvGrpSpPr/>
              <p:nvPr/>
            </p:nvGrpSpPr>
            <p:grpSpPr>
              <a:xfrm>
                <a:off x="4539228" y="103852"/>
                <a:ext cx="6149694" cy="990430"/>
                <a:chOff x="4539228" y="103852"/>
                <a:chExt cx="6149694" cy="990430"/>
              </a:xfrm>
            </p:grpSpPr>
            <p:sp>
              <p:nvSpPr>
                <p:cNvPr id="35" name="TextBox 34">
                  <a:extLst>
                    <a:ext uri="{FF2B5EF4-FFF2-40B4-BE49-F238E27FC236}">
                      <a16:creationId xmlns:a16="http://schemas.microsoft.com/office/drawing/2014/main" id="{1FA13AFD-F352-753D-E4C5-9966680230F0}"/>
                    </a:ext>
                  </a:extLst>
                </p:cNvPr>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36" name="TextBox 35">
                  <a:extLst>
                    <a:ext uri="{FF2B5EF4-FFF2-40B4-BE49-F238E27FC236}">
                      <a16:creationId xmlns:a16="http://schemas.microsoft.com/office/drawing/2014/main" id="{430D792D-BB48-B084-B890-73A1BCF927B4}"/>
                    </a:ext>
                  </a:extLst>
                </p:cNvPr>
                <p:cNvSpPr txBox="1"/>
                <p:nvPr/>
              </p:nvSpPr>
              <p:spPr>
                <a:xfrm>
                  <a:off x="5753572" y="571062"/>
                  <a:ext cx="3510472"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 BÀI 18</a:t>
                  </a:r>
                </a:p>
              </p:txBody>
            </p:sp>
          </p:grpSp>
          <p:cxnSp>
            <p:nvCxnSpPr>
              <p:cNvPr id="34" name="Straight Connector 33">
                <a:extLst>
                  <a:ext uri="{FF2B5EF4-FFF2-40B4-BE49-F238E27FC236}">
                    <a16:creationId xmlns:a16="http://schemas.microsoft.com/office/drawing/2014/main" id="{7C17DB23-97BF-7A84-9A69-CA430E7464E9}"/>
                  </a:ext>
                </a:extLst>
              </p:cNvPr>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2" name="Text Box 14">
              <a:extLst>
                <a:ext uri="{FF2B5EF4-FFF2-40B4-BE49-F238E27FC236}">
                  <a16:creationId xmlns:a16="http://schemas.microsoft.com/office/drawing/2014/main" id="{6439A5E2-53C0-C597-D961-E2B20110D4BA}"/>
                </a:ext>
              </a:extLst>
            </p:cNvPr>
            <p:cNvSpPr txBox="1">
              <a:spLocks noChangeArrowheads="1"/>
            </p:cNvSpPr>
            <p:nvPr/>
          </p:nvSpPr>
          <p:spPr bwMode="auto">
            <a:xfrm>
              <a:off x="3781234" y="1066800"/>
              <a:ext cx="7938485"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Bài viết 3: VIẾT TH</a:t>
              </a:r>
              <a:r>
                <a:rPr lang="vi-VN" sz="2800" b="1">
                  <a:solidFill>
                    <a:srgbClr val="0000CC"/>
                  </a:solidFill>
                  <a:effectLst>
                    <a:outerShdw blurRad="38100" dist="38100" dir="2700000" algn="tl">
                      <a:srgbClr val="000000">
                        <a:alpha val="43137"/>
                      </a:srgbClr>
                    </a:outerShdw>
                  </a:effectLst>
                  <a:latin typeface="Times New Roman" pitchFamily="18" charset="0"/>
                </a:rPr>
                <a:t>Ư</a:t>
              </a:r>
              <a:r>
                <a:rPr lang="en-US" sz="2800" b="1">
                  <a:solidFill>
                    <a:srgbClr val="0000CC"/>
                  </a:solidFill>
                  <a:effectLst>
                    <a:outerShdw blurRad="38100" dist="38100" dir="2700000" algn="tl">
                      <a:srgbClr val="000000">
                        <a:alpha val="43137"/>
                      </a:srgbClr>
                    </a:outerShdw>
                  </a:effectLst>
                  <a:latin typeface="Times New Roman" pitchFamily="18" charset="0"/>
                </a:rPr>
                <a:t> LÀM QUEN</a:t>
              </a:r>
            </a:p>
          </p:txBody>
        </p:sp>
      </p:grpSp>
    </p:spTree>
    <p:extLst>
      <p:ext uri="{BB962C8B-B14F-4D97-AF65-F5344CB8AC3E}">
        <p14:creationId xmlns:p14="http://schemas.microsoft.com/office/powerpoint/2010/main" val="3781131473"/>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
                                            <p:txEl>
                                              <p:pRg st="0" end="0"/>
                                            </p:txEl>
                                          </p:spTgt>
                                        </p:tgtEl>
                                        <p:attrNameLst>
                                          <p:attrName>style.visibility</p:attrName>
                                        </p:attrNameLst>
                                      </p:cBhvr>
                                      <p:to>
                                        <p:strVal val="visible"/>
                                      </p:to>
                                    </p:set>
                                    <p:animEffect transition="in" filter="fade">
                                      <p:cBhvr>
                                        <p:cTn id="12" dur="500"/>
                                        <p:tgtEl>
                                          <p:spTgt spid="3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
                                            <p:txEl>
                                              <p:pRg st="0" end="0"/>
                                            </p:txEl>
                                          </p:spTgt>
                                        </p:tgtEl>
                                        <p:attrNameLst>
                                          <p:attrName>style.visibility</p:attrName>
                                        </p:attrNameLst>
                                      </p:cBhvr>
                                      <p:to>
                                        <p:strVal val="visible"/>
                                      </p:to>
                                    </p:set>
                                    <p:animEffect transition="in" filter="fade">
                                      <p:cBhvr>
                                        <p:cTn id="22" dur="5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127919" y="1533753"/>
            <a:ext cx="2438400" cy="584775"/>
            <a:chOff x="1508919" y="1888664"/>
            <a:chExt cx="6269914" cy="584775"/>
          </a:xfrm>
        </p:grpSpPr>
        <p:sp>
          <p:nvSpPr>
            <p:cNvPr id="20" name="Rectangle 19"/>
            <p:cNvSpPr/>
            <p:nvPr/>
          </p:nvSpPr>
          <p:spPr>
            <a:xfrm>
              <a:off x="1508919" y="1888664"/>
              <a:ext cx="6269914" cy="584775"/>
            </a:xfrm>
            <a:prstGeom prst="rect">
              <a:avLst/>
            </a:prstGeom>
          </p:spPr>
          <p:txBody>
            <a:bodyPr wrap="square">
              <a:spAutoFit/>
            </a:bodyPr>
            <a:lstStyle/>
            <a:p>
              <a:r>
                <a:rPr lang="en-US" sz="3200" b="1">
                  <a:solidFill>
                    <a:srgbClr val="FF0066"/>
                  </a:solidFill>
                  <a:latin typeface="Times New Roman" pitchFamily="18" charset="0"/>
                  <a:cs typeface="Times New Roman" pitchFamily="18" charset="0"/>
                </a:rPr>
                <a:t>2. Viết thư</a:t>
              </a:r>
              <a:endParaRPr lang="vi-VN" sz="3200" b="1">
                <a:solidFill>
                  <a:srgbClr val="FF0066"/>
                </a:solidFill>
                <a:latin typeface="Times New Roman" pitchFamily="18" charset="0"/>
                <a:cs typeface="Times New Roman" pitchFamily="18" charset="0"/>
              </a:endParaRPr>
            </a:p>
          </p:txBody>
        </p:sp>
        <p:cxnSp>
          <p:nvCxnSpPr>
            <p:cNvPr id="21" name="Straight Connector 20"/>
            <p:cNvCxnSpPr>
              <a:cxnSpLocks/>
            </p:cNvCxnSpPr>
            <p:nvPr/>
          </p:nvCxnSpPr>
          <p:spPr>
            <a:xfrm>
              <a:off x="1720264" y="2379486"/>
              <a:ext cx="475527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2" name="Rectangle 1">
            <a:extLst>
              <a:ext uri="{FF2B5EF4-FFF2-40B4-BE49-F238E27FC236}">
                <a16:creationId xmlns:a16="http://schemas.microsoft.com/office/drawing/2014/main" id="{84BA67DE-6321-4CE2-B443-9E06901635C0}"/>
              </a:ext>
            </a:extLst>
          </p:cNvPr>
          <p:cNvSpPr/>
          <p:nvPr/>
        </p:nvSpPr>
        <p:spPr>
          <a:xfrm>
            <a:off x="1127919" y="2126694"/>
            <a:ext cx="14396604" cy="6555641"/>
          </a:xfrm>
          <a:prstGeom prst="rect">
            <a:avLst/>
          </a:prstGeom>
        </p:spPr>
        <p:txBody>
          <a:bodyPr wrap="square">
            <a:spAutoFit/>
          </a:bodyPr>
          <a:lstStyle/>
          <a:p>
            <a:r>
              <a:rPr lang="vi-VN" sz="3000" b="1">
                <a:solidFill>
                  <a:srgbClr val="FF0000"/>
                </a:solidFill>
                <a:latin typeface="Times New Roman" panose="02020603050405020304" pitchFamily="18" charset="0"/>
                <a:cs typeface="Times New Roman" panose="02020603050405020304" pitchFamily="18" charset="0"/>
              </a:rPr>
              <a:t>1. Viết về gì? </a:t>
            </a:r>
            <a:r>
              <a:rPr lang="vi-VN" sz="3000" b="1">
                <a:solidFill>
                  <a:srgbClr val="0000CC"/>
                </a:solidFill>
                <a:latin typeface="Times New Roman" panose="02020603050405020304" pitchFamily="18" charset="0"/>
                <a:cs typeface="Times New Roman" panose="02020603050405020304" pitchFamily="18" charset="0"/>
              </a:rPr>
              <a:t>=&gt; </a:t>
            </a:r>
            <a:r>
              <a:rPr lang="en-US" sz="3000" b="1">
                <a:solidFill>
                  <a:srgbClr val="0000CC"/>
                </a:solidFill>
                <a:latin typeface="Times New Roman" panose="02020603050405020304" pitchFamily="18" charset="0"/>
                <a:cs typeface="Times New Roman" panose="02020603050405020304" pitchFamily="18" charset="0"/>
              </a:rPr>
              <a:t>Viết thư làm quen với bạn mới.</a:t>
            </a:r>
            <a:endParaRPr lang="vi-VN" sz="3000" b="1">
              <a:solidFill>
                <a:srgbClr val="0000CC"/>
              </a:solidFill>
              <a:latin typeface="Times New Roman" panose="02020603050405020304" pitchFamily="18" charset="0"/>
              <a:cs typeface="Times New Roman" panose="02020603050405020304" pitchFamily="18" charset="0"/>
            </a:endParaRPr>
          </a:p>
          <a:p>
            <a:r>
              <a:rPr lang="vi-VN" sz="3000" b="1">
                <a:solidFill>
                  <a:srgbClr val="FF0000"/>
                </a:solidFill>
                <a:latin typeface="Times New Roman" panose="02020603050405020304" pitchFamily="18" charset="0"/>
                <a:cs typeface="Times New Roman" panose="02020603050405020304" pitchFamily="18" charset="0"/>
              </a:rPr>
              <a:t>2. Tìm ý:</a:t>
            </a:r>
            <a:r>
              <a:rPr lang="vi-VN" sz="3000" b="1">
                <a:solidFill>
                  <a:srgbClr val="0000CC"/>
                </a:solidFill>
                <a:latin typeface="Times New Roman" panose="02020603050405020304" pitchFamily="18" charset="0"/>
                <a:cs typeface="Times New Roman" panose="02020603050405020304" pitchFamily="18" charset="0"/>
              </a:rPr>
              <a:t> Nội dung thư cần viết gì?</a:t>
            </a:r>
          </a:p>
          <a:p>
            <a:r>
              <a:rPr lang="en-US" sz="3000" b="1">
                <a:solidFill>
                  <a:srgbClr val="0000CC"/>
                </a:solidFill>
                <a:latin typeface="Times New Roman" panose="02020603050405020304" pitchFamily="18" charset="0"/>
                <a:cs typeface="Times New Roman" panose="02020603050405020304" pitchFamily="18" charset="0"/>
              </a:rPr>
              <a:t>Tự giởi thiệu về bản than</a:t>
            </a:r>
          </a:p>
          <a:p>
            <a:r>
              <a:rPr lang="en-US" sz="3000" b="1">
                <a:solidFill>
                  <a:srgbClr val="0000CC"/>
                </a:solidFill>
                <a:latin typeface="Times New Roman" panose="02020603050405020304" pitchFamily="18" charset="0"/>
                <a:cs typeface="Times New Roman" panose="02020603050405020304" pitchFamily="18" charset="0"/>
              </a:rPr>
              <a:t>Hỏi thăm bạn</a:t>
            </a:r>
          </a:p>
          <a:p>
            <a:r>
              <a:rPr lang="en-US" sz="3000" b="1">
                <a:solidFill>
                  <a:srgbClr val="0000CC"/>
                </a:solidFill>
                <a:latin typeface="Times New Roman" panose="02020603050405020304" pitchFamily="18" charset="0"/>
                <a:cs typeface="Times New Roman" panose="02020603050405020304" pitchFamily="18" charset="0"/>
              </a:rPr>
              <a:t>Bảy tỏ tình cảm của em đối với bạn</a:t>
            </a:r>
            <a:endParaRPr lang="vi-VN" sz="3000" b="1">
              <a:solidFill>
                <a:srgbClr val="0000CC"/>
              </a:solidFill>
              <a:latin typeface="Times New Roman" panose="02020603050405020304" pitchFamily="18" charset="0"/>
              <a:cs typeface="Times New Roman" panose="02020603050405020304" pitchFamily="18" charset="0"/>
            </a:endParaRPr>
          </a:p>
          <a:p>
            <a:r>
              <a:rPr lang="vi-VN" sz="3000" b="1">
                <a:solidFill>
                  <a:srgbClr val="FF0000"/>
                </a:solidFill>
                <a:latin typeface="Times New Roman" panose="02020603050405020304" pitchFamily="18" charset="0"/>
                <a:cs typeface="Times New Roman" panose="02020603050405020304" pitchFamily="18" charset="0"/>
              </a:rPr>
              <a:t>3. Sắp xếp ý:</a:t>
            </a:r>
            <a:r>
              <a:rPr lang="vi-VN" sz="3000" b="1">
                <a:solidFill>
                  <a:srgbClr val="0000CC"/>
                </a:solidFill>
                <a:latin typeface="Times New Roman" panose="02020603050405020304" pitchFamily="18" charset="0"/>
                <a:cs typeface="Times New Roman" panose="02020603050405020304" pitchFamily="18" charset="0"/>
              </a:rPr>
              <a:t> Em sắp xếp các ý sẽ viết trong thư như thế nào?</a:t>
            </a:r>
          </a:p>
          <a:p>
            <a:r>
              <a:rPr lang="vi-VN" sz="3000" b="1">
                <a:solidFill>
                  <a:srgbClr val="0000CC"/>
                </a:solidFill>
                <a:latin typeface="Times New Roman" panose="02020603050405020304" pitchFamily="18" charset="0"/>
                <a:cs typeface="Times New Roman" panose="02020603050405020304" pitchFamily="18" charset="0"/>
              </a:rPr>
              <a:t>  - Địa điểm, ngày tháng viết thư</a:t>
            </a:r>
          </a:p>
          <a:p>
            <a:r>
              <a:rPr lang="vi-VN" sz="3000" b="1">
                <a:solidFill>
                  <a:srgbClr val="0000CC"/>
                </a:solidFill>
                <a:latin typeface="Times New Roman" panose="02020603050405020304" pitchFamily="18" charset="0"/>
                <a:cs typeface="Times New Roman" panose="02020603050405020304" pitchFamily="18" charset="0"/>
              </a:rPr>
              <a:t>  - Lời chào, trà lời câu hỏi của bạn.</a:t>
            </a:r>
          </a:p>
          <a:p>
            <a:r>
              <a:rPr lang="vi-VN" sz="3000" b="1">
                <a:solidFill>
                  <a:srgbClr val="0000CC"/>
                </a:solidFill>
                <a:latin typeface="Times New Roman" panose="02020603050405020304" pitchFamily="18" charset="0"/>
                <a:cs typeface="Times New Roman" panose="02020603050405020304" pitchFamily="18" charset="0"/>
              </a:rPr>
              <a:t>  - Lời hẹn, lời chúc, kí tên.</a:t>
            </a:r>
          </a:p>
          <a:p>
            <a:r>
              <a:rPr lang="vi-VN" sz="3000" b="1">
                <a:solidFill>
                  <a:srgbClr val="FF0000"/>
                </a:solidFill>
                <a:latin typeface="Times New Roman" panose="02020603050405020304" pitchFamily="18" charset="0"/>
                <a:cs typeface="Times New Roman" panose="02020603050405020304" pitchFamily="18" charset="0"/>
              </a:rPr>
              <a:t>4. Viết:</a:t>
            </a:r>
            <a:r>
              <a:rPr lang="vi-VN" sz="3000" b="1">
                <a:solidFill>
                  <a:srgbClr val="0000CC"/>
                </a:solidFill>
                <a:latin typeface="Times New Roman" panose="02020603050405020304" pitchFamily="18" charset="0"/>
                <a:cs typeface="Times New Roman" panose="02020603050405020304" pitchFamily="18" charset="0"/>
              </a:rPr>
              <a:t> Em sẽ dùng cặp từ xưng hỗ nào khi viết? Khi viết phải chú ý điều gì?</a:t>
            </a:r>
          </a:p>
          <a:p>
            <a:r>
              <a:rPr lang="vi-VN" sz="3000" b="1">
                <a:solidFill>
                  <a:srgbClr val="0000CC"/>
                </a:solidFill>
                <a:latin typeface="Times New Roman" panose="02020603050405020304" pitchFamily="18" charset="0"/>
                <a:cs typeface="Times New Roman" panose="02020603050405020304" pitchFamily="18" charset="0"/>
              </a:rPr>
              <a:t>  - Chọn cặp từ xưng hô phù hợp (mình – bạn/</a:t>
            </a:r>
            <a:r>
              <a:rPr lang="en-US" sz="3000" b="1">
                <a:solidFill>
                  <a:srgbClr val="0000CC"/>
                </a:solidFill>
                <a:latin typeface="Times New Roman" panose="02020603050405020304" pitchFamily="18" charset="0"/>
                <a:cs typeface="Times New Roman" panose="02020603050405020304" pitchFamily="18" charset="0"/>
              </a:rPr>
              <a:t>…</a:t>
            </a:r>
            <a:r>
              <a:rPr lang="vi-VN" sz="3000" b="1">
                <a:solidFill>
                  <a:srgbClr val="0000CC"/>
                </a:solidFill>
                <a:latin typeface="Times New Roman" panose="02020603050405020304" pitchFamily="18" charset="0"/>
                <a:cs typeface="Times New Roman" panose="02020603050405020304" pitchFamily="18" charset="0"/>
              </a:rPr>
              <a:t>)</a:t>
            </a:r>
          </a:p>
          <a:p>
            <a:r>
              <a:rPr lang="vi-VN" sz="3000" b="1">
                <a:solidFill>
                  <a:srgbClr val="FF0000"/>
                </a:solidFill>
                <a:latin typeface="Times New Roman" panose="02020603050405020304" pitchFamily="18" charset="0"/>
                <a:cs typeface="Times New Roman" panose="02020603050405020304" pitchFamily="18" charset="0"/>
              </a:rPr>
              <a:t>5. Hoàn chỉnh:</a:t>
            </a:r>
            <a:r>
              <a:rPr lang="vi-VN" sz="3000" b="1">
                <a:solidFill>
                  <a:srgbClr val="0000CC"/>
                </a:solidFill>
                <a:latin typeface="Times New Roman" panose="02020603050405020304" pitchFamily="18" charset="0"/>
                <a:cs typeface="Times New Roman" panose="02020603050405020304" pitchFamily="18" charset="0"/>
              </a:rPr>
              <a:t> Sau khi viết xong, em cần làm gì?</a:t>
            </a:r>
          </a:p>
          <a:p>
            <a:r>
              <a:rPr lang="vi-VN" sz="3000" b="1">
                <a:solidFill>
                  <a:srgbClr val="0000CC"/>
                </a:solidFill>
                <a:latin typeface="Times New Roman" panose="02020603050405020304" pitchFamily="18" charset="0"/>
                <a:cs typeface="Times New Roman" panose="02020603050405020304" pitchFamily="18" charset="0"/>
              </a:rPr>
              <a:t>  - Sửa lỗi.</a:t>
            </a:r>
          </a:p>
          <a:p>
            <a:r>
              <a:rPr lang="vi-VN" sz="3000" b="1">
                <a:solidFill>
                  <a:srgbClr val="0000CC"/>
                </a:solidFill>
                <a:latin typeface="Times New Roman" panose="02020603050405020304" pitchFamily="18" charset="0"/>
                <a:cs typeface="Times New Roman" panose="02020603050405020304" pitchFamily="18" charset="0"/>
              </a:rPr>
              <a:t>  - Bổ sung ý hay.</a:t>
            </a:r>
          </a:p>
        </p:txBody>
      </p:sp>
      <p:grpSp>
        <p:nvGrpSpPr>
          <p:cNvPr id="14" name="Group 13">
            <a:extLst>
              <a:ext uri="{FF2B5EF4-FFF2-40B4-BE49-F238E27FC236}">
                <a16:creationId xmlns:a16="http://schemas.microsoft.com/office/drawing/2014/main" id="{4D7A621B-DB02-420B-B954-8C81CDFFD15B}"/>
              </a:ext>
            </a:extLst>
          </p:cNvPr>
          <p:cNvGrpSpPr/>
          <p:nvPr/>
        </p:nvGrpSpPr>
        <p:grpSpPr>
          <a:xfrm>
            <a:off x="3781234" y="42893"/>
            <a:ext cx="7938485" cy="1599885"/>
            <a:chOff x="3781234" y="42893"/>
            <a:chExt cx="7938485" cy="1599885"/>
          </a:xfrm>
        </p:grpSpPr>
        <p:grpSp>
          <p:nvGrpSpPr>
            <p:cNvPr id="15" name="Group 14">
              <a:extLst>
                <a:ext uri="{FF2B5EF4-FFF2-40B4-BE49-F238E27FC236}">
                  <a16:creationId xmlns:a16="http://schemas.microsoft.com/office/drawing/2014/main" id="{99218455-73A3-09CA-FC38-04C774DC10DA}"/>
                </a:ext>
              </a:extLst>
            </p:cNvPr>
            <p:cNvGrpSpPr/>
            <p:nvPr/>
          </p:nvGrpSpPr>
          <p:grpSpPr>
            <a:xfrm>
              <a:off x="4617134" y="42893"/>
              <a:ext cx="6255239" cy="990430"/>
              <a:chOff x="4539228" y="103852"/>
              <a:chExt cx="6149694" cy="990430"/>
            </a:xfrm>
          </p:grpSpPr>
          <p:grpSp>
            <p:nvGrpSpPr>
              <p:cNvPr id="17" name="Group 16">
                <a:extLst>
                  <a:ext uri="{FF2B5EF4-FFF2-40B4-BE49-F238E27FC236}">
                    <a16:creationId xmlns:a16="http://schemas.microsoft.com/office/drawing/2014/main" id="{2B7E83CA-6CAA-EFDD-F879-EEBBBCB3B6BF}"/>
                  </a:ext>
                </a:extLst>
              </p:cNvPr>
              <p:cNvGrpSpPr/>
              <p:nvPr/>
            </p:nvGrpSpPr>
            <p:grpSpPr>
              <a:xfrm>
                <a:off x="4539228" y="103852"/>
                <a:ext cx="6149694" cy="990430"/>
                <a:chOff x="4539228" y="103852"/>
                <a:chExt cx="6149694" cy="990430"/>
              </a:xfrm>
            </p:grpSpPr>
            <p:sp>
              <p:nvSpPr>
                <p:cNvPr id="19" name="TextBox 18">
                  <a:extLst>
                    <a:ext uri="{FF2B5EF4-FFF2-40B4-BE49-F238E27FC236}">
                      <a16:creationId xmlns:a16="http://schemas.microsoft.com/office/drawing/2014/main" id="{30057E69-F808-BB2D-B8B7-BCF16EC27EDA}"/>
                    </a:ext>
                  </a:extLst>
                </p:cNvPr>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24" name="TextBox 23">
                  <a:extLst>
                    <a:ext uri="{FF2B5EF4-FFF2-40B4-BE49-F238E27FC236}">
                      <a16:creationId xmlns:a16="http://schemas.microsoft.com/office/drawing/2014/main" id="{01559040-D04C-E64B-9978-515390CAE7BF}"/>
                    </a:ext>
                  </a:extLst>
                </p:cNvPr>
                <p:cNvSpPr txBox="1"/>
                <p:nvPr/>
              </p:nvSpPr>
              <p:spPr>
                <a:xfrm>
                  <a:off x="5753572" y="571062"/>
                  <a:ext cx="3510472"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 BÀI 18</a:t>
                  </a:r>
                </a:p>
              </p:txBody>
            </p:sp>
          </p:grpSp>
          <p:cxnSp>
            <p:nvCxnSpPr>
              <p:cNvPr id="18" name="Straight Connector 17">
                <a:extLst>
                  <a:ext uri="{FF2B5EF4-FFF2-40B4-BE49-F238E27FC236}">
                    <a16:creationId xmlns:a16="http://schemas.microsoft.com/office/drawing/2014/main" id="{23E772EF-64EB-8803-BF09-667382103750}"/>
                  </a:ext>
                </a:extLst>
              </p:cNvPr>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6" name="Text Box 14">
              <a:extLst>
                <a:ext uri="{FF2B5EF4-FFF2-40B4-BE49-F238E27FC236}">
                  <a16:creationId xmlns:a16="http://schemas.microsoft.com/office/drawing/2014/main" id="{DD54CD5E-642C-7066-F5C2-CDCF4B72A5F7}"/>
                </a:ext>
              </a:extLst>
            </p:cNvPr>
            <p:cNvSpPr txBox="1">
              <a:spLocks noChangeArrowheads="1"/>
            </p:cNvSpPr>
            <p:nvPr/>
          </p:nvSpPr>
          <p:spPr bwMode="auto">
            <a:xfrm>
              <a:off x="3781234" y="1066800"/>
              <a:ext cx="7938485"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Bài viết 3: VIẾT TH</a:t>
              </a:r>
              <a:r>
                <a:rPr lang="vi-VN" sz="2800" b="1">
                  <a:solidFill>
                    <a:srgbClr val="0000CC"/>
                  </a:solidFill>
                  <a:effectLst>
                    <a:outerShdw blurRad="38100" dist="38100" dir="2700000" algn="tl">
                      <a:srgbClr val="000000">
                        <a:alpha val="43137"/>
                      </a:srgbClr>
                    </a:outerShdw>
                  </a:effectLst>
                  <a:latin typeface="Times New Roman" pitchFamily="18" charset="0"/>
                </a:rPr>
                <a:t>Ư</a:t>
              </a:r>
              <a:r>
                <a:rPr lang="en-US" sz="2800" b="1">
                  <a:solidFill>
                    <a:srgbClr val="0000CC"/>
                  </a:solidFill>
                  <a:effectLst>
                    <a:outerShdw blurRad="38100" dist="38100" dir="2700000" algn="tl">
                      <a:srgbClr val="000000">
                        <a:alpha val="43137"/>
                      </a:srgbClr>
                    </a:outerShdw>
                  </a:effectLst>
                  <a:latin typeface="Times New Roman" pitchFamily="18" charset="0"/>
                </a:rPr>
                <a:t> LÀM QUEN</a:t>
              </a:r>
            </a:p>
          </p:txBody>
        </p:sp>
      </p:grpSp>
    </p:spTree>
    <p:extLst>
      <p:ext uri="{BB962C8B-B14F-4D97-AF65-F5344CB8AC3E}">
        <p14:creationId xmlns:p14="http://schemas.microsoft.com/office/powerpoint/2010/main" val="3199459409"/>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fade">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fade">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fade">
                                      <p:cBhvr>
                                        <p:cTn id="62" dur="500"/>
                                        <p:tgtEl>
                                          <p:spTgt spid="2">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fade">
                                      <p:cBhvr>
                                        <p:cTn id="67" dur="500"/>
                                        <p:tgtEl>
                                          <p:spTgt spid="2">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2">
                                            <p:txEl>
                                              <p:pRg st="13" end="13"/>
                                            </p:txEl>
                                          </p:spTgt>
                                        </p:tgtEl>
                                        <p:attrNameLst>
                                          <p:attrName>style.visibility</p:attrName>
                                        </p:attrNameLst>
                                      </p:cBhvr>
                                      <p:to>
                                        <p:strVal val="visible"/>
                                      </p:to>
                                    </p:set>
                                    <p:animEffect transition="in" filter="fade">
                                      <p:cBhvr>
                                        <p:cTn id="72"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508919" y="1500533"/>
            <a:ext cx="7037658" cy="677108"/>
            <a:chOff x="1508919" y="1888664"/>
            <a:chExt cx="6269914" cy="677108"/>
          </a:xfrm>
        </p:grpSpPr>
        <p:sp>
          <p:nvSpPr>
            <p:cNvPr id="20" name="Rectangle 19"/>
            <p:cNvSpPr/>
            <p:nvPr/>
          </p:nvSpPr>
          <p:spPr>
            <a:xfrm>
              <a:off x="1508919" y="1888664"/>
              <a:ext cx="6269914"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3. Viết th</a:t>
              </a:r>
              <a:r>
                <a:rPr lang="vi-VN" sz="3800" b="1">
                  <a:solidFill>
                    <a:srgbClr val="FF0066"/>
                  </a:solidFill>
                  <a:latin typeface="Times New Roman" pitchFamily="18" charset="0"/>
                  <a:cs typeface="Times New Roman" pitchFamily="18" charset="0"/>
                </a:rPr>
                <a:t>ư</a:t>
              </a:r>
              <a:endParaRPr lang="en-US" sz="3800" b="1">
                <a:solidFill>
                  <a:srgbClr val="FF0066"/>
                </a:solidFill>
                <a:latin typeface="Times New Roman" pitchFamily="18" charset="0"/>
                <a:cs typeface="Times New Roman" pitchFamily="18" charset="0"/>
              </a:endParaRPr>
            </a:p>
          </p:txBody>
        </p:sp>
        <p:cxnSp>
          <p:nvCxnSpPr>
            <p:cNvPr id="21" name="Straight Connector 20"/>
            <p:cNvCxnSpPr>
              <a:cxnSpLocks/>
            </p:cNvCxnSpPr>
            <p:nvPr/>
          </p:nvCxnSpPr>
          <p:spPr>
            <a:xfrm>
              <a:off x="1673234" y="2519755"/>
              <a:ext cx="1860111"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24" name="Rectangle 23"/>
          <p:cNvSpPr/>
          <p:nvPr/>
        </p:nvSpPr>
        <p:spPr>
          <a:xfrm>
            <a:off x="174995" y="2177641"/>
            <a:ext cx="15986919" cy="6986528"/>
          </a:xfrm>
          <a:prstGeom prst="rect">
            <a:avLst/>
          </a:prstGeom>
        </p:spPr>
        <p:txBody>
          <a:bodyPr wrap="square">
            <a:spAutoFit/>
          </a:bodyPr>
          <a:lstStyle/>
          <a:p>
            <a:pPr indent="914400" algn="just"/>
            <a:r>
              <a:rPr lang="en-US" sz="3200">
                <a:solidFill>
                  <a:srgbClr val="0000CC"/>
                </a:solidFill>
                <a:latin typeface="Times New Roman" pitchFamily="18" charset="0"/>
                <a:cs typeface="Times New Roman" pitchFamily="18" charset="0"/>
              </a:rPr>
              <a:t>Bài tham khảo:</a:t>
            </a:r>
          </a:p>
          <a:p>
            <a:pPr indent="914400" algn="r"/>
            <a:r>
              <a:rPr lang="vi-VN" sz="3200">
                <a:solidFill>
                  <a:srgbClr val="0000CC"/>
                </a:solidFill>
                <a:latin typeface="Times New Roman" pitchFamily="18" charset="0"/>
                <a:cs typeface="Times New Roman" pitchFamily="18" charset="0"/>
              </a:rPr>
              <a:t>……….., ngày... tháng... năm...</a:t>
            </a:r>
          </a:p>
          <a:p>
            <a:pPr indent="914400" algn="just"/>
            <a:r>
              <a:rPr lang="en-US" sz="3200">
                <a:solidFill>
                  <a:srgbClr val="0000CC"/>
                </a:solidFill>
                <a:latin typeface="Times New Roman" pitchFamily="18" charset="0"/>
                <a:cs typeface="Times New Roman" pitchFamily="18" charset="0"/>
              </a:rPr>
              <a:t>Giét-xi-ca </a:t>
            </a:r>
            <a:r>
              <a:rPr lang="vi-VN" sz="3200">
                <a:solidFill>
                  <a:srgbClr val="0000CC"/>
                </a:solidFill>
                <a:latin typeface="Times New Roman" pitchFamily="18" charset="0"/>
                <a:cs typeface="Times New Roman" pitchFamily="18" charset="0"/>
              </a:rPr>
              <a:t>thân mến!</a:t>
            </a:r>
          </a:p>
          <a:p>
            <a:pPr indent="914400" algn="just"/>
            <a:r>
              <a:rPr lang="vi-VN" sz="3200">
                <a:solidFill>
                  <a:srgbClr val="0000CC"/>
                </a:solidFill>
                <a:latin typeface="Times New Roman" pitchFamily="18" charset="0"/>
                <a:cs typeface="Times New Roman" pitchFamily="18" charset="0"/>
              </a:rPr>
              <a:t>Mình </a:t>
            </a:r>
            <a:r>
              <a:rPr lang="en-US" sz="3200">
                <a:solidFill>
                  <a:srgbClr val="0000CC"/>
                </a:solidFill>
                <a:latin typeface="Times New Roman" pitchFamily="18" charset="0"/>
                <a:cs typeface="Times New Roman" pitchFamily="18" charset="0"/>
              </a:rPr>
              <a:t>tên là………, học sinh lớp 3A, trường Tiểu học ….. , huyện….., tỉnh ……., nước Việt Nam. Mính biết bạn qua bài tập đọc “Gặp gỡ ở Lúc-xăm-bua”. Qua bài học đó, mình thấy đất nước của bạn rất mến khách và rất đẹp. Bạn Giét-xi-ca ơi, cho mình hỏi thăm chút nhé. Gia đình bạn có khỏe không? Bạn có học giỏi không và bạn thích học môn nào nhất? Các bạn thường chơi những trò chơi gì? Bạn thích bài hát nào nhất? Đất nước của mihf cũng rất mến khách và cũng có nhiều cảnh đẹp, Nếu có dịp, bạn sang thăm đất nước của mình nhé mình sẽ dẫn bạn đí thăm nhứng cảnh đẹp ấy.</a:t>
            </a:r>
            <a:endParaRPr lang="vi-VN" sz="3200">
              <a:solidFill>
                <a:srgbClr val="0000CC"/>
              </a:solidFill>
              <a:latin typeface="Times New Roman" pitchFamily="18" charset="0"/>
              <a:cs typeface="Times New Roman" pitchFamily="18" charset="0"/>
            </a:endParaRPr>
          </a:p>
          <a:p>
            <a:pPr indent="914400" algn="just"/>
            <a:r>
              <a:rPr lang="en-US" sz="3200">
                <a:solidFill>
                  <a:srgbClr val="0000CC"/>
                </a:solidFill>
                <a:latin typeface="Times New Roman" pitchFamily="18" charset="0"/>
                <a:cs typeface="Times New Roman" pitchFamily="18" charset="0"/>
              </a:rPr>
              <a:t>Đã đến lúc chia tay rồi, bạn nhớ viết thư lại cho mình nhé! Mình chúc bạn mạnh khỏe, học giỏi vâng lời thấy cô và cha mẹ. Hẹn bạn thư sau mình sẽ viết nhiều hơn.</a:t>
            </a:r>
            <a:endParaRPr lang="vi-VN" sz="3200">
              <a:solidFill>
                <a:srgbClr val="0000CC"/>
              </a:solidFill>
              <a:latin typeface="Times New Roman" pitchFamily="18" charset="0"/>
              <a:cs typeface="Times New Roman" pitchFamily="18" charset="0"/>
            </a:endParaRPr>
          </a:p>
          <a:p>
            <a:pPr indent="914400" algn="ctr"/>
            <a:r>
              <a:rPr lang="en-US" sz="3200">
                <a:solidFill>
                  <a:srgbClr val="0000CC"/>
                </a:solidFill>
                <a:latin typeface="Times New Roman" pitchFamily="18" charset="0"/>
                <a:cs typeface="Times New Roman" pitchFamily="18" charset="0"/>
              </a:rPr>
              <a:t>                                               Mai</a:t>
            </a:r>
            <a:endParaRPr lang="vi-VN" sz="3200">
              <a:solidFill>
                <a:srgbClr val="0000CC"/>
              </a:solidFill>
              <a:latin typeface="Times New Roman" pitchFamily="18" charset="0"/>
              <a:cs typeface="Times New Roman" pitchFamily="18" charset="0"/>
            </a:endParaRPr>
          </a:p>
          <a:p>
            <a:pPr indent="914400" algn="ctr"/>
            <a:r>
              <a:rPr lang="en-US" sz="3200">
                <a:solidFill>
                  <a:srgbClr val="0000CC"/>
                </a:solidFill>
                <a:latin typeface="Times New Roman" pitchFamily="18" charset="0"/>
                <a:cs typeface="Times New Roman" pitchFamily="18" charset="0"/>
              </a:rPr>
              <a:t>                                                Nguyễn Phương Mai</a:t>
            </a:r>
            <a:endParaRPr lang="vi-VN" sz="3200">
              <a:solidFill>
                <a:srgbClr val="0000CC"/>
              </a:solidFill>
              <a:latin typeface="Times New Roman" pitchFamily="18" charset="0"/>
              <a:cs typeface="Times New Roman" pitchFamily="18" charset="0"/>
            </a:endParaRPr>
          </a:p>
        </p:txBody>
      </p:sp>
      <p:grpSp>
        <p:nvGrpSpPr>
          <p:cNvPr id="14" name="Group 13">
            <a:extLst>
              <a:ext uri="{FF2B5EF4-FFF2-40B4-BE49-F238E27FC236}">
                <a16:creationId xmlns:a16="http://schemas.microsoft.com/office/drawing/2014/main" id="{A173D8E1-A06A-DA68-4DC1-3F29BDB6FC3A}"/>
              </a:ext>
            </a:extLst>
          </p:cNvPr>
          <p:cNvGrpSpPr/>
          <p:nvPr/>
        </p:nvGrpSpPr>
        <p:grpSpPr>
          <a:xfrm>
            <a:off x="3781234" y="42893"/>
            <a:ext cx="7938485" cy="1599885"/>
            <a:chOff x="3781234" y="42893"/>
            <a:chExt cx="7938485" cy="1599885"/>
          </a:xfrm>
        </p:grpSpPr>
        <p:grpSp>
          <p:nvGrpSpPr>
            <p:cNvPr id="15" name="Group 14">
              <a:extLst>
                <a:ext uri="{FF2B5EF4-FFF2-40B4-BE49-F238E27FC236}">
                  <a16:creationId xmlns:a16="http://schemas.microsoft.com/office/drawing/2014/main" id="{9F4C643C-0B7B-B9BF-1205-63641E069904}"/>
                </a:ext>
              </a:extLst>
            </p:cNvPr>
            <p:cNvGrpSpPr/>
            <p:nvPr/>
          </p:nvGrpSpPr>
          <p:grpSpPr>
            <a:xfrm>
              <a:off x="4617134" y="42893"/>
              <a:ext cx="6255239" cy="990430"/>
              <a:chOff x="4539228" y="103852"/>
              <a:chExt cx="6149694" cy="990430"/>
            </a:xfrm>
          </p:grpSpPr>
          <p:grpSp>
            <p:nvGrpSpPr>
              <p:cNvPr id="17" name="Group 16">
                <a:extLst>
                  <a:ext uri="{FF2B5EF4-FFF2-40B4-BE49-F238E27FC236}">
                    <a16:creationId xmlns:a16="http://schemas.microsoft.com/office/drawing/2014/main" id="{74F540BE-DF0E-45CD-6ABD-918E90DDBFDC}"/>
                  </a:ext>
                </a:extLst>
              </p:cNvPr>
              <p:cNvGrpSpPr/>
              <p:nvPr/>
            </p:nvGrpSpPr>
            <p:grpSpPr>
              <a:xfrm>
                <a:off x="4539228" y="103852"/>
                <a:ext cx="6149694" cy="990430"/>
                <a:chOff x="4539228" y="103852"/>
                <a:chExt cx="6149694" cy="990430"/>
              </a:xfrm>
            </p:grpSpPr>
            <p:sp>
              <p:nvSpPr>
                <p:cNvPr id="19" name="TextBox 18">
                  <a:extLst>
                    <a:ext uri="{FF2B5EF4-FFF2-40B4-BE49-F238E27FC236}">
                      <a16:creationId xmlns:a16="http://schemas.microsoft.com/office/drawing/2014/main" id="{F21A0825-355C-C34F-833C-3F2F92D85077}"/>
                    </a:ext>
                  </a:extLst>
                </p:cNvPr>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30" name="TextBox 29">
                  <a:extLst>
                    <a:ext uri="{FF2B5EF4-FFF2-40B4-BE49-F238E27FC236}">
                      <a16:creationId xmlns:a16="http://schemas.microsoft.com/office/drawing/2014/main" id="{BF27BE3A-A7E0-D744-8448-A81E6F73E0EA}"/>
                    </a:ext>
                  </a:extLst>
                </p:cNvPr>
                <p:cNvSpPr txBox="1"/>
                <p:nvPr/>
              </p:nvSpPr>
              <p:spPr>
                <a:xfrm>
                  <a:off x="5753572" y="571062"/>
                  <a:ext cx="3510472"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 BÀI 18</a:t>
                  </a:r>
                </a:p>
              </p:txBody>
            </p:sp>
          </p:grpSp>
          <p:cxnSp>
            <p:nvCxnSpPr>
              <p:cNvPr id="18" name="Straight Connector 17">
                <a:extLst>
                  <a:ext uri="{FF2B5EF4-FFF2-40B4-BE49-F238E27FC236}">
                    <a16:creationId xmlns:a16="http://schemas.microsoft.com/office/drawing/2014/main" id="{4D8AB102-BD27-F22C-8FDA-B2D6E5858D8A}"/>
                  </a:ext>
                </a:extLst>
              </p:cNvPr>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6" name="Text Box 14">
              <a:extLst>
                <a:ext uri="{FF2B5EF4-FFF2-40B4-BE49-F238E27FC236}">
                  <a16:creationId xmlns:a16="http://schemas.microsoft.com/office/drawing/2014/main" id="{96A65978-886C-D24A-FF8D-B422868F3E3C}"/>
                </a:ext>
              </a:extLst>
            </p:cNvPr>
            <p:cNvSpPr txBox="1">
              <a:spLocks noChangeArrowheads="1"/>
            </p:cNvSpPr>
            <p:nvPr/>
          </p:nvSpPr>
          <p:spPr bwMode="auto">
            <a:xfrm>
              <a:off x="3781234" y="1066800"/>
              <a:ext cx="7938485"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Bài viết 3: VIẾT TH</a:t>
              </a:r>
              <a:r>
                <a:rPr lang="vi-VN" sz="2800" b="1">
                  <a:solidFill>
                    <a:srgbClr val="0000CC"/>
                  </a:solidFill>
                  <a:effectLst>
                    <a:outerShdw blurRad="38100" dist="38100" dir="2700000" algn="tl">
                      <a:srgbClr val="000000">
                        <a:alpha val="43137"/>
                      </a:srgbClr>
                    </a:outerShdw>
                  </a:effectLst>
                  <a:latin typeface="Times New Roman" pitchFamily="18" charset="0"/>
                </a:rPr>
                <a:t>Ư</a:t>
              </a:r>
              <a:r>
                <a:rPr lang="en-US" sz="2800" b="1">
                  <a:solidFill>
                    <a:srgbClr val="0000CC"/>
                  </a:solidFill>
                  <a:effectLst>
                    <a:outerShdw blurRad="38100" dist="38100" dir="2700000" algn="tl">
                      <a:srgbClr val="000000">
                        <a:alpha val="43137"/>
                      </a:srgbClr>
                    </a:outerShdw>
                  </a:effectLst>
                  <a:latin typeface="Times New Roman" pitchFamily="18" charset="0"/>
                </a:rPr>
                <a:t> LÀM QUEN</a:t>
              </a:r>
            </a:p>
          </p:txBody>
        </p:sp>
      </p:grpSp>
    </p:spTree>
    <p:extLst>
      <p:ext uri="{BB962C8B-B14F-4D97-AF65-F5344CB8AC3E}">
        <p14:creationId xmlns:p14="http://schemas.microsoft.com/office/powerpoint/2010/main" val="201307491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508920" y="1905000"/>
            <a:ext cx="9753599" cy="1261884"/>
            <a:chOff x="1508919" y="1888664"/>
            <a:chExt cx="6269914" cy="1261884"/>
          </a:xfrm>
        </p:grpSpPr>
        <p:sp>
          <p:nvSpPr>
            <p:cNvPr id="20" name="Rectangle 19"/>
            <p:cNvSpPr/>
            <p:nvPr/>
          </p:nvSpPr>
          <p:spPr>
            <a:xfrm>
              <a:off x="1508919" y="1888664"/>
              <a:ext cx="6269914" cy="1261884"/>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4. Giới thiệu, bình chọn những bức thư hay.</a:t>
              </a:r>
            </a:p>
          </p:txBody>
        </p:sp>
        <p:cxnSp>
          <p:nvCxnSpPr>
            <p:cNvPr id="21" name="Straight Connector 20"/>
            <p:cNvCxnSpPr/>
            <p:nvPr/>
          </p:nvCxnSpPr>
          <p:spPr>
            <a:xfrm>
              <a:off x="1673107" y="2519755"/>
              <a:ext cx="5419954"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5" name="Cloud 4"/>
          <p:cNvSpPr/>
          <p:nvPr/>
        </p:nvSpPr>
        <p:spPr>
          <a:xfrm>
            <a:off x="2945877" y="2971800"/>
            <a:ext cx="11201400" cy="44196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a:solidFill>
                  <a:srgbClr val="FF0000"/>
                </a:solidFill>
                <a:latin typeface="Times New Roman" panose="02020603050405020304" pitchFamily="18" charset="0"/>
                <a:cs typeface="Times New Roman" panose="02020603050405020304" pitchFamily="18" charset="0"/>
              </a:rPr>
              <a:t>Chúng ta cùng nhau chia sẻ  bài viết của mình trước lớp</a:t>
            </a:r>
          </a:p>
        </p:txBody>
      </p:sp>
      <p:grpSp>
        <p:nvGrpSpPr>
          <p:cNvPr id="14" name="Group 13">
            <a:extLst>
              <a:ext uri="{FF2B5EF4-FFF2-40B4-BE49-F238E27FC236}">
                <a16:creationId xmlns:a16="http://schemas.microsoft.com/office/drawing/2014/main" id="{FC4384B5-731C-4B10-C5CB-3FFB5D3BAB49}"/>
              </a:ext>
            </a:extLst>
          </p:cNvPr>
          <p:cNvGrpSpPr/>
          <p:nvPr/>
        </p:nvGrpSpPr>
        <p:grpSpPr>
          <a:xfrm>
            <a:off x="3781234" y="42893"/>
            <a:ext cx="7938485" cy="1599885"/>
            <a:chOff x="3781234" y="42893"/>
            <a:chExt cx="7938485" cy="1599885"/>
          </a:xfrm>
        </p:grpSpPr>
        <p:grpSp>
          <p:nvGrpSpPr>
            <p:cNvPr id="15" name="Group 14">
              <a:extLst>
                <a:ext uri="{FF2B5EF4-FFF2-40B4-BE49-F238E27FC236}">
                  <a16:creationId xmlns:a16="http://schemas.microsoft.com/office/drawing/2014/main" id="{21CE5AAD-6977-1D3F-77AE-0AFC36A1A908}"/>
                </a:ext>
              </a:extLst>
            </p:cNvPr>
            <p:cNvGrpSpPr/>
            <p:nvPr/>
          </p:nvGrpSpPr>
          <p:grpSpPr>
            <a:xfrm>
              <a:off x="4617134" y="42893"/>
              <a:ext cx="6255239" cy="990430"/>
              <a:chOff x="4539228" y="103852"/>
              <a:chExt cx="6149694" cy="990430"/>
            </a:xfrm>
          </p:grpSpPr>
          <p:grpSp>
            <p:nvGrpSpPr>
              <p:cNvPr id="17" name="Group 16">
                <a:extLst>
                  <a:ext uri="{FF2B5EF4-FFF2-40B4-BE49-F238E27FC236}">
                    <a16:creationId xmlns:a16="http://schemas.microsoft.com/office/drawing/2014/main" id="{003CB637-D05A-AA0A-179F-5FD768469CB5}"/>
                  </a:ext>
                </a:extLst>
              </p:cNvPr>
              <p:cNvGrpSpPr/>
              <p:nvPr/>
            </p:nvGrpSpPr>
            <p:grpSpPr>
              <a:xfrm>
                <a:off x="4539228" y="103852"/>
                <a:ext cx="6149694" cy="990430"/>
                <a:chOff x="4539228" y="103852"/>
                <a:chExt cx="6149694" cy="990430"/>
              </a:xfrm>
            </p:grpSpPr>
            <p:sp>
              <p:nvSpPr>
                <p:cNvPr id="19" name="TextBox 18">
                  <a:extLst>
                    <a:ext uri="{FF2B5EF4-FFF2-40B4-BE49-F238E27FC236}">
                      <a16:creationId xmlns:a16="http://schemas.microsoft.com/office/drawing/2014/main" id="{374FAAC1-94BE-521F-352E-325D578A4DC7}"/>
                    </a:ext>
                  </a:extLst>
                </p:cNvPr>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29" name="TextBox 28">
                  <a:extLst>
                    <a:ext uri="{FF2B5EF4-FFF2-40B4-BE49-F238E27FC236}">
                      <a16:creationId xmlns:a16="http://schemas.microsoft.com/office/drawing/2014/main" id="{70D29ACF-BF7A-A9B2-EA3D-CFC8FA8373F7}"/>
                    </a:ext>
                  </a:extLst>
                </p:cNvPr>
                <p:cNvSpPr txBox="1"/>
                <p:nvPr/>
              </p:nvSpPr>
              <p:spPr>
                <a:xfrm>
                  <a:off x="5753572" y="571062"/>
                  <a:ext cx="3510472"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 BÀI 18</a:t>
                  </a:r>
                </a:p>
              </p:txBody>
            </p:sp>
          </p:grpSp>
          <p:cxnSp>
            <p:nvCxnSpPr>
              <p:cNvPr id="18" name="Straight Connector 17">
                <a:extLst>
                  <a:ext uri="{FF2B5EF4-FFF2-40B4-BE49-F238E27FC236}">
                    <a16:creationId xmlns:a16="http://schemas.microsoft.com/office/drawing/2014/main" id="{B520798F-8E3B-83D9-6DCF-49EDC732B93A}"/>
                  </a:ext>
                </a:extLst>
              </p:cNvPr>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6" name="Text Box 14">
              <a:extLst>
                <a:ext uri="{FF2B5EF4-FFF2-40B4-BE49-F238E27FC236}">
                  <a16:creationId xmlns:a16="http://schemas.microsoft.com/office/drawing/2014/main" id="{862DBAC1-586E-E25C-9033-0AC69A28F4AE}"/>
                </a:ext>
              </a:extLst>
            </p:cNvPr>
            <p:cNvSpPr txBox="1">
              <a:spLocks noChangeArrowheads="1"/>
            </p:cNvSpPr>
            <p:nvPr/>
          </p:nvSpPr>
          <p:spPr bwMode="auto">
            <a:xfrm>
              <a:off x="3781234" y="1066800"/>
              <a:ext cx="7938485"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Bài viết 3: VIẾT TH</a:t>
              </a:r>
              <a:r>
                <a:rPr lang="vi-VN" sz="2800" b="1">
                  <a:solidFill>
                    <a:srgbClr val="0000CC"/>
                  </a:solidFill>
                  <a:effectLst>
                    <a:outerShdw blurRad="38100" dist="38100" dir="2700000" algn="tl">
                      <a:srgbClr val="000000">
                        <a:alpha val="43137"/>
                      </a:srgbClr>
                    </a:outerShdw>
                  </a:effectLst>
                  <a:latin typeface="Times New Roman" pitchFamily="18" charset="0"/>
                </a:rPr>
                <a:t>Ư</a:t>
              </a:r>
              <a:r>
                <a:rPr lang="en-US" sz="2800" b="1">
                  <a:solidFill>
                    <a:srgbClr val="0000CC"/>
                  </a:solidFill>
                  <a:effectLst>
                    <a:outerShdw blurRad="38100" dist="38100" dir="2700000" algn="tl">
                      <a:srgbClr val="000000">
                        <a:alpha val="43137"/>
                      </a:srgbClr>
                    </a:outerShdw>
                  </a:effectLst>
                  <a:latin typeface="Times New Roman" pitchFamily="18" charset="0"/>
                </a:rPr>
                <a:t> LÀM QUEN</a:t>
              </a:r>
            </a:p>
          </p:txBody>
        </p:sp>
      </p:grpSp>
    </p:spTree>
    <p:extLst>
      <p:ext uri="{BB962C8B-B14F-4D97-AF65-F5344CB8AC3E}">
        <p14:creationId xmlns:p14="http://schemas.microsoft.com/office/powerpoint/2010/main" val="2907921243"/>
      </p:ext>
    </p:extLst>
  </p:cSld>
  <p:clrMapOvr>
    <a:masterClrMapping/>
  </p:clrMapOvr>
  <p:transition spd="slow">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3337719" y="4114800"/>
            <a:ext cx="9601200" cy="1125538"/>
          </a:xfrm>
          <a:prstGeom prst="rect">
            <a:avLst/>
          </a:prstGeom>
        </p:spPr>
        <p:txBody>
          <a:bodyPr wrap="none" fromWordArt="1">
            <a:prstTxWarp prst="textPlain">
              <a:avLst>
                <a:gd name="adj" fmla="val 50000"/>
              </a:avLst>
            </a:prstTxWarp>
          </a:bodyPr>
          <a:lstStyle/>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10127</TotalTime>
  <Words>1151</Words>
  <Application>Microsoft Office PowerPoint</Application>
  <PresentationFormat>Custom</PresentationFormat>
  <Paragraphs>76</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Tuyết Trương</dc:creator>
  <cp:lastModifiedBy>Ha</cp:lastModifiedBy>
  <cp:revision>1199</cp:revision>
  <dcterms:created xsi:type="dcterms:W3CDTF">2008-09-09T22:52:10Z</dcterms:created>
  <dcterms:modified xsi:type="dcterms:W3CDTF">2022-08-25T16:42:12Z</dcterms:modified>
</cp:coreProperties>
</file>