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303" r:id="rId5"/>
    <p:sldId id="292" r:id="rId6"/>
    <p:sldId id="362" r:id="rId7"/>
    <p:sldId id="306" r:id="rId8"/>
    <p:sldId id="344" r:id="rId9"/>
    <p:sldId id="363" r:id="rId10"/>
    <p:sldId id="333" r:id="rId11"/>
    <p:sldId id="369" r:id="rId12"/>
    <p:sldId id="348" r:id="rId13"/>
    <p:sldId id="345" r:id="rId14"/>
    <p:sldId id="370" r:id="rId15"/>
    <p:sldId id="371" r:id="rId16"/>
    <p:sldId id="372" r:id="rId17"/>
    <p:sldId id="373" r:id="rId18"/>
    <p:sldId id="374" r:id="rId19"/>
    <p:sldId id="375" r:id="rId20"/>
    <p:sldId id="378" r:id="rId21"/>
    <p:sldId id="368" r:id="rId22"/>
    <p:sldId id="347" r:id="rId23"/>
    <p:sldId id="377" r:id="rId24"/>
    <p:sldId id="315" r:id="rId25"/>
    <p:sldId id="332" r:id="rId26"/>
    <p:sldId id="358" r:id="rId27"/>
    <p:sldId id="331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8" autoAdjust="0"/>
    <p:restoredTop sz="93883" autoAdjust="0"/>
  </p:normalViewPr>
  <p:slideViewPr>
    <p:cSldViewPr snapToGrid="0">
      <p:cViewPr varScale="1">
        <p:scale>
          <a:sx n="85" d="100"/>
          <a:sy n="85" d="100"/>
        </p:scale>
        <p:origin x="31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15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7092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</a:t>
            </a:r>
            <a:r>
              <a:rPr lang="en-US" b="1" dirty="0">
                <a:solidFill>
                  <a:schemeClr val="bg1"/>
                </a:solidFill>
              </a:rPr>
              <a:t> FOOD AND DRINKS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home.com.vn/DHALesson?idGrade=10&amp;idSubject=1&amp;idSeries=118&amp;idTheme=1067&amp;IdLevel=3&amp;idThemeServer=81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Page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6575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70C0"/>
                </a:solidFill>
              </a:rPr>
              <a:t>Read three sentences and complete the formation: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1. </a:t>
            </a:r>
            <a:r>
              <a:rPr lang="en-US" sz="3200" dirty="0">
                <a:solidFill>
                  <a:schemeClr val="accent1"/>
                </a:solidFill>
              </a:rPr>
              <a:t>I can see </a:t>
            </a: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 cat.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>
                <a:solidFill>
                  <a:schemeClr val="accent1"/>
                </a:solidFill>
              </a:rPr>
              <a:t>There’s </a:t>
            </a:r>
            <a:r>
              <a:rPr lang="en-US" sz="3200" dirty="0">
                <a:solidFill>
                  <a:srgbClr val="FF0000"/>
                </a:solidFill>
              </a:rPr>
              <a:t>an</a:t>
            </a:r>
            <a:r>
              <a:rPr lang="en-US" sz="3200" dirty="0">
                <a:solidFill>
                  <a:schemeClr val="accent1"/>
                </a:solidFill>
              </a:rPr>
              <a:t> egg on the table. </a:t>
            </a:r>
            <a:endParaRPr lang="en-US" sz="3200" dirty="0">
              <a:solidFill>
                <a:srgbClr val="0070C0"/>
              </a:solidFill>
            </a:endParaRPr>
          </a:p>
          <a:p>
            <a:r>
              <a:rPr lang="en-US" sz="3200" dirty="0">
                <a:solidFill>
                  <a:srgbClr val="0070C0"/>
                </a:solidFill>
              </a:rPr>
              <a:t>3. </a:t>
            </a:r>
            <a:r>
              <a:rPr lang="en-US" sz="3200" dirty="0">
                <a:solidFill>
                  <a:schemeClr val="accent1"/>
                </a:solidFill>
              </a:rPr>
              <a:t>Look at </a:t>
            </a:r>
            <a:r>
              <a:rPr lang="en-US" sz="3200" dirty="0">
                <a:solidFill>
                  <a:srgbClr val="FF0000"/>
                </a:solidFill>
              </a:rPr>
              <a:t>the</a:t>
            </a:r>
            <a:r>
              <a:rPr lang="en-US" sz="3200" dirty="0">
                <a:solidFill>
                  <a:schemeClr val="accent1"/>
                </a:solidFill>
              </a:rPr>
              <a:t> moon. </a:t>
            </a:r>
          </a:p>
          <a:p>
            <a:endParaRPr lang="en-US" sz="3200" dirty="0">
              <a:solidFill>
                <a:schemeClr val="accent1"/>
              </a:solidFill>
            </a:endParaRPr>
          </a:p>
          <a:p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0721" y="1975041"/>
            <a:ext cx="5556602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Definite &amp; indefinite articles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710276" y="3501608"/>
            <a:ext cx="9270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5746" y="4093310"/>
            <a:ext cx="9415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95746" y="4572162"/>
            <a:ext cx="941561" cy="18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753893" y="3284325"/>
            <a:ext cx="4986190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 + noun (consonant sound)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53893" y="3868552"/>
            <a:ext cx="4827755" cy="4942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An + noun (vowel sound)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753893" y="4435807"/>
            <a:ext cx="4725906" cy="525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The + singular/plural noun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34BC3F-A3D8-4765-8BC8-B78133B1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62" y="633575"/>
            <a:ext cx="10701932" cy="5512392"/>
          </a:xfrm>
          <a:prstGeom prst="rect">
            <a:avLst/>
          </a:prstGeom>
        </p:spPr>
      </p:pic>
      <p:pic>
        <p:nvPicPr>
          <p:cNvPr id="3" name="CD1-TRACK 54">
            <a:hlinkClick r:id="" action="ppaction://media"/>
            <a:extLst>
              <a:ext uri="{FF2B5EF4-FFF2-40B4-BE49-F238E27FC236}">
                <a16:creationId xmlns:a16="http://schemas.microsoft.com/office/drawing/2014/main" id="{D2493694-A1B4-4E4E-BE6B-4728713887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6" end="1435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1369" y="584413"/>
            <a:ext cx="740773" cy="7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18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give correct answers.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Which one do you prefer, a cup of tea or coffee?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What does your dad do?</a:t>
            </a: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chemeClr val="accent1"/>
                </a:solidFill>
              </a:rPr>
              <a:t>Look at the sky. What can you see?</a:t>
            </a:r>
          </a:p>
          <a:p>
            <a:pPr marL="342900" indent="-342900">
              <a:buAutoNum type="arabicPeriod"/>
            </a:pPr>
            <a:endParaRPr lang="en-US" sz="3000" dirty="0">
              <a:solidFill>
                <a:schemeClr val="accent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37427" y="1973655"/>
            <a:ext cx="5450186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I would prefer …………….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He’s …………… architect.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 I can see ………. moon, ……..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96D250-37C0-4353-A2F1-D58366A2B31A}"/>
              </a:ext>
            </a:extLst>
          </p:cNvPr>
          <p:cNvSpPr/>
          <p:nvPr/>
        </p:nvSpPr>
        <p:spPr>
          <a:xfrm>
            <a:off x="2083633" y="2113613"/>
            <a:ext cx="2113613" cy="74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STUDENT 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45ADC2-C9DF-4102-A9DF-035D8E397495}"/>
              </a:ext>
            </a:extLst>
          </p:cNvPr>
          <p:cNvSpPr/>
          <p:nvPr/>
        </p:nvSpPr>
        <p:spPr>
          <a:xfrm>
            <a:off x="7994754" y="2113613"/>
            <a:ext cx="2113613" cy="7495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" y="313150"/>
            <a:ext cx="10908777" cy="6136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209DAD-C7DE-4B11-8743-5F41A4C148E7}"/>
              </a:ext>
            </a:extLst>
          </p:cNvPr>
          <p:cNvSpPr/>
          <p:nvPr/>
        </p:nvSpPr>
        <p:spPr>
          <a:xfrm>
            <a:off x="916899" y="779488"/>
            <a:ext cx="10807908" cy="749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Work in teams. Unscramble words to make sentences.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Example: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BCF84-5469-4311-A911-C4FDB874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38" y="2015341"/>
            <a:ext cx="8626623" cy="144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7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B4D4F-0061-4663-AA66-60F9DC4E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86" y="2679231"/>
            <a:ext cx="9554739" cy="14995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D0C3F4-5574-4E4B-8897-DD8EF02EB0F2}"/>
              </a:ext>
            </a:extLst>
          </p:cNvPr>
          <p:cNvSpPr/>
          <p:nvPr/>
        </p:nvSpPr>
        <p:spPr>
          <a:xfrm>
            <a:off x="1740875" y="3428999"/>
            <a:ext cx="7857772" cy="390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He ate an orange for breakfast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8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2678F-F999-4585-96FF-BF13939EA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516" y="2713093"/>
            <a:ext cx="8112430" cy="112401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06B629-949B-4481-8D36-1039460EDD29}"/>
              </a:ext>
            </a:extLst>
          </p:cNvPr>
          <p:cNvSpPr/>
          <p:nvPr/>
        </p:nvSpPr>
        <p:spPr>
          <a:xfrm>
            <a:off x="1725774" y="3275098"/>
            <a:ext cx="8004747" cy="614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This is a big bag of rice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5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5EC98-0D3C-4267-9B79-FDB92988E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1" y="2711314"/>
            <a:ext cx="9838275" cy="14353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9EA4E0-A74D-41C9-8944-F7457166DD5B}"/>
              </a:ext>
            </a:extLst>
          </p:cNvPr>
          <p:cNvSpPr/>
          <p:nvPr/>
        </p:nvSpPr>
        <p:spPr>
          <a:xfrm>
            <a:off x="989351" y="2293495"/>
            <a:ext cx="9398833" cy="59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A4ACCC-F46B-4D50-9AFE-6499BB582CEB}"/>
              </a:ext>
            </a:extLst>
          </p:cNvPr>
          <p:cNvSpPr/>
          <p:nvPr/>
        </p:nvSpPr>
        <p:spPr>
          <a:xfrm>
            <a:off x="1652844" y="3510733"/>
            <a:ext cx="9398833" cy="599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Can you get me a bag of tomatoes?</a:t>
            </a:r>
          </a:p>
        </p:txBody>
      </p:sp>
    </p:spTree>
    <p:extLst>
      <p:ext uri="{BB962C8B-B14F-4D97-AF65-F5344CB8AC3E}">
        <p14:creationId xmlns:p14="http://schemas.microsoft.com/office/powerpoint/2010/main" val="19941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94B71-928E-424F-A944-341E5EE7B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86" y="2712680"/>
            <a:ext cx="9703550" cy="1432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DA1196-0382-4161-9602-22AC06706353}"/>
              </a:ext>
            </a:extLst>
          </p:cNvPr>
          <p:cNvSpPr/>
          <p:nvPr/>
        </p:nvSpPr>
        <p:spPr>
          <a:xfrm>
            <a:off x="1791242" y="3429000"/>
            <a:ext cx="9338872" cy="644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Put the eggs in the fridge, please.</a:t>
            </a:r>
          </a:p>
        </p:txBody>
      </p:sp>
    </p:spTree>
    <p:extLst>
      <p:ext uri="{BB962C8B-B14F-4D97-AF65-F5344CB8AC3E}">
        <p14:creationId xmlns:p14="http://schemas.microsoft.com/office/powerpoint/2010/main" val="37656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31443-0F01-4180-B780-979CC0EB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23" y="2668249"/>
            <a:ext cx="9125898" cy="1288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28D27B-186C-4B1D-8DFC-FADB94538D3D}"/>
              </a:ext>
            </a:extLst>
          </p:cNvPr>
          <p:cNvSpPr/>
          <p:nvPr/>
        </p:nvSpPr>
        <p:spPr>
          <a:xfrm>
            <a:off x="809469" y="2668249"/>
            <a:ext cx="8829206" cy="644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3C36A9-2557-4610-AB02-894CB31FDDCC}"/>
              </a:ext>
            </a:extLst>
          </p:cNvPr>
          <p:cNvSpPr/>
          <p:nvPr/>
        </p:nvSpPr>
        <p:spPr>
          <a:xfrm>
            <a:off x="1106161" y="3222886"/>
            <a:ext cx="8829206" cy="6445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 bought a bag of flour and two bottles of oil.</a:t>
            </a:r>
          </a:p>
        </p:txBody>
      </p:sp>
    </p:spTree>
    <p:extLst>
      <p:ext uri="{BB962C8B-B14F-4D97-AF65-F5344CB8AC3E}">
        <p14:creationId xmlns:p14="http://schemas.microsoft.com/office/powerpoint/2010/main" val="33980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7" y="215854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16627" y="496920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8488" y="3494188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14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009B3E-8BB7-4F6A-B229-A6381808896D}"/>
              </a:ext>
            </a:extLst>
          </p:cNvPr>
          <p:cNvSpPr/>
          <p:nvPr/>
        </p:nvSpPr>
        <p:spPr>
          <a:xfrm>
            <a:off x="490956" y="1287905"/>
            <a:ext cx="11522440" cy="4594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</a:rPr>
              <a:t>Kelly went shopping to buy her groceries. She bought (1) _____________ packet of cookies, a bottle of cola, (2) ______________ apple pie, a carton of eggs, some potatoes, a can of beans, and a large carton of milk. She ate (3) _____________ cookies with her friend before lunch and used four of the eggs to make a cake for her sister's birthday. She ate some beans for lunch and added some of (4) ____________ milk to (5) ______________ cup of coffee. To make her dinner, she took (6) __________ bag of rice out of the cupboard. She cooked some of (7) _________________ rice with some vegetables. It was delicious! For dessert, she had an apple pie.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6E7229-8DDD-4C5B-AC73-DCA349551993}"/>
              </a:ext>
            </a:extLst>
          </p:cNvPr>
          <p:cNvSpPr/>
          <p:nvPr/>
        </p:nvSpPr>
        <p:spPr>
          <a:xfrm>
            <a:off x="334780" y="637083"/>
            <a:ext cx="11362545" cy="650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c. Read the paragraph and fill in the blanks with the correct articles.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7B0831-BF9F-4E04-8547-CCBBB54C8088}"/>
              </a:ext>
            </a:extLst>
          </p:cNvPr>
          <p:cNvSpPr/>
          <p:nvPr/>
        </p:nvSpPr>
        <p:spPr>
          <a:xfrm>
            <a:off x="9059806" y="1542487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5D545B-CD47-4907-9577-04253C3BBC2A}"/>
              </a:ext>
            </a:extLst>
          </p:cNvPr>
          <p:cNvSpPr/>
          <p:nvPr/>
        </p:nvSpPr>
        <p:spPr>
          <a:xfrm>
            <a:off x="6334594" y="1944226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27A25A-080F-4B84-B428-E4D828A7988D}"/>
              </a:ext>
            </a:extLst>
          </p:cNvPr>
          <p:cNvSpPr/>
          <p:nvPr/>
        </p:nvSpPr>
        <p:spPr>
          <a:xfrm>
            <a:off x="955622" y="2776927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C0E72-15E7-4106-A107-CA359D23D2EC}"/>
              </a:ext>
            </a:extLst>
          </p:cNvPr>
          <p:cNvSpPr/>
          <p:nvPr/>
        </p:nvSpPr>
        <p:spPr>
          <a:xfrm>
            <a:off x="3537679" y="3693325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F99FF-27C5-40D0-8CF1-26BBFF6D2533}"/>
              </a:ext>
            </a:extLst>
          </p:cNvPr>
          <p:cNvSpPr/>
          <p:nvPr/>
        </p:nvSpPr>
        <p:spPr>
          <a:xfrm>
            <a:off x="7515083" y="3708564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6FD94E-3984-449F-BA87-2065BC7DA858}"/>
              </a:ext>
            </a:extLst>
          </p:cNvPr>
          <p:cNvSpPr/>
          <p:nvPr/>
        </p:nvSpPr>
        <p:spPr>
          <a:xfrm>
            <a:off x="5445580" y="4091441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60A3F3-717E-4080-B7F9-122DBD52C166}"/>
              </a:ext>
            </a:extLst>
          </p:cNvPr>
          <p:cNvSpPr/>
          <p:nvPr/>
        </p:nvSpPr>
        <p:spPr>
          <a:xfrm>
            <a:off x="4437075" y="4489556"/>
            <a:ext cx="1633928" cy="652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5327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8B5306B-E87D-4783-9FDC-F33776AF0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982109"/>
              </p:ext>
            </p:extLst>
          </p:nvPr>
        </p:nvGraphicFramePr>
        <p:xfrm>
          <a:off x="574622" y="1744858"/>
          <a:ext cx="11327568" cy="4146402"/>
        </p:xfrm>
        <a:graphic>
          <a:graphicData uri="http://schemas.openxmlformats.org/drawingml/2006/table">
            <a:tbl>
              <a:tblPr/>
              <a:tblGrid>
                <a:gridCol w="11327568">
                  <a:extLst>
                    <a:ext uri="{9D8B030D-6E8A-4147-A177-3AD203B41FA5}">
                      <a16:colId xmlns:a16="http://schemas.microsoft.com/office/drawing/2014/main" val="578668452"/>
                    </a:ext>
                  </a:extLst>
                </a:gridCol>
              </a:tblGrid>
              <a:tr h="4146402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He bought her _____ ice cream. _____ ice cream was chocolate.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There's _____ can of tomatoes in the cupboard.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There's _____ bottle of milk in the fridge.</a:t>
                      </a:r>
                      <a:b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4000" b="0" i="0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I bought some coffee. _____ coffee was on sale in the market.</a:t>
                      </a:r>
                      <a:r>
                        <a:rPr lang="en-US" sz="4000" dirty="0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en-US" dirty="0"/>
                      </a:br>
                      <a:endParaRPr lang="en-US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82149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6D704E3-16C2-4719-AAC5-9F4209828DB4}"/>
              </a:ext>
            </a:extLst>
          </p:cNvPr>
          <p:cNvSpPr/>
          <p:nvPr/>
        </p:nvSpPr>
        <p:spPr>
          <a:xfrm>
            <a:off x="574622" y="507826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53764-5F3F-478E-8340-7DE90297B1DE}"/>
              </a:ext>
            </a:extLst>
          </p:cNvPr>
          <p:cNvSpPr/>
          <p:nvPr/>
        </p:nvSpPr>
        <p:spPr>
          <a:xfrm>
            <a:off x="7821118" y="1903751"/>
            <a:ext cx="1199213" cy="49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759276-A56D-4978-B5E3-2D27ACD700AD}"/>
              </a:ext>
            </a:extLst>
          </p:cNvPr>
          <p:cNvSpPr/>
          <p:nvPr/>
        </p:nvSpPr>
        <p:spPr>
          <a:xfrm>
            <a:off x="4489555" y="1984923"/>
            <a:ext cx="734518" cy="363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382A5-483E-47BE-8F52-FCF2B5929933}"/>
              </a:ext>
            </a:extLst>
          </p:cNvPr>
          <p:cNvSpPr/>
          <p:nvPr/>
        </p:nvSpPr>
        <p:spPr>
          <a:xfrm>
            <a:off x="2997955" y="3184745"/>
            <a:ext cx="734518" cy="363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C9F556-FBA3-4545-BA98-5D74CEAFA1F0}"/>
              </a:ext>
            </a:extLst>
          </p:cNvPr>
          <p:cNvSpPr/>
          <p:nvPr/>
        </p:nvSpPr>
        <p:spPr>
          <a:xfrm>
            <a:off x="5882972" y="4360395"/>
            <a:ext cx="979880" cy="494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15949-52AC-4B6E-B8B5-8D8A74A329AD}"/>
              </a:ext>
            </a:extLst>
          </p:cNvPr>
          <p:cNvSpPr/>
          <p:nvPr/>
        </p:nvSpPr>
        <p:spPr>
          <a:xfrm>
            <a:off x="574624" y="1903751"/>
            <a:ext cx="11042754" cy="3447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1D6FBC-C1C0-4509-94CE-F9B131DD8067}"/>
              </a:ext>
            </a:extLst>
          </p:cNvPr>
          <p:cNvSpPr/>
          <p:nvPr/>
        </p:nvSpPr>
        <p:spPr>
          <a:xfrm>
            <a:off x="574624" y="1783830"/>
            <a:ext cx="11042752" cy="3567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B26CD4EF-D66E-4182-8E8D-ACC99ECCD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588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28C3A6-BD68-403A-891E-BC7B08C1EDF9}"/>
              </a:ext>
            </a:extLst>
          </p:cNvPr>
          <p:cNvSpPr/>
          <p:nvPr/>
        </p:nvSpPr>
        <p:spPr>
          <a:xfrm>
            <a:off x="2371729" y="647926"/>
            <a:ext cx="9428814" cy="637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  <a:latin typeface="+mj-lt"/>
              </a:rPr>
              <a:t>a.  Fill in the blanks with </a:t>
            </a:r>
            <a:r>
              <a:rPr lang="en-US" sz="4000" i="1" dirty="0">
                <a:solidFill>
                  <a:srgbClr val="0070C0"/>
                </a:solidFill>
                <a:latin typeface="+mj-lt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4000" i="1" dirty="0">
                <a:solidFill>
                  <a:srgbClr val="0070C0"/>
                </a:solidFill>
                <a:latin typeface="+mj-lt"/>
              </a:rPr>
              <a:t>an</a:t>
            </a:r>
            <a:r>
              <a:rPr lang="en-US" sz="4000" dirty="0">
                <a:solidFill>
                  <a:srgbClr val="0070C0"/>
                </a:solidFill>
                <a:latin typeface="+mj-lt"/>
              </a:rPr>
              <a:t>, or </a:t>
            </a:r>
            <a:r>
              <a:rPr lang="en-US" sz="4000" i="1" dirty="0">
                <a:solidFill>
                  <a:srgbClr val="0070C0"/>
                </a:solidFill>
                <a:latin typeface="+mj-lt"/>
              </a:rPr>
              <a:t>the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D0EB1-115C-4DC0-AAC5-62F419B7AAAE}"/>
              </a:ext>
            </a:extLst>
          </p:cNvPr>
          <p:cNvSpPr/>
          <p:nvPr/>
        </p:nvSpPr>
        <p:spPr>
          <a:xfrm>
            <a:off x="2533338" y="442069"/>
            <a:ext cx="8424472" cy="625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FC0F6A-4497-4047-9E44-E2B799986790}"/>
              </a:ext>
            </a:extLst>
          </p:cNvPr>
          <p:cNvSpPr/>
          <p:nvPr/>
        </p:nvSpPr>
        <p:spPr>
          <a:xfrm>
            <a:off x="2878035" y="3804015"/>
            <a:ext cx="1049389" cy="363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205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0952"/>
            <a:ext cx="9273749" cy="61892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D8B8432-C517-4B11-B2BD-752B95FB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53" y="2754945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62CDB8-9CD3-4737-B026-6FC2A42F8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9" y="4282937"/>
            <a:ext cx="7199071" cy="23570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62D8B7-8CBD-4D81-86CD-09DFDFFD15FA}"/>
              </a:ext>
            </a:extLst>
          </p:cNvPr>
          <p:cNvSpPr/>
          <p:nvPr/>
        </p:nvSpPr>
        <p:spPr>
          <a:xfrm>
            <a:off x="404734" y="584616"/>
            <a:ext cx="11397522" cy="199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70C0"/>
                </a:solidFill>
              </a:rPr>
              <a:t>d. What did your mom buy from the supermarket last week? In pairs: Choose three things and tell your partner where she put them.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17BFF-52C1-4519-A3ED-7FDD18939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44" y="2575063"/>
            <a:ext cx="6936654" cy="16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33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893DD-60D8-481C-8138-2371C716045E}"/>
              </a:ext>
            </a:extLst>
          </p:cNvPr>
          <p:cNvSpPr/>
          <p:nvPr/>
        </p:nvSpPr>
        <p:spPr>
          <a:xfrm>
            <a:off x="5199802" y="1542262"/>
            <a:ext cx="6656753" cy="4494848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AutoNum type="arabicPeriod"/>
            </a:pPr>
            <a:r>
              <a:rPr lang="en-US" sz="2400" u="sng" dirty="0">
                <a:solidFill>
                  <a:srgbClr val="FF0000"/>
                </a:solidFill>
              </a:rPr>
              <a:t>There are three cans of beans.</a:t>
            </a:r>
          </a:p>
          <a:p>
            <a:pPr>
              <a:tabLst>
                <a:tab pos="284163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u="sng" dirty="0">
                <a:solidFill>
                  <a:srgbClr val="FF0000"/>
                </a:solidFill>
              </a:rPr>
              <a:t>Put the cans of beans in the cupboard. 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2. 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3. 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4. 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5. _____________________________________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	_____________________________________ 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1923AA-D47C-450C-BA7B-88BB2FDD4291}"/>
              </a:ext>
            </a:extLst>
          </p:cNvPr>
          <p:cNvSpPr/>
          <p:nvPr/>
        </p:nvSpPr>
        <p:spPr>
          <a:xfrm>
            <a:off x="5711249" y="3320712"/>
            <a:ext cx="4512039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box of spaghetti.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DB6B79-BA68-4B1F-95F5-B93A81F02BB4}"/>
              </a:ext>
            </a:extLst>
          </p:cNvPr>
          <p:cNvSpPr/>
          <p:nvPr/>
        </p:nvSpPr>
        <p:spPr>
          <a:xfrm>
            <a:off x="5711250" y="3663693"/>
            <a:ext cx="5426432" cy="419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box of spaghetti in the cupboard.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1D462-185C-449A-89D4-2559987EC2EA}"/>
              </a:ext>
            </a:extLst>
          </p:cNvPr>
          <p:cNvSpPr/>
          <p:nvPr/>
        </p:nvSpPr>
        <p:spPr>
          <a:xfrm>
            <a:off x="5711250" y="2592334"/>
            <a:ext cx="4107305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bag of flour.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D1C356-F707-4255-B848-19BE0F825682}"/>
              </a:ext>
            </a:extLst>
          </p:cNvPr>
          <p:cNvSpPr/>
          <p:nvPr/>
        </p:nvSpPr>
        <p:spPr>
          <a:xfrm>
            <a:off x="5711250" y="2935311"/>
            <a:ext cx="4772991" cy="36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bag of flour in the cupboard.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C9DCF-9A11-4D75-B54B-32B9C97C92E7}"/>
              </a:ext>
            </a:extLst>
          </p:cNvPr>
          <p:cNvSpPr/>
          <p:nvPr/>
        </p:nvSpPr>
        <p:spPr>
          <a:xfrm>
            <a:off x="5711249" y="3994692"/>
            <a:ext cx="3662597" cy="43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bag of onions.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970FAF-ACE7-41B4-A0BA-EE91ECB3447D}"/>
              </a:ext>
            </a:extLst>
          </p:cNvPr>
          <p:cNvSpPr/>
          <p:nvPr/>
        </p:nvSpPr>
        <p:spPr>
          <a:xfrm>
            <a:off x="5711249" y="4420023"/>
            <a:ext cx="4512039" cy="329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bag of onions on the table.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6D32A-D5A5-48EA-92E7-816272A02EE8}"/>
              </a:ext>
            </a:extLst>
          </p:cNvPr>
          <p:cNvSpPr/>
          <p:nvPr/>
        </p:nvSpPr>
        <p:spPr>
          <a:xfrm>
            <a:off x="5711250" y="4770193"/>
            <a:ext cx="4107305" cy="369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There is one box of donuts.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85ACAE-8CEA-4A07-A7F5-9E8BE4121ABA}"/>
              </a:ext>
            </a:extLst>
          </p:cNvPr>
          <p:cNvSpPr/>
          <p:nvPr/>
        </p:nvSpPr>
        <p:spPr>
          <a:xfrm>
            <a:off x="5711249" y="5083179"/>
            <a:ext cx="4658375" cy="432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</a:rPr>
              <a:t>Put the box of donuts on the table.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DE2750-6B1B-4735-A044-FB5615D4A66F}"/>
              </a:ext>
            </a:extLst>
          </p:cNvPr>
          <p:cNvSpPr/>
          <p:nvPr/>
        </p:nvSpPr>
        <p:spPr>
          <a:xfrm>
            <a:off x="306882" y="447261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22A2CF-1C3B-4C97-8C23-EC85E0F3C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88" y="1542262"/>
            <a:ext cx="4658375" cy="42868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08717-3537-4080-A4EC-47C63581B245}"/>
              </a:ext>
            </a:extLst>
          </p:cNvPr>
          <p:cNvSpPr/>
          <p:nvPr/>
        </p:nvSpPr>
        <p:spPr>
          <a:xfrm>
            <a:off x="2149710" y="541344"/>
            <a:ext cx="8334531" cy="789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70C0"/>
                </a:solidFill>
              </a:rPr>
              <a:t>Writing.  Look at the table and write.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762A1-23D2-4417-8454-5F6147C2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77" y="1560521"/>
            <a:ext cx="9357473" cy="48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" y="288100"/>
            <a:ext cx="9009554" cy="6142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678" y="1997839"/>
            <a:ext cx="1010297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Definite and indefinite articles.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and write about what your mom bought from the supermarket and where she put them. 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21047" y="1775871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definite &amp; indefinite articles.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31.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41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use definite and indefinite articles.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54019" y="4083664"/>
            <a:ext cx="4347148" cy="2083372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Definite and indefinite articles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41CED0-8B44-43F0-9948-5A8623B77264}"/>
              </a:ext>
            </a:extLst>
          </p:cNvPr>
          <p:cNvSpPr/>
          <p:nvPr/>
        </p:nvSpPr>
        <p:spPr>
          <a:xfrm>
            <a:off x="629587" y="897257"/>
            <a:ext cx="11242623" cy="923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</a:rPr>
              <a:t>Look around the classroom. Draw an object and write about it.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FA2BDE-48C6-4226-91CA-4206F9340BEA}"/>
              </a:ext>
            </a:extLst>
          </p:cNvPr>
          <p:cNvSpPr/>
          <p:nvPr/>
        </p:nvSpPr>
        <p:spPr>
          <a:xfrm>
            <a:off x="3312826" y="2804168"/>
            <a:ext cx="7787565" cy="22591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This is </a:t>
            </a:r>
            <a:r>
              <a:rPr lang="en-US" sz="4800" u="sng" dirty="0">
                <a:solidFill>
                  <a:srgbClr val="FF0000"/>
                </a:solidFill>
              </a:rPr>
              <a:t>a</a:t>
            </a:r>
            <a:r>
              <a:rPr lang="en-US" sz="4800" dirty="0">
                <a:solidFill>
                  <a:schemeClr val="accent1"/>
                </a:solidFill>
              </a:rPr>
              <a:t> notebook.</a:t>
            </a:r>
          </a:p>
          <a:p>
            <a:pPr algn="ctr"/>
            <a:r>
              <a:rPr lang="en-US" sz="4800" u="sng" dirty="0">
                <a:solidFill>
                  <a:srgbClr val="FF0000"/>
                </a:solidFill>
              </a:rPr>
              <a:t>The</a:t>
            </a:r>
            <a:r>
              <a:rPr lang="en-US" sz="4800" dirty="0">
                <a:solidFill>
                  <a:schemeClr val="accent1"/>
                </a:solidFill>
              </a:rPr>
              <a:t> notebook is new.</a:t>
            </a: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8EB974-048A-4D8F-AFBA-9B755E329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53" y="2444903"/>
            <a:ext cx="2433673" cy="29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7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86" y="568265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346645" cy="190761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Definite &amp; indefinite articles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49257E-A99B-4D51-A11F-269537AAEE63}"/>
              </a:ext>
            </a:extLst>
          </p:cNvPr>
          <p:cNvSpPr/>
          <p:nvPr/>
        </p:nvSpPr>
        <p:spPr>
          <a:xfrm>
            <a:off x="464695" y="604473"/>
            <a:ext cx="11032760" cy="21793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ARTICLES</a:t>
            </a:r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An </a:t>
            </a:r>
            <a:r>
              <a:rPr lang="en-US" sz="3200" b="1" dirty="0">
                <a:solidFill>
                  <a:schemeClr val="accent1"/>
                </a:solidFill>
              </a:rPr>
              <a:t>article</a:t>
            </a:r>
            <a:r>
              <a:rPr lang="en-US" sz="3200" dirty="0">
                <a:solidFill>
                  <a:schemeClr val="accent1"/>
                </a:solidFill>
              </a:rPr>
              <a:t> is a word that is used to describe specific or unspecific nouns. </a:t>
            </a:r>
            <a:r>
              <a:rPr lang="en-US" sz="3200" b="1" i="1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 or </a:t>
            </a:r>
            <a:r>
              <a:rPr lang="en-US" sz="3200" b="1" i="1" dirty="0">
                <a:solidFill>
                  <a:srgbClr val="FF0000"/>
                </a:solidFill>
              </a:rPr>
              <a:t>An</a:t>
            </a:r>
            <a:r>
              <a:rPr lang="en-US" sz="3200" dirty="0">
                <a:solidFill>
                  <a:schemeClr val="accent1"/>
                </a:solidFill>
              </a:rPr>
              <a:t>: indefinite article, </a:t>
            </a:r>
            <a:r>
              <a:rPr lang="en-US" sz="3200" b="1" i="1" dirty="0">
                <a:solidFill>
                  <a:srgbClr val="FF0000"/>
                </a:solidFill>
              </a:rPr>
              <a:t>The</a:t>
            </a:r>
            <a:r>
              <a:rPr lang="en-US" sz="3200" dirty="0">
                <a:solidFill>
                  <a:schemeClr val="accent1"/>
                </a:solidFill>
              </a:rPr>
              <a:t>: definite article.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Flowchart: Sequential Access Storage 7">
            <a:extLst>
              <a:ext uri="{FF2B5EF4-FFF2-40B4-BE49-F238E27FC236}">
                <a16:creationId xmlns:a16="http://schemas.microsoft.com/office/drawing/2014/main" id="{B6676F46-DD46-4E36-BF91-9C78BFFDEA9D}"/>
              </a:ext>
            </a:extLst>
          </p:cNvPr>
          <p:cNvSpPr/>
          <p:nvPr/>
        </p:nvSpPr>
        <p:spPr>
          <a:xfrm>
            <a:off x="464695" y="2518789"/>
            <a:ext cx="6670623" cy="3734738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need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 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stamp.</a:t>
            </a:r>
          </a:p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 is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accountant.</a:t>
            </a:r>
          </a:p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 you turn on 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TV?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5236105C-E998-486A-8261-B00FC2D90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43" y="2925804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0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5335</TotalTime>
  <Words>807</Words>
  <Application>Microsoft Office PowerPoint</Application>
  <PresentationFormat>Widescreen</PresentationFormat>
  <Paragraphs>109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294</cp:revision>
  <dcterms:created xsi:type="dcterms:W3CDTF">2020-12-08T03:17:05Z</dcterms:created>
  <dcterms:modified xsi:type="dcterms:W3CDTF">2023-07-27T11:37:31Z</dcterms:modified>
</cp:coreProperties>
</file>