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300" r:id="rId2"/>
    <p:sldId id="304" r:id="rId3"/>
    <p:sldId id="302" r:id="rId4"/>
    <p:sldId id="303" r:id="rId5"/>
    <p:sldId id="292" r:id="rId6"/>
    <p:sldId id="301" r:id="rId7"/>
    <p:sldId id="306" r:id="rId8"/>
    <p:sldId id="352" r:id="rId9"/>
    <p:sldId id="363" r:id="rId10"/>
    <p:sldId id="357" r:id="rId11"/>
    <p:sldId id="353" r:id="rId12"/>
    <p:sldId id="367" r:id="rId13"/>
    <p:sldId id="359" r:id="rId14"/>
    <p:sldId id="354" r:id="rId15"/>
    <p:sldId id="339" r:id="rId16"/>
    <p:sldId id="360" r:id="rId17"/>
    <p:sldId id="364" r:id="rId18"/>
    <p:sldId id="368" r:id="rId19"/>
    <p:sldId id="366" r:id="rId20"/>
    <p:sldId id="315" r:id="rId21"/>
    <p:sldId id="332" r:id="rId22"/>
    <p:sldId id="365" r:id="rId23"/>
    <p:sldId id="331" r:id="rId24"/>
    <p:sldId id="328" r:id="rId25"/>
    <p:sldId id="329" r:id="rId26"/>
    <p:sldId id="330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763" autoAdjust="0"/>
    <p:restoredTop sz="93883" autoAdjust="0"/>
  </p:normalViewPr>
  <p:slideViewPr>
    <p:cSldViewPr snapToGrid="0">
      <p:cViewPr>
        <p:scale>
          <a:sx n="16" d="100"/>
          <a:sy n="16" d="100"/>
        </p:scale>
        <p:origin x="537" y="1527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7686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28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958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8035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70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5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it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008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2558521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3: MUSIC AND ARTS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1045661" y="-41098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1.2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eduhome.com.vn/DHALesson?idGrade=10&amp;idSubject=1&amp;idSeries=118&amp;idTheme=1067&amp;IdLevel=3&amp;idThemeServer=79" TargetMode="Externa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Unit 3: Music and Arts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1.2: Grammar</a:t>
            </a:r>
            <a:endParaRPr lang="en-US" sz="3200" dirty="0"/>
          </a:p>
          <a:p>
            <a:pPr algn="ctr"/>
            <a:r>
              <a:rPr lang="en-US" sz="3200">
                <a:solidFill>
                  <a:srgbClr val="FF0000"/>
                </a:solidFill>
              </a:rPr>
              <a:t>Page</a:t>
            </a:r>
            <a:r>
              <a:rPr lang="en-US" sz="3200"/>
              <a:t> </a:t>
            </a:r>
            <a:r>
              <a:rPr lang="en-US" sz="3200">
                <a:solidFill>
                  <a:srgbClr val="FF0000"/>
                </a:solidFill>
              </a:rPr>
              <a:t>21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6595" y="807723"/>
            <a:ext cx="9597477" cy="4989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265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713" t="6432" r="10145"/>
          <a:stretch/>
        </p:blipFill>
        <p:spPr>
          <a:xfrm>
            <a:off x="8920328" y="950768"/>
            <a:ext cx="3179136" cy="1726185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56298" y="375420"/>
            <a:ext cx="11025962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b. Circle the correct words. </a:t>
            </a:r>
            <a:endParaRPr lang="en-US" sz="3200" b="1" i="1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55737" y="1535543"/>
            <a:ext cx="1002708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1. Sarah </a:t>
            </a:r>
            <a:r>
              <a:rPr lang="en-US" sz="3600" i="1"/>
              <a:t>love/loves </a:t>
            </a:r>
            <a:r>
              <a:rPr lang="en-US" sz="3600"/>
              <a:t>jazz.</a:t>
            </a:r>
            <a:br>
              <a:rPr lang="en-US" sz="3600"/>
            </a:br>
            <a:r>
              <a:rPr lang="en-US" sz="3600"/>
              <a:t>    She </a:t>
            </a:r>
            <a:r>
              <a:rPr lang="en-US" sz="3600" i="1"/>
              <a:t>don't/doesn't </a:t>
            </a:r>
            <a:r>
              <a:rPr lang="en-US" sz="3600"/>
              <a:t>like rock music.</a:t>
            </a:r>
          </a:p>
          <a:p>
            <a:endParaRPr lang="en-US" sz="3600"/>
          </a:p>
          <a:p>
            <a:r>
              <a:rPr lang="en-US" sz="3600"/>
              <a:t>2. Matt often </a:t>
            </a:r>
            <a:r>
              <a:rPr lang="en-US" sz="3600" i="1"/>
              <a:t>listen/listens </a:t>
            </a:r>
            <a:r>
              <a:rPr lang="en-US" sz="3600"/>
              <a:t>to his favorite rock songs</a:t>
            </a:r>
            <a:br>
              <a:rPr lang="en-US" sz="3600"/>
            </a:br>
            <a:r>
              <a:rPr lang="en-US" sz="3600"/>
              <a:t>when he </a:t>
            </a:r>
            <a:r>
              <a:rPr lang="en-US" sz="3600" i="1"/>
              <a:t>do/does </a:t>
            </a:r>
            <a:r>
              <a:rPr lang="en-US" sz="3600"/>
              <a:t>his homework.</a:t>
            </a:r>
          </a:p>
          <a:p>
            <a:br>
              <a:rPr lang="en-US" sz="3600"/>
            </a:br>
            <a:r>
              <a:rPr lang="en-US" sz="3600"/>
              <a:t>3. I </a:t>
            </a:r>
            <a:r>
              <a:rPr lang="en-US" sz="3600" i="1"/>
              <a:t>don't/doesn't </a:t>
            </a:r>
            <a:r>
              <a:rPr lang="en-US" sz="3600"/>
              <a:t>like listening to classical music. It </a:t>
            </a:r>
            <a:r>
              <a:rPr lang="en-US" sz="3600" i="1"/>
              <a:t>is/are </a:t>
            </a:r>
            <a:r>
              <a:rPr lang="en-US" sz="3600"/>
              <a:t>boring. </a:t>
            </a:r>
            <a:br>
              <a:rPr lang="en-US" sz="3600"/>
            </a:br>
            <a:endParaRPr lang="en-US" sz="3600"/>
          </a:p>
        </p:txBody>
      </p:sp>
      <p:sp>
        <p:nvSpPr>
          <p:cNvPr id="26" name="Oval 25"/>
          <p:cNvSpPr/>
          <p:nvPr/>
        </p:nvSpPr>
        <p:spPr>
          <a:xfrm>
            <a:off x="3081501" y="3810008"/>
            <a:ext cx="976117" cy="52938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2998382" y="2173708"/>
            <a:ext cx="1454582" cy="56341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4448612" y="3180441"/>
            <a:ext cx="1220667" cy="6295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3258048" y="1636225"/>
            <a:ext cx="1019990" cy="50660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1225403" y="2072708"/>
            <a:ext cx="946298" cy="2126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1977137" y="4302241"/>
            <a:ext cx="38912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1323754" y="3717466"/>
            <a:ext cx="749596" cy="1772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1225403" y="2673157"/>
            <a:ext cx="579476" cy="759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V="1">
            <a:off x="9817141" y="5430696"/>
            <a:ext cx="219994" cy="8862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648562" y="5429654"/>
            <a:ext cx="550186" cy="5319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4" name="Oval 53"/>
          <p:cNvSpPr/>
          <p:nvPr/>
        </p:nvSpPr>
        <p:spPr>
          <a:xfrm>
            <a:off x="1442900" y="4901475"/>
            <a:ext cx="1002588" cy="53190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1140339" y="5387122"/>
            <a:ext cx="21749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369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31" grpId="0" animBg="1"/>
      <p:bldP spid="53" grpId="0" animBg="1"/>
      <p:bldP spid="5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9820"/>
            <a:ext cx="9340770" cy="622718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289553" y="1015128"/>
            <a:ext cx="4902447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486719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1229" y="1216521"/>
            <a:ext cx="1102596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4. - </a:t>
            </a:r>
            <a:r>
              <a:rPr lang="en-US" sz="3600" i="1" dirty="0"/>
              <a:t>Do/Does </a:t>
            </a:r>
            <a:r>
              <a:rPr lang="en-US" sz="3600" dirty="0"/>
              <a:t>your parents </a:t>
            </a:r>
            <a:r>
              <a:rPr lang="en-US" sz="3600" i="1" dirty="0"/>
              <a:t>listen/listens </a:t>
            </a:r>
            <a:r>
              <a:rPr lang="en-US" sz="3600" dirty="0"/>
              <a:t>to country music?</a:t>
            </a:r>
            <a:br>
              <a:rPr lang="en-US" sz="3600" dirty="0"/>
            </a:br>
            <a:r>
              <a:rPr lang="en-US" sz="3600" dirty="0"/>
              <a:t>    - Yes, they </a:t>
            </a:r>
            <a:r>
              <a:rPr lang="en-US" sz="3600" i="1" dirty="0"/>
              <a:t>love/loves </a:t>
            </a:r>
            <a:r>
              <a:rPr lang="en-US" sz="3600" dirty="0"/>
              <a:t>it.</a:t>
            </a:r>
          </a:p>
          <a:p>
            <a:br>
              <a:rPr lang="en-US" sz="3600" dirty="0"/>
            </a:br>
            <a:r>
              <a:rPr lang="en-US" sz="3600" dirty="0"/>
              <a:t>5. My sister and I </a:t>
            </a:r>
            <a:r>
              <a:rPr lang="en-US" sz="3600" i="1" dirty="0"/>
              <a:t>play/plays </a:t>
            </a:r>
            <a:r>
              <a:rPr lang="en-US" sz="3600" dirty="0"/>
              <a:t>the piano every day. We </a:t>
            </a:r>
            <a:r>
              <a:rPr lang="en-US" sz="3600" i="1" dirty="0"/>
              <a:t>practice/practices </a:t>
            </a:r>
            <a:r>
              <a:rPr lang="en-US" sz="3600" dirty="0"/>
              <a:t>in the evening.</a:t>
            </a:r>
          </a:p>
          <a:p>
            <a:br>
              <a:rPr lang="en-US" sz="3600" dirty="0"/>
            </a:br>
            <a:r>
              <a:rPr lang="en-US" sz="3600" dirty="0"/>
              <a:t>6. - When </a:t>
            </a:r>
            <a:r>
              <a:rPr lang="en-US" sz="3600" i="1" dirty="0"/>
              <a:t>do/does </a:t>
            </a:r>
            <a:r>
              <a:rPr lang="en-US" sz="3600" dirty="0"/>
              <a:t>the music show </a:t>
            </a:r>
            <a:r>
              <a:rPr lang="en-US" sz="3600" i="1" dirty="0"/>
              <a:t>finish/finishes</a:t>
            </a:r>
            <a:r>
              <a:rPr lang="en-US" sz="3600" dirty="0"/>
              <a:t>?</a:t>
            </a:r>
            <a:br>
              <a:rPr lang="en-US" sz="3600" dirty="0"/>
            </a:br>
            <a:r>
              <a:rPr lang="en-US" sz="3600" dirty="0"/>
              <a:t>    - It </a:t>
            </a:r>
            <a:r>
              <a:rPr lang="en-US" sz="3600" i="1" dirty="0"/>
              <a:t>finish/finishes </a:t>
            </a:r>
            <a:r>
              <a:rPr lang="en-US" sz="3600" dirty="0"/>
              <a:t>at 11 p.m. </a:t>
            </a:r>
          </a:p>
        </p:txBody>
      </p:sp>
      <p:sp>
        <p:nvSpPr>
          <p:cNvPr id="3" name="Rectangle 2"/>
          <p:cNvSpPr/>
          <p:nvPr/>
        </p:nvSpPr>
        <p:spPr>
          <a:xfrm>
            <a:off x="156299" y="365993"/>
            <a:ext cx="11025962" cy="58477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b. Circle the correct words. </a:t>
            </a:r>
            <a:endParaRPr lang="en-US" sz="3200" b="1" i="1">
              <a:solidFill>
                <a:srgbClr val="0070C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2770666" y="1849052"/>
            <a:ext cx="897567" cy="55152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1084522" y="1277682"/>
            <a:ext cx="606056" cy="4997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399299" y="3478678"/>
            <a:ext cx="1617060" cy="54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3661489" y="2952368"/>
            <a:ext cx="943440" cy="54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821823" y="4592973"/>
            <a:ext cx="1166037" cy="54226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3003547" y="4600199"/>
            <a:ext cx="1017181" cy="5350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2588831" y="5105509"/>
            <a:ext cx="1544378" cy="5909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2953192" y="1807535"/>
            <a:ext cx="2203599" cy="202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5231220" y="1277682"/>
            <a:ext cx="1194390" cy="4997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1919632" y="2339162"/>
            <a:ext cx="812935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931897" y="3416146"/>
            <a:ext cx="2736336" cy="921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9626452" y="3425820"/>
            <a:ext cx="623335" cy="2026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4054991" y="5080588"/>
            <a:ext cx="2732569" cy="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1084522" y="5612633"/>
            <a:ext cx="372138" cy="4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9740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019" y="393405"/>
            <a:ext cx="11419570" cy="58070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816107" y="2937297"/>
            <a:ext cx="3530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>
                <a:solidFill>
                  <a:srgbClr val="FF0000"/>
                </a:solidFill>
              </a:rPr>
              <a:t>Joe doesn’t like pop.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121821" y="2880497"/>
            <a:ext cx="20639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i="1">
                <a:solidFill>
                  <a:srgbClr val="FF0000"/>
                </a:solidFill>
              </a:rPr>
              <a:t>I love rock.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136605" y="5502596"/>
            <a:ext cx="320454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</a:rPr>
              <a:t>I don’t like </a:t>
            </a:r>
          </a:p>
          <a:p>
            <a:r>
              <a:rPr lang="en-US" sz="3200" i="1">
                <a:solidFill>
                  <a:srgbClr val="FF0000"/>
                </a:solidFill>
              </a:rPr>
              <a:t>hip hop.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66487" y="5479724"/>
            <a:ext cx="45023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>
                <a:solidFill>
                  <a:srgbClr val="FF0000"/>
                </a:solidFill>
              </a:rPr>
              <a:t>Does Tom like </a:t>
            </a:r>
          </a:p>
          <a:p>
            <a:r>
              <a:rPr lang="en-US" sz="3200" i="1">
                <a:solidFill>
                  <a:srgbClr val="FF0000"/>
                </a:solidFill>
              </a:rPr>
              <a:t>classical music?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98876" y="5536737"/>
            <a:ext cx="31699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i="1">
                <a:solidFill>
                  <a:srgbClr val="FF0000"/>
                </a:solidFill>
              </a:rPr>
              <a:t>Jack likes country music.</a:t>
            </a:r>
          </a:p>
        </p:txBody>
      </p:sp>
    </p:spTree>
    <p:extLst>
      <p:ext uri="{BB962C8B-B14F-4D97-AF65-F5344CB8AC3E}">
        <p14:creationId xmlns:p14="http://schemas.microsoft.com/office/powerpoint/2010/main" val="3229804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3650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flipH="1">
            <a:off x="378994" y="1922534"/>
            <a:ext cx="1146805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400" dirty="0"/>
              <a:t>1. I am not like listening to rock music. _____________</a:t>
            </a:r>
            <a:br>
              <a:rPr lang="en-US" sz="3400" dirty="0"/>
            </a:br>
            <a:endParaRPr lang="en-US" sz="3400" dirty="0"/>
          </a:p>
          <a:p>
            <a:r>
              <a:rPr lang="en-US" sz="3400" dirty="0"/>
              <a:t>2. I loves listening to pop music. ______________</a:t>
            </a:r>
            <a:br>
              <a:rPr lang="en-US" sz="3400" dirty="0"/>
            </a:br>
            <a:endParaRPr lang="en-US" sz="3400" dirty="0"/>
          </a:p>
          <a:p>
            <a:r>
              <a:rPr lang="en-US" sz="3400" dirty="0"/>
              <a:t>3. Are you like listening to jazz? - No, I don't.______________</a:t>
            </a:r>
            <a:br>
              <a:rPr lang="en-US" sz="3400" dirty="0"/>
            </a:br>
            <a:endParaRPr lang="en-US" sz="3400" dirty="0"/>
          </a:p>
          <a:p>
            <a:r>
              <a:rPr lang="en-US" sz="3400" dirty="0"/>
              <a:t>4. I likes playing classical music on the piano. ______________</a:t>
            </a:r>
            <a:br>
              <a:rPr lang="en-US" sz="3400" dirty="0"/>
            </a:br>
            <a:endParaRPr lang="en-US" sz="3400" dirty="0"/>
          </a:p>
        </p:txBody>
      </p:sp>
      <p:sp>
        <p:nvSpPr>
          <p:cNvPr id="3" name="TextBox 2"/>
          <p:cNvSpPr txBox="1"/>
          <p:nvPr/>
        </p:nvSpPr>
        <p:spPr>
          <a:xfrm>
            <a:off x="6912395" y="2927520"/>
            <a:ext cx="1149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love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9094834" y="3954733"/>
            <a:ext cx="1149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94834" y="4959780"/>
            <a:ext cx="1149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like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807534" y="365993"/>
            <a:ext cx="10384465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Underline the mistakes. Write the correct answers on the lines. </a:t>
            </a:r>
            <a:endParaRPr lang="en-US" sz="3600" b="1" i="1">
              <a:solidFill>
                <a:srgbClr val="0070C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061926" y="1904257"/>
            <a:ext cx="17625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do not</a:t>
            </a:r>
          </a:p>
        </p:txBody>
      </p: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1119421" y="2475788"/>
            <a:ext cx="1198477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1099752" y="3529179"/>
            <a:ext cx="840259" cy="1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893133" y="4484768"/>
            <a:ext cx="564963" cy="735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1119421" y="5581903"/>
            <a:ext cx="697022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685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86269" y="438249"/>
            <a:ext cx="9335386" cy="10772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Underline the mistakes. Write the correct answers on the lines. </a:t>
            </a:r>
            <a:endParaRPr lang="en-US" sz="3200" b="1" i="1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371" y="536181"/>
            <a:ext cx="1539551" cy="646331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Extra Practice</a:t>
            </a:r>
          </a:p>
          <a:p>
            <a:r>
              <a:rPr lang="en-US" dirty="0">
                <a:solidFill>
                  <a:schemeClr val="bg1"/>
                </a:solidFill>
              </a:rPr>
              <a:t>WB, </a:t>
            </a:r>
            <a:r>
              <a:rPr lang="en-US">
                <a:solidFill>
                  <a:schemeClr val="bg1"/>
                </a:solidFill>
              </a:rPr>
              <a:t>page 15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0243" y="2005561"/>
            <a:ext cx="1185175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/>
              <a:t>5. She like singing country music. ____________</a:t>
            </a:r>
          </a:p>
          <a:p>
            <a:br>
              <a:rPr lang="en-US" sz="3200" dirty="0"/>
            </a:br>
            <a:r>
              <a:rPr lang="en-US" sz="3200" dirty="0"/>
              <a:t>6. Is he like listening to country music? - Yes, he does._____________</a:t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/>
              <a:t>7. Does you like listening to classical music? - Yes, I am. ____________</a:t>
            </a:r>
            <a:br>
              <a:rPr lang="en-US" sz="3200" dirty="0"/>
            </a:br>
            <a:endParaRPr lang="en-US" sz="3200" dirty="0"/>
          </a:p>
          <a:p>
            <a:r>
              <a:rPr lang="en-US" sz="3200" dirty="0"/>
              <a:t>8. My dad don't like rock. He think it's noisy._______________ </a:t>
            </a:r>
            <a:br>
              <a:rPr lang="en-US" sz="3200" dirty="0"/>
            </a:b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6559202" y="1849734"/>
            <a:ext cx="11495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likes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556953" y="2496065"/>
            <a:ext cx="518983" cy="750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858781" y="3529180"/>
            <a:ext cx="228614" cy="4852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761837" y="2844454"/>
            <a:ext cx="15569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Does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879836" y="4521840"/>
            <a:ext cx="769776" cy="73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8826845" y="4521840"/>
            <a:ext cx="518983" cy="7503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9947409" y="3875509"/>
            <a:ext cx="18656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0000"/>
                </a:solidFill>
              </a:rPr>
              <a:t>Do - do</a:t>
            </a: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>
            <a:off x="2208124" y="5436973"/>
            <a:ext cx="832788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7708734" y="4906564"/>
            <a:ext cx="35476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doesn’t - thinks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5263978" y="5436973"/>
            <a:ext cx="794951" cy="0"/>
          </a:xfrm>
          <a:prstGeom prst="line">
            <a:avLst/>
          </a:prstGeom>
          <a:ln>
            <a:solidFill>
              <a:srgbClr val="00B05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407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8" grpId="0"/>
      <p:bldP spid="2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495" y="1384970"/>
            <a:ext cx="12068432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ME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My name’s Laura. I’m thirteen and I </a:t>
            </a:r>
            <a:r>
              <a:rPr lang="vi-VN" sz="36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come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from Seville. I               two brothers. My eldest brother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Javier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is nineteen and he                     at the Univeristy of Seville. My other brother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Hugo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is only four, so he                        to school. My grandma                   with us in our flat, and my parents of course!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My favorite time of year is the summer. My parents                         during August, so we                   in our house in the moutains. There’s a pool, but we                               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                      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in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 the afternoon because it’s really hot. In the evening, my dad                    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        		</a:t>
            </a:r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some amazing meals and we                dinner together outside.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0058399" y="1210961"/>
            <a:ext cx="1878229" cy="123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/>
          <p:cNvCxnSpPr>
            <a:cxnSpLocks/>
          </p:cNvCxnSpPr>
          <p:nvPr/>
        </p:nvCxnSpPr>
        <p:spPr>
          <a:xfrm>
            <a:off x="9057371" y="2305578"/>
            <a:ext cx="1033366" cy="1052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9992446" y="3254166"/>
            <a:ext cx="2121245" cy="411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cxnSpLocks/>
          </p:cNvCxnSpPr>
          <p:nvPr/>
        </p:nvCxnSpPr>
        <p:spPr>
          <a:xfrm>
            <a:off x="8427308" y="2820223"/>
            <a:ext cx="166342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3842951" y="3704367"/>
            <a:ext cx="139387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>
          <a:xfrm flipV="1">
            <a:off x="8172371" y="4641965"/>
            <a:ext cx="2045517" cy="1098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448697" y="5169117"/>
            <a:ext cx="1394254" cy="6179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08857" y="5536097"/>
            <a:ext cx="1878229" cy="1235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>
          <a:xfrm>
            <a:off x="224196" y="6029720"/>
            <a:ext cx="156694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10114212" y="595274"/>
            <a:ext cx="187771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1">
                <a:solidFill>
                  <a:srgbClr val="FF0000"/>
                </a:solidFill>
              </a:rPr>
              <a:t>have got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8550873" y="2356192"/>
            <a:ext cx="150752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FF0000"/>
                </a:solidFill>
              </a:rPr>
              <a:t>studies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131283" y="3207102"/>
            <a:ext cx="1282997" cy="617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FF0000"/>
                </a:solidFill>
              </a:rPr>
              <a:t>lives</a:t>
            </a:r>
          </a:p>
        </p:txBody>
      </p:sp>
      <p:sp>
        <p:nvSpPr>
          <p:cNvPr id="35" name="Rectangle 34"/>
          <p:cNvSpPr/>
          <p:nvPr/>
        </p:nvSpPr>
        <p:spPr>
          <a:xfrm>
            <a:off x="0" y="293021"/>
            <a:ext cx="12192000" cy="101566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000" b="1" dirty="0">
                <a:solidFill>
                  <a:srgbClr val="00B0F0"/>
                </a:solidFill>
              </a:rPr>
              <a:t>Complete the text with the </a:t>
            </a:r>
            <a:r>
              <a:rPr lang="en-US" sz="3000" b="1" u="sng" dirty="0">
                <a:solidFill>
                  <a:srgbClr val="00B0F0"/>
                </a:solidFill>
              </a:rPr>
              <a:t>affirmative</a:t>
            </a:r>
            <a:r>
              <a:rPr lang="en-US" sz="3000" b="1" dirty="0">
                <a:solidFill>
                  <a:srgbClr val="00B0F0"/>
                </a:solidFill>
              </a:rPr>
              <a:t> or </a:t>
            </a:r>
            <a:r>
              <a:rPr lang="en-US" sz="3000" b="1" u="sng" dirty="0">
                <a:solidFill>
                  <a:srgbClr val="00B0F0"/>
                </a:solidFill>
              </a:rPr>
              <a:t>negative</a:t>
            </a:r>
            <a:r>
              <a:rPr lang="en-US" sz="3000" b="1" dirty="0">
                <a:solidFill>
                  <a:srgbClr val="00B0F0"/>
                </a:solidFill>
              </a:rPr>
              <a:t> form of the verbs. </a:t>
            </a:r>
          </a:p>
          <a:p>
            <a:r>
              <a:rPr lang="en-US" sz="3000" i="1" dirty="0">
                <a:solidFill>
                  <a:srgbClr val="FF0000"/>
                </a:solidFill>
              </a:rPr>
              <a:t>     </a:t>
            </a:r>
            <a:r>
              <a:rPr lang="en-US" sz="3000" i="1" strike="sngStrike" dirty="0">
                <a:solidFill>
                  <a:srgbClr val="FF0000"/>
                </a:solidFill>
              </a:rPr>
              <a:t>come</a:t>
            </a:r>
            <a:r>
              <a:rPr lang="en-US" sz="3000" i="1" dirty="0">
                <a:solidFill>
                  <a:srgbClr val="FF0000"/>
                </a:solidFill>
              </a:rPr>
              <a:t>   work     cook     eat     go      have       live     stay     study     swim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093173" y="4133749"/>
            <a:ext cx="2203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FF0000"/>
                </a:solidFill>
              </a:rPr>
              <a:t>don’t</a:t>
            </a:r>
            <a:r>
              <a:rPr lang="en-US" sz="3600" i="1" dirty="0">
                <a:solidFill>
                  <a:srgbClr val="FF0000"/>
                </a:solidFill>
              </a:rPr>
              <a:t> work 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9880295" y="2791450"/>
            <a:ext cx="278823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400" i="1" dirty="0">
                <a:solidFill>
                  <a:srgbClr val="FF0000"/>
                </a:solidFill>
              </a:rPr>
              <a:t> </a:t>
            </a:r>
            <a:r>
              <a:rPr lang="en-US" sz="3400" i="1" dirty="0">
                <a:solidFill>
                  <a:srgbClr val="FF0000"/>
                </a:solidFill>
              </a:rPr>
              <a:t>doesn’t go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673613" y="4652954"/>
            <a:ext cx="13467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1">
                <a:solidFill>
                  <a:srgbClr val="FF0000"/>
                </a:solidFill>
              </a:rPr>
              <a:t>stay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5039" y="5063447"/>
            <a:ext cx="2295944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FF0000"/>
                </a:solidFill>
              </a:rPr>
              <a:t>don’t swim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49615" y="5536097"/>
            <a:ext cx="13467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1">
                <a:solidFill>
                  <a:srgbClr val="FF0000"/>
                </a:solidFill>
              </a:rPr>
              <a:t>cooks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717235" y="5532977"/>
            <a:ext cx="134679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FF0000"/>
                </a:solidFill>
              </a:rPr>
              <a:t>eat</a:t>
            </a:r>
          </a:p>
        </p:txBody>
      </p:sp>
      <p:cxnSp>
        <p:nvCxnSpPr>
          <p:cNvPr id="51" name="Straight Connector 50"/>
          <p:cNvCxnSpPr>
            <a:cxnSpLocks/>
          </p:cNvCxnSpPr>
          <p:nvPr/>
        </p:nvCxnSpPr>
        <p:spPr>
          <a:xfrm>
            <a:off x="6526555" y="6029720"/>
            <a:ext cx="116735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9101524" y="1830233"/>
            <a:ext cx="1223318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i="1" dirty="0">
                <a:solidFill>
                  <a:srgbClr val="FF0000"/>
                </a:solidFill>
              </a:rPr>
              <a:t>have</a:t>
            </a:r>
          </a:p>
        </p:txBody>
      </p:sp>
    </p:spTree>
    <p:extLst>
      <p:ext uri="{BB962C8B-B14F-4D97-AF65-F5344CB8AC3E}">
        <p14:creationId xmlns:p14="http://schemas.microsoft.com/office/powerpoint/2010/main" val="3286464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4" grpId="0"/>
      <p:bldP spid="39" grpId="0"/>
      <p:bldP spid="40" grpId="0"/>
      <p:bldP spid="42" grpId="0"/>
      <p:bldP spid="48" grpId="0"/>
      <p:bldP spid="49" grpId="0"/>
      <p:bldP spid="50" grpId="0"/>
      <p:bldP spid="5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66218"/>
            <a:ext cx="9316173" cy="621078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289553" y="853082"/>
            <a:ext cx="4902447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PRODUCTION</a:t>
            </a:r>
          </a:p>
        </p:txBody>
      </p:sp>
    </p:spTree>
    <p:extLst>
      <p:ext uri="{BB962C8B-B14F-4D97-AF65-F5344CB8AC3E}">
        <p14:creationId xmlns:p14="http://schemas.microsoft.com/office/powerpoint/2010/main" val="23518017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319456" y="1598212"/>
            <a:ext cx="5591219" cy="1304014"/>
          </a:xfrm>
          <a:prstGeom prst="wedgeRoundRectCallout">
            <a:avLst>
              <a:gd name="adj1" fmla="val 48418"/>
              <a:gd name="adj2" fmla="val 78777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>
                <a:solidFill>
                  <a:srgbClr val="0070C0"/>
                </a:solidFill>
              </a:rPr>
              <a:t>What kind of music do you like?</a:t>
            </a: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4" name="Rounded Rectangular Callout 3"/>
          <p:cNvSpPr/>
          <p:nvPr/>
        </p:nvSpPr>
        <p:spPr>
          <a:xfrm>
            <a:off x="6400472" y="1598212"/>
            <a:ext cx="4800600" cy="901987"/>
          </a:xfrm>
          <a:prstGeom prst="wedgeRoundRectCallout">
            <a:avLst>
              <a:gd name="adj1" fmla="val -48209"/>
              <a:gd name="adj2" fmla="val 9568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>
                <a:solidFill>
                  <a:srgbClr val="00B050"/>
                </a:solidFill>
              </a:rPr>
              <a:t>I like hip hop. It’s exciting.</a:t>
            </a:r>
            <a:endParaRPr lang="en-US" sz="3200" i="1" dirty="0">
              <a:solidFill>
                <a:srgbClr val="00B05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99340" y="548873"/>
            <a:ext cx="6997179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Ask and answer.</a:t>
            </a:r>
            <a:endParaRPr lang="en-US" sz="3600" b="1" i="1">
              <a:solidFill>
                <a:srgbClr val="0070C0"/>
              </a:solidFill>
            </a:endParaRPr>
          </a:p>
        </p:txBody>
      </p:sp>
      <p:pic>
        <p:nvPicPr>
          <p:cNvPr id="6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2378" y="4924421"/>
            <a:ext cx="1985574" cy="1132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6400472" y="3181874"/>
            <a:ext cx="4800600" cy="901987"/>
          </a:xfrm>
          <a:prstGeom prst="wedgeRoundRectCallout">
            <a:avLst>
              <a:gd name="adj1" fmla="val -48209"/>
              <a:gd name="adj2" fmla="val 9568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i="1">
                <a:solidFill>
                  <a:srgbClr val="00B050"/>
                </a:solidFill>
              </a:rPr>
              <a:t>I like pop. It’s interesting.</a:t>
            </a:r>
            <a:endParaRPr lang="en-US" sz="32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6945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62445" y="709744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8662" y="1799201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105987" y="4916619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4868" y="3152359"/>
            <a:ext cx="3700873" cy="7548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4216" y="471964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4839" y="452225"/>
            <a:ext cx="10547738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QUESTION GAME - </a:t>
            </a:r>
            <a:r>
              <a:rPr lang="en-US" sz="3600" b="1" i="1">
                <a:solidFill>
                  <a:srgbClr val="FF0000"/>
                </a:solidFill>
              </a:rPr>
              <a:t>PING PONG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307100" y="1379981"/>
            <a:ext cx="5591219" cy="1304014"/>
          </a:xfrm>
          <a:prstGeom prst="wedgeRoundRectCallout">
            <a:avLst>
              <a:gd name="adj1" fmla="val 48418"/>
              <a:gd name="adj2" fmla="val 78777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I work at an international school. And you? 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6441661" y="4832039"/>
            <a:ext cx="4800600" cy="901987"/>
          </a:xfrm>
          <a:prstGeom prst="wedgeRoundRectCallout">
            <a:avLst>
              <a:gd name="adj1" fmla="val -48209"/>
              <a:gd name="adj2" fmla="val 9568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</a:t>
            </a:r>
            <a:r>
              <a:rPr lang="en-US" sz="32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like jazz.</a:t>
            </a:r>
          </a:p>
        </p:txBody>
      </p:sp>
      <p:sp>
        <p:nvSpPr>
          <p:cNvPr id="7" name="Rounded Rectangular Callout 6"/>
          <p:cNvSpPr/>
          <p:nvPr/>
        </p:nvSpPr>
        <p:spPr>
          <a:xfrm>
            <a:off x="6441661" y="2361295"/>
            <a:ext cx="4800600" cy="901987"/>
          </a:xfrm>
          <a:prstGeom prst="wedgeRoundRectCallout">
            <a:avLst>
              <a:gd name="adj1" fmla="val -48209"/>
              <a:gd name="adj2" fmla="val 95680"/>
              <a:gd name="adj3" fmla="val 16667"/>
            </a:avLst>
          </a:prstGeom>
          <a:solidFill>
            <a:schemeClr val="bg1"/>
          </a:solidFill>
          <a:ln>
            <a:solidFill>
              <a:srgbClr val="00B05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am a student</a:t>
            </a:r>
            <a:r>
              <a:rPr lang="en-US" sz="3200" i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307100" y="3768955"/>
            <a:ext cx="5591219" cy="1304014"/>
          </a:xfrm>
          <a:prstGeom prst="wedgeRoundRectCallout">
            <a:avLst>
              <a:gd name="adj1" fmla="val 48418"/>
              <a:gd name="adj2" fmla="val 78777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  <a:latin typeface="+mj-lt"/>
              </a:rPr>
              <a:t>I like rock music.</a:t>
            </a:r>
            <a:r>
              <a:rPr lang="vi-VN" sz="3200" dirty="0">
                <a:solidFill>
                  <a:srgbClr val="0070C0"/>
                </a:solidFill>
                <a:latin typeface="+mj-lt"/>
              </a:rPr>
              <a:t> 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vi-VN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 you</a:t>
            </a:r>
            <a:r>
              <a:rPr lang="en-US" sz="3200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266177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0645" y="1547071"/>
            <a:ext cx="9428606" cy="462369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9290" y="503847"/>
            <a:ext cx="1595534" cy="681135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Extra Practice </a:t>
            </a:r>
          </a:p>
          <a:p>
            <a:pPr algn="ctr"/>
            <a:r>
              <a:rPr lang="en-US" dirty="0"/>
              <a:t>DHA</a:t>
            </a:r>
          </a:p>
        </p:txBody>
      </p:sp>
      <p:sp>
        <p:nvSpPr>
          <p:cNvPr id="4" name="Rectangle 3"/>
          <p:cNvSpPr/>
          <p:nvPr/>
        </p:nvSpPr>
        <p:spPr>
          <a:xfrm>
            <a:off x="2360645" y="404537"/>
            <a:ext cx="927157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Play the games in DHA App.</a:t>
            </a:r>
            <a:r>
              <a:rPr lang="en-US" sz="2400" i="1" dirty="0">
                <a:solidFill>
                  <a:srgbClr val="0070C0"/>
                </a:solidFill>
              </a:rPr>
              <a:t> Click the picture below.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385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268" y="277792"/>
            <a:ext cx="9099246" cy="620403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822076" y="2064624"/>
            <a:ext cx="971550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Grammar: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Using </a:t>
            </a:r>
            <a:r>
              <a:rPr lang="en-US" sz="3600" i="1" dirty="0">
                <a:solidFill>
                  <a:srgbClr val="C00000"/>
                </a:solidFill>
              </a:rPr>
              <a:t>Present Simple for facts.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Talking about things that we consider as facts (such as likes and dislikes), or things that are true for a long time.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452487" y="1979267"/>
            <a:ext cx="11604395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making sentences using the </a:t>
            </a:r>
            <a:r>
              <a:rPr lang="en-US" sz="3600" b="1" i="1" dirty="0">
                <a:solidFill>
                  <a:srgbClr val="0070C0"/>
                </a:solidFill>
              </a:rPr>
              <a:t>Present Simple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Complete the grammar notes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15.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22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on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7277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211076" y="650361"/>
            <a:ext cx="598092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dirty="0">
              <a:solidFill>
                <a:srgbClr val="0070C0"/>
              </a:solidFill>
              <a:highlight>
                <a:srgbClr val="FFFF00"/>
              </a:highlight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accent1"/>
                </a:solidFill>
              </a:rPr>
              <a:t>use </a:t>
            </a:r>
            <a:r>
              <a:rPr lang="en-US" sz="3600" b="1" i="1" dirty="0">
                <a:solidFill>
                  <a:schemeClr val="accent1"/>
                </a:solidFill>
              </a:rPr>
              <a:t>Present Simple </a:t>
            </a:r>
            <a:r>
              <a:rPr lang="en-US" sz="3600" i="1" dirty="0">
                <a:solidFill>
                  <a:schemeClr val="accent1"/>
                </a:solidFill>
              </a:rPr>
              <a:t>to talk about facts</a:t>
            </a:r>
            <a:r>
              <a:rPr lang="vi-VN" sz="3600" i="1" dirty="0">
                <a:solidFill>
                  <a:schemeClr val="accent1"/>
                </a:solidFill>
              </a:rPr>
              <a:t>.</a:t>
            </a:r>
            <a:endParaRPr lang="en-US" sz="3600" i="1" dirty="0">
              <a:solidFill>
                <a:schemeClr val="accent1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talk about things that we consider as facts (such as likes and dislikes) or are true for a long time</a:t>
            </a:r>
            <a:r>
              <a:rPr lang="vi-VN" sz="3600" i="1" dirty="0">
                <a:solidFill>
                  <a:srgbClr val="0070C0"/>
                </a:solidFill>
              </a:rPr>
              <a:t>.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br>
              <a:rPr lang="en-US" sz="3600" dirty="0"/>
            </a:br>
            <a:endParaRPr lang="en-US" sz="3600" dirty="0">
              <a:solidFill>
                <a:schemeClr val="accent1"/>
              </a:solidFill>
            </a:endParaRPr>
          </a:p>
          <a:p>
            <a:endParaRPr lang="en-US" sz="3600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9074552" y="168990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593" y="360216"/>
            <a:ext cx="9144000" cy="5976503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3769735" y="4262109"/>
            <a:ext cx="4515716" cy="1787236"/>
          </a:xfrm>
          <a:prstGeom prst="ellipse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i="1">
                <a:solidFill>
                  <a:schemeClr val="accent1"/>
                </a:solidFill>
              </a:rPr>
              <a:t>Present Simple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835131636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5017" y="816896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6726" y="306237"/>
            <a:ext cx="3535708" cy="165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65017" y="1956391"/>
            <a:ext cx="10701188" cy="3518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b="1" dirty="0">
                <a:solidFill>
                  <a:srgbClr val="0070C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Talk about what you do every day in the correct order. </a:t>
            </a: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 wake up at 6:30 a.m./ I have a shower./ I have breakfast./ I brush my teeth./ I put on my clothes./ I leave my house at 7:30./ I walk to the bus stop./…</a:t>
            </a:r>
            <a:endParaRPr lang="en-US" sz="3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7249212" y="552140"/>
            <a:ext cx="4902447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29" y="369358"/>
            <a:ext cx="5584302" cy="6024596"/>
          </a:xfrm>
          <a:prstGeom prst="rect">
            <a:avLst/>
          </a:prstGeom>
        </p:spPr>
      </p:pic>
      <p:cxnSp>
        <p:nvCxnSpPr>
          <p:cNvPr id="5" name="Straight Arrow Connector 4"/>
          <p:cNvCxnSpPr>
            <a:cxnSpLocks/>
          </p:cNvCxnSpPr>
          <p:nvPr/>
        </p:nvCxnSpPr>
        <p:spPr>
          <a:xfrm flipV="1">
            <a:off x="5318386" y="2060028"/>
            <a:ext cx="777614" cy="351080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691116" y="5720316"/>
            <a:ext cx="18075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403498" y="5720316"/>
            <a:ext cx="3508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</p:cNvCxnSpPr>
          <p:nvPr/>
        </p:nvCxnSpPr>
        <p:spPr>
          <a:xfrm flipV="1">
            <a:off x="2551814" y="3551274"/>
            <a:ext cx="3544186" cy="20195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" name="Rounded Rectangle 29"/>
          <p:cNvSpPr/>
          <p:nvPr/>
        </p:nvSpPr>
        <p:spPr>
          <a:xfrm>
            <a:off x="2985880" y="4395557"/>
            <a:ext cx="2126512" cy="44334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</a:rPr>
              <a:t>Does … like …?</a:t>
            </a:r>
            <a:endParaRPr lang="en-US" sz="2400" b="1" dirty="0">
              <a:solidFill>
                <a:srgbClr val="FF0000"/>
              </a:solidFill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4323907" y="6021572"/>
            <a:ext cx="3508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984025" y="556054"/>
            <a:ext cx="6289674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/>
                </a:solidFill>
              </a:rPr>
              <a:t>Present Simple for facts </a:t>
            </a:r>
            <a:br>
              <a:rPr lang="en-US" sz="2800" b="1" dirty="0">
                <a:solidFill>
                  <a:schemeClr val="accent6"/>
                </a:solidFill>
              </a:rPr>
            </a:br>
            <a:r>
              <a:rPr lang="en-US" sz="2800" dirty="0">
                <a:solidFill>
                  <a:srgbClr val="0070C0"/>
                </a:solidFill>
              </a:rPr>
              <a:t>We can use the Present Simple to talk about things that</a:t>
            </a:r>
            <a:r>
              <a:rPr lang="vi-VN" sz="2800" dirty="0">
                <a:solidFill>
                  <a:srgbClr val="0070C0"/>
                </a:solidFill>
              </a:rPr>
              <a:t> </a:t>
            </a:r>
            <a:r>
              <a:rPr lang="en-US" sz="2800" dirty="0">
                <a:solidFill>
                  <a:srgbClr val="0070C0"/>
                </a:solidFill>
              </a:rPr>
              <a:t>we consider as facts (such as likes and dislikes) or are</a:t>
            </a:r>
            <a:r>
              <a:rPr lang="vi-VN" sz="2800" dirty="0">
                <a:solidFill>
                  <a:srgbClr val="0070C0"/>
                </a:solidFill>
              </a:rPr>
              <a:t> </a:t>
            </a:r>
            <a:r>
              <a:rPr lang="en-US" sz="2800" dirty="0">
                <a:solidFill>
                  <a:srgbClr val="0070C0"/>
                </a:solidFill>
              </a:rPr>
              <a:t>true for a long time.</a:t>
            </a:r>
          </a:p>
          <a:p>
            <a:br>
              <a:rPr lang="en-US" sz="2800" dirty="0">
                <a:solidFill>
                  <a:srgbClr val="0070C0"/>
                </a:solidFill>
              </a:rPr>
            </a:br>
            <a:r>
              <a:rPr lang="en-US" sz="2800" dirty="0">
                <a:solidFill>
                  <a:srgbClr val="0070C0"/>
                </a:solidFill>
              </a:rPr>
              <a:t>We form the Present Simple with regular verbs like this:</a:t>
            </a:r>
            <a:br>
              <a:rPr lang="en-US" sz="28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• Positive: S + Verb (</a:t>
            </a:r>
            <a:r>
              <a:rPr lang="en-US" sz="2400" dirty="0">
                <a:solidFill>
                  <a:srgbClr val="FF0000"/>
                </a:solidFill>
              </a:rPr>
              <a:t>-s/-es</a:t>
            </a:r>
            <a:r>
              <a:rPr lang="en-US" sz="2400" dirty="0">
                <a:solidFill>
                  <a:srgbClr val="0070C0"/>
                </a:solidFill>
              </a:rPr>
              <a:t>) + (object).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• Negative: S + </a:t>
            </a:r>
            <a:r>
              <a:rPr lang="en-US" sz="2400" dirty="0">
                <a:solidFill>
                  <a:srgbClr val="FF0000"/>
                </a:solidFill>
              </a:rPr>
              <a:t>don't/doesn't</a:t>
            </a:r>
            <a:r>
              <a:rPr lang="en-US" sz="2400" dirty="0">
                <a:solidFill>
                  <a:srgbClr val="0070C0"/>
                </a:solidFill>
              </a:rPr>
              <a:t> + Verb + (object).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dirty="0">
                <a:solidFill>
                  <a:srgbClr val="0070C0"/>
                </a:solidFill>
              </a:rPr>
              <a:t>• Question: </a:t>
            </a:r>
            <a:r>
              <a:rPr lang="en-US" sz="2400" dirty="0">
                <a:solidFill>
                  <a:srgbClr val="FF0000"/>
                </a:solidFill>
              </a:rPr>
              <a:t>Do/Does</a:t>
            </a:r>
            <a:r>
              <a:rPr lang="en-US" sz="2400" dirty="0">
                <a:solidFill>
                  <a:srgbClr val="0070C0"/>
                </a:solidFill>
              </a:rPr>
              <a:t> + S + Verb + (object)? </a:t>
            </a:r>
          </a:p>
        </p:txBody>
      </p:sp>
      <p:pic>
        <p:nvPicPr>
          <p:cNvPr id="12" name="CD1-TRACK 25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092" end="305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41769" y="887988"/>
            <a:ext cx="484021" cy="48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009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099" y="1681229"/>
            <a:ext cx="9115443" cy="457200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28698" y="362089"/>
            <a:ext cx="11025962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</a:rPr>
              <a:t>Present Simple for facts </a:t>
            </a:r>
            <a:endParaRPr lang="en-US" sz="3600" b="1" i="1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8166" y="1034898"/>
            <a:ext cx="23707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accent6"/>
                </a:solidFill>
              </a:rPr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2740210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5826</TotalTime>
  <Words>903</Words>
  <Application>Microsoft Office PowerPoint</Application>
  <PresentationFormat>Widescreen</PresentationFormat>
  <Paragraphs>107</Paragraphs>
  <Slides>26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367</cp:revision>
  <dcterms:created xsi:type="dcterms:W3CDTF">2020-12-08T03:17:05Z</dcterms:created>
  <dcterms:modified xsi:type="dcterms:W3CDTF">2023-07-27T10:18:00Z</dcterms:modified>
</cp:coreProperties>
</file>