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5"/>
  </p:notesMasterIdLst>
  <p:sldIdLst>
    <p:sldId id="305" r:id="rId2"/>
    <p:sldId id="460" r:id="rId3"/>
    <p:sldId id="450" r:id="rId4"/>
    <p:sldId id="455" r:id="rId5"/>
    <p:sldId id="461" r:id="rId6"/>
    <p:sldId id="465" r:id="rId7"/>
    <p:sldId id="462" r:id="rId8"/>
    <p:sldId id="464" r:id="rId9"/>
    <p:sldId id="463" r:id="rId10"/>
    <p:sldId id="458" r:id="rId11"/>
    <p:sldId id="453" r:id="rId12"/>
    <p:sldId id="452" r:id="rId13"/>
    <p:sldId id="446" r:id="rId14"/>
  </p:sldIdLst>
  <p:sldSz cx="12192000" cy="6858000"/>
  <p:notesSz cx="6858000" cy="9144000"/>
  <p:custDataLst>
    <p:tags r:id="rId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6600FF"/>
    <a:srgbClr val="CE229D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4" autoAdjust="0"/>
    <p:restoredTop sz="85063" autoAdjust="0"/>
  </p:normalViewPr>
  <p:slideViewPr>
    <p:cSldViewPr>
      <p:cViewPr>
        <p:scale>
          <a:sx n="84" d="100"/>
          <a:sy n="84" d="100"/>
        </p:scale>
        <p:origin x="-564" y="-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B3E50B-2F52-41E6-9600-8A3ACE480E0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3383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B3E50B-2F52-41E6-9600-8A3ACE480E0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5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338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371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82D5-9A57-4D41-8004-71D48B91AAE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40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68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626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003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7909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623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2696-76AD-4910-A61C-3CE08A88858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81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77251-FB86-4650-828E-17A56F22E6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92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3958-85A8-4553-BC98-7A311689EA7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14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5E1B-FAE3-42FB-B73C-249FC76A0D5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89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F60A-B2C2-4E61-93F5-1F7E1FE20ED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37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C414E-8818-47C0-B21F-C4A253DB29F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908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29E7-4A63-4BC8-9C79-6DB6766CB83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143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1B41-189D-461C-B5D3-0D02BCB040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028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9C9A-42F9-4C34-8C3D-8412EB6BE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642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66E5-8B6A-48A2-893E-41C249D68A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8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06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350"/>
            <a:ext cx="12192000" cy="6933350"/>
          </a:xfrm>
          <a:prstGeom prst="rect">
            <a:avLst/>
          </a:prstGeom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xmlns="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844" y="1484784"/>
            <a:ext cx="10369152" cy="137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25</a:t>
            </a:r>
            <a:endParaRPr lang="en-US" sz="4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/>
              <a:t>Luyện từ và câu: </a:t>
            </a:r>
            <a:r>
              <a:rPr lang="nl-NL" sz="3600" b="1" dirty="0"/>
              <a:t>TRẠNG NGỮ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9716" y="66263"/>
            <a:ext cx="27895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UTM Avo" pitchFamily="18" charset="0"/>
              </a:rPr>
              <a:t>Thực </a:t>
            </a:r>
            <a:r>
              <a:rPr lang="nl-NL" sz="3600" dirty="0" smtClean="0">
                <a:solidFill>
                  <a:srgbClr val="FF0000"/>
                </a:solidFill>
                <a:latin typeface="UTM Avo" pitchFamily="18" charset="0"/>
              </a:rPr>
              <a:t>hành: 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573358" cy="319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1424" y="4365104"/>
            <a:ext cx="92890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i="1" dirty="0">
                <a:solidFill>
                  <a:srgbClr val="FF0000"/>
                </a:solidFill>
                <a:latin typeface="UTM Avo" pitchFamily="18" charset="0"/>
              </a:rPr>
              <a:t>a) Tháng 12 năm 1075, ... Vì bị mất lương thảo và vũ khí tích trữ ở đó, hơn một năm sau,....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400" i="1" dirty="0">
                <a:solidFill>
                  <a:srgbClr val="0070C0"/>
                </a:solidFill>
                <a:latin typeface="UTM Avo" pitchFamily="18" charset="0"/>
              </a:rPr>
              <a:t>b) Trên dòng sông mênh mông,...</a:t>
            </a:r>
            <a:endParaRPr lang="en-US" sz="2400" dirty="0">
              <a:solidFill>
                <a:srgbClr val="0070C0"/>
              </a:solidFill>
              <a:latin typeface="UTM Avo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760" y="1988840"/>
            <a:ext cx="2487613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049" y="1586582"/>
            <a:ext cx="2386324" cy="42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9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tationary&#10;&#10;Description automatically generated">
            <a:extLst>
              <a:ext uri="{FF2B5EF4-FFF2-40B4-BE49-F238E27FC236}">
                <a16:creationId xmlns:a16="http://schemas.microsoft.com/office/drawing/2014/main" xmlns="" id="{2720D724-7322-FC07-44CF-1F139282B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3770" y="2023348"/>
            <a:ext cx="2636037" cy="34218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7BED81-B16E-AD3F-610E-2FA51821610F}"/>
              </a:ext>
            </a:extLst>
          </p:cNvPr>
          <p:cNvSpPr txBox="1"/>
          <p:nvPr/>
        </p:nvSpPr>
        <p:spPr>
          <a:xfrm>
            <a:off x="3647444" y="712856"/>
            <a:ext cx="3888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VẬN DỤNG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444" y="2132856"/>
            <a:ext cx="9226584" cy="354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16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9696" y="3140968"/>
            <a:ext cx="3672408" cy="236307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F9532F-B2AA-66F5-145F-097AC94B4FF5}"/>
              </a:ext>
            </a:extLst>
          </p:cNvPr>
          <p:cNvSpPr txBox="1"/>
          <p:nvPr/>
        </p:nvSpPr>
        <p:spPr>
          <a:xfrm>
            <a:off x="553793" y="1188041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 Chia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5400" y="177281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UTM Avo" pitchFamily="18" charset="0"/>
              </a:rPr>
              <a:t>* </a:t>
            </a:r>
            <a:r>
              <a:rPr lang="en-US" sz="3600" dirty="0" err="1" smtClean="0">
                <a:solidFill>
                  <a:srgbClr val="0070C0"/>
                </a:solidFill>
                <a:latin typeface="UTM Avo" pitchFamily="18" charset="0"/>
              </a:rPr>
              <a:t>Cùng</a:t>
            </a:r>
            <a:r>
              <a:rPr lang="en-US" sz="3600" dirty="0" smtClean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UTM Avo" pitchFamily="18" charset="0"/>
              </a:rPr>
              <a:t>nhắc</a:t>
            </a:r>
            <a:r>
              <a:rPr lang="en-US" sz="3600" dirty="0" smtClean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UTM Avo" pitchFamily="18" charset="0"/>
              </a:rPr>
              <a:t>lại</a:t>
            </a:r>
            <a:r>
              <a:rPr lang="en-US" sz="3600" dirty="0" smtClean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UTM Avo" pitchFamily="18" charset="0"/>
              </a:rPr>
              <a:t>bài</a:t>
            </a:r>
            <a:r>
              <a:rPr lang="en-US" sz="3600" dirty="0" smtClean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UTM Avo" pitchFamily="18" charset="0"/>
              </a:rPr>
              <a:t>học</a:t>
            </a:r>
            <a:r>
              <a:rPr lang="en-US" sz="3600" dirty="0" smtClean="0">
                <a:solidFill>
                  <a:srgbClr val="0070C0"/>
                </a:solidFill>
                <a:latin typeface="UTM Avo" pitchFamily="18" charset="0"/>
              </a:rPr>
              <a:t>.</a:t>
            </a:r>
            <a:endParaRPr lang="en-US" sz="3600" dirty="0">
              <a:solidFill>
                <a:srgbClr val="0070C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C0C0EB-BDF5-9E72-E291-300F55E6803F}"/>
              </a:ext>
            </a:extLst>
          </p:cNvPr>
          <p:cNvSpPr txBox="1"/>
          <p:nvPr/>
        </p:nvSpPr>
        <p:spPr>
          <a:xfrm>
            <a:off x="47328" y="1052736"/>
            <a:ext cx="979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Chúc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chăm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ngoan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giỏi</a:t>
            </a:r>
            <a:r>
              <a:rPr lang="en-US" sz="3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!</a:t>
            </a:r>
            <a:endParaRPr 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060848"/>
            <a:ext cx="6842501" cy="372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1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7488" y="2276872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KHỞI ĐỘNG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Emoj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89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9497" y="251206"/>
            <a:ext cx="94330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Cùng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múa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theo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: 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Emoji" panose="020B0502040204020203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chúng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mình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rất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vui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”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Emoji" panose="020B0502040204020203" pitchFamily="34" charset="0"/>
            </a:endParaRPr>
          </a:p>
        </p:txBody>
      </p:sp>
      <p:pic>
        <p:nvPicPr>
          <p:cNvPr id="1027" name="Picture 3" descr="C:\Users\Van\AppData\Local\Microsoft\Windows\INetCache\IE\8V0KERPB\3d23961ebb264f9aa058c9ec3b59dc9e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988840"/>
            <a:ext cx="5993251" cy="337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51584" y="5733256"/>
            <a:ext cx="6110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https://www.youtube.com/watch?v=cMocGGUxF-s&amp;list=PPSV</a:t>
            </a:r>
          </a:p>
        </p:txBody>
      </p:sp>
    </p:spTree>
    <p:extLst>
      <p:ext uri="{BB962C8B-B14F-4D97-AF65-F5344CB8AC3E}">
        <p14:creationId xmlns:p14="http://schemas.microsoft.com/office/powerpoint/2010/main" val="19367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43"/>
            <a:ext cx="12192000" cy="652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5560" y="2393824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>
                <a:solidFill>
                  <a:srgbClr val="0070C0"/>
                </a:solidFill>
                <a:latin typeface="Segoe UI" panose="020B0502040204020203" pitchFamily="34" charset="0"/>
                <a:ea typeface="SimSun"/>
                <a:cs typeface="Segoe UI" panose="020B0502040204020203" pitchFamily="34" charset="0"/>
              </a:rPr>
              <a:t>        </a:t>
            </a: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KHÁM PHÁ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Emoj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7368" y="2860461"/>
            <a:ext cx="979308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        </a:t>
            </a:r>
            <a:endParaRPr lang="en-US" sz="28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57541" y="4005064"/>
            <a:ext cx="48169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0070C0"/>
                </a:solidFill>
                <a:latin typeface="Segoe UI" panose="020B0502040204020203" pitchFamily="34" charset="0"/>
                <a:ea typeface="SimSun"/>
                <a:cs typeface="Segoe UI" panose="020B0502040204020203" pitchFamily="34" charset="0"/>
              </a:rPr>
              <a:t>Hoạt động 1: Nhận xét</a:t>
            </a:r>
            <a:endParaRPr lang="en-US" sz="3600" dirty="0">
              <a:solidFill>
                <a:srgbClr val="0070C0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61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7368" y="2860461"/>
            <a:ext cx="979308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        </a:t>
            </a:r>
            <a:endParaRPr lang="en-US" sz="28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1544" y="-50116"/>
            <a:ext cx="48169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0070C0"/>
                </a:solidFill>
                <a:latin typeface="Segoe UI" panose="020B0502040204020203" pitchFamily="34" charset="0"/>
                <a:ea typeface="SimSun"/>
                <a:cs typeface="Segoe UI" panose="020B0502040204020203" pitchFamily="34" charset="0"/>
              </a:rPr>
              <a:t>Hoạt động 1: Nhận xét</a:t>
            </a:r>
            <a:endParaRPr lang="en-US" sz="3600" dirty="0">
              <a:solidFill>
                <a:srgbClr val="0070C0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873214"/>
            <a:ext cx="9796789" cy="529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9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19" y="1370622"/>
            <a:ext cx="1396489" cy="36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1" y="3028518"/>
            <a:ext cx="1052282" cy="41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3028518"/>
            <a:ext cx="2507776" cy="3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228" y="1414877"/>
            <a:ext cx="3048669" cy="3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093" y="4434547"/>
            <a:ext cx="4012446" cy="36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479" y="2861717"/>
            <a:ext cx="2246630" cy="75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08" y="1179982"/>
            <a:ext cx="2270528" cy="74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697" y="4276476"/>
            <a:ext cx="2212201" cy="68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98" y="2863066"/>
            <a:ext cx="2489966" cy="71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396" y="1288159"/>
            <a:ext cx="2229420" cy="63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11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61" y="260648"/>
            <a:ext cx="7124261" cy="192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7" y="2898023"/>
            <a:ext cx="135255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06" y="3997007"/>
            <a:ext cx="10191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3018082"/>
            <a:ext cx="24288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3936811"/>
            <a:ext cx="29527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88" y="5302415"/>
            <a:ext cx="38862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38" y="2830477"/>
            <a:ext cx="19431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61" y="3901757"/>
            <a:ext cx="200025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2878695"/>
            <a:ext cx="19812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5154777"/>
            <a:ext cx="19907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343" y="3936811"/>
            <a:ext cx="1981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95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619" y="338902"/>
            <a:ext cx="1323520" cy="34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374" y="902420"/>
            <a:ext cx="997300" cy="39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07" y="1488194"/>
            <a:ext cx="2376741" cy="36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546" y="2034981"/>
            <a:ext cx="2889371" cy="36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2755061"/>
            <a:ext cx="4233298" cy="38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Brace 7"/>
          <p:cNvSpPr/>
          <p:nvPr/>
        </p:nvSpPr>
        <p:spPr>
          <a:xfrm>
            <a:off x="5449735" y="483020"/>
            <a:ext cx="452796" cy="265594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05268" y="1305003"/>
            <a:ext cx="3359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</a:rPr>
              <a:t>Trạng ngữ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3807" y="3944959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Thảo</a:t>
            </a:r>
            <a:r>
              <a:rPr lang="en-US" sz="3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3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luận</a:t>
            </a:r>
            <a:r>
              <a:rPr lang="en-US" sz="3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3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nhóm</a:t>
            </a:r>
            <a:r>
              <a:rPr lang="en-US" sz="3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2</a:t>
            </a:r>
            <a:r>
              <a:rPr lang="en-US" sz="3600" dirty="0">
                <a:solidFill>
                  <a:srgbClr val="FF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: </a:t>
            </a:r>
            <a:r>
              <a:rPr lang="nl-NL" sz="3600" i="1" dirty="0" smtClean="0">
                <a:solidFill>
                  <a:srgbClr val="FF0000"/>
                </a:solidFill>
              </a:rPr>
              <a:t>Trạng </a:t>
            </a:r>
            <a:r>
              <a:rPr lang="nl-NL" sz="3600" i="1" dirty="0">
                <a:solidFill>
                  <a:srgbClr val="FF0000"/>
                </a:solidFill>
              </a:rPr>
              <a:t>ngữ dùng để làm gì?</a:t>
            </a:r>
            <a:endParaRPr lang="en-US" sz="3600" dirty="0">
              <a:solidFill>
                <a:srgbClr val="FF0000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374" y="2947012"/>
            <a:ext cx="3489732" cy="271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13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"/>
            <a:ext cx="11642546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210" y="1316657"/>
            <a:ext cx="790643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5787">
            <a:off x="551384" y="404664"/>
            <a:ext cx="24288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64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3918</TotalTime>
  <Words>127</Words>
  <PresentationFormat>Custom</PresentationFormat>
  <Paragraphs>23</Paragraphs>
  <Slides>13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2013-10-28T09:13:32Z</dcterms:created>
  <dcterms:modified xsi:type="dcterms:W3CDTF">2023-10-11T03:06:42Z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