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1" r:id="rId2"/>
    <p:sldId id="375" r:id="rId3"/>
    <p:sldId id="309" r:id="rId4"/>
    <p:sldId id="372" r:id="rId5"/>
    <p:sldId id="374" r:id="rId6"/>
    <p:sldId id="347" r:id="rId7"/>
    <p:sldId id="346" r:id="rId8"/>
    <p:sldId id="348" r:id="rId9"/>
    <p:sldId id="350" r:id="rId10"/>
    <p:sldId id="349" r:id="rId11"/>
    <p:sldId id="351" r:id="rId12"/>
    <p:sldId id="352" r:id="rId13"/>
    <p:sldId id="353" r:id="rId14"/>
    <p:sldId id="354" r:id="rId15"/>
    <p:sldId id="355" r:id="rId16"/>
    <p:sldId id="373" r:id="rId17"/>
    <p:sldId id="371" r:id="rId18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145F82"/>
    <a:srgbClr val="0000CC"/>
    <a:srgbClr val="0000FF"/>
    <a:srgbClr val="FF0066"/>
    <a:srgbClr val="3333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36" d="100"/>
          <a:sy n="36" d="100"/>
        </p:scale>
        <p:origin x="101" y="28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67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64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25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76D6242-D949-4D27-B2B0-1ABC42E524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49E74F-B825-4BE0-9DBA-5C1E577D705A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25057A7-01C9-4D53-B190-9AFD689EB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B7525B7-CF5D-4D4A-BAD3-F59B29A28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80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7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8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69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02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5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1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A010BB-8DFF-4CA9-8CFC-16E9D27D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89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50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3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3.wmf"/><Relationship Id="rId26" Type="http://schemas.openxmlformats.org/officeDocument/2006/relationships/image" Target="../media/image17.wmf"/><Relationship Id="rId3" Type="http://schemas.openxmlformats.org/officeDocument/2006/relationships/image" Target="../media/image6.wmf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6.wmf"/><Relationship Id="rId5" Type="http://schemas.openxmlformats.org/officeDocument/2006/relationships/image" Target="../media/image7.wmf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8.wmf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1.wmf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2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80.png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image" Target="../media/image79.png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0.bin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8.png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39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8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97.png"/><Relationship Id="rId5" Type="http://schemas.openxmlformats.org/officeDocument/2006/relationships/image" Target="../media/image41.png"/><Relationship Id="rId10" Type="http://schemas.openxmlformats.org/officeDocument/2006/relationships/image" Target="../media/image96.png"/><Relationship Id="rId4" Type="http://schemas.openxmlformats.org/officeDocument/2006/relationships/image" Target="../media/image40.png"/><Relationship Id="rId9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45.png"/><Relationship Id="rId9" Type="http://schemas.openxmlformats.org/officeDocument/2006/relationships/image" Target="../media/image10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46.png"/><Relationship Id="rId9" Type="http://schemas.openxmlformats.org/officeDocument/2006/relationships/image" Target="../media/image1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319240" y="3795719"/>
            <a:ext cx="4159775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73168" y="5048795"/>
            <a:ext cx="18288000" cy="269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r>
              <a:rPr lang="vi-VN" sz="6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HÀM SỐ LŨY THỪA.</a:t>
            </a:r>
            <a:r>
              <a:rPr lang="en-US" sz="6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 SỐ MŨ. HÀM SỐ LOGARIT</a:t>
            </a:r>
            <a:endParaRPr lang="en-US" sz="6000" b="1" dirty="0">
              <a:solidFill>
                <a:srgbClr val="776249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8373480" y="7938344"/>
            <a:ext cx="8287377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Bài </a:t>
            </a:r>
            <a:r>
              <a:rPr lang="en-US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1</a:t>
            </a:r>
            <a:r>
              <a:rPr lang="vi-VN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: </a:t>
            </a:r>
            <a:r>
              <a:rPr lang="en-US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LŨY THỪA (</a:t>
            </a:r>
            <a:r>
              <a:rPr lang="en-US" sz="6599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tt</a:t>
            </a:r>
            <a:r>
              <a:rPr lang="en-US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9525000"/>
            <a:ext cx="19013083" cy="338458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557456" y="11386164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45" name="Group 26">
            <a:extLst>
              <a:ext uri="{FF2B5EF4-FFF2-40B4-BE49-F238E27FC236}">
                <a16:creationId xmlns:a16="http://schemas.microsoft.com/office/drawing/2014/main" id="{2AC10F7E-CCE5-4274-A2D5-6BA2C662ED3E}"/>
              </a:ext>
            </a:extLst>
          </p:cNvPr>
          <p:cNvGrpSpPr/>
          <p:nvPr/>
        </p:nvGrpSpPr>
        <p:grpSpPr>
          <a:xfrm>
            <a:off x="4557456" y="9931318"/>
            <a:ext cx="17088453" cy="907189"/>
            <a:chOff x="7483861" y="7543801"/>
            <a:chExt cx="17012919" cy="90730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0DC58C7-6448-452A-99A2-7811CE267C05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CHẤT CỦA LŨY THỪA VỚI SỐ MŨ THỰC</a:t>
              </a:r>
            </a:p>
          </p:txBody>
        </p:sp>
        <p:grpSp>
          <p:nvGrpSpPr>
            <p:cNvPr id="50" name="Group 27">
              <a:extLst>
                <a:ext uri="{FF2B5EF4-FFF2-40B4-BE49-F238E27FC236}">
                  <a16:creationId xmlns:a16="http://schemas.microsoft.com/office/drawing/2014/main" id="{6487EA79-0013-45D9-8661-4169FE16218A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78FB31C3-B569-4039-A9A1-4A8964788D59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" name="Group 29">
                <a:extLst>
                  <a:ext uri="{FF2B5EF4-FFF2-40B4-BE49-F238E27FC236}">
                    <a16:creationId xmlns:a16="http://schemas.microsoft.com/office/drawing/2014/main" id="{44CC42C6-9FD7-4EB7-9DC9-149976659A60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64" name="Round Same Side Corner Rectangle 47">
                  <a:extLst>
                    <a:ext uri="{FF2B5EF4-FFF2-40B4-BE49-F238E27FC236}">
                      <a16:creationId xmlns:a16="http://schemas.microsoft.com/office/drawing/2014/main" id="{044E33D9-C5FE-43AB-B1F2-43F29831681B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8C50D24-5086-48BF-99BA-289534832069}"/>
                    </a:ext>
                  </a:extLst>
                </p:cNvPr>
                <p:cNvSpPr txBox="1"/>
                <p:nvPr/>
              </p:nvSpPr>
              <p:spPr>
                <a:xfrm>
                  <a:off x="7923879" y="7646473"/>
                  <a:ext cx="6115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54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98672" y="664682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53916" y="1190767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3916" y="1190767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749576" y="2438400"/>
                <a:ext cx="18196024" cy="2294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:</m:t>
                    </m:r>
                    <m:rad>
                      <m:ra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576" y="2438400"/>
                <a:ext cx="18196024" cy="2294282"/>
              </a:xfrm>
              <a:prstGeom prst="rect">
                <a:avLst/>
              </a:prstGeom>
              <a:blipFill>
                <a:blip r:embed="rId4"/>
                <a:stretch>
                  <a:fillRect l="-2010" r="-1943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59710" y="5394830"/>
                <a:ext cx="5485687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8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710" y="5394830"/>
                <a:ext cx="5485687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261709" y="5066479"/>
                <a:ext cx="5485687" cy="1140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4800" b="1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09" y="5066479"/>
                <a:ext cx="5485687" cy="1140825"/>
              </a:xfrm>
              <a:prstGeom prst="rect">
                <a:avLst/>
              </a:prstGeom>
              <a:blipFill>
                <a:blip r:embed="rId6"/>
                <a:stretch>
                  <a:fillRect b="-25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1184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8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11843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1184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8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11843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771347" y="7641545"/>
            <a:ext cx="18756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751082" y="8189003"/>
                <a:ext cx="14089860" cy="2555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5400" i="1">
                          <a:latin typeface="Cambria Math" panose="02040503050406030204" pitchFamily="18" charset="0"/>
                        </a:rPr>
                        <m:t>:</m:t>
                      </m:r>
                      <m:rad>
                        <m:ra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en-US" sz="5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5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082" y="8189003"/>
                <a:ext cx="14089860" cy="25556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4929928" y="11277600"/>
            <a:ext cx="7917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8573195" y="509940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3459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50405" y="6590682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968747" y="11277600"/>
                <a:ext cx="25005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8747" y="11277600"/>
                <a:ext cx="250056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749576" y="2438400"/>
                <a:ext cx="19034224" cy="2133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biểu thức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vi-VN" sz="6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vi-VN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6000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vi-VN" sz="6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vi-VN" sz="6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rad>
                  </m:oMath>
                </a14:m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Mệnh đề nào dưới đây đúng?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576" y="2438400"/>
                <a:ext cx="19034224" cy="2133726"/>
              </a:xfrm>
              <a:prstGeom prst="rect">
                <a:avLst/>
              </a:prstGeom>
              <a:blipFill>
                <a:blip r:embed="rId4"/>
                <a:stretch>
                  <a:fillRect l="-1921" b="-18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2045" y="5002531"/>
                <a:ext cx="5485687" cy="1296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5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5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5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5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45" y="5002531"/>
                <a:ext cx="5485687" cy="12964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373586" y="4982938"/>
                <a:ext cx="5485687" cy="1310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5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5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vi-VN" sz="5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5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586" y="4982938"/>
                <a:ext cx="5485687" cy="1310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1340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5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5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5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13404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1354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5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5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13540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705926" y="7870251"/>
            <a:ext cx="18756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982706" y="8630280"/>
                <a:ext cx="14089860" cy="2023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b="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60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6000" b="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0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6000" b="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vi-VN" sz="60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6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60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vi-VN" sz="60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60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6000" b="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vi-VN" sz="60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6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60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vi-VN" sz="60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6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6000" b="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vi-VN" sz="6000" b="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6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06" y="8630280"/>
                <a:ext cx="14089860" cy="20235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4929928" y="11277600"/>
            <a:ext cx="7917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157403" y="523173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184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72288" y="6615031"/>
            <a:ext cx="22132810" cy="6567569"/>
            <a:chOff x="1127367" y="6941416"/>
            <a:chExt cx="22135691" cy="6568424"/>
          </a:xfrm>
        </p:grpSpPr>
        <p:sp>
          <p:nvSpPr>
            <p:cNvPr id="125" name="Rounded Rectangle 124"/>
            <p:cNvSpPr/>
            <p:nvPr/>
          </p:nvSpPr>
          <p:spPr>
            <a:xfrm>
              <a:off x="1127367" y="720189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53916" y="11907673"/>
                <a:ext cx="25005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3916" y="11907673"/>
                <a:ext cx="250056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007325" y="2334133"/>
                <a:ext cx="19034224" cy="2894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biểu thức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rad>
                      </m:e>
                    </m:rad>
                  </m:oMath>
                </a14:m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Mệnh đề nào dưới đây đúng?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325" y="2334133"/>
                <a:ext cx="19034224" cy="2894575"/>
              </a:xfrm>
              <a:prstGeom prst="rect">
                <a:avLst/>
              </a:prstGeom>
              <a:blipFill>
                <a:blip r:embed="rId4"/>
                <a:stretch>
                  <a:fillRect l="-1921" b="-13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2045" y="5002531"/>
                <a:ext cx="5485687" cy="1296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vi-VN" sz="5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5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5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5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45" y="5002531"/>
                <a:ext cx="5485687" cy="12964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315913" y="4982938"/>
                <a:ext cx="5485687" cy="1225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5400" b="1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5400" b="1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5400" b="1" i="0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4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5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vi-VN" sz="5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sup>
                    </m:sSup>
                    <m:r>
                      <m:rPr>
                        <m:nor/>
                      </m:rPr>
                      <a:rPr lang="vi-VN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5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GB" sz="5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913" y="4982938"/>
                <a:ext cx="5485687" cy="12250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1354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vi-VN" sz="5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5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5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13540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1337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vi-VN" sz="5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5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13374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825417" y="7307632"/>
                <a:ext cx="18756116" cy="1971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rad>
                      </m:e>
                    </m:rad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6000" i="1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ad>
                          <m:ra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e>
                    </m:rad>
                    <m:r>
                      <a:rPr lang="en-US" sz="6000" i="1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ad>
                          <m:ra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ad>
                              <m:radPr>
                                <m:degHide m:val="on"/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rad>
                      </m:e>
                    </m:rad>
                  </m:oMath>
                </a14:m>
                <a:endParaRPr lang="vi-VN" sz="6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417" y="7307632"/>
                <a:ext cx="18756116" cy="1971245"/>
              </a:xfrm>
              <a:prstGeom prst="rect">
                <a:avLst/>
              </a:prstGeom>
              <a:blipFill>
                <a:blip r:embed="rId9"/>
                <a:stretch>
                  <a:fillRect l="-1983" b="-4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438400" y="9667862"/>
                <a:ext cx="14089860" cy="1452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60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60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sup>
                      </m:sSup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9667862"/>
                <a:ext cx="14089860" cy="14520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4929928" y="11277600"/>
            <a:ext cx="7917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3054707" y="528386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390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90639" y="7585267"/>
            <a:ext cx="22132810" cy="5880670"/>
            <a:chOff x="1127367" y="6941416"/>
            <a:chExt cx="22135691" cy="6568424"/>
          </a:xfrm>
        </p:grpSpPr>
        <p:sp>
          <p:nvSpPr>
            <p:cNvPr id="125" name="Rounded Rectangle 124"/>
            <p:cNvSpPr/>
            <p:nvPr/>
          </p:nvSpPr>
          <p:spPr>
            <a:xfrm>
              <a:off x="1127367" y="720189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8184"/>
              <a:chOff x="1205494" y="6941416"/>
              <a:chExt cx="3493741" cy="92818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8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231022"/>
            <a:ext cx="23391942" cy="512064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31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7643815" y="11369933"/>
                <a:ext cx="25005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11369933"/>
                <a:ext cx="250056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733800" y="2353388"/>
                <a:ext cx="19640188" cy="2462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vi-VN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a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2018</m:t>
                            </m:r>
                          </m:den>
                        </m:f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2018</m:t>
                        </m:r>
                      </m:deg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53388"/>
                <a:ext cx="19640188" cy="2462277"/>
              </a:xfrm>
              <a:prstGeom prst="rect">
                <a:avLst/>
              </a:prstGeom>
              <a:blipFill>
                <a:blip r:embed="rId4"/>
                <a:stretch>
                  <a:fillRect l="-1676" b="-14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78922" y="5221475"/>
                <a:ext cx="5485687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1009</m:t>
                          </m:r>
                        </m:den>
                      </m:f>
                      <m:r>
                        <m:rPr>
                          <m:nor/>
                        </m:rPr>
                        <a:rPr lang="vi-VN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922" y="5221475"/>
                <a:ext cx="5485687" cy="1480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343018" y="5198005"/>
                <a:ext cx="5485687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1009</m:t>
                          </m:r>
                        </m:den>
                      </m:f>
                      <m:r>
                        <m:rPr>
                          <m:nor/>
                        </m:rPr>
                        <a:rPr lang="vi-VN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018" y="5198005"/>
                <a:ext cx="5485687" cy="14800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192000" y="5225579"/>
                <a:ext cx="5485687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1009</m:t>
                          </m:r>
                        </m:den>
                      </m:f>
                      <m:r>
                        <m:rPr>
                          <m:nor/>
                        </m:rPr>
                        <a:rPr lang="vi-VN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5225579"/>
                <a:ext cx="5485687" cy="14800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712298" y="5221475"/>
                <a:ext cx="5485687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201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vi-VN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2298" y="5221475"/>
                <a:ext cx="5485687" cy="14800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3716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688625" y="8518195"/>
                <a:ext cx="18756116" cy="1489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2018</m:t>
                            </m:r>
                          </m:den>
                        </m:f>
                      </m:sup>
                    </m:sSup>
                    <m:r>
                      <a:rPr lang="en-US" sz="6600" i="1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2018</m:t>
                        </m:r>
                      </m:deg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2018</m:t>
                            </m:r>
                          </m:den>
                        </m:f>
                      </m:sup>
                    </m:sSup>
                    <m:r>
                      <a:rPr lang="en-US" sz="66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2018</m:t>
                            </m:r>
                          </m:den>
                        </m:f>
                      </m:sup>
                    </m:sSup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2018</m:t>
                            </m:r>
                          </m:den>
                        </m:f>
                      </m:sup>
                    </m:sSup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1009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6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25" y="8518195"/>
                <a:ext cx="18756116" cy="1489190"/>
              </a:xfrm>
              <a:prstGeom prst="rect">
                <a:avLst/>
              </a:prstGeom>
              <a:blipFill>
                <a:blip r:embed="rId9"/>
                <a:stretch>
                  <a:fillRect l="-2210" b="-3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942701" y="10517425"/>
                <a:ext cx="16078200" cy="1653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ũ 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ú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1009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701" y="10517425"/>
                <a:ext cx="16078200" cy="16535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4929928" y="11277600"/>
            <a:ext cx="7917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356447" y="55626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856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00278" y="7061893"/>
            <a:ext cx="22132810" cy="5880670"/>
            <a:chOff x="1127367" y="6941416"/>
            <a:chExt cx="22135691" cy="6568424"/>
          </a:xfrm>
        </p:grpSpPr>
        <p:sp>
          <p:nvSpPr>
            <p:cNvPr id="125" name="Rounded Rectangle 124"/>
            <p:cNvSpPr/>
            <p:nvPr/>
          </p:nvSpPr>
          <p:spPr>
            <a:xfrm>
              <a:off x="1127367" y="720189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8184"/>
              <a:chOff x="1205494" y="6941416"/>
              <a:chExt cx="3493741" cy="92818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8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231022"/>
            <a:ext cx="23391942" cy="469540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31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643815" y="1136993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1136993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007325" y="2334133"/>
                <a:ext cx="19034224" cy="3267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6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6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6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sz="6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6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6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6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6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6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6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fr-FR" sz="6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6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fr-FR" sz="6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6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6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6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6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60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fr-FR" sz="60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fr-FR" sz="6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6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6000" i="1"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lang="fr-FR" sz="60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325" y="2334133"/>
                <a:ext cx="19034224" cy="3267946"/>
              </a:xfrm>
              <a:prstGeom prst="rect">
                <a:avLst/>
              </a:prstGeom>
              <a:blipFill>
                <a:blip r:embed="rId4"/>
                <a:stretch>
                  <a:fillRect l="-929" t="-5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5834" y="5568429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5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834" y="5568429"/>
                <a:ext cx="5485687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343018" y="5638800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5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018" y="5638800"/>
                <a:ext cx="5485687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92000" y="5666374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5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5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5666374"/>
                <a:ext cx="5485687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712298" y="5662270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2298" y="5662270"/>
                <a:ext cx="5485687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3716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235829" y="7130096"/>
                <a:ext cx="18756116" cy="2569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6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6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6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6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6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6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66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6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600" i="1"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lang="en-US" sz="66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vi-VN" sz="6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29" y="7130096"/>
                <a:ext cx="18756116" cy="2569871"/>
              </a:xfrm>
              <a:prstGeom prst="rect">
                <a:avLst/>
              </a:prstGeom>
              <a:blipFill>
                <a:blip r:embed="rId9"/>
                <a:stretch>
                  <a:fillRect l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3650396" y="10061351"/>
                <a:ext cx="16078200" cy="2847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396" y="10061351"/>
                <a:ext cx="16078200" cy="28472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4929928" y="11277600"/>
            <a:ext cx="7917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333792" y="565761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1355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72734" y="7114856"/>
            <a:ext cx="22132810" cy="5880670"/>
            <a:chOff x="1127367" y="6941416"/>
            <a:chExt cx="22135691" cy="6568424"/>
          </a:xfrm>
        </p:grpSpPr>
        <p:sp>
          <p:nvSpPr>
            <p:cNvPr id="125" name="Rounded Rectangle 124"/>
            <p:cNvSpPr/>
            <p:nvPr/>
          </p:nvSpPr>
          <p:spPr>
            <a:xfrm>
              <a:off x="1127367" y="720189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28184"/>
              <a:chOff x="1205494" y="6941416"/>
              <a:chExt cx="3493741" cy="92818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28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70712" y="2283987"/>
            <a:ext cx="23391942" cy="469540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31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0540984" y="11831752"/>
                <a:ext cx="25005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0984" y="11831752"/>
                <a:ext cx="250056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007325" y="2334133"/>
                <a:ext cx="19034224" cy="1165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0,2</m:t>
                            </m:r>
                          </m:e>
                        </m:d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0,3</m:t>
                        </m:r>
                      </m:sup>
                    </m:sSup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0,7</m:t>
                            </m:r>
                          </m:e>
                        </m:d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3,2</m:t>
                        </m:r>
                      </m:sup>
                    </m:sSup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0,2</m:t>
                        </m:r>
                      </m:sup>
                    </m:sSup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325" y="2334133"/>
                <a:ext cx="19034224" cy="1165575"/>
              </a:xfrm>
              <a:prstGeom prst="rect">
                <a:avLst/>
              </a:prstGeom>
              <a:blipFill>
                <a:blip r:embed="rId4"/>
                <a:stretch>
                  <a:fillRect l="-801" b="-30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52887" y="3660118"/>
                <a:ext cx="10343713" cy="120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0" i="1">
                                  <a:latin typeface="Cambria Math" panose="02040503050406030204" pitchFamily="18" charset="0"/>
                                </a:rPr>
                                <m:t>0,7</m:t>
                              </m:r>
                            </m:e>
                          </m:d>
                        </m:e>
                        <m:sup>
                          <m:r>
                            <a:rPr lang="en-US" sz="5400" b="0" i="1">
                              <a:latin typeface="Cambria Math" panose="02040503050406030204" pitchFamily="18" charset="0"/>
                            </a:rPr>
                            <m:t>3,2</m:t>
                          </m:r>
                        </m:sup>
                      </m:sSup>
                      <m:r>
                        <a:rPr lang="en-US" sz="5400" b="0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5400" b="0" i="1">
                              <a:latin typeface="Cambria Math" panose="02040503050406030204" pitchFamily="18" charset="0"/>
                            </a:rPr>
                            <m:t>0,3</m:t>
                          </m:r>
                        </m:sup>
                      </m:sSup>
                      <m:r>
                        <a:rPr lang="en-US" sz="5400" b="0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  <m:sup>
                          <m:r>
                            <a:rPr lang="en-US" sz="5400" b="0" i="1">
                              <a:latin typeface="Cambria Math" panose="02040503050406030204" pitchFamily="18" charset="0"/>
                            </a:rPr>
                            <m:t>0,2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5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87" y="3660118"/>
                <a:ext cx="10343713" cy="12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11810036" y="3733800"/>
                <a:ext cx="10058400" cy="120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5400" b="0" i="1">
                              <a:latin typeface="Cambria Math" panose="02040503050406030204" pitchFamily="18" charset="0"/>
                            </a:rPr>
                            <m:t>0,3</m:t>
                          </m:r>
                        </m:sup>
                      </m:sSup>
                      <m:r>
                        <a:rPr lang="en-US" sz="5400" b="0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0" i="1">
                                  <a:latin typeface="Cambria Math" panose="02040503050406030204" pitchFamily="18" charset="0"/>
                                </a:rPr>
                                <m:t>0,7</m:t>
                              </m:r>
                            </m:e>
                          </m:d>
                        </m:e>
                        <m:sup>
                          <m:r>
                            <a:rPr lang="en-US" sz="5400" b="0" i="1">
                              <a:latin typeface="Cambria Math" panose="02040503050406030204" pitchFamily="18" charset="0"/>
                            </a:rPr>
                            <m:t>3,2</m:t>
                          </m:r>
                        </m:sup>
                      </m:sSup>
                      <m:r>
                        <a:rPr lang="en-US" sz="5400" b="0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  <m:sup>
                          <m:r>
                            <a:rPr lang="en-US" sz="5400" b="0" i="1">
                              <a:latin typeface="Cambria Math" panose="02040503050406030204" pitchFamily="18" charset="0"/>
                            </a:rPr>
                            <m:t>0,2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5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0036" y="3733800"/>
                <a:ext cx="10058400" cy="12064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347798" y="5220156"/>
                <a:ext cx="10343713" cy="1185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4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  <m: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0,2</m:t>
                          </m:r>
                        </m:sup>
                      </m:sSup>
                      <m:r>
                        <a:rPr lang="en-US" sz="5400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0,3</m:t>
                          </m:r>
                        </m:sup>
                      </m:sSup>
                      <m:r>
                        <a:rPr lang="en-US" sz="5400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0,7</m:t>
                              </m:r>
                            </m:e>
                          </m:d>
                        </m:e>
                        <m: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3,2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5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98" y="5220156"/>
                <a:ext cx="10343713" cy="11851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1810036" y="5270556"/>
                <a:ext cx="10058400" cy="120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5400" b="0" i="1">
                              <a:latin typeface="Cambria Math" panose="02040503050406030204" pitchFamily="18" charset="0"/>
                            </a:rPr>
                            <m:t>0,3</m:t>
                          </m:r>
                        </m:sup>
                      </m:sSup>
                      <m:r>
                        <a:rPr lang="en-US" sz="5400" b="0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  <m:sup>
                          <m:r>
                            <a:rPr lang="en-US" sz="5400" b="0" i="1">
                              <a:latin typeface="Cambria Math" panose="02040503050406030204" pitchFamily="18" charset="0"/>
                            </a:rPr>
                            <m:t>0,2</m:t>
                          </m:r>
                        </m:sup>
                      </m:sSup>
                      <m:r>
                        <a:rPr lang="en-US" sz="5400" b="0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0" i="1">
                                  <a:latin typeface="Cambria Math" panose="02040503050406030204" pitchFamily="18" charset="0"/>
                                </a:rPr>
                                <m:t>0,7</m:t>
                              </m:r>
                            </m:e>
                          </m:d>
                        </m:e>
                        <m:sup>
                          <m:r>
                            <a:rPr lang="en-US" sz="5400" b="0" i="1">
                              <a:latin typeface="Cambria Math" panose="02040503050406030204" pitchFamily="18" charset="0"/>
                            </a:rPr>
                            <m:t>3,2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0036" y="5270556"/>
                <a:ext cx="10058400" cy="12064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3716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9497" y="7417087"/>
                <a:ext cx="19804225" cy="1361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5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800" i="1">
                                <a:latin typeface="Cambria Math" panose="02040503050406030204" pitchFamily="18" charset="0"/>
                              </a:rPr>
                              <m:t>0,2</m:t>
                            </m:r>
                          </m:e>
                        </m:d>
                      </m:e>
                      <m:sup>
                        <m:r>
                          <a:rPr lang="en-US" sz="5800" i="1">
                            <a:latin typeface="Cambria Math" panose="02040503050406030204" pitchFamily="18" charset="0"/>
                          </a:rPr>
                          <m:t>0,3</m:t>
                        </m:r>
                      </m:sup>
                    </m:sSup>
                    <m:r>
                      <a:rPr lang="en-US" sz="5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800" i="1">
                                <a:latin typeface="Cambria Math" panose="02040503050406030204" pitchFamily="18" charset="0"/>
                              </a:rPr>
                              <m:t>0,2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5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5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sup>
                    </m:sSup>
                    <m:r>
                      <a:rPr lang="en-US" sz="5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5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5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5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5800" i="1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5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5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sup>
                    </m:sSup>
                    <m:r>
                      <a:rPr lang="en-US" sz="5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800" i="1">
                                <a:latin typeface="Cambria Math" panose="02040503050406030204" pitchFamily="18" charset="0"/>
                              </a:rPr>
                              <m:t>0,008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5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sz="5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497" y="7417087"/>
                <a:ext cx="19804225" cy="1361655"/>
              </a:xfrm>
              <a:prstGeom prst="rect">
                <a:avLst/>
              </a:prstGeom>
              <a:blipFill>
                <a:blip r:embed="rId9"/>
                <a:stretch>
                  <a:fillRect l="-1785" b="-25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815897" y="8630924"/>
                <a:ext cx="16078200" cy="1438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800" i="1">
                                  <a:latin typeface="Cambria Math" panose="02040503050406030204" pitchFamily="18" charset="0"/>
                                </a:rPr>
                                <m:t>0,7</m:t>
                              </m:r>
                            </m:e>
                          </m:d>
                        </m:e>
                        <m:sup>
                          <m:r>
                            <a:rPr lang="en-US" sz="5800" i="1">
                              <a:latin typeface="Cambria Math" panose="02040503050406030204" pitchFamily="18" charset="0"/>
                            </a:rPr>
                            <m:t>3,2</m:t>
                          </m:r>
                        </m:sup>
                      </m:sSup>
                      <m:r>
                        <a:rPr lang="en-US" sz="5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800" i="1">
                                  <a:latin typeface="Cambria Math" panose="02040503050406030204" pitchFamily="18" charset="0"/>
                                </a:rPr>
                                <m:t>0,7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5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800" i="1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num>
                            <m:den>
                              <m:r>
                                <a:rPr lang="en-US" sz="5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  <m:r>
                        <a:rPr lang="en-US" sz="5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5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800" i="1">
                                          <a:latin typeface="Cambria Math" panose="02040503050406030204" pitchFamily="18" charset="0"/>
                                        </a:rPr>
                                        <m:t>0,7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800" i="1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5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vi-VN" sz="5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897" y="8630924"/>
                <a:ext cx="16078200" cy="14383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4929928" y="11277600"/>
            <a:ext cx="7917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84847" y="391892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0C9B1AD-6AA8-41C9-A07E-46C263E92491}"/>
                  </a:ext>
                </a:extLst>
              </p:cNvPr>
              <p:cNvSpPr/>
              <p:nvPr/>
            </p:nvSpPr>
            <p:spPr>
              <a:xfrm>
                <a:off x="2005410" y="10140662"/>
                <a:ext cx="16078200" cy="1438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5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  <m:sup>
                          <m:r>
                            <a:rPr lang="en-US" sz="5800" i="1">
                              <a:latin typeface="Cambria Math" panose="02040503050406030204" pitchFamily="18" charset="0"/>
                            </a:rPr>
                            <m:t>0,2</m:t>
                          </m:r>
                        </m:sup>
                      </m:sSup>
                      <m:r>
                        <a:rPr lang="en-US" sz="5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5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5800" i="1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5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5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  <m:r>
                        <a:rPr lang="en-US" sz="5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en-US" sz="5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fr-FR" sz="5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0C9B1AD-6AA8-41C9-A07E-46C263E92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410" y="10140662"/>
                <a:ext cx="16078200" cy="14383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22807B4-24BC-43A3-A285-B8E1F04AE5D7}"/>
                  </a:ext>
                </a:extLst>
              </p:cNvPr>
              <p:cNvSpPr/>
              <p:nvPr/>
            </p:nvSpPr>
            <p:spPr>
              <a:xfrm>
                <a:off x="1576331" y="11424781"/>
                <a:ext cx="18759279" cy="1330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5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fr-FR" sz="5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5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800" i="1">
                                  <a:latin typeface="Cambria Math" panose="02040503050406030204" pitchFamily="18" charset="0"/>
                                </a:rPr>
                                <m:t>0,7</m:t>
                              </m:r>
                            </m:e>
                          </m:d>
                        </m:e>
                        <m:sup>
                          <m:r>
                            <a:rPr lang="en-US" sz="5800" i="1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r>
                        <a:rPr lang="en-US" sz="5800" i="1">
                          <a:latin typeface="Cambria Math" panose="02040503050406030204" pitchFamily="18" charset="0"/>
                        </a:rPr>
                        <m:t>&lt;0,008&lt;3</m:t>
                      </m:r>
                      <m:r>
                        <m:rPr>
                          <m:nor/>
                        </m:rPr>
                        <a:rPr lang="fr-FR" sz="5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5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5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fr-FR" sz="5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5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5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5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5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e>
                        <m:sup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800" b="1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5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5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5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800" b="1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5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5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e>
                        <m:sup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5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22807B4-24BC-43A3-A285-B8E1F04AE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331" y="11424781"/>
                <a:ext cx="18759279" cy="13303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33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:a16="http://schemas.microsoft.com/office/drawing/2014/main" id="{EDCDC20C-1387-4835-BE4C-D35EDA8CD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880" y="1946321"/>
            <a:ext cx="17106319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HƯỚNG DẪN HỌC Ở NHÀ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1/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1, 2, 3, 4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55, 56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28ED238-7A89-497D-972D-4BE4F6DAF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3165475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400">
              <a:latin typeface="VNI-Times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71E234-CD92-4678-83A0-7BA939CD4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2018011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5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36DFB3-08E1-4D02-8912-AAA3639C8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2018011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540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8B6E48C-8060-447A-B763-0FC02D77C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608" y="4527623"/>
            <a:ext cx="8477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VNI-Times" pitchFamily="2" charset="0"/>
              </a:rPr>
              <a:t>*</a:t>
            </a:r>
            <a:r>
              <a:rPr lang="en-US" altLang="en-US" sz="5400" b="1" u="sng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5400" b="1" u="sng" dirty="0" err="1">
                <a:solidFill>
                  <a:srgbClr val="0000FF"/>
                </a:solidFill>
                <a:latin typeface="VNI-Times" pitchFamily="2" charset="0"/>
              </a:rPr>
              <a:t>Baøi</a:t>
            </a:r>
            <a:r>
              <a:rPr lang="en-US" altLang="en-US" sz="5400" b="1" u="sng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5400" b="1" u="sng" dirty="0" err="1">
                <a:solidFill>
                  <a:srgbClr val="0000FF"/>
                </a:solidFill>
                <a:latin typeface="VNI-Times" pitchFamily="2" charset="0"/>
              </a:rPr>
              <a:t>taäp</a:t>
            </a:r>
            <a:r>
              <a:rPr lang="en-US" altLang="en-US" sz="5400" b="1" u="sng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5400" b="1" u="sng" dirty="0" err="1">
                <a:solidFill>
                  <a:srgbClr val="0000FF"/>
                </a:solidFill>
                <a:latin typeface="VNI-Times" pitchFamily="2" charset="0"/>
              </a:rPr>
              <a:t>veà</a:t>
            </a:r>
            <a:r>
              <a:rPr lang="en-US" altLang="en-US" sz="5400" b="1" u="sng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5400" b="1" u="sng" dirty="0" err="1">
                <a:solidFill>
                  <a:srgbClr val="0000FF"/>
                </a:solidFill>
                <a:latin typeface="VNI-Times" pitchFamily="2" charset="0"/>
              </a:rPr>
              <a:t>nhaø</a:t>
            </a:r>
            <a:r>
              <a:rPr lang="en-US" altLang="en-US" sz="5400" b="1" u="sng" dirty="0">
                <a:solidFill>
                  <a:srgbClr val="0000FF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95E9EAE1-C8B8-48AA-A98A-4879A719E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084" y="6119601"/>
            <a:ext cx="114001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dirty="0">
                <a:latin typeface="VNI-Times" pitchFamily="2" charset="0"/>
              </a:rPr>
              <a:t>1/ </a:t>
            </a:r>
            <a:r>
              <a:rPr lang="en-US" altLang="en-US" sz="5400" dirty="0" err="1">
                <a:latin typeface="VNI-Times" pitchFamily="2" charset="0"/>
              </a:rPr>
              <a:t>Tính</a:t>
            </a:r>
            <a:r>
              <a:rPr lang="en-US" altLang="en-US" sz="5400" dirty="0">
                <a:latin typeface="VNI-Times" pitchFamily="2" charset="0"/>
              </a:rPr>
              <a:t> </a:t>
            </a:r>
            <a:r>
              <a:rPr lang="en-US" altLang="en-US" sz="5400" dirty="0" err="1">
                <a:latin typeface="VNI-Times" pitchFamily="2" charset="0"/>
              </a:rPr>
              <a:t>giaù</a:t>
            </a:r>
            <a:r>
              <a:rPr lang="en-US" altLang="en-US" sz="5400" dirty="0">
                <a:latin typeface="VNI-Times" pitchFamily="2" charset="0"/>
              </a:rPr>
              <a:t> </a:t>
            </a:r>
            <a:r>
              <a:rPr lang="en-US" altLang="en-US" sz="5400" dirty="0" err="1">
                <a:latin typeface="VNI-Times" pitchFamily="2" charset="0"/>
              </a:rPr>
              <a:t>trò</a:t>
            </a:r>
            <a:r>
              <a:rPr lang="en-US" altLang="en-US" sz="5400" dirty="0">
                <a:latin typeface="VNI-Times" pitchFamily="2" charset="0"/>
              </a:rPr>
              <a:t> </a:t>
            </a:r>
            <a:r>
              <a:rPr lang="en-US" altLang="en-US" sz="5400" dirty="0" err="1">
                <a:latin typeface="VNI-Times" pitchFamily="2" charset="0"/>
              </a:rPr>
              <a:t>cuûa</a:t>
            </a:r>
            <a:r>
              <a:rPr lang="en-US" altLang="en-US" sz="5400" dirty="0">
                <a:latin typeface="VNI-Times" pitchFamily="2" charset="0"/>
              </a:rPr>
              <a:t> </a:t>
            </a:r>
            <a:r>
              <a:rPr lang="en-US" altLang="en-US" sz="5400" dirty="0" err="1">
                <a:latin typeface="VNI-Times" pitchFamily="2" charset="0"/>
              </a:rPr>
              <a:t>bieåu</a:t>
            </a:r>
            <a:r>
              <a:rPr lang="en-US" altLang="en-US" sz="5400" dirty="0">
                <a:latin typeface="VNI-Times" pitchFamily="2" charset="0"/>
              </a:rPr>
              <a:t> </a:t>
            </a:r>
            <a:r>
              <a:rPr lang="en-US" altLang="en-US" sz="5400" dirty="0" err="1">
                <a:latin typeface="VNI-Times" pitchFamily="2" charset="0"/>
              </a:rPr>
              <a:t>thöùc</a:t>
            </a:r>
            <a:r>
              <a:rPr lang="en-US" altLang="en-US" sz="5400" dirty="0">
                <a:latin typeface="VNI-Times" pitchFamily="2" charset="0"/>
              </a:rPr>
              <a:t>:</a:t>
            </a:r>
          </a:p>
        </p:txBody>
      </p:sp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9C2C2654-8793-4EF7-8BC5-213974E04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988278"/>
              </p:ext>
            </p:extLst>
          </p:nvPr>
        </p:nvGraphicFramePr>
        <p:xfrm>
          <a:off x="10761286" y="5398881"/>
          <a:ext cx="8184346" cy="233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7680" imgH="507960" progId="Equation.DSMT4">
                  <p:embed/>
                </p:oleObj>
              </mc:Choice>
              <mc:Fallback>
                <p:oleObj name="Equation" r:id="rId2" imgW="1777680" imgH="507960" progId="Equation.DSMT4">
                  <p:embed/>
                  <p:pic>
                    <p:nvPicPr>
                      <p:cNvPr id="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1286" y="5398881"/>
                        <a:ext cx="8184346" cy="2337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>
            <a:extLst>
              <a:ext uri="{FF2B5EF4-FFF2-40B4-BE49-F238E27FC236}">
                <a16:creationId xmlns:a16="http://schemas.microsoft.com/office/drawing/2014/main" id="{94BA88D9-9DA8-4790-83EB-F9EA922F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8531066"/>
            <a:ext cx="159703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dirty="0">
                <a:latin typeface="VNI-Times" pitchFamily="2" charset="0"/>
              </a:rPr>
              <a:t>2/ </a:t>
            </a:r>
            <a:r>
              <a:rPr lang="en-US" altLang="en-US" sz="5400" dirty="0" err="1">
                <a:latin typeface="VNI-Times" pitchFamily="2" charset="0"/>
              </a:rPr>
              <a:t>Ruùt</a:t>
            </a:r>
            <a:r>
              <a:rPr lang="en-US" altLang="en-US" sz="5400" dirty="0">
                <a:latin typeface="VNI-Times" pitchFamily="2" charset="0"/>
              </a:rPr>
              <a:t> </a:t>
            </a:r>
            <a:r>
              <a:rPr lang="en-US" altLang="en-US" sz="5400" dirty="0" err="1">
                <a:latin typeface="VNI-Times" pitchFamily="2" charset="0"/>
              </a:rPr>
              <a:t>goïn</a:t>
            </a:r>
            <a:r>
              <a:rPr lang="en-US" altLang="en-US" sz="5400" dirty="0">
                <a:latin typeface="VNI-Times" pitchFamily="2" charset="0"/>
              </a:rPr>
              <a:t> </a:t>
            </a:r>
            <a:r>
              <a:rPr lang="en-US" altLang="en-US" sz="5400" dirty="0" err="1">
                <a:latin typeface="VNI-Times" pitchFamily="2" charset="0"/>
              </a:rPr>
              <a:t>caùc</a:t>
            </a:r>
            <a:r>
              <a:rPr lang="en-US" altLang="en-US" sz="5400" dirty="0">
                <a:latin typeface="VNI-Times" pitchFamily="2" charset="0"/>
              </a:rPr>
              <a:t> </a:t>
            </a:r>
            <a:r>
              <a:rPr lang="en-US" altLang="en-US" sz="5400" dirty="0" err="1">
                <a:latin typeface="VNI-Times" pitchFamily="2" charset="0"/>
              </a:rPr>
              <a:t>bieåu</a:t>
            </a:r>
            <a:r>
              <a:rPr lang="en-US" altLang="en-US" sz="5400" dirty="0">
                <a:latin typeface="VNI-Times" pitchFamily="2" charset="0"/>
              </a:rPr>
              <a:t> </a:t>
            </a:r>
            <a:r>
              <a:rPr lang="en-US" altLang="en-US" sz="5400" dirty="0" err="1">
                <a:latin typeface="VNI-Times" pitchFamily="2" charset="0"/>
              </a:rPr>
              <a:t>thöùc</a:t>
            </a:r>
            <a:r>
              <a:rPr lang="en-US" altLang="en-US" sz="5400" dirty="0">
                <a:latin typeface="VNI-Times" pitchFamily="2" charset="0"/>
                <a:sym typeface="Wingdings" pitchFamily="2" charset="2"/>
              </a:rPr>
              <a:t>: (</a:t>
            </a:r>
            <a:r>
              <a:rPr lang="en-US" altLang="en-US" sz="5400" dirty="0" err="1">
                <a:latin typeface="VNI-Times" pitchFamily="2" charset="0"/>
                <a:sym typeface="Wingdings" pitchFamily="2" charset="2"/>
              </a:rPr>
              <a:t>vôùi</a:t>
            </a:r>
            <a:r>
              <a:rPr lang="en-US" altLang="en-US" sz="5400" dirty="0">
                <a:latin typeface="VNI-Times" pitchFamily="2" charset="0"/>
                <a:sym typeface="Wingdings" pitchFamily="2" charset="2"/>
              </a:rPr>
              <a:t> </a:t>
            </a:r>
            <a:r>
              <a:rPr lang="en-US" altLang="en-US" sz="5400" dirty="0" err="1">
                <a:latin typeface="VNI-Times" pitchFamily="2" charset="0"/>
                <a:sym typeface="Wingdings" pitchFamily="2" charset="2"/>
              </a:rPr>
              <a:t>ñieàu</a:t>
            </a:r>
            <a:r>
              <a:rPr lang="en-US" altLang="en-US" sz="5400" dirty="0">
                <a:latin typeface="VNI-Times" pitchFamily="2" charset="0"/>
                <a:sym typeface="Wingdings" pitchFamily="2" charset="2"/>
              </a:rPr>
              <a:t> </a:t>
            </a:r>
            <a:r>
              <a:rPr lang="en-US" altLang="en-US" sz="5400" dirty="0" err="1">
                <a:latin typeface="VNI-Times" pitchFamily="2" charset="0"/>
                <a:sym typeface="Wingdings" pitchFamily="2" charset="2"/>
              </a:rPr>
              <a:t>kieän</a:t>
            </a:r>
            <a:r>
              <a:rPr lang="en-US" altLang="en-US" sz="5400" dirty="0">
                <a:latin typeface="VNI-Times" pitchFamily="2" charset="0"/>
                <a:sym typeface="Wingdings" pitchFamily="2" charset="2"/>
              </a:rPr>
              <a:t> </a:t>
            </a:r>
            <a:r>
              <a:rPr lang="en-US" altLang="en-US" sz="5400" dirty="0" err="1">
                <a:latin typeface="VNI-Times" pitchFamily="2" charset="0"/>
                <a:sym typeface="Wingdings" pitchFamily="2" charset="2"/>
              </a:rPr>
              <a:t>xaùc</a:t>
            </a:r>
            <a:r>
              <a:rPr lang="en-US" altLang="en-US" sz="5400" dirty="0">
                <a:latin typeface="VNI-Times" pitchFamily="2" charset="0"/>
                <a:sym typeface="Wingdings" pitchFamily="2" charset="2"/>
              </a:rPr>
              <a:t> </a:t>
            </a:r>
            <a:r>
              <a:rPr lang="en-US" altLang="en-US" sz="5400" dirty="0" err="1">
                <a:latin typeface="VNI-Times" pitchFamily="2" charset="0"/>
                <a:sym typeface="Wingdings" pitchFamily="2" charset="2"/>
              </a:rPr>
              <a:t>ñònh</a:t>
            </a:r>
            <a:r>
              <a:rPr lang="en-US" altLang="en-US" sz="5400" dirty="0">
                <a:latin typeface="VNI-Times" pitchFamily="2" charset="0"/>
                <a:sym typeface="Wingdings" pitchFamily="2" charset="2"/>
              </a:rPr>
              <a:t>)</a:t>
            </a:r>
            <a:endParaRPr lang="en-US" altLang="en-US" sz="5400" dirty="0">
              <a:latin typeface="VNI-Times" pitchFamily="2" charset="0"/>
            </a:endParaRPr>
          </a:p>
        </p:txBody>
      </p:sp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A4001F82-7306-4908-8DBE-9A1E8627A8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367818"/>
              </p:ext>
            </p:extLst>
          </p:nvPr>
        </p:nvGraphicFramePr>
        <p:xfrm>
          <a:off x="2667000" y="9486900"/>
          <a:ext cx="7064873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360" imgH="698400" progId="Equation.DSMT4">
                  <p:embed/>
                </p:oleObj>
              </mc:Choice>
              <mc:Fallback>
                <p:oleObj name="Equation" r:id="rId4" imgW="1422360" imgH="698400" progId="Equation.DSMT4">
                  <p:embed/>
                  <p:pic>
                    <p:nvPicPr>
                      <p:cNvPr id="1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486900"/>
                        <a:ext cx="7064873" cy="361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>
            <a:extLst>
              <a:ext uri="{FF2B5EF4-FFF2-40B4-BE49-F238E27FC236}">
                <a16:creationId xmlns:a16="http://schemas.microsoft.com/office/drawing/2014/main" id="{67DA85CE-A94B-4660-8E12-F1A84705E3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880826"/>
              </p:ext>
            </p:extLst>
          </p:nvPr>
        </p:nvGraphicFramePr>
        <p:xfrm>
          <a:off x="12496800" y="9739543"/>
          <a:ext cx="5974000" cy="298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9720" imgH="571320" progId="Equation.DSMT4">
                  <p:embed/>
                </p:oleObj>
              </mc:Choice>
              <mc:Fallback>
                <p:oleObj name="Equation" r:id="rId6" imgW="1269720" imgH="571320" progId="Equation.DSMT4">
                  <p:embed/>
                  <p:pic>
                    <p:nvPicPr>
                      <p:cNvPr id="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6800" y="9739543"/>
                        <a:ext cx="5974000" cy="2985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859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08440" y="4128704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lnSpc>
                  <a:spcPct val="150000"/>
                </a:lnSpc>
                <a:defRPr/>
              </a:pP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2177060">
                <a:lnSpc>
                  <a:spcPct val="150000"/>
                </a:lnSpc>
                <a:defRPr/>
              </a:pP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TRÂN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CÁM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EM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THEO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DÕI</a:t>
              </a:r>
              <a:endPara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AE884594-ED51-4FA5-878D-B3BAF3AE9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816864"/>
              </p:ext>
            </p:extLst>
          </p:nvPr>
        </p:nvGraphicFramePr>
        <p:xfrm>
          <a:off x="11150600" y="6770687"/>
          <a:ext cx="88900" cy="8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554" imgH="88554" progId="Equation.3">
                  <p:embed/>
                </p:oleObj>
              </mc:Choice>
              <mc:Fallback>
                <p:oleObj name="Equation" r:id="rId2" imgW="88554" imgH="88554" progId="Equation.3">
                  <p:embed/>
                  <p:pic>
                    <p:nvPicPr>
                      <p:cNvPr id="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0600" y="6770687"/>
                        <a:ext cx="88900" cy="8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7">
            <a:extLst>
              <a:ext uri="{FF2B5EF4-FFF2-40B4-BE49-F238E27FC236}">
                <a16:creationId xmlns:a16="http://schemas.microsoft.com/office/drawing/2014/main" id="{12ED573C-DD78-4BC9-A537-1116AF574E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070444"/>
              </p:ext>
            </p:extLst>
          </p:nvPr>
        </p:nvGraphicFramePr>
        <p:xfrm>
          <a:off x="11137900" y="670718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7900" y="6707187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045AC3-C2DD-4335-9EE3-D9BC938F7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7850" y="6357937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vi-VN" altLang="en-US" sz="4400">
              <a:latin typeface="VNI-Times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B50E53-726A-4181-A119-6FC1BCED2983}"/>
              </a:ext>
            </a:extLst>
          </p:cNvPr>
          <p:cNvGrpSpPr/>
          <p:nvPr/>
        </p:nvGrpSpPr>
        <p:grpSpPr>
          <a:xfrm>
            <a:off x="124832" y="1828801"/>
            <a:ext cx="10705383" cy="4603214"/>
            <a:chOff x="8842391" y="10020"/>
            <a:chExt cx="10179638" cy="3813131"/>
          </a:xfrm>
        </p:grpSpPr>
        <p:sp>
          <p:nvSpPr>
            <p:cNvPr id="7" name="Oval Callout 4">
              <a:extLst>
                <a:ext uri="{FF2B5EF4-FFF2-40B4-BE49-F238E27FC236}">
                  <a16:creationId xmlns:a16="http://schemas.microsoft.com/office/drawing/2014/main" id="{975D3137-CF33-493F-AF6B-B945E7BEE033}"/>
                </a:ext>
              </a:extLst>
            </p:cNvPr>
            <p:cNvSpPr/>
            <p:nvPr/>
          </p:nvSpPr>
          <p:spPr>
            <a:xfrm>
              <a:off x="10640029" y="10020"/>
              <a:ext cx="8382000" cy="2177164"/>
            </a:xfrm>
            <a:prstGeom prst="wedgeEllipseCallout">
              <a:avLst>
                <a:gd name="adj1" fmla="val -54497"/>
                <a:gd name="adj2" fmla="val 71231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nhắc</a:t>
              </a: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lũy</a:t>
              </a: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thừa</a:t>
              </a: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mũ</a:t>
              </a: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dương</a:t>
              </a: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8" name="Picture 11" descr="hoi">
              <a:extLst>
                <a:ext uri="{FF2B5EF4-FFF2-40B4-BE49-F238E27FC236}">
                  <a16:creationId xmlns:a16="http://schemas.microsoft.com/office/drawing/2014/main" id="{20821F7A-92F9-4488-835E-BC5C7D03CBD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391" y="2662445"/>
              <a:ext cx="1669205" cy="1160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605BC72-B13F-4814-B015-03F39F26C0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55496"/>
              </p:ext>
            </p:extLst>
          </p:nvPr>
        </p:nvGraphicFramePr>
        <p:xfrm>
          <a:off x="11150600" y="6770687"/>
          <a:ext cx="88900" cy="8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554" imgH="88554" progId="Equation.3">
                  <p:embed/>
                </p:oleObj>
              </mc:Choice>
              <mc:Fallback>
                <p:oleObj name="Equation" r:id="rId7" imgW="88554" imgH="88554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0600" y="6770687"/>
                        <a:ext cx="88900" cy="8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7">
            <a:extLst>
              <a:ext uri="{FF2B5EF4-FFF2-40B4-BE49-F238E27FC236}">
                <a16:creationId xmlns:a16="http://schemas.microsoft.com/office/drawing/2014/main" id="{62A76148-CBC2-42BF-BBBB-E9E7CF3460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530161"/>
              </p:ext>
            </p:extLst>
          </p:nvPr>
        </p:nvGraphicFramePr>
        <p:xfrm>
          <a:off x="11137900" y="670718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7900" y="6707187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">
            <a:extLst>
              <a:ext uri="{FF2B5EF4-FFF2-40B4-BE49-F238E27FC236}">
                <a16:creationId xmlns:a16="http://schemas.microsoft.com/office/drawing/2014/main" id="{6F423D76-65ED-4068-BBA1-56D7807CC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7850" y="6357937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vi-VN" altLang="en-US" sz="4400">
              <a:latin typeface="VNI-Times" pitchFamily="2" charset="0"/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609D04C2-8B49-4C53-96AF-7B429D9B8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4526280"/>
            <a:ext cx="8321040" cy="850392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 sz="5400">
              <a:latin typeface="VNI-Times" charset="0"/>
              <a:ea typeface="ＭＳ Ｐゴシック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1C5FF9BE-E172-4FBA-BAAA-B3103FE90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95600"/>
            <a:ext cx="154842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m, n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a, b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n-US" sz="5400" dirty="0">
              <a:solidFill>
                <a:srgbClr val="0000F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CB2B7D-3BC2-4CD0-8185-C10FCEB40081}"/>
              </a:ext>
            </a:extLst>
          </p:cNvPr>
          <p:cNvGrpSpPr/>
          <p:nvPr/>
        </p:nvGrpSpPr>
        <p:grpSpPr>
          <a:xfrm>
            <a:off x="9648079" y="4868687"/>
            <a:ext cx="9706721" cy="8023225"/>
            <a:chOff x="4012339" y="1450190"/>
            <a:chExt cx="5057246" cy="4855372"/>
          </a:xfrm>
        </p:grpSpPr>
        <p:graphicFrame>
          <p:nvGraphicFramePr>
            <p:cNvPr id="15" name="Object 11">
              <a:extLst>
                <a:ext uri="{FF2B5EF4-FFF2-40B4-BE49-F238E27FC236}">
                  <a16:creationId xmlns:a16="http://schemas.microsoft.com/office/drawing/2014/main" id="{0940B76C-0593-4A46-956C-0F408385592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1316166"/>
                </p:ext>
              </p:extLst>
            </p:nvPr>
          </p:nvGraphicFramePr>
          <p:xfrm>
            <a:off x="4074373" y="1469403"/>
            <a:ext cx="2154212" cy="719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799920" imgH="266400" progId="Equation.DSMT4">
                    <p:embed/>
                  </p:oleObj>
                </mc:Choice>
                <mc:Fallback>
                  <p:oleObj name="Equation" r:id="rId9" imgW="799920" imgH="266400" progId="Equation.DSMT4">
                    <p:embed/>
                    <p:pic>
                      <p:nvPicPr>
                        <p:cNvPr id="1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4373" y="1469403"/>
                          <a:ext cx="2154212" cy="719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2">
              <a:extLst>
                <a:ext uri="{FF2B5EF4-FFF2-40B4-BE49-F238E27FC236}">
                  <a16:creationId xmlns:a16="http://schemas.microsoft.com/office/drawing/2014/main" id="{01D077AB-EC98-49E7-ABC5-99F81856FB2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6900517"/>
                </p:ext>
              </p:extLst>
            </p:nvPr>
          </p:nvGraphicFramePr>
          <p:xfrm>
            <a:off x="4091740" y="2078487"/>
            <a:ext cx="1697024" cy="1272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609480" imgH="457200" progId="Equation.DSMT4">
                    <p:embed/>
                  </p:oleObj>
                </mc:Choice>
                <mc:Fallback>
                  <p:oleObj name="Equation" r:id="rId11" imgW="609480" imgH="457200" progId="Equation.DSMT4">
                    <p:embed/>
                    <p:pic>
                      <p:nvPicPr>
                        <p:cNvPr id="1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1740" y="2078487"/>
                          <a:ext cx="1697024" cy="12727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3">
              <a:extLst>
                <a:ext uri="{FF2B5EF4-FFF2-40B4-BE49-F238E27FC236}">
                  <a16:creationId xmlns:a16="http://schemas.microsoft.com/office/drawing/2014/main" id="{C395F50A-152A-4D03-B7B6-A894B8F021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1374441"/>
                </p:ext>
              </p:extLst>
            </p:nvPr>
          </p:nvGraphicFramePr>
          <p:xfrm>
            <a:off x="4052040" y="3257265"/>
            <a:ext cx="2170413" cy="996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774360" imgH="355320" progId="Equation.DSMT4">
                    <p:embed/>
                  </p:oleObj>
                </mc:Choice>
                <mc:Fallback>
                  <p:oleObj name="Equation" r:id="rId13" imgW="774360" imgH="355320" progId="Equation.DSMT4">
                    <p:embed/>
                    <p:pic>
                      <p:nvPicPr>
                        <p:cNvPr id="19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2040" y="3257265"/>
                          <a:ext cx="2170413" cy="9960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4">
              <a:extLst>
                <a:ext uri="{FF2B5EF4-FFF2-40B4-BE49-F238E27FC236}">
                  <a16:creationId xmlns:a16="http://schemas.microsoft.com/office/drawing/2014/main" id="{2812599E-DC0C-4C95-8DAC-087DEA7A5E9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7041773"/>
                </p:ext>
              </p:extLst>
            </p:nvPr>
          </p:nvGraphicFramePr>
          <p:xfrm>
            <a:off x="4012339" y="4285788"/>
            <a:ext cx="2151439" cy="7747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812520" imgH="291960" progId="Equation.DSMT4">
                    <p:embed/>
                  </p:oleObj>
                </mc:Choice>
                <mc:Fallback>
                  <p:oleObj name="Equation" r:id="rId15" imgW="812520" imgH="291960" progId="Equation.DSMT4">
                    <p:embed/>
                    <p:pic>
                      <p:nvPicPr>
                        <p:cNvPr id="2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2339" y="4285788"/>
                          <a:ext cx="2151439" cy="7747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5">
              <a:extLst>
                <a:ext uri="{FF2B5EF4-FFF2-40B4-BE49-F238E27FC236}">
                  <a16:creationId xmlns:a16="http://schemas.microsoft.com/office/drawing/2014/main" id="{143A98AC-F0FD-48D0-8D85-DCDFF01584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4492006"/>
                </p:ext>
              </p:extLst>
            </p:nvPr>
          </p:nvGraphicFramePr>
          <p:xfrm>
            <a:off x="4012340" y="4922156"/>
            <a:ext cx="2007648" cy="1383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736560" imgH="507960" progId="Equation.DSMT4">
                    <p:embed/>
                  </p:oleObj>
                </mc:Choice>
                <mc:Fallback>
                  <p:oleObj name="Equation" r:id="rId17" imgW="736560" imgH="507960" progId="Equation.DSMT4">
                    <p:embed/>
                    <p:pic>
                      <p:nvPicPr>
                        <p:cNvPr id="21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2340" y="4922156"/>
                          <a:ext cx="2007648" cy="1383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6">
              <a:extLst>
                <a:ext uri="{FF2B5EF4-FFF2-40B4-BE49-F238E27FC236}">
                  <a16:creationId xmlns:a16="http://schemas.microsoft.com/office/drawing/2014/main" id="{6F2D3796-903D-4682-8E3E-EF55F7C81CC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3400676"/>
                </p:ext>
              </p:extLst>
            </p:nvPr>
          </p:nvGraphicFramePr>
          <p:xfrm>
            <a:off x="6354671" y="1450190"/>
            <a:ext cx="1060995" cy="719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393480" imgH="266400" progId="Equation.DSMT4">
                    <p:embed/>
                  </p:oleObj>
                </mc:Choice>
                <mc:Fallback>
                  <p:oleObj name="Equation" r:id="rId19" imgW="393480" imgH="266400" progId="Equation.DSMT4">
                    <p:embed/>
                    <p:pic>
                      <p:nvPicPr>
                        <p:cNvPr id="22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4671" y="1450190"/>
                          <a:ext cx="1060995" cy="719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7">
              <a:extLst>
                <a:ext uri="{FF2B5EF4-FFF2-40B4-BE49-F238E27FC236}">
                  <a16:creationId xmlns:a16="http://schemas.microsoft.com/office/drawing/2014/main" id="{B20C08B9-4E2D-4A4E-977B-5F4CB00642C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6955279"/>
                </p:ext>
              </p:extLst>
            </p:nvPr>
          </p:nvGraphicFramePr>
          <p:xfrm>
            <a:off x="5812097" y="2339797"/>
            <a:ext cx="1011121" cy="608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380880" imgH="228600" progId="Equation.DSMT4">
                    <p:embed/>
                  </p:oleObj>
                </mc:Choice>
                <mc:Fallback>
                  <p:oleObj name="Equation" r:id="rId21" imgW="380880" imgH="228600" progId="Equation.DSMT4">
                    <p:embed/>
                    <p:pic>
                      <p:nvPicPr>
                        <p:cNvPr id="23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2097" y="2339797"/>
                          <a:ext cx="1011121" cy="6086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ED2E1B64-B5D9-4B3B-B0A9-9BB09A443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8835" y="2514878"/>
              <a:ext cx="2190750" cy="465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VNI-Time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VNI-Time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VNI-Time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VNI-Time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VNI-Time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4400" b="1" i="1" dirty="0">
                  <a:sym typeface="Symbol" charset="0"/>
                </a:rPr>
                <a:t> </a:t>
              </a:r>
              <a:r>
                <a:rPr lang="en-US" sz="4400" b="1" dirty="0">
                  <a:sym typeface="Symbol" charset="0"/>
                </a:rPr>
                <a:t>(</a:t>
              </a:r>
              <a:r>
                <a:rPr lang="en-US" sz="4400" b="1" i="1" dirty="0"/>
                <a:t>m </a:t>
              </a:r>
              <a:r>
                <a:rPr lang="en-US" sz="4400" b="1" dirty="0"/>
                <a:t>&gt; </a:t>
              </a:r>
              <a:r>
                <a:rPr lang="en-US" sz="4400" b="1" i="1" dirty="0"/>
                <a:t>n</a:t>
              </a:r>
              <a:r>
                <a:rPr lang="en-US" sz="4400" b="1" dirty="0"/>
                <a:t>)</a:t>
              </a:r>
            </a:p>
          </p:txBody>
        </p:sp>
        <p:graphicFrame>
          <p:nvGraphicFramePr>
            <p:cNvPr id="23" name="Object 19">
              <a:extLst>
                <a:ext uri="{FF2B5EF4-FFF2-40B4-BE49-F238E27FC236}">
                  <a16:creationId xmlns:a16="http://schemas.microsoft.com/office/drawing/2014/main" id="{C520D879-3E8D-4C7E-86DF-FBF10D46C66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3634621"/>
                </p:ext>
              </p:extLst>
            </p:nvPr>
          </p:nvGraphicFramePr>
          <p:xfrm>
            <a:off x="6142109" y="3372740"/>
            <a:ext cx="890053" cy="719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330120" imgH="266400" progId="Equation.DSMT4">
                    <p:embed/>
                  </p:oleObj>
                </mc:Choice>
                <mc:Fallback>
                  <p:oleObj name="Equation" r:id="rId23" imgW="330120" imgH="266400" progId="Equation.DSMT4">
                    <p:embed/>
                    <p:pic>
                      <p:nvPicPr>
                        <p:cNvPr id="25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2109" y="3372740"/>
                          <a:ext cx="890053" cy="719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0">
              <a:extLst>
                <a:ext uri="{FF2B5EF4-FFF2-40B4-BE49-F238E27FC236}">
                  <a16:creationId xmlns:a16="http://schemas.microsoft.com/office/drawing/2014/main" id="{A4ABB0B7-0584-45D6-BBD7-A97D3308B00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6181634"/>
                </p:ext>
              </p:extLst>
            </p:nvPr>
          </p:nvGraphicFramePr>
          <p:xfrm>
            <a:off x="6116468" y="4295011"/>
            <a:ext cx="1093868" cy="719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406080" imgH="266400" progId="Equation.DSMT4">
                    <p:embed/>
                  </p:oleObj>
                </mc:Choice>
                <mc:Fallback>
                  <p:oleObj name="Equation" r:id="rId25" imgW="406080" imgH="266400" progId="Equation.DSMT4">
                    <p:embed/>
                    <p:pic>
                      <p:nvPicPr>
                        <p:cNvPr id="26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6468" y="4295011"/>
                          <a:ext cx="1093868" cy="719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1">
              <a:extLst>
                <a:ext uri="{FF2B5EF4-FFF2-40B4-BE49-F238E27FC236}">
                  <a16:creationId xmlns:a16="http://schemas.microsoft.com/office/drawing/2014/main" id="{6760E362-7F65-4A40-885E-4348C027B6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2613768"/>
                </p:ext>
              </p:extLst>
            </p:nvPr>
          </p:nvGraphicFramePr>
          <p:xfrm>
            <a:off x="6156169" y="4986715"/>
            <a:ext cx="670377" cy="1272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241200" imgH="457200" progId="Equation.DSMT4">
                    <p:embed/>
                  </p:oleObj>
                </mc:Choice>
                <mc:Fallback>
                  <p:oleObj name="Equation" r:id="rId27" imgW="241200" imgH="457200" progId="Equation.DSMT4">
                    <p:embed/>
                    <p:pic>
                      <p:nvPicPr>
                        <p:cNvPr id="27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6169" y="4986715"/>
                          <a:ext cx="670377" cy="12727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AutoShape 27">
            <a:extLst>
              <a:ext uri="{FF2B5EF4-FFF2-40B4-BE49-F238E27FC236}">
                <a16:creationId xmlns:a16="http://schemas.microsoft.com/office/drawing/2014/main" id="{310FFEAA-D92D-4AFA-B17C-5DB16803D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300" y="7012743"/>
            <a:ext cx="4010732" cy="2221568"/>
          </a:xfrm>
          <a:prstGeom prst="wedgeEllipseCallout">
            <a:avLst>
              <a:gd name="adj1" fmla="val 79560"/>
              <a:gd name="adj2" fmla="val 46051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 CHẤT</a:t>
            </a:r>
          </a:p>
        </p:txBody>
      </p:sp>
    </p:spTree>
    <p:extLst>
      <p:ext uri="{BB962C8B-B14F-4D97-AF65-F5344CB8AC3E}">
        <p14:creationId xmlns:p14="http://schemas.microsoft.com/office/powerpoint/2010/main" val="318435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26" name="Rectangle 22">
            <a:extLst>
              <a:ext uri="{FF2B5EF4-FFF2-40B4-BE49-F238E27FC236}">
                <a16:creationId xmlns:a16="http://schemas.microsoft.com/office/drawing/2014/main" id="{D2E7CA36-B9BB-4807-83B7-65A25D598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9200" y="3733800"/>
            <a:ext cx="9448800" cy="94107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6400"/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4C9E9F83-A795-4B21-9F0E-63F9038D1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371601"/>
            <a:ext cx="1645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3600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2A619D8-7A93-4836-967F-D8A977159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-538609"/>
            <a:ext cx="1847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6400"/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F8E24ED2-A945-4E93-BAC2-CC636BE58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-538609"/>
            <a:ext cx="1847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6400"/>
          </a:p>
        </p:txBody>
      </p:sp>
      <p:sp>
        <p:nvSpPr>
          <p:cNvPr id="23559" name="Text Box 10">
            <a:extLst>
              <a:ext uri="{FF2B5EF4-FFF2-40B4-BE49-F238E27FC236}">
                <a16:creationId xmlns:a16="http://schemas.microsoft.com/office/drawing/2014/main" id="{BA7F4CF2-FD81-41C1-9063-6F77AFFFF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83458"/>
            <a:ext cx="16078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3915" name="Object 11">
            <a:extLst>
              <a:ext uri="{FF2B5EF4-FFF2-40B4-BE49-F238E27FC236}">
                <a16:creationId xmlns:a16="http://schemas.microsoft.com/office/drawing/2014/main" id="{937DCB4E-EAF3-47BA-A8CF-2071668BE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39790"/>
              </p:ext>
            </p:extLst>
          </p:nvPr>
        </p:nvGraphicFramePr>
        <p:xfrm>
          <a:off x="14558963" y="3916363"/>
          <a:ext cx="2814031" cy="1344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720" imgH="266400" progId="Equation.DSMT4">
                  <p:embed/>
                </p:oleObj>
              </mc:Choice>
              <mc:Fallback>
                <p:oleObj name="Equation" r:id="rId3" imgW="558720" imgH="266400" progId="Equation.DSMT4">
                  <p:embed/>
                  <p:pic>
                    <p:nvPicPr>
                      <p:cNvPr id="123915" name="Object 11">
                        <a:extLst>
                          <a:ext uri="{FF2B5EF4-FFF2-40B4-BE49-F238E27FC236}">
                            <a16:creationId xmlns:a16="http://schemas.microsoft.com/office/drawing/2014/main" id="{937DCB4E-EAF3-47BA-A8CF-2071668BEC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8963" y="3916363"/>
                        <a:ext cx="2814031" cy="1344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6" name="Object 12">
            <a:extLst>
              <a:ext uri="{FF2B5EF4-FFF2-40B4-BE49-F238E27FC236}">
                <a16:creationId xmlns:a16="http://schemas.microsoft.com/office/drawing/2014/main" id="{E5BB7045-4807-448C-942F-820DED5AC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1498"/>
              </p:ext>
            </p:extLst>
          </p:nvPr>
        </p:nvGraphicFramePr>
        <p:xfrm>
          <a:off x="14944725" y="5133975"/>
          <a:ext cx="227647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400" imgH="457200" progId="Equation.DSMT4">
                  <p:embed/>
                </p:oleObj>
              </mc:Choice>
              <mc:Fallback>
                <p:oleObj name="Equation" r:id="rId5" imgW="482400" imgH="457200" progId="Equation.DSMT4">
                  <p:embed/>
                  <p:pic>
                    <p:nvPicPr>
                      <p:cNvPr id="123916" name="Object 12">
                        <a:extLst>
                          <a:ext uri="{FF2B5EF4-FFF2-40B4-BE49-F238E27FC236}">
                            <a16:creationId xmlns:a16="http://schemas.microsoft.com/office/drawing/2014/main" id="{E5BB7045-4807-448C-942F-820DED5AC7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4725" y="5133975"/>
                        <a:ext cx="2276475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7" name="Object 13">
            <a:extLst>
              <a:ext uri="{FF2B5EF4-FFF2-40B4-BE49-F238E27FC236}">
                <a16:creationId xmlns:a16="http://schemas.microsoft.com/office/drawing/2014/main" id="{CE902D49-0266-4D37-8400-570C6B84F3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32102"/>
              </p:ext>
            </p:extLst>
          </p:nvPr>
        </p:nvGraphicFramePr>
        <p:xfrm>
          <a:off x="14504988" y="7493000"/>
          <a:ext cx="3111500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47640" imgH="355320" progId="Equation.DSMT4">
                  <p:embed/>
                </p:oleObj>
              </mc:Choice>
              <mc:Fallback>
                <p:oleObj name="Equation" r:id="rId7" imgW="647640" imgH="355320" progId="Equation.DSMT4">
                  <p:embed/>
                  <p:pic>
                    <p:nvPicPr>
                      <p:cNvPr id="123917" name="Object 13">
                        <a:extLst>
                          <a:ext uri="{FF2B5EF4-FFF2-40B4-BE49-F238E27FC236}">
                            <a16:creationId xmlns:a16="http://schemas.microsoft.com/office/drawing/2014/main" id="{CE902D49-0266-4D37-8400-570C6B84F3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4988" y="7493000"/>
                        <a:ext cx="3111500" cy="170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8" name="Object 14">
            <a:extLst>
              <a:ext uri="{FF2B5EF4-FFF2-40B4-BE49-F238E27FC236}">
                <a16:creationId xmlns:a16="http://schemas.microsoft.com/office/drawing/2014/main" id="{5762751B-8EC4-41FB-912E-D4C914FF36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701962"/>
              </p:ext>
            </p:extLst>
          </p:nvPr>
        </p:nvGraphicFramePr>
        <p:xfrm>
          <a:off x="14249400" y="9475788"/>
          <a:ext cx="3279775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91960" progId="Equation.DSMT4">
                  <p:embed/>
                </p:oleObj>
              </mc:Choice>
              <mc:Fallback>
                <p:oleObj name="Equation" r:id="rId9" imgW="698400" imgH="291960" progId="Equation.DSMT4">
                  <p:embed/>
                  <p:pic>
                    <p:nvPicPr>
                      <p:cNvPr id="123918" name="Object 14">
                        <a:extLst>
                          <a:ext uri="{FF2B5EF4-FFF2-40B4-BE49-F238E27FC236}">
                            <a16:creationId xmlns:a16="http://schemas.microsoft.com/office/drawing/2014/main" id="{5762751B-8EC4-41FB-912E-D4C914FF36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9400" y="9475788"/>
                        <a:ext cx="3279775" cy="137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9" name="Object 15">
            <a:extLst>
              <a:ext uri="{FF2B5EF4-FFF2-40B4-BE49-F238E27FC236}">
                <a16:creationId xmlns:a16="http://schemas.microsoft.com/office/drawing/2014/main" id="{C6E35336-2878-4A81-B0C5-C7738F15E0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024597"/>
              </p:ext>
            </p:extLst>
          </p:nvPr>
        </p:nvGraphicFramePr>
        <p:xfrm>
          <a:off x="14446250" y="10629900"/>
          <a:ext cx="3003550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22080" imgH="507960" progId="Equation.DSMT4">
                  <p:embed/>
                </p:oleObj>
              </mc:Choice>
              <mc:Fallback>
                <p:oleObj name="Equation" r:id="rId11" imgW="622080" imgH="507960" progId="Equation.DSMT4">
                  <p:embed/>
                  <p:pic>
                    <p:nvPicPr>
                      <p:cNvPr id="123919" name="Object 15">
                        <a:extLst>
                          <a:ext uri="{FF2B5EF4-FFF2-40B4-BE49-F238E27FC236}">
                            <a16:creationId xmlns:a16="http://schemas.microsoft.com/office/drawing/2014/main" id="{C6E35336-2878-4A81-B0C5-C7738F15E0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0" y="10629900"/>
                        <a:ext cx="3003550" cy="245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20" name="Object 16">
            <a:extLst>
              <a:ext uri="{FF2B5EF4-FFF2-40B4-BE49-F238E27FC236}">
                <a16:creationId xmlns:a16="http://schemas.microsoft.com/office/drawing/2014/main" id="{0113C46F-3EA3-4CD9-A9FE-F508383093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448563"/>
              </p:ext>
            </p:extLst>
          </p:nvPr>
        </p:nvGraphicFramePr>
        <p:xfrm>
          <a:off x="17602200" y="3879851"/>
          <a:ext cx="1724197" cy="134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2720" imgH="266400" progId="Equation.DSMT4">
                  <p:embed/>
                </p:oleObj>
              </mc:Choice>
              <mc:Fallback>
                <p:oleObj name="Equation" r:id="rId13" imgW="342720" imgH="266400" progId="Equation.DSMT4">
                  <p:embed/>
                  <p:pic>
                    <p:nvPicPr>
                      <p:cNvPr id="123920" name="Object 16">
                        <a:extLst>
                          <a:ext uri="{FF2B5EF4-FFF2-40B4-BE49-F238E27FC236}">
                            <a16:creationId xmlns:a16="http://schemas.microsoft.com/office/drawing/2014/main" id="{0113C46F-3EA3-4CD9-A9FE-F508383093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2200" y="3879851"/>
                        <a:ext cx="1724197" cy="13435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21" name="Object 17">
            <a:extLst>
              <a:ext uri="{FF2B5EF4-FFF2-40B4-BE49-F238E27FC236}">
                <a16:creationId xmlns:a16="http://schemas.microsoft.com/office/drawing/2014/main" id="{537FF570-1905-4A30-B4B6-16A748794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03792"/>
              </p:ext>
            </p:extLst>
          </p:nvPr>
        </p:nvGraphicFramePr>
        <p:xfrm>
          <a:off x="17650410" y="5607287"/>
          <a:ext cx="1627775" cy="113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228600" progId="Equation.DSMT4">
                  <p:embed/>
                </p:oleObj>
              </mc:Choice>
              <mc:Fallback>
                <p:oleObj name="Equation" r:id="rId15" imgW="330120" imgH="228600" progId="Equation.DSMT4">
                  <p:embed/>
                  <p:pic>
                    <p:nvPicPr>
                      <p:cNvPr id="123921" name="Object 17">
                        <a:extLst>
                          <a:ext uri="{FF2B5EF4-FFF2-40B4-BE49-F238E27FC236}">
                            <a16:creationId xmlns:a16="http://schemas.microsoft.com/office/drawing/2014/main" id="{537FF570-1905-4A30-B4B6-16A748794C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0410" y="5607287"/>
                        <a:ext cx="1627775" cy="1132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23" name="Object 19">
            <a:extLst>
              <a:ext uri="{FF2B5EF4-FFF2-40B4-BE49-F238E27FC236}">
                <a16:creationId xmlns:a16="http://schemas.microsoft.com/office/drawing/2014/main" id="{A5B87C95-E9AB-4D87-8312-DE535D4E79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961614"/>
              </p:ext>
            </p:extLst>
          </p:nvPr>
        </p:nvGraphicFramePr>
        <p:xfrm>
          <a:off x="17650410" y="7809530"/>
          <a:ext cx="1464108" cy="128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04560" imgH="266400" progId="Equation.DSMT4">
                  <p:embed/>
                </p:oleObj>
              </mc:Choice>
              <mc:Fallback>
                <p:oleObj name="Equation" r:id="rId17" imgW="304560" imgH="266400" progId="Equation.DSMT4">
                  <p:embed/>
                  <p:pic>
                    <p:nvPicPr>
                      <p:cNvPr id="123923" name="Object 19">
                        <a:extLst>
                          <a:ext uri="{FF2B5EF4-FFF2-40B4-BE49-F238E27FC236}">
                            <a16:creationId xmlns:a16="http://schemas.microsoft.com/office/drawing/2014/main" id="{A5B87C95-E9AB-4D87-8312-DE535D4E79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0410" y="7809530"/>
                        <a:ext cx="1464108" cy="128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24" name="Object 20">
            <a:extLst>
              <a:ext uri="{FF2B5EF4-FFF2-40B4-BE49-F238E27FC236}">
                <a16:creationId xmlns:a16="http://schemas.microsoft.com/office/drawing/2014/main" id="{D8A70637-080A-4CD2-A90A-BB04F3DC80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014425"/>
              </p:ext>
            </p:extLst>
          </p:nvPr>
        </p:nvGraphicFramePr>
        <p:xfrm>
          <a:off x="17678400" y="9513888"/>
          <a:ext cx="2027422" cy="125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31640" imgH="266400" progId="Equation.DSMT4">
                  <p:embed/>
                </p:oleObj>
              </mc:Choice>
              <mc:Fallback>
                <p:oleObj name="Equation" r:id="rId19" imgW="431640" imgH="266400" progId="Equation.DSMT4">
                  <p:embed/>
                  <p:pic>
                    <p:nvPicPr>
                      <p:cNvPr id="123924" name="Object 20">
                        <a:extLst>
                          <a:ext uri="{FF2B5EF4-FFF2-40B4-BE49-F238E27FC236}">
                            <a16:creationId xmlns:a16="http://schemas.microsoft.com/office/drawing/2014/main" id="{D8A70637-080A-4CD2-A90A-BB04F3DC80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8400" y="9513888"/>
                        <a:ext cx="2027422" cy="125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25" name="Object 21">
            <a:extLst>
              <a:ext uri="{FF2B5EF4-FFF2-40B4-BE49-F238E27FC236}">
                <a16:creationId xmlns:a16="http://schemas.microsoft.com/office/drawing/2014/main" id="{47F61698-51BE-4AA5-B295-DA0C640018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596581"/>
              </p:ext>
            </p:extLst>
          </p:nvPr>
        </p:nvGraphicFramePr>
        <p:xfrm>
          <a:off x="17983200" y="10742613"/>
          <a:ext cx="1167227" cy="221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41200" imgH="457200" progId="Equation.DSMT4">
                  <p:embed/>
                </p:oleObj>
              </mc:Choice>
              <mc:Fallback>
                <p:oleObj name="Equation" r:id="rId21" imgW="241200" imgH="457200" progId="Equation.DSMT4">
                  <p:embed/>
                  <p:pic>
                    <p:nvPicPr>
                      <p:cNvPr id="123925" name="Object 21">
                        <a:extLst>
                          <a:ext uri="{FF2B5EF4-FFF2-40B4-BE49-F238E27FC236}">
                            <a16:creationId xmlns:a16="http://schemas.microsoft.com/office/drawing/2014/main" id="{47F61698-51BE-4AA5-B295-DA0C640018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3200" y="10742613"/>
                        <a:ext cx="1167227" cy="221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0" name="Rectangle 26">
            <a:extLst>
              <a:ext uri="{FF2B5EF4-FFF2-40B4-BE49-F238E27FC236}">
                <a16:creationId xmlns:a16="http://schemas.microsoft.com/office/drawing/2014/main" id="{90EC7448-54FA-4ABF-85E3-5E4F6EF82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395" y="1638110"/>
            <a:ext cx="1987595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400" b="1" u="sng" dirty="0">
                <a:solidFill>
                  <a:srgbClr val="C00000"/>
                </a:solidFill>
              </a:rPr>
              <a:t>II. TÍNH CHẤT CỦA LŨY THỪA VỚI SỐ MŨ THỰC:</a:t>
            </a:r>
          </a:p>
        </p:txBody>
      </p:sp>
      <p:sp>
        <p:nvSpPr>
          <p:cNvPr id="123931" name="AutoShape 27">
            <a:extLst>
              <a:ext uri="{FF2B5EF4-FFF2-40B4-BE49-F238E27FC236}">
                <a16:creationId xmlns:a16="http://schemas.microsoft.com/office/drawing/2014/main" id="{40522D74-65DE-481C-894C-D9D888101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0200" y="2057400"/>
            <a:ext cx="3712739" cy="2574242"/>
          </a:xfrm>
          <a:prstGeom prst="wedgeEllipseCallout">
            <a:avLst>
              <a:gd name="adj1" fmla="val -56071"/>
              <a:gd name="adj2" fmla="val 78709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C00000"/>
                </a:solidFill>
              </a:rPr>
              <a:t>TÍNH CHAÁT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9">
                <a:extLst>
                  <a:ext uri="{FF2B5EF4-FFF2-40B4-BE49-F238E27FC236}">
                    <a16:creationId xmlns:a16="http://schemas.microsoft.com/office/drawing/2014/main" id="{8D3C9DAF-2033-4603-B903-D847732DF9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400" y="4415546"/>
                <a:ext cx="7040880" cy="3108960"/>
              </a:xfrm>
              <a:prstGeom prst="rect">
                <a:avLst/>
              </a:prstGeom>
              <a:noFill/>
              <a:ln w="38100">
                <a:solidFill>
                  <a:srgbClr val="00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altLang="en-US" sz="6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số </a:t>
                </a:r>
                <a:r>
                  <a:rPr lang="en-US" alt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alt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6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6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6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6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alt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endParaRPr lang="en-US" alt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19">
                <a:extLst>
                  <a:ext uri="{FF2B5EF4-FFF2-40B4-BE49-F238E27FC236}">
                    <a16:creationId xmlns:a16="http://schemas.microsoft.com/office/drawing/2014/main" id="{8D3C9DAF-2033-4603-B903-D847732DF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4415546"/>
                <a:ext cx="7040880" cy="3108960"/>
              </a:xfrm>
              <a:prstGeom prst="rect">
                <a:avLst/>
              </a:prstGeom>
              <a:blipFill>
                <a:blip r:embed="rId23"/>
                <a:stretch>
                  <a:fillRect l="-4910"/>
                </a:stretch>
              </a:blipFill>
              <a:ln w="38100">
                <a:solidFill>
                  <a:srgbClr val="00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9">
                <a:extLst>
                  <a:ext uri="{FF2B5EF4-FFF2-40B4-BE49-F238E27FC236}">
                    <a16:creationId xmlns:a16="http://schemas.microsoft.com/office/drawing/2014/main" id="{610DC86A-F94A-4569-8F41-91EA2822A8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1" y="8502279"/>
                <a:ext cx="11429417" cy="419371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60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altLang="en-US" sz="6000" b="1" u="sng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altLang="en-US" sz="60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 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altLang="en-US" sz="6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6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alt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alt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alt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en-US" sz="6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en-US" sz="6000" b="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altLang="en-US" sz="6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6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en-US" sz="6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alt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alt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Box 19">
                <a:extLst>
                  <a:ext uri="{FF2B5EF4-FFF2-40B4-BE49-F238E27FC236}">
                    <a16:creationId xmlns:a16="http://schemas.microsoft.com/office/drawing/2014/main" id="{610DC86A-F94A-4569-8F41-91EA2822A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1" y="8502279"/>
                <a:ext cx="11429417" cy="4193712"/>
              </a:xfrm>
              <a:prstGeom prst="rect">
                <a:avLst/>
              </a:prstGeom>
              <a:blipFill>
                <a:blip r:embed="rId24"/>
                <a:stretch>
                  <a:fillRect l="-3200" b="-8866"/>
                </a:stretch>
              </a:blipFill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6" grpId="0" animBg="1"/>
      <p:bldP spid="123931" grpId="0" animBg="1"/>
      <p:bldP spid="21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9AA2733F-FC0B-4C63-81F3-B1078EAFA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0"/>
            <a:ext cx="10209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5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54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060DCF82-5CE2-41B5-AE05-070C4D2FE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47330"/>
            <a:ext cx="1325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CBD426-55D6-43B6-804B-BD5C66587D3B}"/>
              </a:ext>
            </a:extLst>
          </p:cNvPr>
          <p:cNvGrpSpPr/>
          <p:nvPr/>
        </p:nvGrpSpPr>
        <p:grpSpPr>
          <a:xfrm>
            <a:off x="4419600" y="3894697"/>
            <a:ext cx="5361496" cy="2052311"/>
            <a:chOff x="-1161034" y="1937287"/>
            <a:chExt cx="2395180" cy="1201965"/>
          </a:xfrm>
        </p:grpSpPr>
        <p:graphicFrame>
          <p:nvGraphicFramePr>
            <p:cNvPr id="41" name="Object 40">
              <a:extLst>
                <a:ext uri="{FF2B5EF4-FFF2-40B4-BE49-F238E27FC236}">
                  <a16:creationId xmlns:a16="http://schemas.microsoft.com/office/drawing/2014/main" id="{68DB849E-022E-46EC-A46F-B50A97AFCE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0458706"/>
                </p:ext>
              </p:extLst>
            </p:nvPr>
          </p:nvGraphicFramePr>
          <p:xfrm>
            <a:off x="-1161034" y="1937287"/>
            <a:ext cx="990600" cy="1193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90360" imgH="1193760" progId="Equation.DSMT4">
                    <p:embed/>
                  </p:oleObj>
                </mc:Choice>
                <mc:Fallback>
                  <p:oleObj name="Equation" r:id="rId2" imgW="990360" imgH="1193760" progId="Equation.DSMT4">
                    <p:embed/>
                    <p:pic>
                      <p:nvPicPr>
                        <p:cNvPr id="28" name="Object 2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-1161034" y="1937287"/>
                          <a:ext cx="990600" cy="1193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>
              <a:extLst>
                <a:ext uri="{FF2B5EF4-FFF2-40B4-BE49-F238E27FC236}">
                  <a16:creationId xmlns:a16="http://schemas.microsoft.com/office/drawing/2014/main" id="{72CC7253-3DAF-45EC-9D5A-7B719A3B84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4653714"/>
                </p:ext>
              </p:extLst>
            </p:nvPr>
          </p:nvGraphicFramePr>
          <p:xfrm>
            <a:off x="421346" y="1996252"/>
            <a:ext cx="81280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12520" imgH="1143000" progId="Equation.DSMT4">
                    <p:embed/>
                  </p:oleObj>
                </mc:Choice>
                <mc:Fallback>
                  <p:oleObj name="Equation" r:id="rId4" imgW="812520" imgH="1143000" progId="Equation.DSMT4">
                    <p:embed/>
                    <p:pic>
                      <p:nvPicPr>
                        <p:cNvPr id="2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346" y="1996252"/>
                          <a:ext cx="812800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2761282-6D6B-4960-9C1C-DB64DC2D45AA}"/>
              </a:ext>
            </a:extLst>
          </p:cNvPr>
          <p:cNvGrpSpPr/>
          <p:nvPr/>
        </p:nvGrpSpPr>
        <p:grpSpPr>
          <a:xfrm>
            <a:off x="15011400" y="4312417"/>
            <a:ext cx="4171310" cy="1058286"/>
            <a:chOff x="4687079" y="5582066"/>
            <a:chExt cx="4171310" cy="1058286"/>
          </a:xfrm>
        </p:grpSpPr>
        <p:graphicFrame>
          <p:nvGraphicFramePr>
            <p:cNvPr id="44" name="Object 43">
              <a:extLst>
                <a:ext uri="{FF2B5EF4-FFF2-40B4-BE49-F238E27FC236}">
                  <a16:creationId xmlns:a16="http://schemas.microsoft.com/office/drawing/2014/main" id="{90D3411A-1959-46D6-825B-19CC23E7BA5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4320566"/>
                </p:ext>
              </p:extLst>
            </p:nvPr>
          </p:nvGraphicFramePr>
          <p:xfrm>
            <a:off x="4687079" y="5675567"/>
            <a:ext cx="1294843" cy="964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47640" imgH="482400" progId="Equation.DSMT4">
                    <p:embed/>
                  </p:oleObj>
                </mc:Choice>
                <mc:Fallback>
                  <p:oleObj name="Equation" r:id="rId6" imgW="647640" imgH="482400" progId="Equation.DSMT4">
                    <p:embed/>
                    <p:pic>
                      <p:nvPicPr>
                        <p:cNvPr id="3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7079" y="5675567"/>
                          <a:ext cx="1294843" cy="9647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>
              <a:extLst>
                <a:ext uri="{FF2B5EF4-FFF2-40B4-BE49-F238E27FC236}">
                  <a16:creationId xmlns:a16="http://schemas.microsoft.com/office/drawing/2014/main" id="{8A632332-0974-4793-99F0-D308734B424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1915839"/>
                </p:ext>
              </p:extLst>
            </p:nvPr>
          </p:nvGraphicFramePr>
          <p:xfrm>
            <a:off x="7563546" y="5582066"/>
            <a:ext cx="1294843" cy="964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47640" imgH="482400" progId="Equation.DSMT4">
                    <p:embed/>
                  </p:oleObj>
                </mc:Choice>
                <mc:Fallback>
                  <p:oleObj name="Equation" r:id="rId8" imgW="647640" imgH="482400" progId="Equation.DSMT4">
                    <p:embed/>
                    <p:pic>
                      <p:nvPicPr>
                        <p:cNvPr id="31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3546" y="5582066"/>
                          <a:ext cx="1294843" cy="9647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028F03E-6235-4929-B75E-9CB8FBF75946}"/>
              </a:ext>
            </a:extLst>
          </p:cNvPr>
          <p:cNvGrpSpPr/>
          <p:nvPr/>
        </p:nvGrpSpPr>
        <p:grpSpPr>
          <a:xfrm>
            <a:off x="4834906" y="8571406"/>
            <a:ext cx="11844031" cy="2856933"/>
            <a:chOff x="3117887" y="1036515"/>
            <a:chExt cx="6721886" cy="1702617"/>
          </a:xfrm>
        </p:grpSpPr>
        <p:graphicFrame>
          <p:nvGraphicFramePr>
            <p:cNvPr id="49" name="Object 48">
              <a:extLst>
                <a:ext uri="{FF2B5EF4-FFF2-40B4-BE49-F238E27FC236}">
                  <a16:creationId xmlns:a16="http://schemas.microsoft.com/office/drawing/2014/main" id="{83A019F2-A314-42CD-8035-8147FE979E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5697953"/>
                </p:ext>
              </p:extLst>
            </p:nvPr>
          </p:nvGraphicFramePr>
          <p:xfrm>
            <a:off x="3117887" y="1240532"/>
            <a:ext cx="2501900" cy="149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501900" imgH="1498600" progId="Equation.DSMT4">
                    <p:embed/>
                  </p:oleObj>
                </mc:Choice>
                <mc:Fallback>
                  <p:oleObj name="Equation" r:id="rId10" imgW="2501900" imgH="1498600" progId="Equation.DSMT4">
                    <p:embed/>
                    <p:pic>
                      <p:nvPicPr>
                        <p:cNvPr id="34" name="Object 33">
                          <a:extLst>
                            <a:ext uri="{FF2B5EF4-FFF2-40B4-BE49-F238E27FC236}">
                              <a16:creationId xmlns:a16="http://schemas.microsoft.com/office/drawing/2014/main" id="{4CCFBAB1-2602-4F36-BD01-D55EBDC4AB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7887" y="1240532"/>
                          <a:ext cx="2501900" cy="149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CA6147CD-4DA9-4224-B800-671C8B5B1F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6236733"/>
                </p:ext>
              </p:extLst>
            </p:nvPr>
          </p:nvGraphicFramePr>
          <p:xfrm>
            <a:off x="7388673" y="1036515"/>
            <a:ext cx="2451100" cy="139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450880" imgH="1396800" progId="Equation.DSMT4">
                    <p:embed/>
                  </p:oleObj>
                </mc:Choice>
                <mc:Fallback>
                  <p:oleObj name="Equation" r:id="rId12" imgW="2450880" imgH="1396800" progId="Equation.DSMT4">
                    <p:embed/>
                    <p:pic>
                      <p:nvPicPr>
                        <p:cNvPr id="35" name="Object 34">
                          <a:extLst>
                            <a:ext uri="{FF2B5EF4-FFF2-40B4-BE49-F238E27FC236}">
                              <a16:creationId xmlns:a16="http://schemas.microsoft.com/office/drawing/2014/main" id="{CD9DA416-EC84-4BCB-826E-77DF121F4E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8673" y="1036515"/>
                          <a:ext cx="2451100" cy="1397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194E27F-EA45-43A5-8A1A-B1EA16B0549A}"/>
              </a:ext>
            </a:extLst>
          </p:cNvPr>
          <p:cNvSpPr txBox="1"/>
          <p:nvPr/>
        </p:nvSpPr>
        <p:spPr>
          <a:xfrm>
            <a:off x="4419600" y="6797542"/>
            <a:ext cx="122593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(a &gt; 0)</a:t>
            </a:r>
            <a:endParaRPr lang="en-US" sz="5400" dirty="0"/>
          </a:p>
        </p:txBody>
      </p:sp>
      <p:sp>
        <p:nvSpPr>
          <p:cNvPr id="53" name="TextBox 1">
            <a:extLst>
              <a:ext uri="{FF2B5EF4-FFF2-40B4-BE49-F238E27FC236}">
                <a16:creationId xmlns:a16="http://schemas.microsoft.com/office/drawing/2014/main" id="{1857451B-0D2F-4AA2-BA46-27C01D6D9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447330"/>
            <a:ext cx="163068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364442-6B7A-44A4-A71E-5CFFC9F932FC}"/>
              </a:ext>
            </a:extLst>
          </p:cNvPr>
          <p:cNvSpPr txBox="1"/>
          <p:nvPr/>
        </p:nvSpPr>
        <p:spPr>
          <a:xfrm>
            <a:off x="6534385" y="4452217"/>
            <a:ext cx="10094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565672A-AEFF-44B9-AD94-7A696F5B354F}"/>
              </a:ext>
            </a:extLst>
          </p:cNvPr>
          <p:cNvSpPr txBox="1"/>
          <p:nvPr/>
        </p:nvSpPr>
        <p:spPr>
          <a:xfrm>
            <a:off x="16720824" y="4452217"/>
            <a:ext cx="10094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52" grpId="0"/>
      <p:bldP spid="53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9AA2733F-FC0B-4C63-81F3-B1078EAFA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0"/>
            <a:ext cx="10209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5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54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060DCF82-5CE2-41B5-AE05-070C4D2FE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58070"/>
            <a:ext cx="13258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83A019F2-A314-42CD-8035-8147FE979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973546"/>
              </p:ext>
            </p:extLst>
          </p:nvPr>
        </p:nvGraphicFramePr>
        <p:xfrm>
          <a:off x="4419599" y="7315200"/>
          <a:ext cx="12011603" cy="265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64160" imgH="1498320" progId="Equation.DSMT4">
                  <p:embed/>
                </p:oleObj>
              </mc:Choice>
              <mc:Fallback>
                <p:oleObj name="Equation" r:id="rId2" imgW="6464160" imgH="149832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83A019F2-A314-42CD-8035-8147FE979E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599" y="7315200"/>
                        <a:ext cx="12011603" cy="2651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CA6147CD-4DA9-4224-B800-671C8B5B1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002779"/>
              </p:ext>
            </p:extLst>
          </p:nvPr>
        </p:nvGraphicFramePr>
        <p:xfrm>
          <a:off x="4267200" y="10469880"/>
          <a:ext cx="11608978" cy="256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32160" imgH="1396800" progId="Equation.DSMT4">
                  <p:embed/>
                </p:oleObj>
              </mc:Choice>
              <mc:Fallback>
                <p:oleObj name="Equation" r:id="rId4" imgW="6032160" imgH="13968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CA6147CD-4DA9-4224-B800-671C8B5B1F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0469880"/>
                        <a:ext cx="11608978" cy="2560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7194E27F-EA45-43A5-8A1A-B1EA16B0549A}"/>
              </a:ext>
            </a:extLst>
          </p:cNvPr>
          <p:cNvSpPr txBox="1"/>
          <p:nvPr/>
        </p:nvSpPr>
        <p:spPr>
          <a:xfrm>
            <a:off x="2286000" y="7620000"/>
            <a:ext cx="914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5400" dirty="0"/>
          </a:p>
        </p:txBody>
      </p:sp>
      <p:sp>
        <p:nvSpPr>
          <p:cNvPr id="53" name="TextBox 1">
            <a:extLst>
              <a:ext uri="{FF2B5EF4-FFF2-40B4-BE49-F238E27FC236}">
                <a16:creationId xmlns:a16="http://schemas.microsoft.com/office/drawing/2014/main" id="{1857451B-0D2F-4AA2-BA46-27C01D6D9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973655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">
                <a:extLst>
                  <a:ext uri="{FF2B5EF4-FFF2-40B4-BE49-F238E27FC236}">
                    <a16:creationId xmlns:a16="http://schemas.microsoft.com/office/drawing/2014/main" id="{B33AB73E-8CA0-4F81-81BD-C25999844E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3378483"/>
                <a:ext cx="12668334" cy="1646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9pPr>
              </a:lstStyle>
              <a:p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&lt;1</m:t>
                    </m:r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</m:t>
                        </m:r>
                      </m:e>
                    </m:rad>
                    <m:r>
                      <a:rPr lang="en-US" sz="5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&lt;3</m:t>
                    </m:r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5400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540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8</m:t>
                            </m:r>
                          </m:e>
                        </m:rad>
                      </m:sup>
                    </m:sSup>
                    <m:r>
                      <a:rPr lang="en-US" sz="54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5400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TextBox 1">
                <a:extLst>
                  <a:ext uri="{FF2B5EF4-FFF2-40B4-BE49-F238E27FC236}">
                    <a16:creationId xmlns:a16="http://schemas.microsoft.com/office/drawing/2014/main" id="{B33AB73E-8CA0-4F81-81BD-C25999844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3378483"/>
                <a:ext cx="12668334" cy="1646348"/>
              </a:xfrm>
              <a:prstGeom prst="rect">
                <a:avLst/>
              </a:prstGeom>
              <a:blipFill>
                <a:blip r:embed="rId6"/>
                <a:stretch>
                  <a:fillRect l="-2551" b="-88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">
                <a:extLst>
                  <a:ext uri="{FF2B5EF4-FFF2-40B4-BE49-F238E27FC236}">
                    <a16:creationId xmlns:a16="http://schemas.microsoft.com/office/drawing/2014/main" id="{203183B8-2E3C-4E90-BC50-769F6D79BB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5499980"/>
                <a:ext cx="11920991" cy="1069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  <a:cs typeface="Arial" pitchFamily="34" charset="0"/>
                  </a:defRPr>
                </a:lvl9pPr>
              </a:lstStyle>
              <a:p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Vì 5 &gt;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r>
                      <a:rPr lang="en-US" sz="5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&lt;3</m:t>
                    </m:r>
                    <m:rad>
                      <m:radPr>
                        <m:degHide m:val="on"/>
                        <m:ctrlPr>
                          <a:rPr lang="en-US" sz="5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540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sup>
                    </m:sSup>
                    <m:r>
                      <a:rPr lang="en-US" sz="54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sSup>
                      <m:sSupPr>
                        <m:ctrlPr>
                          <a:rPr lang="en-US" sz="5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54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sup>
                    </m:sSup>
                  </m:oMath>
                </a14:m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" name="TextBox 1">
                <a:extLst>
                  <a:ext uri="{FF2B5EF4-FFF2-40B4-BE49-F238E27FC236}">
                    <a16:creationId xmlns:a16="http://schemas.microsoft.com/office/drawing/2014/main" id="{203183B8-2E3C-4E90-BC50-769F6D79B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5499980"/>
                <a:ext cx="11920991" cy="1069908"/>
              </a:xfrm>
              <a:prstGeom prst="rect">
                <a:avLst/>
              </a:prstGeom>
              <a:blipFill>
                <a:blip r:embed="rId7"/>
                <a:stretch>
                  <a:fillRect l="-2710" t="-2273" b="-335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04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52" grpId="0"/>
      <p:bldP spid="53" grpId="0"/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74029" y="6862711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53916" y="11658600"/>
                <a:ext cx="25005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3916" y="11658600"/>
                <a:ext cx="250056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632831" y="2869842"/>
                <a:ext cx="18196024" cy="1907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giá trị biểu thức </a:t>
                </a:r>
                <a:r>
                  <a:rPr lang="en-US" sz="6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625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.6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831" y="2869842"/>
                <a:ext cx="18196024" cy="1907573"/>
              </a:xfrm>
              <a:prstGeom prst="rect">
                <a:avLst/>
              </a:prstGeom>
              <a:blipFill>
                <a:blip r:embed="rId4"/>
                <a:stretch>
                  <a:fillRect l="-2044" b="-8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5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14</m:t>
                      </m:r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5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12</m:t>
                      </m:r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5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11</m:t>
                      </m:r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5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5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7"/>
              <a:chOff x="739068" y="1515168"/>
              <a:chExt cx="8177919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570484" y="8297552"/>
            <a:ext cx="18756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3733800" y="7937271"/>
                <a:ext cx="14089860" cy="1435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6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60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fr-FR" sz="6000" i="1">
                              <a:latin typeface="Cambria Math" panose="02040503050406030204" pitchFamily="18" charset="0"/>
                            </a:rPr>
                            <m:t>(−4).</m:t>
                          </m:r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6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fr-FR" sz="6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fr-FR" sz="6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FR" sz="6000" i="1">
                              <a:latin typeface="Cambria Math" panose="02040503050406030204" pitchFamily="18" charset="0"/>
                            </a:rPr>
                            <m:t>4.</m:t>
                          </m:r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6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fr-FR" sz="6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fr-FR" sz="6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FR" sz="60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fr-FR" sz="60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FR" sz="6000" i="1">
                              <a:latin typeface="Cambria Math" panose="02040503050406030204" pitchFamily="18" charset="0"/>
                            </a:rPr>
                            <m:t>6.</m:t>
                          </m:r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6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7937271"/>
                <a:ext cx="14089860" cy="14353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6103140" y="9982200"/>
                <a:ext cx="791766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0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fr-FR" sz="60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FR" sz="6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6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6000" i="1">
                          <a:latin typeface="Cambria Math" panose="02040503050406030204" pitchFamily="18" charset="0"/>
                        </a:rPr>
                        <m:t>=12</m:t>
                      </m:r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140" y="9982200"/>
                <a:ext cx="7917660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8153400" y="48710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9412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19200" y="6880412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541845"/>
            <a:ext cx="23391942" cy="428768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6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53916" y="11907673"/>
                <a:ext cx="25005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3916" y="11907673"/>
                <a:ext cx="250056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965587" y="2667000"/>
                <a:ext cx="22176662" cy="2079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vi-VN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trị của biểu thức </a:t>
                </a:r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.2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0,2</m:t>
                            </m:r>
                          </m:e>
                        </m:d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.2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+12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0,2</m:t>
                            </m:r>
                          </m:e>
                        </m:d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vi-VN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587" y="2667000"/>
                <a:ext cx="22176662" cy="2079672"/>
              </a:xfrm>
              <a:prstGeom prst="rect">
                <a:avLst/>
              </a:prstGeom>
              <a:blipFill>
                <a:blip r:embed="rId4"/>
                <a:stretch>
                  <a:fillRect l="-1485" t="-2933" b="-16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19200" y="5029200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=38</m:t>
                      </m:r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GB" sz="5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029200"/>
                <a:ext cx="5485687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94072" y="5111891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=30</m:t>
                      </m:r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GB" sz="5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5111891"/>
                <a:ext cx="5485687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168944" y="5084328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GB" sz="5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5084328"/>
                <a:ext cx="5485687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643815" y="5056764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=32</m:t>
                      </m:r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5056764"/>
                <a:ext cx="5485687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7"/>
              <a:chOff x="739068" y="1515168"/>
              <a:chExt cx="8177919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302489" y="8297552"/>
                <a:ext cx="20024111" cy="93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.2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0,2</m:t>
                            </m:r>
                          </m:e>
                        </m:d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.2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+12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0,2</m:t>
                            </m:r>
                          </m:e>
                        </m:d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9" y="8297552"/>
                <a:ext cx="20024111" cy="932691"/>
              </a:xfrm>
              <a:prstGeom prst="rect">
                <a:avLst/>
              </a:prstGeom>
              <a:blipFill>
                <a:blip r:embed="rId9"/>
                <a:stretch>
                  <a:fillRect l="-1644" t="-17647" b="-38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4191000" y="9966959"/>
                <a:ext cx="14089860" cy="93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54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en-US" sz="5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54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sz="5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n-US" sz="54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5400" i="1">
                          <a:latin typeface="Cambria Math" panose="020405030504060302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54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9966959"/>
                <a:ext cx="14089860" cy="9326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4419600" y="11446792"/>
                <a:ext cx="7917660" cy="93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=3+1+4+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5400" i="1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1446792"/>
                <a:ext cx="7917660" cy="9326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2877800" y="503886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119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19200" y="6635207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53916" y="11907673"/>
                <a:ext cx="25005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3916" y="11907673"/>
                <a:ext cx="250056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749576" y="2438400"/>
                <a:ext cx="18196024" cy="2513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2: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.2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0,7</m:t>
                                </m:r>
                              </m:e>
                            </m:d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den>
                    </m:f>
                  </m:oMath>
                </a14:m>
                <a:endParaRPr lang="vi-VN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576" y="2438400"/>
                <a:ext cx="18196024" cy="2513573"/>
              </a:xfrm>
              <a:prstGeom prst="rect">
                <a:avLst/>
              </a:prstGeom>
              <a:blipFill>
                <a:blip r:embed="rId4"/>
                <a:stretch>
                  <a:fillRect l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1480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14800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1543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15437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4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14800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962043" y="7145407"/>
                <a:ext cx="14089860" cy="3478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2: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5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54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54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.2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0,7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5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5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43" y="7145407"/>
                <a:ext cx="14089860" cy="34788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978940" y="11049000"/>
                <a:ext cx="14089860" cy="1785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5+8</m:t>
                          </m:r>
                        </m:den>
                      </m:f>
                      <m:r>
                        <a:rPr lang="en-US" sz="5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940" y="11049000"/>
                <a:ext cx="14089860" cy="17854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4929928" y="11277600"/>
            <a:ext cx="7917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9104957" y="511356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E89B89-F0FF-4CB4-A2EC-BE648075986E}"/>
              </a:ext>
            </a:extLst>
          </p:cNvPr>
          <p:cNvSpPr txBox="1"/>
          <p:nvPr/>
        </p:nvSpPr>
        <p:spPr>
          <a:xfrm>
            <a:off x="2670838" y="8449270"/>
            <a:ext cx="29679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9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98672" y="664682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72973" y="2514601"/>
            <a:ext cx="23391942" cy="4116996"/>
            <a:chOff x="992187" y="2535099"/>
            <a:chExt cx="22353091" cy="411753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35099"/>
              <a:ext cx="3124200" cy="1052905"/>
              <a:chOff x="534987" y="1614022"/>
              <a:chExt cx="4197167" cy="1210181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614022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53916" y="1190767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3916" y="1190767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749576" y="2748704"/>
                <a:ext cx="19034224" cy="2280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ad>
                      <m:radPr>
                        <m:degHide m:val="on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576" y="2748704"/>
                <a:ext cx="19034224" cy="2280496"/>
              </a:xfrm>
              <a:prstGeom prst="rect">
                <a:avLst/>
              </a:prstGeom>
              <a:blipFill>
                <a:blip r:embed="rId4"/>
                <a:stretch>
                  <a:fillRect l="-1921" t="-8289" b="-17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2045" y="5002531"/>
                <a:ext cx="5485687" cy="1297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5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45" y="5002531"/>
                <a:ext cx="5485687" cy="12977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261709" y="5066479"/>
                <a:ext cx="5485687" cy="1243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vi-VN" sz="5400" b="1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5400" b="1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5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09" y="5066479"/>
                <a:ext cx="5485687" cy="1243482"/>
              </a:xfrm>
              <a:prstGeom prst="rect">
                <a:avLst/>
              </a:prstGeom>
              <a:blipFill>
                <a:blip r:embed="rId6"/>
                <a:stretch>
                  <a:fillRect b="-28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1231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5400" b="1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5400" b="1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5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1231747"/>
              </a:xfrm>
              <a:prstGeom prst="rect">
                <a:avLst/>
              </a:prstGeom>
              <a:blipFill>
                <a:blip r:embed="rId7"/>
                <a:stretch>
                  <a:fillRect b="-29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834305" y="4829455"/>
                <a:ext cx="3539785" cy="1300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5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5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4305" y="4829455"/>
                <a:ext cx="3539785" cy="13006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771347" y="7641545"/>
            <a:ext cx="18756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982706" y="8630280"/>
                <a:ext cx="14089860" cy="1436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60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06" y="8630280"/>
                <a:ext cx="14089860" cy="14364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4929928" y="11277600"/>
            <a:ext cx="7917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7647" y="515194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468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231&quot;&gt;&lt;/object&gt;&lt;object type=&quot;2&quot; unique_id=&quot;10232&quot;&gt;&lt;object type=&quot;3&quot; unique_id=&quot;10247&quot;&gt;&lt;property id=&quot;20148&quot; value=&quot;5&quot;/&gt;&lt;property id=&quot;20300&quot; value=&quot;Slide 2&quot;/&gt;&lt;property id=&quot;20307&quot; value=&quot;281&quot;/&gt;&lt;/object&gt;&lt;object type=&quot;3&quot; unique_id=&quot;10248&quot;&gt;&lt;property id=&quot;20148&quot; value=&quot;5&quot;/&gt;&lt;property id=&quot;20300&quot; value=&quot;Slide 4&quot;/&gt;&lt;property id=&quot;20307&quot; value=&quot;282&quot;/&gt;&lt;/object&gt;&lt;object type=&quot;3&quot; unique_id=&quot;10252&quot;&gt;&lt;property id=&quot;20148&quot; value=&quot;5&quot;/&gt;&lt;property id=&quot;20300&quot; value=&quot;Slide 5&quot;/&gt;&lt;property id=&quot;20307&quot; value=&quot;286&quot;/&gt;&lt;/object&gt;&lt;object type=&quot;3&quot; unique_id=&quot;11216&quot;&gt;&lt;property id=&quot;20148&quot; value=&quot;5&quot;/&gt;&lt;property id=&quot;20300&quot; value=&quot;Slide 1&quot;/&gt;&lt;property id=&quot;20307&quot; value=&quot;311&quot;/&gt;&lt;/object&gt;&lt;object type=&quot;3&quot; unique_id=&quot;11217&quot;&gt;&lt;property id=&quot;20148&quot; value=&quot;5&quot;/&gt;&lt;property id=&quot;20300&quot; value=&quot;Slide 3&quot;/&gt;&lt;property id=&quot;20307&quot; value=&quot;262&quot;/&gt;&lt;/object&gt;&lt;object type=&quot;3&quot; unique_id=&quot;11218&quot;&gt;&lt;property id=&quot;20148&quot; value=&quot;5&quot;/&gt;&lt;property id=&quot;20300&quot; value=&quot;Slide 6&quot;/&gt;&lt;property id=&quot;20307&quot; value=&quot;290&quot;/&gt;&lt;/object&gt;&lt;object type=&quot;3&quot; unique_id=&quot;11219&quot;&gt;&lt;property id=&quot;20148&quot; value=&quot;5&quot;/&gt;&lt;property id=&quot;20300&quot; value=&quot;Slide 7&quot;/&gt;&lt;property id=&quot;20307&quot; value=&quot;293&quot;/&gt;&lt;/object&gt;&lt;object type=&quot;3&quot; unique_id=&quot;11220&quot;&gt;&lt;property id=&quot;20148&quot; value=&quot;5&quot;/&gt;&lt;property id=&quot;20300&quot; value=&quot;Slide 8&quot;/&gt;&lt;property id=&quot;20307&quot; value=&quot;294&quot;/&gt;&lt;/object&gt;&lt;object type=&quot;3&quot; unique_id=&quot;11221&quot;&gt;&lt;property id=&quot;20148&quot; value=&quot;5&quot;/&gt;&lt;property id=&quot;20300&quot; value=&quot;Slide 9&quot;/&gt;&lt;property id=&quot;20307&quot; value=&quot;295&quot;/&gt;&lt;/object&gt;&lt;object type=&quot;3&quot; unique_id=&quot;11222&quot;&gt;&lt;property id=&quot;20148&quot; value=&quot;5&quot;/&gt;&lt;property id=&quot;20300&quot; value=&quot;Slide 10&quot;/&gt;&lt;property id=&quot;20307&quot; value=&quot;302&quot;/&gt;&lt;/object&gt;&lt;object type=&quot;3&quot; unique_id=&quot;11223&quot;&gt;&lt;property id=&quot;20148&quot; value=&quot;5&quot;/&gt;&lt;property id=&quot;20300&quot; value=&quot;Slide 11&quot;/&gt;&lt;property id=&quot;20307&quot; value=&quot;304&quot;/&gt;&lt;/object&gt;&lt;object type=&quot;3&quot; unique_id=&quot;11224&quot;&gt;&lt;property id=&quot;20148&quot; value=&quot;5&quot;/&gt;&lt;property id=&quot;20300&quot; value=&quot;Slide 12&quot;/&gt;&lt;property id=&quot;20307&quot; value=&quot;305&quot;/&gt;&lt;/object&gt;&lt;object type=&quot;3&quot; unique_id=&quot;11225&quot;&gt;&lt;property id=&quot;20148&quot; value=&quot;5&quot;/&gt;&lt;property id=&quot;20300&quot; value=&quot;Slide 13&quot;/&gt;&lt;property id=&quot;20307&quot; value=&quot;308&quot;/&gt;&lt;/object&gt;&lt;object type=&quot;3&quot; unique_id=&quot;11226&quot;&gt;&lt;property id=&quot;20148&quot; value=&quot;5&quot;/&gt;&lt;property id=&quot;20300&quot; value=&quot;Slide 14&quot;/&gt;&lt;property id=&quot;20307&quot; value=&quot;309&quot;/&gt;&lt;/object&gt;&lt;object type=&quot;3&quot; unique_id=&quot;11227&quot;&gt;&lt;property id=&quot;20148&quot; value=&quot;5&quot;/&gt;&lt;property id=&quot;20300&quot; value=&quot;Slide 15&quot;/&gt;&lt;property id=&quot;20307&quot; value=&quot;346&quot;/&gt;&lt;/object&gt;&lt;object type=&quot;3&quot; unique_id=&quot;11228&quot;&gt;&lt;property id=&quot;20148&quot; value=&quot;5&quot;/&gt;&lt;property id=&quot;20300&quot; value=&quot;Slide 16&quot;/&gt;&lt;property id=&quot;20307&quot; value=&quot;347&quot;/&gt;&lt;/object&gt;&lt;object type=&quot;3&quot; unique_id=&quot;11229&quot;&gt;&lt;property id=&quot;20148&quot; value=&quot;5&quot;/&gt;&lt;property id=&quot;20300&quot; value=&quot;Slide 17&quot;/&gt;&lt;property id=&quot;20307&quot; value=&quot;348&quot;/&gt;&lt;/object&gt;&lt;object type=&quot;3&quot; unique_id=&quot;11230&quot;&gt;&lt;property id=&quot;20148&quot; value=&quot;5&quot;/&gt;&lt;property id=&quot;20300&quot; value=&quot;Slide 18&quot;/&gt;&lt;property id=&quot;20307&quot; value=&quot;349&quot;/&gt;&lt;/object&gt;&lt;object type=&quot;3&quot; unique_id=&quot;11308&quot;&gt;&lt;property id=&quot;20148&quot; value=&quot;5&quot;/&gt;&lt;property id=&quot;20300&quot; value=&quot;Slide 19&quot;/&gt;&lt;property id=&quot;20307&quot; value=&quot;350&quot;/&gt;&lt;/object&gt;&lt;object type=&quot;3&quot; unique_id=&quot;11414&quot;&gt;&lt;property id=&quot;20148&quot; value=&quot;5&quot;/&gt;&lt;property id=&quot;20300&quot; value=&quot;Slide 20&quot;/&gt;&lt;property id=&quot;20307&quot; value=&quot;351&quot;/&gt;&lt;/object&gt;&lt;object type=&quot;3&quot; unique_id=&quot;11481&quot;&gt;&lt;property id=&quot;20148&quot; value=&quot;5&quot;/&gt;&lt;property id=&quot;20300&quot; value=&quot;Slide 21&quot;/&gt;&lt;property id=&quot;20307&quot; value=&quot;352&quot;/&gt;&lt;/object&gt;&lt;object type=&quot;3&quot; unique_id=&quot;11551&quot;&gt;&lt;property id=&quot;20148&quot; value=&quot;5&quot;/&gt;&lt;property id=&quot;20300&quot; value=&quot;Slide 22&quot;/&gt;&lt;property id=&quot;20307&quot; value=&quot;353&quot;/&gt;&lt;/object&gt;&lt;object type=&quot;3&quot; unique_id=&quot;11712&quot;&gt;&lt;property id=&quot;20148&quot; value=&quot;5&quot;/&gt;&lt;property id=&quot;20300&quot; value=&quot;Slide 23&quot;/&gt;&lt;property id=&quot;20307&quot; value=&quot;354&quot;/&gt;&lt;/object&gt;&lt;object type=&quot;3&quot; unique_id=&quot;11813&quot;&gt;&lt;property id=&quot;20148&quot; value=&quot;5&quot;/&gt;&lt;property id=&quot;20300&quot; value=&quot;Slide 24&quot;/&gt;&lt;property id=&quot;20307&quot; value=&quot;355&quot;/&gt;&lt;/object&gt;&lt;object type=&quot;3&quot; unique_id=&quot;11970&quot;&gt;&lt;property id=&quot;20148&quot; value=&quot;5&quot;/&gt;&lt;property id=&quot;20300&quot; value=&quot;Slide 25&quot;/&gt;&lt;property id=&quot;20307&quot; value=&quot;3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6480</TotalTime>
  <Words>1478</Words>
  <Application>Microsoft Office PowerPoint</Application>
  <PresentationFormat>Custom</PresentationFormat>
  <Paragraphs>214</Paragraphs>
  <Slides>17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 Math</vt:lpstr>
      <vt:lpstr>Chu Van An</vt:lpstr>
      <vt:lpstr>Times New Roman</vt:lpstr>
      <vt:lpstr>VNI-Times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Phan Nguyễn Minh Hiếu</cp:lastModifiedBy>
  <cp:revision>496</cp:revision>
  <dcterms:created xsi:type="dcterms:W3CDTF">2013-08-31T11:42:51Z</dcterms:created>
  <dcterms:modified xsi:type="dcterms:W3CDTF">2021-08-26T09:57:25Z</dcterms:modified>
</cp:coreProperties>
</file>