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76" r:id="rId3"/>
    <p:sldId id="278" r:id="rId4"/>
    <p:sldId id="279" r:id="rId5"/>
    <p:sldId id="327" r:id="rId6"/>
    <p:sldId id="313" r:id="rId7"/>
    <p:sldId id="328" r:id="rId8"/>
    <p:sldId id="280" r:id="rId9"/>
    <p:sldId id="329" r:id="rId10"/>
    <p:sldId id="260" r:id="rId11"/>
    <p:sldId id="261" r:id="rId12"/>
    <p:sldId id="263" r:id="rId13"/>
    <p:sldId id="330" r:id="rId14"/>
    <p:sldId id="326" r:id="rId15"/>
    <p:sldId id="319" r:id="rId16"/>
    <p:sldId id="322" r:id="rId17"/>
    <p:sldId id="321" r:id="rId18"/>
    <p:sldId id="331" r:id="rId19"/>
    <p:sldId id="292" r:id="rId20"/>
    <p:sldId id="29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0B8"/>
    <a:srgbClr val="006673"/>
    <a:srgbClr val="A3DBE1"/>
    <a:srgbClr val="F26532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93614" autoAdjust="0"/>
  </p:normalViewPr>
  <p:slideViewPr>
    <p:cSldViewPr snapToGrid="0" showGuides="1">
      <p:cViewPr varScale="1">
        <p:scale>
          <a:sx n="52" d="100"/>
          <a:sy n="52" d="100"/>
        </p:scale>
        <p:origin x="10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1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80534"/>
              </p:ext>
            </p:extLst>
          </p:nvPr>
        </p:nvGraphicFramePr>
        <p:xfrm>
          <a:off x="1188421" y="2011333"/>
          <a:ext cx="9966457" cy="45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3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Questions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Answers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did Nam’s teacher ask him to do?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What</a:t>
                      </a:r>
                      <a:r>
                        <a:rPr lang="en-US" sz="2800" baseline="0" dirty="0"/>
                        <a:t> has Nam come up with so far?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FB7BD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When</a:t>
                      </a:r>
                      <a:r>
                        <a:rPr lang="en-US" sz="2800" baseline="0" dirty="0"/>
                        <a:t> does Nam have to deliver the presentation?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answer the questions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0371" y="2698209"/>
            <a:ext cx="4241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She asked Nam to do some research on environmental protection.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2525" y="4083204"/>
            <a:ext cx="424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/>
              <a:t>He’s come up with a range of environmental issues.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525" y="5329652"/>
            <a:ext cx="424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/>
              <a:t>Nam has to deliver the presentation next week.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5393B44E-FE66-4091-9F18-8F1D1614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06418"/>
              </p:ext>
            </p:extLst>
          </p:nvPr>
        </p:nvGraphicFramePr>
        <p:xfrm>
          <a:off x="1803934" y="1971885"/>
          <a:ext cx="9427283" cy="3892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8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4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Answers</a:t>
                      </a:r>
                    </a:p>
                  </a:txBody>
                  <a:tcPr anchor="ctr"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1.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dirty="0"/>
                        <a:t>a. animals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1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2. practical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b.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146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3. environmental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c. 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4. endangered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d. warming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84301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439725" y="1145689"/>
            <a:ext cx="9962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in B to form phrases in 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2107" y="3033131"/>
            <a:ext cx="336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1-d: global warming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2107" y="3798848"/>
            <a:ext cx="336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/>
              <a:t>2-c: practical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2107" y="4564565"/>
            <a:ext cx="391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3-b: environmental issues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2107" y="5229921"/>
            <a:ext cx="391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4-a: endangered animals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064302" y="1985464"/>
            <a:ext cx="104631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9A80"/>
                </a:solidFill>
              </a:rPr>
              <a:t>1. </a:t>
            </a:r>
            <a:r>
              <a:rPr lang="en-US" sz="3600" dirty="0">
                <a:solidFill>
                  <a:srgbClr val="000000"/>
                </a:solidFill>
              </a:rPr>
              <a:t>My teacher</a:t>
            </a:r>
            <a:r>
              <a:rPr lang="en-US" sz="3600" dirty="0">
                <a:solidFill>
                  <a:srgbClr val="6D6E71"/>
                </a:solidFill>
              </a:rPr>
              <a:t> ________ </a:t>
            </a:r>
            <a:r>
              <a:rPr lang="en-US" sz="3600" dirty="0"/>
              <a:t>me to do some research on the environmental protection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3600" dirty="0">
              <a:solidFill>
                <a:srgbClr val="000000"/>
              </a:solidFill>
            </a:endParaRPr>
          </a:p>
          <a:p>
            <a:pPr algn="l"/>
            <a:r>
              <a:rPr lang="en-US" sz="3600" b="1" dirty="0">
                <a:solidFill>
                  <a:srgbClr val="009A80"/>
                </a:solidFill>
              </a:rPr>
              <a:t>2. </a:t>
            </a:r>
            <a:r>
              <a:rPr lang="en-US" sz="3600" dirty="0">
                <a:solidFill>
                  <a:srgbClr val="000000"/>
                </a:solidFill>
              </a:rPr>
              <a:t>She </a:t>
            </a:r>
            <a:r>
              <a:rPr lang="en-US" sz="3600" dirty="0">
                <a:solidFill>
                  <a:srgbClr val="6D6E71"/>
                </a:solidFill>
              </a:rPr>
              <a:t>________ </a:t>
            </a:r>
            <a:r>
              <a:rPr lang="en-US" sz="3600" dirty="0"/>
              <a:t>me to start with small, practical actions to protect the environment.</a:t>
            </a:r>
          </a:p>
          <a:p>
            <a:pPr algn="l"/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3. She </a:t>
            </a:r>
            <a:r>
              <a:rPr lang="en-US" sz="3600" dirty="0">
                <a:solidFill>
                  <a:srgbClr val="6D6E71"/>
                </a:solidFill>
              </a:rPr>
              <a:t>_______ </a:t>
            </a:r>
            <a:r>
              <a:rPr lang="en-US" sz="3600" dirty="0"/>
              <a:t>I should deliver my presentation the following week.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45020" y="1180818"/>
            <a:ext cx="9677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verbs from the conversation in 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9732" y="1990948"/>
            <a:ext cx="150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asked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857" y="3641401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advised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025" y="5256288"/>
            <a:ext cx="143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said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41487" y="3712809"/>
            <a:ext cx="676326" cy="848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6313" y="456172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PRODUCTION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2679" y="4618133"/>
            <a:ext cx="5139670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Role play</a:t>
            </a:r>
          </a:p>
        </p:txBody>
      </p:sp>
    </p:spTree>
    <p:extLst>
      <p:ext uri="{BB962C8B-B14F-4D97-AF65-F5344CB8AC3E}">
        <p14:creationId xmlns:p14="http://schemas.microsoft.com/office/powerpoint/2010/main" val="330371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104748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0" y="1709994"/>
            <a:ext cx="7958106" cy="4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746747" y="1812635"/>
            <a:ext cx="105024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SETTING</a:t>
            </a:r>
            <a:r>
              <a:rPr lang="en-US" sz="3200" dirty="0"/>
              <a:t>:</a:t>
            </a:r>
          </a:p>
          <a:p>
            <a:r>
              <a:rPr lang="en-US" sz="3200" dirty="0"/>
              <a:t>- </a:t>
            </a:r>
            <a:r>
              <a:rPr lang="en-US" sz="3200" b="1" dirty="0"/>
              <a:t>Student A</a:t>
            </a:r>
            <a:r>
              <a:rPr lang="en-US" sz="3200" dirty="0"/>
              <a:t>: You’re Minh, a student of </a:t>
            </a:r>
            <a:r>
              <a:rPr lang="en-US" sz="3200" dirty="0" err="1"/>
              <a:t>Thang</a:t>
            </a:r>
            <a:r>
              <a:rPr lang="en-US" sz="3200" dirty="0"/>
              <a:t> Long High School in Hanoi. You are preparing a presentation on </a:t>
            </a:r>
            <a:r>
              <a:rPr lang="en-US" sz="3200" i="1" dirty="0"/>
              <a:t>Environmental Protection</a:t>
            </a:r>
            <a:r>
              <a:rPr lang="en-US" sz="3200" dirty="0"/>
              <a:t>. You meet Greta Thunberg, a famous Swedish environmental activist. Ask for her advice on your presentation.</a:t>
            </a:r>
          </a:p>
          <a:p>
            <a:r>
              <a:rPr lang="en-US" sz="3200" dirty="0"/>
              <a:t>- </a:t>
            </a:r>
            <a:r>
              <a:rPr lang="en-US" sz="3200" b="1" dirty="0"/>
              <a:t>Student B</a:t>
            </a:r>
            <a:r>
              <a:rPr lang="en-US" sz="3200" dirty="0"/>
              <a:t>: You’re Greta Thunberg, a famous Swedish environmental activist. Give your advice on the presentation that Minh asks you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677867" y="1145689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Role play the following situation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715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37120" y="1938544"/>
            <a:ext cx="105639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- CONVERSATION STEPS: </a:t>
            </a:r>
            <a:endParaRPr lang="en-US" sz="3000" dirty="0"/>
          </a:p>
          <a:p>
            <a:r>
              <a:rPr lang="en-US" sz="3000" b="1" dirty="0"/>
              <a:t>           	</a:t>
            </a:r>
            <a:r>
              <a:rPr lang="vi-VN" sz="3000" dirty="0"/>
              <a:t>1. Greeting</a:t>
            </a:r>
            <a:endParaRPr lang="en-US" sz="3000" dirty="0"/>
          </a:p>
          <a:p>
            <a:r>
              <a:rPr lang="vi-VN" sz="3000" dirty="0"/>
              <a:t>         </a:t>
            </a:r>
            <a:r>
              <a:rPr lang="en-US" sz="3000" dirty="0"/>
              <a:t>	</a:t>
            </a:r>
            <a:r>
              <a:rPr lang="vi-VN" sz="3000" dirty="0"/>
              <a:t>2. Small talks</a:t>
            </a:r>
            <a:endParaRPr lang="en-US" sz="3000" dirty="0"/>
          </a:p>
          <a:p>
            <a:r>
              <a:rPr lang="vi-VN" sz="3000" dirty="0"/>
              <a:t>        </a:t>
            </a:r>
            <a:r>
              <a:rPr lang="en-US" sz="3000" dirty="0"/>
              <a:t>		</a:t>
            </a:r>
            <a:r>
              <a:rPr lang="vi-VN" sz="3000" dirty="0"/>
              <a:t>3. Main topic</a:t>
            </a:r>
            <a:endParaRPr lang="en-US" sz="3000" dirty="0"/>
          </a:p>
          <a:p>
            <a:r>
              <a:rPr lang="vi-VN" sz="3000" dirty="0"/>
              <a:t>       </a:t>
            </a:r>
            <a:r>
              <a:rPr lang="en-US" sz="3000" dirty="0"/>
              <a:t>	</a:t>
            </a:r>
            <a:r>
              <a:rPr lang="vi-VN" sz="3000" dirty="0"/>
              <a:t> 	4. Finishing off</a:t>
            </a:r>
            <a:endParaRPr lang="en-US" sz="3000" b="1" dirty="0"/>
          </a:p>
          <a:p>
            <a:r>
              <a:rPr lang="en-US" sz="3000" b="1" dirty="0"/>
              <a:t>- REQUIRED LANGUAGE: Use vocabulary in 3 and structures in 4.</a:t>
            </a:r>
            <a:endParaRPr lang="en-US" sz="3000" dirty="0"/>
          </a:p>
          <a:p>
            <a:r>
              <a:rPr lang="en-US" sz="3000" dirty="0"/>
              <a:t>1. Vocabulary: </a:t>
            </a:r>
            <a:r>
              <a:rPr lang="en-US" sz="3000" i="1" dirty="0"/>
              <a:t>environmental issues, practical actions, endangered animals, global warming. </a:t>
            </a:r>
          </a:p>
          <a:p>
            <a:r>
              <a:rPr lang="en-US" sz="3000" dirty="0"/>
              <a:t>2. Structure: Reported speech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137038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434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064302" y="1985464"/>
            <a:ext cx="1046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 </a:t>
            </a:r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638110" y="1155232"/>
            <a:ext cx="8123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Role play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5" y="1985464"/>
            <a:ext cx="6550702" cy="46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41487" y="3712809"/>
            <a:ext cx="676326" cy="848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6313" y="456172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42677" y="5682520"/>
            <a:ext cx="5139671" cy="63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482255" y="4894802"/>
            <a:ext cx="444059" cy="7877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90754" y="568252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PRESENTATION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2679" y="4618133"/>
            <a:ext cx="5139670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5: Role play</a:t>
            </a:r>
          </a:p>
        </p:txBody>
      </p:sp>
    </p:spTree>
    <p:extLst>
      <p:ext uri="{BB962C8B-B14F-4D97-AF65-F5344CB8AC3E}">
        <p14:creationId xmlns:p14="http://schemas.microsoft.com/office/powerpoint/2010/main" val="185748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93600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Gain an overview about the topic </a:t>
            </a:r>
            <a:r>
              <a:rPr lang="en-US" sz="3600" i="1" dirty="0"/>
              <a:t>Protecting the environment</a:t>
            </a:r>
            <a:r>
              <a:rPr lang="en-US" sz="3600" dirty="0"/>
              <a:t> 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vi-VN" sz="3600" dirty="0">
                <a:latin typeface="Calibri" charset="0"/>
                <a:ea typeface="Calibri" charset="0"/>
                <a:cs typeface="Calibri" charset="0"/>
              </a:rPr>
              <a:t>Build vocabulary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on the environment and identify the reported speech with statements and questions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  <a:p>
            <a:pPr marL="127000"/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450428" y="3713782"/>
            <a:ext cx="933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FB7BD"/>
                </a:solidFill>
              </a:rPr>
              <a:t>A </a:t>
            </a:r>
            <a:r>
              <a:rPr lang="en-US" sz="4000" b="1" dirty="0">
                <a:solidFill>
                  <a:srgbClr val="0FB7BD"/>
                </a:solidFill>
              </a:rPr>
              <a:t>p</a:t>
            </a:r>
            <a:r>
              <a:rPr lang="vi-VN" sz="4000" b="1" dirty="0">
                <a:solidFill>
                  <a:srgbClr val="0FB7BD"/>
                </a:solidFill>
              </a:rPr>
              <a:t>resentation on the </a:t>
            </a:r>
            <a:r>
              <a:rPr lang="en-US" sz="4000" b="1" dirty="0">
                <a:solidFill>
                  <a:srgbClr val="0FB7BD"/>
                </a:solidFill>
              </a:rPr>
              <a:t>e</a:t>
            </a:r>
            <a:r>
              <a:rPr lang="vi-VN" sz="4000" b="1" dirty="0">
                <a:solidFill>
                  <a:srgbClr val="0FB7BD"/>
                </a:solidFill>
              </a:rPr>
              <a:t>nvironment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</a:t>
            </a:r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</a:t>
            </a:r>
            <a:r>
              <a:rPr lang="vi-VN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he </a:t>
            </a:r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</a:t>
            </a:r>
            <a:r>
              <a:rPr lang="vi-VN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3600" dirty="0"/>
              <a:t>Do exercises in </a:t>
            </a:r>
            <a:r>
              <a:rPr lang="en-US" sz="3600"/>
              <a:t>the </a:t>
            </a:r>
            <a:r>
              <a:rPr lang="en-US" sz="3600" dirty="0"/>
              <a:t>W</a:t>
            </a:r>
            <a:r>
              <a:rPr lang="en-US" sz="3600"/>
              <a:t>orkbook</a:t>
            </a:r>
            <a:endParaRPr lang="en-US" sz="3600" dirty="0"/>
          </a:p>
          <a:p>
            <a:pPr marL="571500" lvl="0" indent="-571500">
              <a:buFontTx/>
              <a:buChar char="-"/>
            </a:pPr>
            <a:r>
              <a:rPr lang="en-US" sz="3600" dirty="0"/>
              <a:t>Project preparation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41240" y="2524837"/>
            <a:ext cx="9999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Gain an overview about the topic </a:t>
            </a:r>
            <a:r>
              <a:rPr lang="vi-VN" sz="2800" i="1" dirty="0">
                <a:latin typeface="Calibri" panose="020F0502020204030204" pitchFamily="34" charset="0"/>
                <a:cs typeface="Calibri" panose="020F0502020204030204" pitchFamily="34" charset="0"/>
              </a:rPr>
              <a:t>Protecting the environment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Build vocabulary about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/>
              <a:t>the environment and identify the reported speech with statements and questions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33534" y="421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341487" y="3712809"/>
            <a:ext cx="676326" cy="848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6313" y="456172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PRODUCTION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42677" y="5682520"/>
            <a:ext cx="5139671" cy="633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482255" y="4894802"/>
            <a:ext cx="444059" cy="7877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90754" y="5682520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PRESENTATION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42679" y="4618133"/>
            <a:ext cx="5139670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5: Role play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85211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381893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79155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7648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42387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19157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53025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40561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68400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86449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65677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44538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80143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26" name="SỐ 1"/>
          <p:cNvSpPr/>
          <p:nvPr/>
        </p:nvSpPr>
        <p:spPr>
          <a:xfrm>
            <a:off x="709333" y="6426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Q1. The planet on which we live</a:t>
            </a:r>
          </a:p>
        </p:txBody>
      </p:sp>
      <p:sp>
        <p:nvSpPr>
          <p:cNvPr id="28" name="SỐ 1"/>
          <p:cNvSpPr/>
          <p:nvPr/>
        </p:nvSpPr>
        <p:spPr>
          <a:xfrm>
            <a:off x="705382" y="10998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 The process of damaging the air, water, or land with chemicals or other substances</a:t>
            </a:r>
          </a:p>
        </p:txBody>
      </p:sp>
      <p:sp>
        <p:nvSpPr>
          <p:cNvPr id="30" name="SỐ 1"/>
          <p:cNvSpPr/>
          <p:nvPr/>
        </p:nvSpPr>
        <p:spPr>
          <a:xfrm>
            <a:off x="705382" y="1557055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Q3. A large area of water that flows towards the sea</a:t>
            </a:r>
          </a:p>
        </p:txBody>
      </p:sp>
      <p:sp>
        <p:nvSpPr>
          <p:cNvPr id="32" name="SỐ 1"/>
          <p:cNvSpPr/>
          <p:nvPr/>
        </p:nvSpPr>
        <p:spPr>
          <a:xfrm>
            <a:off x="705382" y="2034500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Q4. Rain containing a high level of acid that can damage the environment.</a:t>
            </a:r>
          </a:p>
        </p:txBody>
      </p:sp>
      <p:sp>
        <p:nvSpPr>
          <p:cNvPr id="34" name="SỐ 1"/>
          <p:cNvSpPr/>
          <p:nvPr/>
        </p:nvSpPr>
        <p:spPr>
          <a:xfrm>
            <a:off x="705382" y="24815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Q5. The mixture of gases surrounding the Earth that we breathe</a:t>
            </a:r>
          </a:p>
        </p:txBody>
      </p:sp>
      <p:sp>
        <p:nvSpPr>
          <p:cNvPr id="37" name="SỐ 1"/>
          <p:cNvSpPr/>
          <p:nvPr/>
        </p:nvSpPr>
        <p:spPr>
          <a:xfrm>
            <a:off x="705382" y="29387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Q6. The substance on the surface of the Earth in which plants grow</a:t>
            </a:r>
          </a:p>
        </p:txBody>
      </p:sp>
      <p:sp>
        <p:nvSpPr>
          <p:cNvPr id="42" name="SỐ 1"/>
          <p:cNvSpPr/>
          <p:nvPr/>
        </p:nvSpPr>
        <p:spPr>
          <a:xfrm>
            <a:off x="705382" y="33959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Q7. A building made of glass that is used for growing plants that need protection from the weather</a:t>
            </a:r>
          </a:p>
        </p:txBody>
      </p:sp>
      <p:sp>
        <p:nvSpPr>
          <p:cNvPr id="44" name="SỐ 1"/>
          <p:cNvSpPr/>
          <p:nvPr/>
        </p:nvSpPr>
        <p:spPr>
          <a:xfrm>
            <a:off x="705382" y="38531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Q1"/>
          <p:cNvSpPr/>
          <p:nvPr/>
        </p:nvSpPr>
        <p:spPr>
          <a:xfrm>
            <a:off x="1354930" y="5801087"/>
            <a:ext cx="9287302" cy="92804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Q8. A substance, especially a gas, that goes into the air</a:t>
            </a:r>
          </a:p>
        </p:txBody>
      </p:sp>
      <p:sp>
        <p:nvSpPr>
          <p:cNvPr id="46" name="SỐ 1"/>
          <p:cNvSpPr/>
          <p:nvPr/>
        </p:nvSpPr>
        <p:spPr>
          <a:xfrm>
            <a:off x="705382" y="4310377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Q9. All the plants and animals in a particular area, considered as a system with parts that depend on one another</a:t>
            </a:r>
          </a:p>
        </p:txBody>
      </p:sp>
      <p:sp>
        <p:nvSpPr>
          <p:cNvPr id="48" name="SỐ 1"/>
          <p:cNvSpPr/>
          <p:nvPr/>
        </p:nvSpPr>
        <p:spPr>
          <a:xfrm>
            <a:off x="705382" y="4777699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Q1"/>
          <p:cNvSpPr/>
          <p:nvPr/>
        </p:nvSpPr>
        <p:spPr>
          <a:xfrm>
            <a:off x="1354930" y="5801087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Q10. The process of cutting down all the trees from an area of land</a:t>
            </a:r>
          </a:p>
        </p:txBody>
      </p:sp>
      <p:sp>
        <p:nvSpPr>
          <p:cNvPr id="50" name="SỐ 1"/>
          <p:cNvSpPr/>
          <p:nvPr/>
        </p:nvSpPr>
        <p:spPr>
          <a:xfrm>
            <a:off x="705382" y="5255144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1" name="Q1"/>
          <p:cNvSpPr/>
          <p:nvPr/>
        </p:nvSpPr>
        <p:spPr>
          <a:xfrm>
            <a:off x="1354930" y="5785762"/>
            <a:ext cx="10234864" cy="117682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Q11. The type of place that a particular animal usually lives in or a particular plant usually grows in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41259"/>
              </p:ext>
            </p:extLst>
          </p:nvPr>
        </p:nvGraphicFramePr>
        <p:xfrm>
          <a:off x="7154902" y="7097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36845"/>
              </p:ext>
            </p:extLst>
          </p:nvPr>
        </p:nvGraphicFramePr>
        <p:xfrm>
          <a:off x="3488956" y="11669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20354"/>
              </p:ext>
            </p:extLst>
          </p:nvPr>
        </p:nvGraphicFramePr>
        <p:xfrm>
          <a:off x="6237781" y="1624130"/>
          <a:ext cx="228963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91829"/>
              </p:ext>
            </p:extLst>
          </p:nvPr>
        </p:nvGraphicFramePr>
        <p:xfrm>
          <a:off x="6237781" y="20813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50440"/>
              </p:ext>
            </p:extLst>
          </p:nvPr>
        </p:nvGraphicFramePr>
        <p:xfrm>
          <a:off x="6237781" y="2538530"/>
          <a:ext cx="137377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36647"/>
              </p:ext>
            </p:extLst>
          </p:nvPr>
        </p:nvGraphicFramePr>
        <p:xfrm>
          <a:off x="6695707" y="2995730"/>
          <a:ext cx="183170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9211"/>
              </p:ext>
            </p:extLst>
          </p:nvPr>
        </p:nvGraphicFramePr>
        <p:xfrm>
          <a:off x="5321929" y="3452930"/>
          <a:ext cx="45792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01171"/>
              </p:ext>
            </p:extLst>
          </p:nvPr>
        </p:nvGraphicFramePr>
        <p:xfrm>
          <a:off x="6695707" y="3910130"/>
          <a:ext cx="36634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2238"/>
              </p:ext>
            </p:extLst>
          </p:nvPr>
        </p:nvGraphicFramePr>
        <p:xfrm>
          <a:off x="1666690" y="4824530"/>
          <a:ext cx="5943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88741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8327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8563897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936970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69670"/>
              </p:ext>
            </p:extLst>
          </p:nvPr>
        </p:nvGraphicFramePr>
        <p:xfrm>
          <a:off x="7154902" y="4367330"/>
          <a:ext cx="412133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909023480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45008523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484986"/>
              </p:ext>
            </p:extLst>
          </p:nvPr>
        </p:nvGraphicFramePr>
        <p:xfrm>
          <a:off x="5321929" y="5281730"/>
          <a:ext cx="320548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6">
                  <a:extLst>
                    <a:ext uri="{9D8B030D-6E8A-4147-A177-3AD203B41FA5}">
                      <a16:colId xmlns:a16="http://schemas.microsoft.com/office/drawing/2014/main" val="172819348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2945884275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1887766576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955886039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768007653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796157888"/>
                    </a:ext>
                  </a:extLst>
                </a:gridCol>
                <a:gridCol w="457926">
                  <a:extLst>
                    <a:ext uri="{9D8B030D-6E8A-4147-A177-3AD203B41FA5}">
                      <a16:colId xmlns:a16="http://schemas.microsoft.com/office/drawing/2014/main" val="307480196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3856"/>
                  </a:ext>
                </a:extLst>
              </a:tr>
            </a:tbl>
          </a:graphicData>
        </a:graphic>
      </p:graphicFrame>
      <p:sp>
        <p:nvSpPr>
          <p:cNvPr id="63" name="SỐ 1"/>
          <p:cNvSpPr/>
          <p:nvPr/>
        </p:nvSpPr>
        <p:spPr>
          <a:xfrm>
            <a:off x="7153996" y="153293"/>
            <a:ext cx="457200" cy="457200"/>
          </a:xfrm>
          <a:prstGeom prst="flowChartConnector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56285" y="-18157"/>
            <a:ext cx="3497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Crossword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62717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13334" y="1694689"/>
            <a:ext cx="566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 presentation on the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2499613"/>
            <a:ext cx="7230048" cy="4168047"/>
          </a:xfrm>
          <a:prstGeom prst="rect">
            <a:avLst/>
          </a:prstGeom>
        </p:spPr>
      </p:pic>
      <p:pic>
        <p:nvPicPr>
          <p:cNvPr id="3" name="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8595" y="266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183691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34779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2447" y="220848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90754" y="335770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2679" y="1260453"/>
            <a:ext cx="513966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Crossword puzzle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2678" y="2153528"/>
            <a:ext cx="5139669" cy="670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2678" y="2965295"/>
            <a:ext cx="5139671" cy="15354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answer the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Match the words in A with the words in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41487" y="1675498"/>
            <a:ext cx="676327" cy="5329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66121" y="2536188"/>
            <a:ext cx="676326" cy="8215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51213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3853</TotalTime>
  <Words>990</Words>
  <PresentationFormat>Widescreen</PresentationFormat>
  <Paragraphs>275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Myriad Pro</vt:lpstr>
      <vt:lpstr>UTM Facebook K&amp;T</vt:lpstr>
      <vt:lpstr>Arial</vt:lpstr>
      <vt:lpstr>Bookman Old Style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2023-04-11T05:18:56Z</dcterms:modified>
</cp:coreProperties>
</file>