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7" r:id="rId3"/>
  </p:sldMasterIdLst>
  <p:notesMasterIdLst>
    <p:notesMasterId r:id="rId39"/>
  </p:notesMasterIdLst>
  <p:sldIdLst>
    <p:sldId id="256" r:id="rId4"/>
    <p:sldId id="259" r:id="rId5"/>
    <p:sldId id="376" r:id="rId6"/>
    <p:sldId id="257" r:id="rId7"/>
    <p:sldId id="318" r:id="rId8"/>
    <p:sldId id="263" r:id="rId9"/>
    <p:sldId id="342" r:id="rId10"/>
    <p:sldId id="267" r:id="rId11"/>
    <p:sldId id="322" r:id="rId12"/>
    <p:sldId id="307" r:id="rId13"/>
    <p:sldId id="292" r:id="rId14"/>
    <p:sldId id="276" r:id="rId15"/>
    <p:sldId id="333" r:id="rId16"/>
    <p:sldId id="277" r:id="rId17"/>
    <p:sldId id="377" r:id="rId18"/>
    <p:sldId id="352" r:id="rId19"/>
    <p:sldId id="378" r:id="rId20"/>
    <p:sldId id="379" r:id="rId21"/>
    <p:sldId id="380" r:id="rId22"/>
    <p:sldId id="381" r:id="rId23"/>
    <p:sldId id="382" r:id="rId24"/>
    <p:sldId id="383" r:id="rId25"/>
    <p:sldId id="385" r:id="rId26"/>
    <p:sldId id="386" r:id="rId27"/>
    <p:sldId id="387" r:id="rId28"/>
    <p:sldId id="388" r:id="rId29"/>
    <p:sldId id="389" r:id="rId30"/>
    <p:sldId id="384" r:id="rId31"/>
    <p:sldId id="337" r:id="rId32"/>
    <p:sldId id="273" r:id="rId33"/>
    <p:sldId id="349" r:id="rId34"/>
    <p:sldId id="354" r:id="rId35"/>
    <p:sldId id="278" r:id="rId36"/>
    <p:sldId id="303" r:id="rId37"/>
    <p:sldId id="338" r:id="rId38"/>
  </p:sldIdLst>
  <p:sldSz cx="18288000" cy="10287000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Autour One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.VnTime" panose="020B7200000000000000" pitchFamily="34" charset="0"/>
      <p:regular r:id="rId46"/>
      <p:bold r:id="rId47"/>
      <p:italic r:id="rId48"/>
      <p:boldItalic r:id="rId49"/>
    </p:embeddedFont>
    <p:embeddedFont>
      <p:font typeface="Anton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05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6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76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D375349-AD3D-4BC8-B889-6F795183A3FE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96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73347B8F-25C4-46F8-940A-358F34E8737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0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A135AD1-E268-49EC-8DA1-71EA43339FA3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80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EC9E9D55-966B-4B6F-B2EF-648ED2027DE5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39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F8CE90E-90AC-43EB-AE15-0C82EB83C13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848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CF71C8A-3407-4C66-85C3-180B2713F61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6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34162540-46B4-4549-AE76-36E471FDA5A1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096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F1C56143-1852-4398-9C51-D9FEA836BC8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79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6A60D6B9-F9A1-4393-BEEA-F35C6C0731EA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35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2829D917-4370-4BD6-9B28-DA04F247E222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49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BA3FD0B-B299-4DAD-86F8-5537A61AF72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9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71" r:id="rId5"/>
    <p:sldLayoutId id="2147483672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8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100" b="0">
                <a:latin typeface="Arial" pitchFamily="34" charset="0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 b="0">
                <a:latin typeface="Arial" pitchFamily="34" charset="0"/>
              </a:defRPr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 b="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1DC9656E-166C-4B05-AD9D-7595330942B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6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2.png"/><Relationship Id="rId10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11" Type="http://schemas.openxmlformats.org/officeDocument/2006/relationships/image" Target="NUL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1" Type="http://schemas.openxmlformats.org/officeDocument/2006/relationships/image" Target="NUL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5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1.png"/><Relationship Id="rId3" Type="http://schemas.openxmlformats.org/officeDocument/2006/relationships/audio" Target="../media/media1.WAV"/><Relationship Id="rId7" Type="http://schemas.openxmlformats.org/officeDocument/2006/relationships/slide" Target="slide2.xml"/><Relationship Id="rId12" Type="http://schemas.openxmlformats.org/officeDocument/2006/relationships/image" Target="../media/image50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49.gi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8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3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4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5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6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7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8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file:///D:\Rung%20Chuong%20Vang\Duong%20den%20ngay%20vinh%20quang%20-%20The%20Wall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48.gif"/><Relationship Id="rId5" Type="http://schemas.openxmlformats.org/officeDocument/2006/relationships/image" Target="../media/image50.gif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3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54.svg"/><Relationship Id="rId1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22094" y="772125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097141" y="419100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64109" y="8832834"/>
            <a:ext cx="1642494" cy="1628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Theo đề bài,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và z – x = 6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4−2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x =  3.2 = 6; y = 3.3 = 9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z = 3.4 = 12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6cm, 9 cm 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12 cm.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  <a:blipFill>
                <a:blip r:embed="rId10"/>
                <a:stretch>
                  <a:fillRect l="-1500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143000" y="766108"/>
            <a:ext cx="1295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4000" dirty="0"/>
              <a:t>(cm, x, y, </a:t>
            </a:r>
            <a:r>
              <a:rPr lang="pl-PL" sz="4000" dirty="0" smtClean="0"/>
              <a:t>z</a:t>
            </a:r>
            <a:r>
              <a:rPr lang="en-US" sz="4000" dirty="0" smtClean="0"/>
              <a:t> </a:t>
            </a:r>
            <a:r>
              <a:rPr lang="pl-PL" sz="4000" dirty="0" smtClean="0"/>
              <a:t>&gt; </a:t>
            </a:r>
            <a:r>
              <a:rPr lang="pl-PL" sz="4000" dirty="0"/>
              <a:t>0</a:t>
            </a:r>
            <a:r>
              <a:rPr lang="pl-PL" sz="4000" dirty="0" smtClean="0"/>
              <a:t>)</a:t>
            </a:r>
            <a:endParaRPr lang="en-US" sz="4000" dirty="0"/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 rotWithShape="1">
          <a:blip r:embed="rId11"/>
          <a:srcRect t="30236"/>
          <a:stretch/>
        </p:blipFill>
        <p:spPr>
          <a:xfrm>
            <a:off x="14754354" y="4533900"/>
            <a:ext cx="2367740" cy="2628900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17077190" y="8832834"/>
            <a:ext cx="1642494" cy="16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1894" y="1333500"/>
            <a:ext cx="9466200" cy="3253688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dirty="0">
                <a:latin typeface="+mj-lt"/>
              </a:rPr>
              <a:t>LUYỆN TẬP</a:t>
            </a:r>
            <a:endParaRPr sz="10000" dirty="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384547" y="1312564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4935200" y="9106996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838200" y="5828204"/>
            <a:ext cx="2111972" cy="2287096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0" y="4268077"/>
            <a:ext cx="10768738" cy="1485571"/>
            <a:chOff x="3633062" y="4841384"/>
            <a:chExt cx="10768738" cy="1485571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3633062" y="4841384"/>
              <a:ext cx="10744199" cy="1485571"/>
            </a:xfrm>
            <a:prstGeom prst="wedgeRoundRect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08145" y="5196239"/>
              <a:ext cx="10293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/>
                <a:t>Hoạt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động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nhóm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đôi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để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hoàn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thành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bài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tập</a:t>
              </a:r>
              <a:endParaRPr lang="en-US" sz="4000" dirty="0"/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99484" y="6226990"/>
            <a:ext cx="3691020" cy="32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730654" y="9254753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7270890" y="8801100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58000" y="8201763"/>
            <a:ext cx="4648200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536474"/>
            <a:ext cx="17953876" cy="8407625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196349" y="9486900"/>
            <a:ext cx="763107" cy="64629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274944"/>
            <a:ext cx="916814" cy="897756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7467600" y="8600589"/>
            <a:ext cx="3721560" cy="13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x 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y,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: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kumimoji="0" lang="en-US" sz="4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891659" y="6023164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1659" y="4516739"/>
            <a:ext cx="2725288" cy="1354025"/>
            <a:chOff x="3290909" y="4440258"/>
            <a:chExt cx="2725288" cy="1354025"/>
          </a:xfrm>
        </p:grpSpPr>
        <p:sp>
          <p:nvSpPr>
            <p:cNvPr id="16" name="Rectangle 15"/>
            <p:cNvSpPr/>
            <p:nvPr/>
          </p:nvSpPr>
          <p:spPr>
            <a:xfrm>
              <a:off x="3290909" y="4763328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333333"/>
                  </a:solidFill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  <a:blipFill>
                  <a:blip r:embed="rId8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9=−27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4=−12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  <a:blipFill>
                <a:blip r:embed="rId9"/>
                <a:stretch>
                  <a:fillRect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153950" y="4651564"/>
            <a:ext cx="3179350" cy="1146596"/>
            <a:chOff x="6553200" y="4610100"/>
            <a:chExt cx="3179350" cy="1146596"/>
          </a:xfrm>
        </p:grpSpPr>
        <p:sp>
          <p:nvSpPr>
            <p:cNvPr id="18" name="Rectangle 17"/>
            <p:cNvSpPr/>
            <p:nvPr/>
          </p:nvSpPr>
          <p:spPr>
            <a:xfrm>
              <a:off x="6553200" y="4800361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77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86056" y="96717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</a:t>
                  </a:r>
                  <a:r>
                    <a:rPr lang="en-US" sz="4000" dirty="0" smtClean="0">
                      <a:latin typeface="+mj-lt"/>
                      <a:ea typeface="Calibri" panose="020F0502020204030204" pitchFamily="34" charset="0"/>
                    </a:rPr>
                    <a:t>                   </a:t>
                  </a:r>
                  <a:r>
                    <a:rPr lang="en-US" sz="4000" dirty="0" err="1" smtClean="0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264" y="9782175"/>
            <a:ext cx="127158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740821" y="457200"/>
            <a:ext cx="12751594" cy="2857500"/>
            <a:chOff x="191" y="192"/>
            <a:chExt cx="5355" cy="1200"/>
          </a:xfrm>
        </p:grpSpPr>
        <p:pic>
          <p:nvPicPr>
            <p:cNvPr id="2059" name="Picture 14" descr="an30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191" y="696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818" y="681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4043362" y="5985506"/>
            <a:ext cx="106299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Rung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chuông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vàng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043362" y="3937445"/>
            <a:ext cx="10401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Trò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chơi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390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583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randomBar dir="vert"/>
      </p:transition>
    </mc:Choice>
    <mc:Fallback xmlns="">
      <p:transition spd="med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364901" y="21196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331644" y="3162300"/>
            <a:ext cx="12310512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dirty="0" smtClean="0">
                <a:solidFill>
                  <a:srgbClr val="FF0000"/>
                </a:solidFill>
                <a:cs typeface="Arial"/>
                <a:sym typeface="Arial"/>
              </a:rPr>
              <a:t>Chọn </a:t>
            </a:r>
            <a:r>
              <a:rPr lang="vi-VN" altLang="en-US" sz="4000" dirty="0">
                <a:solidFill>
                  <a:srgbClr val="FF0000"/>
                </a:solidFill>
                <a:cs typeface="Arial"/>
                <a:sym typeface="Arial"/>
              </a:rPr>
              <a:t>câu sai. Nếu a.d = b.c và a, b, c, d ≠ 0 thì:</a:t>
            </a:r>
            <a:endParaRPr lang="en-US" altLang="en-US" sz="40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285661" y="6667500"/>
            <a:ext cx="3096339" cy="14774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45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  <a:blipFill>
                <a:blip r:embed="rId10"/>
                <a:stretch>
                  <a:fillRect l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2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487769" y="220380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2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95842" y="2086878"/>
            <a:ext cx="5160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endParaRPr lang="en-US" sz="4000" b="1" kern="0" dirty="0">
              <a:solidFill>
                <a:srgbClr val="FF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33" y="3137237"/>
            <a:ext cx="1117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kiện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590800" y="4457700"/>
            <a:ext cx="5730843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B.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  <a:blipFill>
                <a:blip r:embed="rId10"/>
                <a:stretch>
                  <a:fillRect l="-1689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9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2613038"/>
            <a:ext cx="3124202" cy="2996263"/>
          </a:xfrm>
          <a:prstGeom prst="bentConnector3">
            <a:avLst>
              <a:gd name="adj1" fmla="val -36317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 smtClean="0"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033190" y="234073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3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=−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𝟓𝟎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blipFill>
                <a:blip r:embed="rId10"/>
                <a:stretch>
                  <a:fillRect l="-1494" b="-4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379722" y="5524500"/>
            <a:ext cx="5307078" cy="10018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3905095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 = -150; y = 100			B. x = 100; y = 150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x = 100; y = -150			D. x = -100; y = 150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81449" y="258436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4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141432" y="2552700"/>
            <a:ext cx="12573000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Cho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7x = 4y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 – x = 24.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Tìm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x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y.</a:t>
            </a:r>
            <a:endParaRPr lang="en-US" altLang="en-US" sz="36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9711302" y="4456652"/>
            <a:ext cx="5376298" cy="9154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997" y="4153095"/>
            <a:ext cx="1110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y = 4; y =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	     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x = 32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56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x = 56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x = 4; x = 7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685725" y="226882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5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439400" y="6057900"/>
            <a:ext cx="4697478" cy="8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4153" y="2179633"/>
            <a:ext cx="11176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3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5; 7; 9.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328649"/>
            <a:ext cx="102108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6; 12; 14; 18			B. 18; 14; 10; 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6; 14; 10; 18			D. 6; 10; 14; 18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0477" y="229313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𝒛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+ y + z = -108.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x; y; z là: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blipFill>
                <a:blip r:embed="rId10"/>
                <a:stretch>
                  <a:fillRect l="-1818" r="-1768" b="-56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019800" y="5981700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367509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200000"/>
              </a:lnSpc>
              <a:spcAft>
                <a:spcPts val="600"/>
              </a:spcAft>
              <a:buAutoNum type="alphaUcPeriod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-32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B. -28				</a:t>
            </a:r>
            <a:endParaRPr lang="en-US" sz="4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-48	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D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28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8256" y="28589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7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x; y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</a:t>
                </a:r>
                <a:r>
                  <a:rPr lang="fr-FR" sz="4000" baseline="30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y</a:t>
                </a:r>
                <a:r>
                  <a:rPr lang="fr-FR" sz="4000" baseline="30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= 40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blipFill>
                <a:blip r:embed="rId10"/>
                <a:stretch>
                  <a:fillRect l="-1699" b="-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668099" y="4816315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533900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				B. 3				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D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19289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8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109233"/>
            <a:ext cx="12556192" cy="36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 tổ trồng được 108 cây. Biết rằng số cây của ba tổ trồng tỉ lệ với số  học sinh của mỗi tổ  và tổ 1 có 7 bạn, tổ 2 có 8 bạn và tổ 3 có 12 bạn. Tính số cây tổ 2 trồng.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161953" y="6098020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5829300"/>
            <a:ext cx="1394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B. 32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C. 36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483959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9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400300"/>
            <a:ext cx="12556192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các cạnh của 1 tam giác tỉ lệ 4 ; 5 ;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 vi của nó bằng 120m. Tính cạnh nhỏ nhất của </a:t>
            </a:r>
            <a:r>
              <a:rPr lang="en-US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giác đó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3290444" y="5844079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5524500"/>
            <a:ext cx="13944600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20m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	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B. 50m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40m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30m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6210300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74" y="571500"/>
            <a:ext cx="790930" cy="6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317055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07895" y="1610414"/>
            <a:ext cx="1981072" cy="966456"/>
            <a:chOff x="3829050" y="1273590"/>
            <a:chExt cx="1260620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79995" y="1344743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10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166" y="583726"/>
            <a:ext cx="673574" cy="6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808848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7A,7B,7C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153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7A.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blipFill>
                <a:blip r:embed="rId10"/>
                <a:stretch>
                  <a:fillRect l="-1858" r="-1806" b="-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91059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694003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9210473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172700" y="6210300"/>
            <a:ext cx="40767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992" y="5927699"/>
            <a:ext cx="1032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B. 54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51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D. 45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0970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Duong den ngay vinh quang - The Wal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11087100" y="1828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971800" y="1828800"/>
            <a:ext cx="445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77" y="1764669"/>
            <a:ext cx="3441322" cy="264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5162" y="5285861"/>
            <a:ext cx="9229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CHÚC MỪNG CÁC EM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ĐÃ HOÀN THÀNH TRÒ CHƠI</a:t>
            </a:r>
          </a:p>
        </p:txBody>
      </p:sp>
    </p:spTree>
    <p:extLst>
      <p:ext uri="{BB962C8B-B14F-4D97-AF65-F5344CB8AC3E}">
        <p14:creationId xmlns:p14="http://schemas.microsoft.com/office/powerpoint/2010/main" val="6709332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062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370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smtClean="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Autour One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3695700"/>
            <a:ext cx="1759892" cy="1524000"/>
          </a:xfrm>
          <a:prstGeom prst="bentConnector3">
            <a:avLst>
              <a:gd name="adj1" fmla="val -3278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03418" y="6972300"/>
            <a:ext cx="1716992" cy="26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228600" y="342510"/>
            <a:ext cx="948532" cy="89259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97876" y="34251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375961" y="94779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6.14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9439" y="581806"/>
            <a:ext cx="1299018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19=38 </m:t>
                    </m:r>
                  </m:oMath>
                </a14:m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20=40 </m:t>
                    </m:r>
                  </m:oMath>
                </a14:m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  <a:blipFill>
                <a:blip r:embed="rId3"/>
                <a:stretch>
                  <a:fillRect l="-1935" r="-1106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20−19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21051" y="6470690"/>
            <a:ext cx="137508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3789782" y="6377037"/>
            <a:ext cx="3344016" cy="3203516"/>
            <a:chOff x="1339725" y="238075"/>
            <a:chExt cx="2758000" cy="2769525"/>
          </a:xfrm>
        </p:grpSpPr>
        <p:sp>
          <p:nvSpPr>
            <p:cNvPr id="33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12809" y="925583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6.15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9200" y="1738848"/>
            <a:ext cx="1613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18594"/>
            <a:ext cx="5987098" cy="3780640"/>
          </a:xfrm>
          <a:prstGeom prst="rect">
            <a:avLst/>
          </a:prstGeom>
        </p:spPr>
      </p:pic>
      <p:grpSp>
        <p:nvGrpSpPr>
          <p:cNvPr id="33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4301239" y="6971040"/>
            <a:ext cx="2976098" cy="2965430"/>
            <a:chOff x="6292350" y="1776075"/>
            <a:chExt cx="2430925" cy="2404675"/>
          </a:xfrm>
        </p:grpSpPr>
        <p:sp>
          <p:nvSpPr>
            <p:cNvPr id="34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728;p28">
            <a:extLst>
              <a:ext uri="{FF2B5EF4-FFF2-40B4-BE49-F238E27FC236}">
                <a16:creationId xmlns:a16="http://schemas.microsoft.com/office/drawing/2014/main" id="{075DB17A-7353-4D2F-A650-B4CE0C7E9E57}"/>
              </a:ext>
            </a:extLst>
          </p:cNvPr>
          <p:cNvGrpSpPr/>
          <p:nvPr/>
        </p:nvGrpSpPr>
        <p:grpSpPr>
          <a:xfrm flipH="1">
            <a:off x="1929205" y="7610411"/>
            <a:ext cx="1759867" cy="2359386"/>
            <a:chOff x="797124" y="1924250"/>
            <a:chExt cx="1819110" cy="2485557"/>
          </a:xfrm>
        </p:grpSpPr>
        <p:sp>
          <p:nvSpPr>
            <p:cNvPr id="98" name="Google Shape;729;p28">
              <a:extLst>
                <a:ext uri="{FF2B5EF4-FFF2-40B4-BE49-F238E27FC236}">
                  <a16:creationId xmlns:a16="http://schemas.microsoft.com/office/drawing/2014/main" id="{36A1874A-21A9-453A-9A84-EEAF27D8C4F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0;p28">
              <a:extLst>
                <a:ext uri="{FF2B5EF4-FFF2-40B4-BE49-F238E27FC236}">
                  <a16:creationId xmlns:a16="http://schemas.microsoft.com/office/drawing/2014/main" id="{40D21A4C-6854-4D36-873F-1F40F1D8F594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1;p28">
              <a:extLst>
                <a:ext uri="{FF2B5EF4-FFF2-40B4-BE49-F238E27FC236}">
                  <a16:creationId xmlns:a16="http://schemas.microsoft.com/office/drawing/2014/main" id="{4997687E-20EF-4BB6-8627-2AECDF099511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32;p28">
              <a:extLst>
                <a:ext uri="{FF2B5EF4-FFF2-40B4-BE49-F238E27FC236}">
                  <a16:creationId xmlns:a16="http://schemas.microsoft.com/office/drawing/2014/main" id="{EF9A6498-A013-4235-B507-2C0500903740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33;p28">
              <a:extLst>
                <a:ext uri="{FF2B5EF4-FFF2-40B4-BE49-F238E27FC236}">
                  <a16:creationId xmlns:a16="http://schemas.microsoft.com/office/drawing/2014/main" id="{51DF8906-4E13-4879-A9E4-7711C295390D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34;p28">
              <a:extLst>
                <a:ext uri="{FF2B5EF4-FFF2-40B4-BE49-F238E27FC236}">
                  <a16:creationId xmlns:a16="http://schemas.microsoft.com/office/drawing/2014/main" id="{AF523664-908D-4D5E-AF15-51815244180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35;p28">
              <a:extLst>
                <a:ext uri="{FF2B5EF4-FFF2-40B4-BE49-F238E27FC236}">
                  <a16:creationId xmlns:a16="http://schemas.microsoft.com/office/drawing/2014/main" id="{8C394B14-1708-4F20-9E1A-3555373902C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6;p28">
              <a:extLst>
                <a:ext uri="{FF2B5EF4-FFF2-40B4-BE49-F238E27FC236}">
                  <a16:creationId xmlns:a16="http://schemas.microsoft.com/office/drawing/2014/main" id="{1B621FF4-44DC-4FCC-A5EF-AADD8DD5A8A0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7;p28">
              <a:extLst>
                <a:ext uri="{FF2B5EF4-FFF2-40B4-BE49-F238E27FC236}">
                  <a16:creationId xmlns:a16="http://schemas.microsoft.com/office/drawing/2014/main" id="{C4A3F5E4-0B0D-4336-B761-6E8FD21AEFBD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38;p28">
              <a:extLst>
                <a:ext uri="{FF2B5EF4-FFF2-40B4-BE49-F238E27FC236}">
                  <a16:creationId xmlns:a16="http://schemas.microsoft.com/office/drawing/2014/main" id="{FC6F369E-61FE-4891-9798-9A58A1EE821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9;p28">
              <a:extLst>
                <a:ext uri="{FF2B5EF4-FFF2-40B4-BE49-F238E27FC236}">
                  <a16:creationId xmlns:a16="http://schemas.microsoft.com/office/drawing/2014/main" id="{F69EA74A-2B50-43B0-B039-1735C3F2F33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0;p28">
              <a:extLst>
                <a:ext uri="{FF2B5EF4-FFF2-40B4-BE49-F238E27FC236}">
                  <a16:creationId xmlns:a16="http://schemas.microsoft.com/office/drawing/2014/main" id="{292B7225-F698-4F91-8D33-893EB4276D3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1;p28">
              <a:extLst>
                <a:ext uri="{FF2B5EF4-FFF2-40B4-BE49-F238E27FC236}">
                  <a16:creationId xmlns:a16="http://schemas.microsoft.com/office/drawing/2014/main" id="{542F4166-844C-45FC-9233-01104AD33492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42;p28">
              <a:extLst>
                <a:ext uri="{FF2B5EF4-FFF2-40B4-BE49-F238E27FC236}">
                  <a16:creationId xmlns:a16="http://schemas.microsoft.com/office/drawing/2014/main" id="{FF24C426-0FFB-4647-8961-2BDFA537EE0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3;p28">
              <a:extLst>
                <a:ext uri="{FF2B5EF4-FFF2-40B4-BE49-F238E27FC236}">
                  <a16:creationId xmlns:a16="http://schemas.microsoft.com/office/drawing/2014/main" id="{DA42564A-CF48-411D-B733-E738F19B77D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44;p28">
              <a:extLst>
                <a:ext uri="{FF2B5EF4-FFF2-40B4-BE49-F238E27FC236}">
                  <a16:creationId xmlns:a16="http://schemas.microsoft.com/office/drawing/2014/main" id="{61B4E47A-D45B-41A4-88B6-28BCFFF27632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45;p28">
              <a:extLst>
                <a:ext uri="{FF2B5EF4-FFF2-40B4-BE49-F238E27FC236}">
                  <a16:creationId xmlns:a16="http://schemas.microsoft.com/office/drawing/2014/main" id="{A3A6E061-7610-4D09-B9B5-6343368EF5D3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46;p28">
              <a:extLst>
                <a:ext uri="{FF2B5EF4-FFF2-40B4-BE49-F238E27FC236}">
                  <a16:creationId xmlns:a16="http://schemas.microsoft.com/office/drawing/2014/main" id="{613D8116-CAB8-494A-9F73-E3D84931053E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47;p28">
              <a:extLst>
                <a:ext uri="{FF2B5EF4-FFF2-40B4-BE49-F238E27FC236}">
                  <a16:creationId xmlns:a16="http://schemas.microsoft.com/office/drawing/2014/main" id="{9CB2CC2B-AFC2-4E44-824B-943342CD1D7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48;p28">
              <a:extLst>
                <a:ext uri="{FF2B5EF4-FFF2-40B4-BE49-F238E27FC236}">
                  <a16:creationId xmlns:a16="http://schemas.microsoft.com/office/drawing/2014/main" id="{7B5F1C41-3343-43E6-8798-690599F5C37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49;p28">
              <a:extLst>
                <a:ext uri="{FF2B5EF4-FFF2-40B4-BE49-F238E27FC236}">
                  <a16:creationId xmlns:a16="http://schemas.microsoft.com/office/drawing/2014/main" id="{9B358D98-7BE8-4770-B8E7-2CC7EA3F82EE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0;p28">
              <a:extLst>
                <a:ext uri="{FF2B5EF4-FFF2-40B4-BE49-F238E27FC236}">
                  <a16:creationId xmlns:a16="http://schemas.microsoft.com/office/drawing/2014/main" id="{E7D9EE71-8511-46F6-A158-59E6D42A6B0C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1;p28">
              <a:extLst>
                <a:ext uri="{FF2B5EF4-FFF2-40B4-BE49-F238E27FC236}">
                  <a16:creationId xmlns:a16="http://schemas.microsoft.com/office/drawing/2014/main" id="{CE069518-723A-44C0-9786-9869C44DE24A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4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34500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382386" y="58914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 – 10 = 5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5=45.10 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                      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bổ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sung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90 - 45 = 45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  <a:blipFill>
                <a:blip r:embed="rId3"/>
                <a:stretch>
                  <a:fillRect l="-1332" r="-1258" b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6797079" y="4732972"/>
            <a:ext cx="2184271" cy="2412863"/>
            <a:chOff x="6292350" y="1776075"/>
            <a:chExt cx="2430925" cy="2404675"/>
          </a:xfrm>
        </p:grpSpPr>
        <p:sp>
          <p:nvSpPr>
            <p:cNvPr id="31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</a:t>
            </a:r>
            <a:r>
              <a:rPr lang="pt-BR" sz="4000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“Bài 22: Đại lượng tỉ lệ thuận</a:t>
            </a:r>
            <a:r>
              <a:rPr lang="vi-VN" sz="4000" b="1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”.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59227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0183">
            <a:off x="14670518" y="7066176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1045071" y="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89423" y="1257300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400" y="5446604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10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381000" y="876300"/>
            <a:ext cx="17585564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5105400" y="228251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>
                <a:solidFill>
                  <a:srgbClr val="FF0000"/>
                </a:solidFill>
                <a:latin typeface="+mj-lt"/>
              </a:rPr>
              <a:t>NỘI </a:t>
            </a:r>
            <a:r>
              <a:rPr lang="en" sz="6000" b="1" smtClean="0">
                <a:solidFill>
                  <a:srgbClr val="FF0000"/>
                </a:solidFill>
                <a:latin typeface="+mj-lt"/>
              </a:rPr>
              <a:t>DUNG BÀI HỌC</a:t>
            </a:r>
            <a:endParaRPr sz="6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73712" y="3395897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 tỉ lệ thức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313182">
            <a:off x="13338511" y="4828500"/>
            <a:ext cx="4036332" cy="40010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1533" y="3544014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6604" y="1870645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5030898"/>
            <a:ext cx="7989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chúng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27364" y="5273814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2977" y="7350609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văn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6296" y="7514224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2" grpId="0" animBg="1"/>
      <p:bldP spid="3" grpId="0"/>
      <p:bldP spid="26" grpId="0"/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03108"/>
            <a:ext cx="1012747" cy="9351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8167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nl-NL" sz="4000" b="1" kern="0" dirty="0" smtClean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  <a:sym typeface="Arial"/>
              </a:rPr>
              <a:t>HĐ: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PHÂN TÍCH CÁC VÍ DỤ: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4000" kern="0" dirty="0">
              <a:solidFill>
                <a:schemeClr val="bg1">
                  <a:lumMod val="10000"/>
                </a:scheme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8294" y="49703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276550" y="912094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 rotWithShape="1">
          <a:blip r:embed="rId4"/>
          <a:srcRect t="30236"/>
          <a:stretch/>
        </p:blipFill>
        <p:spPr>
          <a:xfrm>
            <a:off x="12954000" y="7277100"/>
            <a:ext cx="2362200" cy="24924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47509" y="2171700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 tỉ lệ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6065" y="2337048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7509" y="3897790"/>
            <a:ext cx="13140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1896" y="4066848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7509" y="6229685"/>
            <a:ext cx="798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văn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0828" y="6393300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6" grpId="0"/>
      <p:bldP spid="27" grpId="0" animBg="1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3910" y="2204975"/>
            <a:ext cx="17953876" cy="7195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667000" y="2334998"/>
            <a:ext cx="12447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</a:t>
            </a:r>
            <a:r>
              <a:rPr lang="en-US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609907" y="300237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65815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05635" y="9105900"/>
            <a:ext cx="1219200" cy="122547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30F38795-F5F4-4C91-81D6-D45265DF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478000" y="5143500"/>
            <a:ext cx="3390365" cy="531822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x + y =  </a:t>
              </a:r>
              <a:r>
                <a:rPr lang="en-US" sz="40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 smtClean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 smtClean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 smtClean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 smtClean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6853352" y="923623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1800" y="484877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tr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569178" y="3713985"/>
            <a:ext cx="1683043" cy="758867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srgbClr val="FFFFFF"/>
                </a:solidFill>
              </a:rPr>
              <a:t>Giải</a:t>
            </a:r>
            <a:endParaRPr lang="en-US" sz="3800" b="1" dirty="0">
              <a:solidFill>
                <a:srgbClr val="FFFFFF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115070" flipH="1">
            <a:off x="16644677" y="8611922"/>
            <a:ext cx="1288301" cy="1277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945" y="1680508"/>
            <a:ext cx="1682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độ dài các cạnh của nó tỉ lệ với 2; 3; 4 và cạnh lớn nhất dài hơn cạnh nhỏ nhất 6 cm.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948" y="4838700"/>
            <a:ext cx="1758505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4000" dirty="0"/>
              <a:t>(cm, x, y, </a:t>
            </a:r>
            <a:r>
              <a:rPr lang="pl-PL" sz="4000" dirty="0" smtClean="0"/>
              <a:t>z</a:t>
            </a:r>
            <a:r>
              <a:rPr lang="en-US" sz="4000" dirty="0" smtClean="0"/>
              <a:t> </a:t>
            </a:r>
            <a:r>
              <a:rPr lang="pl-PL" sz="4000" dirty="0" smtClean="0"/>
              <a:t>&gt; </a:t>
            </a:r>
            <a:r>
              <a:rPr lang="pl-PL" sz="4000" dirty="0"/>
              <a:t>0</a:t>
            </a:r>
            <a:r>
              <a:rPr lang="pl-PL" sz="4000" dirty="0" smtClean="0"/>
              <a:t>)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262393" y="6403869"/>
            <a:ext cx="11520407" cy="2340758"/>
            <a:chOff x="3262393" y="6403869"/>
            <a:chExt cx="11520407" cy="2340758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4572000" y="6403869"/>
              <a:ext cx="10210800" cy="2340758"/>
            </a:xfrm>
            <a:prstGeom prst="wedgeRoundRectCallout">
              <a:avLst>
                <a:gd name="adj1" fmla="val -55516"/>
                <a:gd name="adj2" fmla="val -3711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3262393" y="7605890"/>
              <a:ext cx="1524000" cy="10347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219700" y="6563095"/>
              <a:ext cx="9144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2; 3; 4,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 </a:t>
              </a:r>
              <a:endParaRPr lang="en-US" sz="40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06687" y="6572635"/>
            <a:ext cx="10545375" cy="2615568"/>
            <a:chOff x="5451115" y="7581900"/>
            <a:chExt cx="10545375" cy="2615568"/>
          </a:xfrm>
        </p:grpSpPr>
        <p:grpSp>
          <p:nvGrpSpPr>
            <p:cNvPr id="13" name="Group 12"/>
            <p:cNvGrpSpPr/>
            <p:nvPr/>
          </p:nvGrpSpPr>
          <p:grpSpPr>
            <a:xfrm>
              <a:off x="5451115" y="7581900"/>
              <a:ext cx="10398485" cy="2098218"/>
              <a:chOff x="5451115" y="7581900"/>
              <a:chExt cx="10398485" cy="2098218"/>
            </a:xfrm>
          </p:grpSpPr>
          <p:sp>
            <p:nvSpPr>
              <p:cNvPr id="12" name="Rounded Rectangular Callout 11"/>
              <p:cNvSpPr/>
              <p:nvPr/>
            </p:nvSpPr>
            <p:spPr>
              <a:xfrm>
                <a:off x="5451115" y="7581900"/>
                <a:ext cx="10398485" cy="2098218"/>
              </a:xfrm>
              <a:prstGeom prst="wedgeRoundRectCallout">
                <a:avLst/>
              </a:prstGeom>
              <a:solidFill>
                <a:schemeClr val="accent4">
                  <a:lumMod val="8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675552" y="7671095"/>
                <a:ext cx="10096501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6" name="Picture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4472490" y="9162767"/>
              <a:ext cx="1524000" cy="103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1474</Words>
  <PresentationFormat>Custom</PresentationFormat>
  <Paragraphs>312</Paragraphs>
  <Slides>35</Slides>
  <Notes>20</Notes>
  <HiddenSlides>0</HiddenSlides>
  <MMClips>5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Cambria Math</vt:lpstr>
      <vt:lpstr>Autour One</vt:lpstr>
      <vt:lpstr>Merriweather Black</vt:lpstr>
      <vt:lpstr>Merriweather</vt:lpstr>
      <vt:lpstr>Calibri</vt:lpstr>
      <vt:lpstr>.VnTime</vt:lpstr>
      <vt:lpstr>Times New Roman</vt:lpstr>
      <vt:lpstr>Anton</vt:lpstr>
      <vt:lpstr>Symbol</vt:lpstr>
      <vt:lpstr>Spectral</vt:lpstr>
      <vt:lpstr>Office Theme</vt:lpstr>
      <vt:lpstr>Graph Paper Style Thesis by Slidesgo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Ví dụ 1 (SGK – tr10)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2022-11-17T16:57:51Z</dcterms:modified>
  <dc:identifier>DAFOn_7ZoxE</dc:identifier>
</cp:coreProperties>
</file>