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7" r:id="rId2"/>
    <p:sldId id="455" r:id="rId3"/>
    <p:sldId id="427" r:id="rId4"/>
    <p:sldId id="428" r:id="rId5"/>
    <p:sldId id="443" r:id="rId6"/>
    <p:sldId id="460" r:id="rId7"/>
    <p:sldId id="450" r:id="rId8"/>
    <p:sldId id="459" r:id="rId9"/>
    <p:sldId id="461" r:id="rId10"/>
    <p:sldId id="462" r:id="rId11"/>
    <p:sldId id="340"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CC"/>
    <a:srgbClr val="FF0066"/>
    <a:srgbClr val="FF7C80"/>
    <a:srgbClr val="C5F3F3"/>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83" d="100"/>
          <a:sy n="83" d="100"/>
        </p:scale>
        <p:origin x="426"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11</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Admin\Desktop\Giai%20nghia%20tu%20TU%20CAU%20BE%20LAM%20THUE\Son%20ngoai.pptx" TargetMode="External"/><Relationship Id="rId2" Type="http://schemas.openxmlformats.org/officeDocument/2006/relationships/hyperlink" Target="file:///C:\Users\Admin\Desktop\Giai%20nghia%20tu%20TU%20CAU%20BE%20LAM%20THUE\HANG%20SON%20TAC%20KE.pptx" TargetMode="External"/><Relationship Id="rId1" Type="http://schemas.openxmlformats.org/officeDocument/2006/relationships/slideLayout" Target="../slideLayouts/slideLayout2.xml"/><Relationship Id="rId6" Type="http://schemas.openxmlformats.org/officeDocument/2006/relationships/hyperlink" Target="file:///C:\Users\Admin\Desktop\Giai%20nghia%20tu%20TU%20CAU%20BE%20LAM%20THUE\MAY%20MO.pptx" TargetMode="External"/><Relationship Id="rId5" Type="http://schemas.openxmlformats.org/officeDocument/2006/relationships/hyperlink" Target="file:///C:\Users\Admin\Desktop\Giai%20nghia%20tu%20TU%20CAU%20BE%20LAM%20THUE\huu%20ich.pptx" TargetMode="External"/><Relationship Id="rId4" Type="http://schemas.openxmlformats.org/officeDocument/2006/relationships/hyperlink" Target="file:///C:\Users\Admin\Desktop\Giai%20nghia%20tu%20TU%20CAU%20BE%20LAM%20THUE\vai%20mua.ppt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TỪ CẬU BÉ LÀM THUÊ (T1, 2)</a:t>
            </a: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6" name="TextBox 35"/>
          <p:cNvSpPr txBox="1"/>
          <p:nvPr/>
        </p:nvSpPr>
        <p:spPr>
          <a:xfrm>
            <a:off x="1342404" y="2460527"/>
            <a:ext cx="13944600" cy="1200329"/>
          </a:xfrm>
          <a:prstGeom prst="rect">
            <a:avLst/>
          </a:prstGeom>
          <a:noFill/>
        </p:spPr>
        <p:txBody>
          <a:bodyPr wrap="square" rtlCol="0">
            <a:spAutoFit/>
          </a:bodyPr>
          <a:lstStyle/>
          <a:p>
            <a:r>
              <a:rPr lang="vi-VN" sz="3600" b="1">
                <a:solidFill>
                  <a:srgbClr val="FF0000"/>
                </a:solidFill>
                <a:latin typeface="Times New Roman" pitchFamily="18" charset="0"/>
                <a:cs typeface="Times New Roman" pitchFamily="18" charset="0"/>
              </a:rPr>
              <a:t>2) Dựa theo nội dung các câu a, b ở bài tập trên, viết tiếp vào vở câu có sử dụng </a:t>
            </a:r>
            <a:r>
              <a:rPr lang="vi-VN" sz="3600" b="1">
                <a:solidFill>
                  <a:srgbClr val="3333FF"/>
                </a:solidFill>
                <a:latin typeface="Times New Roman" pitchFamily="18" charset="0"/>
                <a:cs typeface="Times New Roman" pitchFamily="18" charset="0"/>
              </a:rPr>
              <a:t>dấu hai chấm </a:t>
            </a:r>
            <a:r>
              <a:rPr lang="vi-VN" sz="3600" b="1">
                <a:solidFill>
                  <a:srgbClr val="FF0000"/>
                </a:solidFill>
                <a:latin typeface="Times New Roman" pitchFamily="18" charset="0"/>
                <a:cs typeface="Times New Roman" pitchFamily="18" charset="0"/>
              </a:rPr>
              <a:t>để báo hiệu bộ phận liệt kê:</a:t>
            </a:r>
          </a:p>
        </p:txBody>
      </p:sp>
      <p:grpSp>
        <p:nvGrpSpPr>
          <p:cNvPr id="23" name="Group 22">
            <a:extLst>
              <a:ext uri="{FF2B5EF4-FFF2-40B4-BE49-F238E27FC236}">
                <a16:creationId xmlns:a16="http://schemas.microsoft.com/office/drawing/2014/main" id="{0258E22A-354C-4419-AC39-87BCC205FA04}"/>
              </a:ext>
            </a:extLst>
          </p:cNvPr>
          <p:cNvGrpSpPr/>
          <p:nvPr/>
        </p:nvGrpSpPr>
        <p:grpSpPr>
          <a:xfrm>
            <a:off x="4475379" y="42893"/>
            <a:ext cx="6396994" cy="1760404"/>
            <a:chOff x="4475379" y="42893"/>
            <a:chExt cx="6396994" cy="1760404"/>
          </a:xfrm>
        </p:grpSpPr>
        <p:grpSp>
          <p:nvGrpSpPr>
            <p:cNvPr id="24" name="Group 23">
              <a:extLst>
                <a:ext uri="{FF2B5EF4-FFF2-40B4-BE49-F238E27FC236}">
                  <a16:creationId xmlns:a16="http://schemas.microsoft.com/office/drawing/2014/main" id="{1DE0EE3C-0C3C-4E00-8D1D-C839F3F745B0}"/>
                </a:ext>
              </a:extLst>
            </p:cNvPr>
            <p:cNvGrpSpPr/>
            <p:nvPr/>
          </p:nvGrpSpPr>
          <p:grpSpPr>
            <a:xfrm>
              <a:off x="4617134" y="42893"/>
              <a:ext cx="6255239" cy="1059277"/>
              <a:chOff x="4539228" y="103852"/>
              <a:chExt cx="6149694" cy="1059277"/>
            </a:xfrm>
          </p:grpSpPr>
          <p:grpSp>
            <p:nvGrpSpPr>
              <p:cNvPr id="27" name="Group 26">
                <a:extLst>
                  <a:ext uri="{FF2B5EF4-FFF2-40B4-BE49-F238E27FC236}">
                    <a16:creationId xmlns:a16="http://schemas.microsoft.com/office/drawing/2014/main" id="{6CDCA67C-F514-4B66-8CDD-B3223B0A2B39}"/>
                  </a:ext>
                </a:extLst>
              </p:cNvPr>
              <p:cNvGrpSpPr/>
              <p:nvPr/>
            </p:nvGrpSpPr>
            <p:grpSpPr>
              <a:xfrm>
                <a:off x="4539228" y="103852"/>
                <a:ext cx="6149694" cy="1059277"/>
                <a:chOff x="4539228" y="103852"/>
                <a:chExt cx="6149694" cy="1059277"/>
              </a:xfrm>
            </p:grpSpPr>
            <p:sp>
              <p:nvSpPr>
                <p:cNvPr id="29" name="TextBox 28">
                  <a:extLst>
                    <a:ext uri="{FF2B5EF4-FFF2-40B4-BE49-F238E27FC236}">
                      <a16:creationId xmlns:a16="http://schemas.microsoft.com/office/drawing/2014/main" id="{A0B84FB8-1684-4557-AA49-E9179A5BC302}"/>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3" name="TextBox 32">
                  <a:extLst>
                    <a:ext uri="{FF2B5EF4-FFF2-40B4-BE49-F238E27FC236}">
                      <a16:creationId xmlns:a16="http://schemas.microsoft.com/office/drawing/2014/main" id="{31A0DD37-C37A-45FD-931A-A5AB3B2FDA92}"/>
                    </a:ext>
                  </a:extLst>
                </p:cNvPr>
                <p:cNvSpPr txBox="1"/>
                <p:nvPr/>
              </p:nvSpPr>
              <p:spPr>
                <a:xfrm>
                  <a:off x="5603743" y="63990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28" name="Straight Connector 27">
                <a:extLst>
                  <a:ext uri="{FF2B5EF4-FFF2-40B4-BE49-F238E27FC236}">
                    <a16:creationId xmlns:a16="http://schemas.microsoft.com/office/drawing/2014/main" id="{78C9E5ED-4980-48D2-A593-1C363EEE7FD1}"/>
                  </a:ext>
                </a:extLst>
              </p:cNvPr>
              <p:cNvCxnSpPr>
                <a:cxnSpLocks/>
              </p:cNvCxnSpPr>
              <p:nvPr/>
            </p:nvCxnSpPr>
            <p:spPr>
              <a:xfrm>
                <a:off x="5797709" y="1156080"/>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a:extLst>
                <a:ext uri="{FF2B5EF4-FFF2-40B4-BE49-F238E27FC236}">
                  <a16:creationId xmlns:a16="http://schemas.microsoft.com/office/drawing/2014/main" id="{A9431CAF-A297-41BC-9667-656F97834B8F}"/>
                </a:ext>
              </a:extLst>
            </p:cNvPr>
            <p:cNvSpPr txBox="1">
              <a:spLocks noChangeArrowheads="1"/>
            </p:cNvSpPr>
            <p:nvPr/>
          </p:nvSpPr>
          <p:spPr bwMode="auto">
            <a:xfrm>
              <a:off x="4475379" y="1227319"/>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TỪ CẬU BÉ LÀM THUÊ</a:t>
              </a:r>
            </a:p>
          </p:txBody>
        </p:sp>
      </p:grpSp>
      <p:sp>
        <p:nvSpPr>
          <p:cNvPr id="4" name="Rectangle 3">
            <a:extLst>
              <a:ext uri="{FF2B5EF4-FFF2-40B4-BE49-F238E27FC236}">
                <a16:creationId xmlns:a16="http://schemas.microsoft.com/office/drawing/2014/main" id="{AB7DA12F-A6E5-40D8-BC92-8A98ECE3BE6A}"/>
              </a:ext>
            </a:extLst>
          </p:cNvPr>
          <p:cNvSpPr/>
          <p:nvPr/>
        </p:nvSpPr>
        <p:spPr>
          <a:xfrm>
            <a:off x="1398795" y="3859508"/>
            <a:ext cx="13521324" cy="3647152"/>
          </a:xfrm>
          <a:prstGeom prst="rect">
            <a:avLst/>
          </a:prstGeom>
        </p:spPr>
        <p:txBody>
          <a:bodyPr wrap="square">
            <a:spAutoFit/>
          </a:bodyPr>
          <a:lstStyle/>
          <a:p>
            <a:pPr algn="just">
              <a:spcBef>
                <a:spcPts val="1800"/>
              </a:spcBef>
            </a:pPr>
            <a:r>
              <a:rPr lang="vi-VN" sz="3600" b="1">
                <a:solidFill>
                  <a:srgbClr val="0000CC"/>
                </a:solidFill>
                <a:latin typeface="Times New Roman" panose="02020603050405020304" pitchFamily="18" charset="0"/>
                <a:cs typeface="Times New Roman" panose="02020603050405020304" pitchFamily="18" charset="0"/>
              </a:rPr>
              <a:t>a) Ông đã làm được những việc mà trước giờ chưa ai thành công. </a:t>
            </a:r>
            <a:r>
              <a:rPr lang="vi-VN" sz="3600" b="1">
                <a:solidFill>
                  <a:srgbClr val="FF0000"/>
                </a:solidFill>
                <a:latin typeface="Times New Roman" panose="02020603050405020304" pitchFamily="18" charset="0"/>
                <a:cs typeface="Times New Roman" panose="02020603050405020304" pitchFamily="18" charset="0"/>
              </a:rPr>
              <a:t>Ông đã mày mò tìm cách sản xuất sơn, rồi mở hãng sơn: Tắc Kè ở Hải Phòng</a:t>
            </a:r>
          </a:p>
          <a:p>
            <a:pPr algn="just">
              <a:spcBef>
                <a:spcPts val="1800"/>
              </a:spcBef>
            </a:pPr>
            <a:r>
              <a:rPr lang="vi-VN" sz="3600" b="1">
                <a:solidFill>
                  <a:srgbClr val="0000CC"/>
                </a:solidFill>
                <a:latin typeface="Times New Roman" panose="02020603050405020304" pitchFamily="18" charset="0"/>
                <a:cs typeface="Times New Roman" panose="02020603050405020304" pitchFamily="18" charset="0"/>
              </a:rPr>
              <a:t>b) Ông vẫn tiếp tục nghiên cứu, tạo ra nhiều sản phẩm phục vụ kháng chiến. </a:t>
            </a:r>
            <a:r>
              <a:rPr lang="vi-VN" sz="3600" b="1">
                <a:solidFill>
                  <a:srgbClr val="FF0000"/>
                </a:solidFill>
                <a:latin typeface="Times New Roman" panose="02020603050405020304" pitchFamily="18" charset="0"/>
                <a:cs typeface="Times New Roman" panose="02020603050405020304" pitchFamily="18" charset="0"/>
              </a:rPr>
              <a:t>Ông sản xuất: vải nhựa cách điện, giấy than, mực in, vải mưa...</a:t>
            </a:r>
          </a:p>
        </p:txBody>
      </p:sp>
      <p:sp>
        <p:nvSpPr>
          <p:cNvPr id="16" name="Rectangle 15">
            <a:extLst>
              <a:ext uri="{FF2B5EF4-FFF2-40B4-BE49-F238E27FC236}">
                <a16:creationId xmlns:a16="http://schemas.microsoft.com/office/drawing/2014/main" id="{F02C7CBB-BA78-46C7-B581-16A09A7CBE6E}"/>
              </a:ext>
            </a:extLst>
          </p:cNvPr>
          <p:cNvSpPr/>
          <p:nvPr/>
        </p:nvSpPr>
        <p:spPr>
          <a:xfrm>
            <a:off x="975519" y="7579489"/>
            <a:ext cx="13944600" cy="646331"/>
          </a:xfrm>
          <a:prstGeom prst="rect">
            <a:avLst/>
          </a:prstGeom>
          <a:solidFill>
            <a:schemeClr val="bg1"/>
          </a:solidFill>
        </p:spPr>
        <p:txBody>
          <a:bodyPr wrap="square">
            <a:spAutoFit/>
          </a:bodyPr>
          <a:lstStyle/>
          <a:p>
            <a:r>
              <a:rPr lang="en-US" sz="3600" b="1">
                <a:solidFill>
                  <a:srgbClr val="3333FF"/>
                </a:solidFill>
                <a:latin typeface="Times New Roman" panose="02020603050405020304" pitchFamily="18" charset="0"/>
                <a:ea typeface="Times New Roman" panose="02020603050405020304" pitchFamily="18" charset="0"/>
              </a:rPr>
              <a:t>     + Dấu hai chấm có tác dụng gì?</a:t>
            </a:r>
            <a:endParaRPr lang="vi-VN" sz="3600" b="1">
              <a:solidFill>
                <a:srgbClr val="3333FF"/>
              </a:solidFill>
            </a:endParaRPr>
          </a:p>
        </p:txBody>
      </p:sp>
      <p:sp>
        <p:nvSpPr>
          <p:cNvPr id="17" name="Rectangle 16">
            <a:extLst>
              <a:ext uri="{FF2B5EF4-FFF2-40B4-BE49-F238E27FC236}">
                <a16:creationId xmlns:a16="http://schemas.microsoft.com/office/drawing/2014/main" id="{6B165D53-6676-459D-BF52-3A7FF9780F8E}"/>
              </a:ext>
            </a:extLst>
          </p:cNvPr>
          <p:cNvSpPr/>
          <p:nvPr/>
        </p:nvSpPr>
        <p:spPr>
          <a:xfrm>
            <a:off x="1051719" y="7620000"/>
            <a:ext cx="13944600" cy="1200329"/>
          </a:xfrm>
          <a:prstGeom prst="rect">
            <a:avLst/>
          </a:prstGeom>
          <a:solidFill>
            <a:schemeClr val="bg1"/>
          </a:solidFill>
        </p:spPr>
        <p:txBody>
          <a:bodyPr wrap="square">
            <a:spAutoFit/>
          </a:bodyPr>
          <a:lstStyle/>
          <a:p>
            <a:r>
              <a:rPr lang="en-US" sz="3600" b="1">
                <a:solidFill>
                  <a:srgbClr val="FF0000"/>
                </a:solidFill>
                <a:latin typeface="Times New Roman" panose="02020603050405020304" pitchFamily="18" charset="0"/>
                <a:ea typeface="Times New Roman" panose="02020603050405020304" pitchFamily="18" charset="0"/>
              </a:rPr>
              <a:t>     </a:t>
            </a:r>
            <a:r>
              <a:rPr lang="vi-VN" sz="3600" b="1">
                <a:solidFill>
                  <a:srgbClr val="FF0000"/>
                </a:solidFill>
                <a:latin typeface="Times New Roman" panose="02020603050405020304" pitchFamily="18" charset="0"/>
                <a:ea typeface="Times New Roman" panose="02020603050405020304" pitchFamily="18" charset="0"/>
              </a:rPr>
              <a:t>Dùng để báo hiệu phần liệt kê các sự vật( hoạt động, đặc điểm) liên quan hoặc báo hiệu phần giải thích cho bộ phận đứng trước nó.</a:t>
            </a:r>
            <a:endParaRPr lang="vi-VN" sz="3600" b="1">
              <a:solidFill>
                <a:srgbClr val="FF0000"/>
              </a:solidFill>
            </a:endParaRPr>
          </a:p>
        </p:txBody>
      </p:sp>
    </p:spTree>
    <p:extLst>
      <p:ext uri="{BB962C8B-B14F-4D97-AF65-F5344CB8AC3E}">
        <p14:creationId xmlns:p14="http://schemas.microsoft.com/office/powerpoint/2010/main" val="17111260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B318AD0-1FEB-44D0-9376-B32E13F36B29}"/>
              </a:ext>
            </a:extLst>
          </p:cNvPr>
          <p:cNvSpPr>
            <a:spLocks noChangeArrowheads="1"/>
          </p:cNvSpPr>
          <p:nvPr/>
        </p:nvSpPr>
        <p:spPr bwMode="auto">
          <a:xfrm>
            <a:off x="8103053" y="136267"/>
            <a:ext cx="70532"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vi-VN" sz="1200" b="1" i="0" u="none" strike="noStrike" cap="none" normalizeH="0" baseline="0">
                <a:ln>
                  <a:noFill/>
                </a:ln>
                <a:solidFill>
                  <a:srgbClr val="000000"/>
                </a:solidFill>
                <a:effectLst/>
                <a:latin typeface="OpenSansBold"/>
              </a:rPr>
              <a:t>  </a:t>
            </a:r>
            <a:endParaRPr kumimoji="0" lang="vi-VN" altLang="vi-VN" sz="27300" b="1" i="0" u="none" strike="noStrike" cap="none" normalizeH="0" baseline="0">
              <a:ln>
                <a:noFill/>
              </a:ln>
              <a:solidFill>
                <a:srgbClr val="000000"/>
              </a:solidFill>
              <a:effectLst/>
              <a:latin typeface="OpenSansBold"/>
            </a:endParaRPr>
          </a:p>
        </p:txBody>
      </p:sp>
      <p:pic>
        <p:nvPicPr>
          <p:cNvPr id="1026" name="Picture 2" descr="Từ cậu bé làm thuê trang 90, 91 Tiếng Việt lớp 3 Tập 1 | Cánh diều">
            <a:extLst>
              <a:ext uri="{FF2B5EF4-FFF2-40B4-BE49-F238E27FC236}">
                <a16:creationId xmlns:a16="http://schemas.microsoft.com/office/drawing/2014/main" id="{C1092812-414C-4295-9F0D-F84B47E96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2" y="457200"/>
            <a:ext cx="14020800" cy="84154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ừ cậu bé làm thuê trang 90, 91 Tiếng Việt lớp 3 Tập 1 | Cánh diều">
            <a:extLst>
              <a:ext uri="{FF2B5EF4-FFF2-40B4-BE49-F238E27FC236}">
                <a16:creationId xmlns:a16="http://schemas.microsoft.com/office/drawing/2014/main" id="{866845B1-FE8F-43D6-87B0-A09FB8C5B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519" y="533400"/>
            <a:ext cx="14020800" cy="833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6781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75379" y="42893"/>
            <a:ext cx="6396994" cy="1760404"/>
            <a:chOff x="4475379" y="42893"/>
            <a:chExt cx="6396994" cy="1760404"/>
          </a:xfrm>
        </p:grpSpPr>
        <p:grpSp>
          <p:nvGrpSpPr>
            <p:cNvPr id="14" name="Group 13"/>
            <p:cNvGrpSpPr/>
            <p:nvPr/>
          </p:nvGrpSpPr>
          <p:grpSpPr>
            <a:xfrm>
              <a:off x="4617134" y="42893"/>
              <a:ext cx="6255239" cy="1059277"/>
              <a:chOff x="4539228" y="103852"/>
              <a:chExt cx="6149694" cy="1059277"/>
            </a:xfrm>
          </p:grpSpPr>
          <p:grpSp>
            <p:nvGrpSpPr>
              <p:cNvPr id="15" name="Group 14"/>
              <p:cNvGrpSpPr/>
              <p:nvPr/>
            </p:nvGrpSpPr>
            <p:grpSpPr>
              <a:xfrm>
                <a:off x="4539228" y="103852"/>
                <a:ext cx="6149694" cy="1059277"/>
                <a:chOff x="4539228" y="103852"/>
                <a:chExt cx="6149694" cy="105927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5603743" y="63990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16" name="Straight Connector 15"/>
              <p:cNvCxnSpPr>
                <a:cxnSpLocks/>
              </p:cNvCxnSpPr>
              <p:nvPr/>
            </p:nvCxnSpPr>
            <p:spPr>
              <a:xfrm>
                <a:off x="5797709" y="1156080"/>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475379" y="1227319"/>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TỪ CẬU BÉ LÀM THUÊ</a:t>
              </a:r>
            </a:p>
          </p:txBody>
        </p:sp>
      </p:gr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Rectangle 24">
            <a:extLst>
              <a:ext uri="{FF2B5EF4-FFF2-40B4-BE49-F238E27FC236}">
                <a16:creationId xmlns:a16="http://schemas.microsoft.com/office/drawing/2014/main" id="{1F38EC5F-75F6-4C49-B938-E4BDCA0CA0DD}"/>
              </a:ext>
            </a:extLst>
          </p:cNvPr>
          <p:cNvSpPr/>
          <p:nvPr/>
        </p:nvSpPr>
        <p:spPr>
          <a:xfrm>
            <a:off x="1508919" y="2831267"/>
            <a:ext cx="13966284" cy="1261884"/>
          </a:xfrm>
          <a:prstGeom prst="rect">
            <a:avLst/>
          </a:prstGeom>
        </p:spPr>
        <p:txBody>
          <a:bodyPr wrap="square">
            <a:spAutoFit/>
          </a:bodyPr>
          <a:lstStyle/>
          <a:p>
            <a:pPr algn="just">
              <a:spcBef>
                <a:spcPts val="1200"/>
              </a:spcBef>
              <a:spcAft>
                <a:spcPts val="600"/>
              </a:spcAft>
            </a:pPr>
            <a:r>
              <a:rPr lang="en-US" sz="3800" b="1">
                <a:solidFill>
                  <a:srgbClr val="0000CC"/>
                </a:solidFill>
                <a:latin typeface="Times New Roman" pitchFamily="18" charset="0"/>
                <a:cs typeface="Times New Roman" pitchFamily="18" charset="0"/>
              </a:rPr>
              <a:t>       Đọc diễn cảm toàn bài.</a:t>
            </a:r>
            <a:r>
              <a:rPr lang="vi-VN" sz="3800" b="1">
                <a:solidFill>
                  <a:srgbClr val="0000CC"/>
                </a:solidFill>
                <a:latin typeface="Times New Roman" pitchFamily="18" charset="0"/>
                <a:cs typeface="Times New Roman" pitchFamily="18" charset="0"/>
              </a:rPr>
              <a:t> Giọng đọc chậm rãi </a:t>
            </a:r>
            <a:r>
              <a:rPr lang="en-US" sz="3800" b="1">
                <a:solidFill>
                  <a:srgbClr val="0000CC"/>
                </a:solidFill>
                <a:latin typeface="Times New Roman" pitchFamily="18" charset="0"/>
                <a:cs typeface="Times New Roman" pitchFamily="18" charset="0"/>
              </a:rPr>
              <a:t>th</a:t>
            </a:r>
            <a:r>
              <a:rPr lang="vi-VN" sz="3800" b="1">
                <a:solidFill>
                  <a:srgbClr val="0000CC"/>
                </a:solidFill>
                <a:latin typeface="Times New Roman" pitchFamily="18" charset="0"/>
                <a:cs typeface="Times New Roman" pitchFamily="18" charset="0"/>
              </a:rPr>
              <a:t>ể hiện được sự sáng tạo, lòng yêu nước của ông Nguyễn Sơn Hà.</a:t>
            </a:r>
          </a:p>
        </p:txBody>
      </p:sp>
      <p:sp>
        <p:nvSpPr>
          <p:cNvPr id="26" name="Rectangle 25">
            <a:extLst>
              <a:ext uri="{FF2B5EF4-FFF2-40B4-BE49-F238E27FC236}">
                <a16:creationId xmlns:a16="http://schemas.microsoft.com/office/drawing/2014/main" id="{4685C152-B15C-44F6-98D0-A9AF08F9566C}"/>
              </a:ext>
            </a:extLst>
          </p:cNvPr>
          <p:cNvSpPr/>
          <p:nvPr/>
        </p:nvSpPr>
        <p:spPr>
          <a:xfrm>
            <a:off x="1280319" y="5467091"/>
            <a:ext cx="13578681" cy="2893100"/>
          </a:xfrm>
          <a:prstGeom prst="rect">
            <a:avLst/>
          </a:prstGeom>
        </p:spPr>
        <p:txBody>
          <a:bodyPr wrap="square">
            <a:spAutoFit/>
          </a:bodyPr>
          <a:lstStyle/>
          <a:p>
            <a:pPr>
              <a:spcBef>
                <a:spcPts val="600"/>
              </a:spcBef>
              <a:spcAft>
                <a:spcPts val="600"/>
              </a:spcAft>
            </a:pPr>
            <a:r>
              <a:rPr lang="en-US" sz="3800" b="1">
                <a:solidFill>
                  <a:srgbClr val="0000CC"/>
                </a:solidFill>
                <a:latin typeface="Times New Roman" pitchFamily="18" charset="0"/>
                <a:cs typeface="Times New Roman" pitchFamily="18" charset="0"/>
              </a:rPr>
              <a:t>+ Đoạn 1: Từ đầu đến </a:t>
            </a:r>
            <a:r>
              <a:rPr lang="en-US" sz="3800" b="1" i="1">
                <a:solidFill>
                  <a:srgbClr val="0000CC"/>
                </a:solidFill>
                <a:latin typeface="Times New Roman" pitchFamily="18" charset="0"/>
                <a:cs typeface="Times New Roman" pitchFamily="18" charset="0"/>
              </a:rPr>
              <a:t>Việt Nam</a:t>
            </a:r>
            <a:r>
              <a:rPr lang="en-US" sz="3800" b="1">
                <a:solidFill>
                  <a:srgbClr val="0000CC"/>
                </a:solidFill>
                <a:latin typeface="Times New Roman" pitchFamily="18" charset="0"/>
                <a:cs typeface="Times New Roman" pitchFamily="18" charset="0"/>
              </a:rPr>
              <a:t>.</a:t>
            </a:r>
          </a:p>
          <a:p>
            <a:pPr>
              <a:spcBef>
                <a:spcPts val="600"/>
              </a:spcBef>
              <a:spcAft>
                <a:spcPts val="600"/>
              </a:spcAft>
            </a:pPr>
            <a:r>
              <a:rPr lang="en-US" sz="3800" b="1">
                <a:solidFill>
                  <a:srgbClr val="0000CC"/>
                </a:solidFill>
                <a:latin typeface="Times New Roman" pitchFamily="18" charset="0"/>
                <a:cs typeface="Times New Roman" pitchFamily="18" charset="0"/>
              </a:rPr>
              <a:t>+ Đoạn 2: Tiếp theo cho đến </a:t>
            </a:r>
            <a:r>
              <a:rPr lang="en-US" sz="3800" b="1" i="1">
                <a:solidFill>
                  <a:srgbClr val="0000CC"/>
                </a:solidFill>
                <a:latin typeface="Times New Roman" pitchFamily="18" charset="0"/>
                <a:cs typeface="Times New Roman" pitchFamily="18" charset="0"/>
              </a:rPr>
              <a:t>ưa chuộng</a:t>
            </a:r>
            <a:r>
              <a:rPr lang="en-US" sz="3800" b="1">
                <a:solidFill>
                  <a:srgbClr val="0000CC"/>
                </a:solidFill>
                <a:latin typeface="Times New Roman" pitchFamily="18" charset="0"/>
                <a:cs typeface="Times New Roman" pitchFamily="18" charset="0"/>
              </a:rPr>
              <a:t>.</a:t>
            </a:r>
          </a:p>
          <a:p>
            <a:pPr>
              <a:spcBef>
                <a:spcPts val="600"/>
              </a:spcBef>
              <a:spcAft>
                <a:spcPts val="600"/>
              </a:spcAft>
            </a:pPr>
            <a:r>
              <a:rPr lang="en-US" sz="3800" b="1">
                <a:solidFill>
                  <a:srgbClr val="0000CC"/>
                </a:solidFill>
                <a:latin typeface="Times New Roman" pitchFamily="18" charset="0"/>
                <a:cs typeface="Times New Roman" pitchFamily="18" charset="0"/>
              </a:rPr>
              <a:t>+ Đoạn 3: Tiếp theo cho đến </a:t>
            </a:r>
            <a:r>
              <a:rPr lang="en-US" sz="3800" b="1" i="1">
                <a:solidFill>
                  <a:srgbClr val="0000CC"/>
                </a:solidFill>
                <a:latin typeface="Times New Roman" pitchFamily="18" charset="0"/>
                <a:cs typeface="Times New Roman" pitchFamily="18" charset="0"/>
              </a:rPr>
              <a:t>bấy giờ</a:t>
            </a:r>
            <a:r>
              <a:rPr lang="en-US" sz="3800" b="1">
                <a:solidFill>
                  <a:srgbClr val="0000CC"/>
                </a:solidFill>
                <a:latin typeface="Times New Roman" pitchFamily="18" charset="0"/>
                <a:cs typeface="Times New Roman" pitchFamily="18" charset="0"/>
              </a:rPr>
              <a:t>.</a:t>
            </a:r>
          </a:p>
          <a:p>
            <a:pPr>
              <a:spcBef>
                <a:spcPts val="600"/>
              </a:spcBef>
              <a:spcAft>
                <a:spcPts val="600"/>
              </a:spcAft>
            </a:pPr>
            <a:r>
              <a:rPr lang="en-US" sz="3800" b="1">
                <a:solidFill>
                  <a:srgbClr val="0000CC"/>
                </a:solidFill>
                <a:latin typeface="Times New Roman" pitchFamily="18" charset="0"/>
                <a:cs typeface="Times New Roman" pitchFamily="18" charset="0"/>
              </a:rPr>
              <a:t>+ Đoạn 4: Còn lại</a:t>
            </a:r>
          </a:p>
        </p:txBody>
      </p:sp>
      <p:grpSp>
        <p:nvGrpSpPr>
          <p:cNvPr id="27" name="Group 26">
            <a:extLst>
              <a:ext uri="{FF2B5EF4-FFF2-40B4-BE49-F238E27FC236}">
                <a16:creationId xmlns:a16="http://schemas.microsoft.com/office/drawing/2014/main" id="{B175472F-9805-44BA-BE7C-3FEB87ED9A10}"/>
              </a:ext>
            </a:extLst>
          </p:cNvPr>
          <p:cNvGrpSpPr/>
          <p:nvPr/>
        </p:nvGrpSpPr>
        <p:grpSpPr>
          <a:xfrm>
            <a:off x="1466860" y="4495800"/>
            <a:ext cx="4191000" cy="677108"/>
            <a:chOff x="1535872" y="1950319"/>
            <a:chExt cx="3733800" cy="677108"/>
          </a:xfrm>
        </p:grpSpPr>
        <p:sp>
          <p:nvSpPr>
            <p:cNvPr id="28" name="Rectangle 27">
              <a:extLst>
                <a:ext uri="{FF2B5EF4-FFF2-40B4-BE49-F238E27FC236}">
                  <a16:creationId xmlns:a16="http://schemas.microsoft.com/office/drawing/2014/main" id="{E71E5FEA-CC9F-4785-99CD-4E9A17E7BE1D}"/>
                </a:ext>
              </a:extLst>
            </p:cNvPr>
            <p:cNvSpPr/>
            <p:nvPr/>
          </p:nvSpPr>
          <p:spPr>
            <a:xfrm>
              <a:off x="1535872" y="1950319"/>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9" name="Straight Connector 28">
              <a:extLst>
                <a:ext uri="{FF2B5EF4-FFF2-40B4-BE49-F238E27FC236}">
                  <a16:creationId xmlns:a16="http://schemas.microsoft.com/office/drawing/2014/main" id="{3CEDDF96-53E6-444A-AABB-2AC694F1B070}"/>
                </a:ext>
              </a:extLst>
            </p:cNvPr>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fade">
                                      <p:cBhvr>
                                        <p:cTn id="27" dur="500"/>
                                        <p:tgtEl>
                                          <p:spTgt spid="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Effect transition="in" filter="fade">
                                      <p:cBhvr>
                                        <p:cTn id="32" dur="500"/>
                                        <p:tgtEl>
                                          <p:spTgt spid="2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3" end="3"/>
                                            </p:txEl>
                                          </p:spTgt>
                                        </p:tgtEl>
                                        <p:attrNameLst>
                                          <p:attrName>style.visibility</p:attrName>
                                        </p:attrNameLst>
                                      </p:cBhvr>
                                      <p:to>
                                        <p:strVal val="visible"/>
                                      </p:to>
                                    </p:set>
                                    <p:animEffect transition="in" filter="fade">
                                      <p:cBhvr>
                                        <p:cTn id="3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56519" y="1752600"/>
            <a:ext cx="6781801" cy="677108"/>
            <a:chOff x="1508918" y="1888664"/>
            <a:chExt cx="6172201" cy="1134632"/>
          </a:xfrm>
        </p:grpSpPr>
        <p:sp>
          <p:nvSpPr>
            <p:cNvPr id="10" name="Rectangle 9"/>
            <p:cNvSpPr/>
            <p:nvPr/>
          </p:nvSpPr>
          <p:spPr>
            <a:xfrm>
              <a:off x="1508918" y="1888664"/>
              <a:ext cx="6172201"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2991960"/>
              <a:ext cx="5341534" cy="5798"/>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613002" y="4114800"/>
            <a:ext cx="13228001" cy="1434624"/>
          </a:xfrm>
          <a:prstGeom prst="rect">
            <a:avLst/>
          </a:prstGeom>
        </p:spPr>
        <p:txBody>
          <a:bodyPr wrap="square">
            <a:spAutoFit/>
          </a:bodyPr>
          <a:lstStyle/>
          <a:p>
            <a:pPr algn="just">
              <a:lnSpc>
                <a:spcPct val="120000"/>
              </a:lnSpc>
            </a:pPr>
            <a:r>
              <a:rPr lang="vi-VN" sz="3800" b="1">
                <a:solidFill>
                  <a:srgbClr val="0000CC"/>
                </a:solidFill>
                <a:latin typeface="Times New Roman" pitchFamily="18" charset="0"/>
                <a:cs typeface="Times New Roman" pitchFamily="18" charset="0"/>
              </a:rPr>
              <a:t>    Với ý chí tự lập,  ông đã mày mò  tìm cách sản xuất sơn,  rồi mở rộng hãng sơn Tắc Kè ở Hải Phòng.</a:t>
            </a:r>
            <a:endParaRPr lang="vi-VN" sz="3800" b="1">
              <a:solidFill>
                <a:srgbClr val="FF0000"/>
              </a:solidFill>
              <a:latin typeface="Times New Roman" pitchFamily="18" charset="0"/>
              <a:cs typeface="Times New Roman" pitchFamily="18" charset="0"/>
            </a:endParaRPr>
          </a:p>
        </p:txBody>
      </p:sp>
      <p:sp>
        <p:nvSpPr>
          <p:cNvPr id="22" name="Rectangle 21">
            <a:hlinkClick r:id="rId2" action="ppaction://hlinkpres?slideindex=1&amp;slidetitle="/>
          </p:cNvPr>
          <p:cNvSpPr/>
          <p:nvPr/>
        </p:nvSpPr>
        <p:spPr>
          <a:xfrm>
            <a:off x="3836867" y="7239573"/>
            <a:ext cx="382592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hàng sơn Tắc Kè</a:t>
            </a:r>
          </a:p>
        </p:txBody>
      </p:sp>
      <p:sp>
        <p:nvSpPr>
          <p:cNvPr id="27" name="Rectangle 26"/>
          <p:cNvSpPr/>
          <p:nvPr/>
        </p:nvSpPr>
        <p:spPr>
          <a:xfrm>
            <a:off x="1507226" y="2514600"/>
            <a:ext cx="5251780"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a. Luyện đọc từ, câu</a:t>
            </a:r>
          </a:p>
        </p:txBody>
      </p:sp>
      <p:sp>
        <p:nvSpPr>
          <p:cNvPr id="28" name="Rectangle 27"/>
          <p:cNvSpPr/>
          <p:nvPr/>
        </p:nvSpPr>
        <p:spPr>
          <a:xfrm>
            <a:off x="1572933" y="5952293"/>
            <a:ext cx="5251780"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b. Giải nghĩa từ</a:t>
            </a:r>
          </a:p>
        </p:txBody>
      </p:sp>
      <p:sp>
        <p:nvSpPr>
          <p:cNvPr id="30" name="Rectangle 29"/>
          <p:cNvSpPr/>
          <p:nvPr/>
        </p:nvSpPr>
        <p:spPr>
          <a:xfrm>
            <a:off x="3261519" y="3218949"/>
            <a:ext cx="10439399" cy="677108"/>
          </a:xfrm>
          <a:prstGeom prst="rect">
            <a:avLst/>
          </a:prstGeom>
        </p:spPr>
        <p:txBody>
          <a:bodyPr wrap="square">
            <a:spAutoFit/>
          </a:bodyPr>
          <a:lstStyle/>
          <a:p>
            <a:pPr algn="just"/>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àng</a:t>
            </a:r>
            <a:r>
              <a:rPr lang="vi-VN" sz="3800" b="1">
                <a:solidFill>
                  <a:srgbClr val="FF0000"/>
                </a:solidFill>
                <a:latin typeface="Times New Roman" pitchFamily="18" charset="0"/>
                <a:cs typeface="Times New Roman" pitchFamily="18" charset="0"/>
              </a:rPr>
              <a:t>             s</a:t>
            </a:r>
            <a:r>
              <a:rPr lang="vi-VN" sz="3800" b="1">
                <a:solidFill>
                  <a:srgbClr val="0000CC"/>
                </a:solidFill>
                <a:latin typeface="Times New Roman" pitchFamily="18" charset="0"/>
                <a:cs typeface="Times New Roman" pitchFamily="18" charset="0"/>
              </a:rPr>
              <a:t>ản</a:t>
            </a:r>
            <a:r>
              <a:rPr lang="vi-VN" sz="3800" b="1">
                <a:solidFill>
                  <a:srgbClr val="FF0000"/>
                </a:solidFill>
                <a:latin typeface="Times New Roman" pitchFamily="18" charset="0"/>
                <a:cs typeface="Times New Roman" pitchFamily="18" charset="0"/>
              </a:rPr>
              <a:t> x</a:t>
            </a:r>
            <a:r>
              <a:rPr lang="vi-VN" sz="3800" b="1">
                <a:solidFill>
                  <a:srgbClr val="0000CC"/>
                </a:solidFill>
                <a:latin typeface="Times New Roman" pitchFamily="18" charset="0"/>
                <a:cs typeface="Times New Roman" pitchFamily="18" charset="0"/>
              </a:rPr>
              <a:t>uất          </a:t>
            </a:r>
            <a:r>
              <a:rPr lang="vi-VN" sz="3800" b="1">
                <a:solidFill>
                  <a:srgbClr val="FF0000"/>
                </a:solidFill>
                <a:latin typeface="Times New Roman" pitchFamily="18" charset="0"/>
                <a:cs typeface="Times New Roman" pitchFamily="18" charset="0"/>
              </a:rPr>
              <a:t> s</a:t>
            </a:r>
            <a:r>
              <a:rPr lang="vi-VN" sz="3800" b="1">
                <a:solidFill>
                  <a:srgbClr val="0000CC"/>
                </a:solidFill>
                <a:latin typeface="Times New Roman" pitchFamily="18" charset="0"/>
                <a:cs typeface="Times New Roman" pitchFamily="18" charset="0"/>
              </a:rPr>
              <a:t>ơn</a:t>
            </a:r>
            <a:r>
              <a:rPr lang="vi-VN" sz="3800" b="1">
                <a:solidFill>
                  <a:srgbClr val="FF0000"/>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giá </a:t>
            </a:r>
            <a:r>
              <a:rPr lang="vi-VN" sz="3800" b="1">
                <a:solidFill>
                  <a:srgbClr val="FF0000"/>
                </a:solidFill>
                <a:latin typeface="Times New Roman" pitchFamily="18" charset="0"/>
                <a:cs typeface="Times New Roman" pitchFamily="18" charset="0"/>
              </a:rPr>
              <a:t>r</a:t>
            </a:r>
            <a:r>
              <a:rPr lang="vi-VN" sz="3800" b="1">
                <a:solidFill>
                  <a:srgbClr val="0000CC"/>
                </a:solidFill>
                <a:latin typeface="Times New Roman" pitchFamily="18" charset="0"/>
                <a:cs typeface="Times New Roman" pitchFamily="18" charset="0"/>
              </a:rPr>
              <a:t>ẻ</a:t>
            </a:r>
            <a:r>
              <a:rPr lang="vi-VN" sz="3800" b="1">
                <a:solidFill>
                  <a:srgbClr val="FF0000"/>
                </a:solidFill>
                <a:latin typeface="Times New Roman" pitchFamily="18" charset="0"/>
                <a:cs typeface="Times New Roman" pitchFamily="18" charset="0"/>
              </a:rPr>
              <a:t>  </a:t>
            </a:r>
            <a:endParaRPr lang="en-US" sz="3800" b="1">
              <a:solidFill>
                <a:srgbClr val="0000CC"/>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1D5FDC3A-851F-45E0-9CD6-970E477F3804}"/>
              </a:ext>
            </a:extLst>
          </p:cNvPr>
          <p:cNvSpPr/>
          <p:nvPr/>
        </p:nvSpPr>
        <p:spPr>
          <a:xfrm>
            <a:off x="5484683" y="4199106"/>
            <a:ext cx="319318"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
        <p:nvSpPr>
          <p:cNvPr id="26" name="Rectangle 25">
            <a:extLst>
              <a:ext uri="{FF2B5EF4-FFF2-40B4-BE49-F238E27FC236}">
                <a16:creationId xmlns:a16="http://schemas.microsoft.com/office/drawing/2014/main" id="{45986D50-E695-45A9-9BB4-F9F9026ABE2F}"/>
              </a:ext>
            </a:extLst>
          </p:cNvPr>
          <p:cNvSpPr/>
          <p:nvPr/>
        </p:nvSpPr>
        <p:spPr>
          <a:xfrm>
            <a:off x="13853319" y="4172064"/>
            <a:ext cx="319318"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
        <p:nvSpPr>
          <p:cNvPr id="29" name="Rectangle 28">
            <a:extLst>
              <a:ext uri="{FF2B5EF4-FFF2-40B4-BE49-F238E27FC236}">
                <a16:creationId xmlns:a16="http://schemas.microsoft.com/office/drawing/2014/main" id="{A3063E89-19B5-46B0-9CE4-A9BD85308B38}"/>
              </a:ext>
            </a:extLst>
          </p:cNvPr>
          <p:cNvSpPr/>
          <p:nvPr/>
        </p:nvSpPr>
        <p:spPr>
          <a:xfrm>
            <a:off x="8913683" y="4191000"/>
            <a:ext cx="319318"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
        <p:nvSpPr>
          <p:cNvPr id="31" name="Rectangle 30">
            <a:extLst>
              <a:ext uri="{FF2B5EF4-FFF2-40B4-BE49-F238E27FC236}">
                <a16:creationId xmlns:a16="http://schemas.microsoft.com/office/drawing/2014/main" id="{369EBE51-03A7-4D0E-8649-4DFD7DAE6B59}"/>
              </a:ext>
            </a:extLst>
          </p:cNvPr>
          <p:cNvSpPr/>
          <p:nvPr/>
        </p:nvSpPr>
        <p:spPr>
          <a:xfrm>
            <a:off x="9738519" y="4872316"/>
            <a:ext cx="453970"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
        <p:nvSpPr>
          <p:cNvPr id="32" name="Rectangle 31">
            <a:hlinkClick r:id="rId3" action="ppaction://hlinkpres?slideindex=1&amp;slidetitle="/>
            <a:extLst>
              <a:ext uri="{FF2B5EF4-FFF2-40B4-BE49-F238E27FC236}">
                <a16:creationId xmlns:a16="http://schemas.microsoft.com/office/drawing/2014/main" id="{A0B96510-5A1B-4853-82AD-443208504AC5}"/>
              </a:ext>
            </a:extLst>
          </p:cNvPr>
          <p:cNvSpPr/>
          <p:nvPr/>
        </p:nvSpPr>
        <p:spPr>
          <a:xfrm>
            <a:off x="8011943" y="7239000"/>
            <a:ext cx="237812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sơn ngoại</a:t>
            </a:r>
          </a:p>
        </p:txBody>
      </p:sp>
      <p:sp>
        <p:nvSpPr>
          <p:cNvPr id="33" name="Rectangle 32">
            <a:hlinkClick r:id="rId4" action="ppaction://hlinkpres?slideindex=1&amp;slidetitle="/>
            <a:extLst>
              <a:ext uri="{FF2B5EF4-FFF2-40B4-BE49-F238E27FC236}">
                <a16:creationId xmlns:a16="http://schemas.microsoft.com/office/drawing/2014/main" id="{97644E80-83A5-408D-9976-21B98BEAABED}"/>
              </a:ext>
            </a:extLst>
          </p:cNvPr>
          <p:cNvSpPr/>
          <p:nvPr/>
        </p:nvSpPr>
        <p:spPr>
          <a:xfrm>
            <a:off x="10618667" y="7238427"/>
            <a:ext cx="2023148"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vải mưa</a:t>
            </a:r>
          </a:p>
        </p:txBody>
      </p:sp>
      <p:sp>
        <p:nvSpPr>
          <p:cNvPr id="34" name="Rectangle 33">
            <a:hlinkClick r:id="rId5" action="ppaction://hlinkpres?slideindex=1&amp;slidetitle="/>
            <a:extLst>
              <a:ext uri="{FF2B5EF4-FFF2-40B4-BE49-F238E27FC236}">
                <a16:creationId xmlns:a16="http://schemas.microsoft.com/office/drawing/2014/main" id="{1F413096-7B96-48BF-A1E5-DCACD4546C7A}"/>
              </a:ext>
            </a:extLst>
          </p:cNvPr>
          <p:cNvSpPr/>
          <p:nvPr/>
        </p:nvSpPr>
        <p:spPr>
          <a:xfrm>
            <a:off x="13354171" y="7238427"/>
            <a:ext cx="2023148"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hữu ích</a:t>
            </a:r>
          </a:p>
        </p:txBody>
      </p:sp>
      <p:grpSp>
        <p:nvGrpSpPr>
          <p:cNvPr id="35" name="Group 34">
            <a:extLst>
              <a:ext uri="{FF2B5EF4-FFF2-40B4-BE49-F238E27FC236}">
                <a16:creationId xmlns:a16="http://schemas.microsoft.com/office/drawing/2014/main" id="{3BDFA89A-633E-4D9A-AC4E-52549F596259}"/>
              </a:ext>
            </a:extLst>
          </p:cNvPr>
          <p:cNvGrpSpPr/>
          <p:nvPr/>
        </p:nvGrpSpPr>
        <p:grpSpPr>
          <a:xfrm>
            <a:off x="4475379" y="42893"/>
            <a:ext cx="6396994" cy="1760404"/>
            <a:chOff x="4475379" y="42893"/>
            <a:chExt cx="6396994" cy="1760404"/>
          </a:xfrm>
        </p:grpSpPr>
        <p:grpSp>
          <p:nvGrpSpPr>
            <p:cNvPr id="36" name="Group 35">
              <a:extLst>
                <a:ext uri="{FF2B5EF4-FFF2-40B4-BE49-F238E27FC236}">
                  <a16:creationId xmlns:a16="http://schemas.microsoft.com/office/drawing/2014/main" id="{2345D71A-7581-445F-9875-A9F80C5D4351}"/>
                </a:ext>
              </a:extLst>
            </p:cNvPr>
            <p:cNvGrpSpPr/>
            <p:nvPr/>
          </p:nvGrpSpPr>
          <p:grpSpPr>
            <a:xfrm>
              <a:off x="4617134" y="42893"/>
              <a:ext cx="6255239" cy="1059277"/>
              <a:chOff x="4539228" y="103852"/>
              <a:chExt cx="6149694" cy="1059277"/>
            </a:xfrm>
          </p:grpSpPr>
          <p:grpSp>
            <p:nvGrpSpPr>
              <p:cNvPr id="38" name="Group 37">
                <a:extLst>
                  <a:ext uri="{FF2B5EF4-FFF2-40B4-BE49-F238E27FC236}">
                    <a16:creationId xmlns:a16="http://schemas.microsoft.com/office/drawing/2014/main" id="{D75D3EDD-0707-45D5-BF93-8191413B19C9}"/>
                  </a:ext>
                </a:extLst>
              </p:cNvPr>
              <p:cNvGrpSpPr/>
              <p:nvPr/>
            </p:nvGrpSpPr>
            <p:grpSpPr>
              <a:xfrm>
                <a:off x="4539228" y="103852"/>
                <a:ext cx="6149694" cy="1059277"/>
                <a:chOff x="4539228" y="103852"/>
                <a:chExt cx="6149694" cy="1059277"/>
              </a:xfrm>
            </p:grpSpPr>
            <p:sp>
              <p:nvSpPr>
                <p:cNvPr id="40" name="TextBox 39">
                  <a:extLst>
                    <a:ext uri="{FF2B5EF4-FFF2-40B4-BE49-F238E27FC236}">
                      <a16:creationId xmlns:a16="http://schemas.microsoft.com/office/drawing/2014/main" id="{94FD2806-0E61-40F6-B8CF-B381C461C792}"/>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1" name="TextBox 40">
                  <a:extLst>
                    <a:ext uri="{FF2B5EF4-FFF2-40B4-BE49-F238E27FC236}">
                      <a16:creationId xmlns:a16="http://schemas.microsoft.com/office/drawing/2014/main" id="{ADB3C748-1C04-4AC9-B085-31087FD40384}"/>
                    </a:ext>
                  </a:extLst>
                </p:cNvPr>
                <p:cNvSpPr txBox="1"/>
                <p:nvPr/>
              </p:nvSpPr>
              <p:spPr>
                <a:xfrm>
                  <a:off x="5603743" y="63990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39" name="Straight Connector 38">
                <a:extLst>
                  <a:ext uri="{FF2B5EF4-FFF2-40B4-BE49-F238E27FC236}">
                    <a16:creationId xmlns:a16="http://schemas.microsoft.com/office/drawing/2014/main" id="{F3C7AD96-7449-48E5-877F-20AB89D87C39}"/>
                  </a:ext>
                </a:extLst>
              </p:cNvPr>
              <p:cNvCxnSpPr>
                <a:cxnSpLocks/>
              </p:cNvCxnSpPr>
              <p:nvPr/>
            </p:nvCxnSpPr>
            <p:spPr>
              <a:xfrm>
                <a:off x="5797709" y="1156080"/>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7" name="Text Box 14">
              <a:extLst>
                <a:ext uri="{FF2B5EF4-FFF2-40B4-BE49-F238E27FC236}">
                  <a16:creationId xmlns:a16="http://schemas.microsoft.com/office/drawing/2014/main" id="{F12634EA-A619-4929-9F4A-77B913FECAF6}"/>
                </a:ext>
              </a:extLst>
            </p:cNvPr>
            <p:cNvSpPr txBox="1">
              <a:spLocks noChangeArrowheads="1"/>
            </p:cNvSpPr>
            <p:nvPr/>
          </p:nvSpPr>
          <p:spPr bwMode="auto">
            <a:xfrm>
              <a:off x="4475379" y="1227319"/>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TỪ CẬU BÉ LÀM THUÊ</a:t>
              </a:r>
            </a:p>
          </p:txBody>
        </p:sp>
      </p:grpSp>
      <p:sp>
        <p:nvSpPr>
          <p:cNvPr id="25" name="Rectangle 24">
            <a:hlinkClick r:id="rId6" action="ppaction://hlinkpres?slideindex=1&amp;slidetitle="/>
            <a:extLst>
              <a:ext uri="{FF2B5EF4-FFF2-40B4-BE49-F238E27FC236}">
                <a16:creationId xmlns:a16="http://schemas.microsoft.com/office/drawing/2014/main" id="{65860719-CEB9-438D-82E7-D0012346012F}"/>
              </a:ext>
            </a:extLst>
          </p:cNvPr>
          <p:cNvSpPr/>
          <p:nvPr/>
        </p:nvSpPr>
        <p:spPr>
          <a:xfrm>
            <a:off x="1238371" y="7239000"/>
            <a:ext cx="2023148"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mày mò</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fade">
                                      <p:cBhvr>
                                        <p:cTn id="42" dur="500"/>
                                        <p:tgtEl>
                                          <p:spTgt spid="2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fade">
                                      <p:cBhvr>
                                        <p:cTn id="47" dur="500"/>
                                        <p:tgtEl>
                                          <p:spTgt spid="2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xEl>
                                              <p:pRg st="0" end="0"/>
                                            </p:txEl>
                                          </p:spTgt>
                                        </p:tgtEl>
                                        <p:attrNameLst>
                                          <p:attrName>style.visibility</p:attrName>
                                        </p:attrNameLst>
                                      </p:cBhvr>
                                      <p:to>
                                        <p:strVal val="visible"/>
                                      </p:to>
                                    </p:set>
                                    <p:animEffect transition="in" filter="fade">
                                      <p:cBhvr>
                                        <p:cTn id="62" dur="500"/>
                                        <p:tgtEl>
                                          <p:spTgt spid="3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30" grpId="0"/>
      <p:bldP spid="6" grpId="0"/>
      <p:bldP spid="26" grpId="0"/>
      <p:bldP spid="29" grpId="0"/>
      <p:bldP spid="31" grpId="0"/>
      <p:bldP spid="32"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080919" y="27432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080919" y="2667000"/>
            <a:ext cx="975360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1: </a:t>
            </a:r>
            <a:r>
              <a:rPr lang="vi-VN" sz="3600" b="1">
                <a:solidFill>
                  <a:srgbClr val="FF0000"/>
                </a:solidFill>
                <a:latin typeface="Times New Roman" pitchFamily="18" charset="0"/>
                <a:cs typeface="Times New Roman" pitchFamily="18" charset="0"/>
              </a:rPr>
              <a:t>Ông Nguyễn Sơn Hà là người mở ra ngành nào ở Việt Nam? </a:t>
            </a:r>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6235521" y="4014010"/>
            <a:ext cx="9639773" cy="1754326"/>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Ông Nguyễn Sơn Hà là người mở ra ngành sơn ở Việt Nam, lập ra hãng sơn đầu tiên của Việt Nam.</a:t>
            </a:r>
          </a:p>
        </p:txBody>
      </p:sp>
      <p:sp>
        <p:nvSpPr>
          <p:cNvPr id="40" name="Rectangle 39"/>
          <p:cNvSpPr/>
          <p:nvPr/>
        </p:nvSpPr>
        <p:spPr>
          <a:xfrm>
            <a:off x="6280324" y="5827224"/>
            <a:ext cx="975596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a:t>
            </a:r>
            <a:r>
              <a:rPr lang="vi-VN" sz="3600" b="1">
                <a:solidFill>
                  <a:srgbClr val="FF0000"/>
                </a:solidFill>
                <a:latin typeface="Times New Roman" pitchFamily="18" charset="0"/>
                <a:cs typeface="Times New Roman" pitchFamily="18" charset="0"/>
              </a:rPr>
              <a:t> Vì sao sơn Tắc Kè được ưa chuộng trong cả nước? </a:t>
            </a:r>
            <a:endParaRPr lang="en-US" sz="3600" b="1">
              <a:solidFill>
                <a:srgbClr val="FF0000"/>
              </a:solidFill>
              <a:latin typeface="Times New Roman" pitchFamily="18" charset="0"/>
              <a:cs typeface="Times New Roman" pitchFamily="18" charset="0"/>
            </a:endParaRPr>
          </a:p>
        </p:txBody>
      </p:sp>
      <p:sp>
        <p:nvSpPr>
          <p:cNvPr id="41" name="Rectangle 40"/>
          <p:cNvSpPr/>
          <p:nvPr/>
        </p:nvSpPr>
        <p:spPr>
          <a:xfrm>
            <a:off x="6256823" y="7253671"/>
            <a:ext cx="9639774" cy="1200329"/>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Vì sơn Tắc Kẻ có giá rẻ hơn sơn ngoại mà chất lượng tốt.</a:t>
            </a:r>
            <a:endParaRPr lang="en-US" sz="3600" b="1">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E321E35C-1C09-4CF0-A402-A2EBCF6AE064}"/>
              </a:ext>
            </a:extLst>
          </p:cNvPr>
          <p:cNvSpPr/>
          <p:nvPr/>
        </p:nvSpPr>
        <p:spPr>
          <a:xfrm>
            <a:off x="340761" y="3113276"/>
            <a:ext cx="5867400" cy="1261884"/>
          </a:xfrm>
          <a:prstGeom prst="rect">
            <a:avLst/>
          </a:prstGeom>
        </p:spPr>
        <p:txBody>
          <a:bodyPr wrap="square">
            <a:spAutoFit/>
          </a:bodyPr>
          <a:lstStyle/>
          <a:p>
            <a:pPr algn="ct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àng</a:t>
            </a:r>
            <a:r>
              <a:rPr lang="vi-VN" sz="3800" b="1">
                <a:solidFill>
                  <a:srgbClr val="FF0000"/>
                </a:solidFill>
                <a:latin typeface="Times New Roman" pitchFamily="18" charset="0"/>
                <a:cs typeface="Times New Roman" pitchFamily="18" charset="0"/>
              </a:rPr>
              <a:t>     s</a:t>
            </a:r>
            <a:r>
              <a:rPr lang="vi-VN" sz="3800" b="1">
                <a:solidFill>
                  <a:srgbClr val="0000CC"/>
                </a:solidFill>
                <a:latin typeface="Times New Roman" pitchFamily="18" charset="0"/>
                <a:cs typeface="Times New Roman" pitchFamily="18" charset="0"/>
              </a:rPr>
              <a:t>ản</a:t>
            </a:r>
            <a:r>
              <a:rPr lang="vi-VN" sz="3800" b="1">
                <a:solidFill>
                  <a:srgbClr val="FF0000"/>
                </a:solidFill>
                <a:latin typeface="Times New Roman" pitchFamily="18" charset="0"/>
                <a:cs typeface="Times New Roman" pitchFamily="18" charset="0"/>
              </a:rPr>
              <a:t> x</a:t>
            </a:r>
            <a:r>
              <a:rPr lang="vi-VN" sz="3800" b="1">
                <a:solidFill>
                  <a:srgbClr val="0000CC"/>
                </a:solidFill>
                <a:latin typeface="Times New Roman" pitchFamily="18" charset="0"/>
                <a:cs typeface="Times New Roman" pitchFamily="18" charset="0"/>
              </a:rPr>
              <a:t>uất       </a:t>
            </a:r>
            <a:r>
              <a:rPr lang="vi-VN" sz="3800" b="1">
                <a:solidFill>
                  <a:srgbClr val="FF0000"/>
                </a:solidFill>
                <a:latin typeface="Times New Roman" pitchFamily="18" charset="0"/>
                <a:cs typeface="Times New Roman" pitchFamily="18" charset="0"/>
              </a:rPr>
              <a:t>s</a:t>
            </a:r>
            <a:r>
              <a:rPr lang="vi-VN" sz="3800" b="1">
                <a:solidFill>
                  <a:srgbClr val="0000CC"/>
                </a:solidFill>
                <a:latin typeface="Times New Roman" pitchFamily="18" charset="0"/>
                <a:cs typeface="Times New Roman" pitchFamily="18" charset="0"/>
              </a:rPr>
              <a:t>ơn</a:t>
            </a:r>
            <a:r>
              <a:rPr lang="vi-VN" sz="3800" b="1">
                <a:solidFill>
                  <a:srgbClr val="FF0000"/>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giá </a:t>
            </a:r>
            <a:r>
              <a:rPr lang="vi-VN" sz="3800" b="1">
                <a:solidFill>
                  <a:srgbClr val="FF0000"/>
                </a:solidFill>
                <a:latin typeface="Times New Roman" pitchFamily="18" charset="0"/>
                <a:cs typeface="Times New Roman" pitchFamily="18" charset="0"/>
              </a:rPr>
              <a:t>r</a:t>
            </a:r>
            <a:r>
              <a:rPr lang="vi-VN" sz="3800" b="1">
                <a:solidFill>
                  <a:srgbClr val="0000CC"/>
                </a:solidFill>
                <a:latin typeface="Times New Roman" pitchFamily="18" charset="0"/>
                <a:cs typeface="Times New Roman" pitchFamily="18" charset="0"/>
              </a:rPr>
              <a:t>ẻ</a:t>
            </a:r>
            <a:r>
              <a:rPr lang="vi-VN" sz="3800" b="1">
                <a:solidFill>
                  <a:srgbClr val="FF0000"/>
                </a:solidFill>
                <a:latin typeface="Times New Roman" pitchFamily="18" charset="0"/>
                <a:cs typeface="Times New Roman" pitchFamily="18" charset="0"/>
              </a:rPr>
              <a:t>  </a:t>
            </a:r>
            <a:endParaRPr lang="en-US" sz="38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75A282E7-0B93-4E6A-B4B6-B59A52AF88B8}"/>
              </a:ext>
            </a:extLst>
          </p:cNvPr>
          <p:cNvSpPr/>
          <p:nvPr/>
        </p:nvSpPr>
        <p:spPr>
          <a:xfrm>
            <a:off x="518319" y="4835776"/>
            <a:ext cx="5101624" cy="3539815"/>
          </a:xfrm>
          <a:prstGeom prst="rect">
            <a:avLst/>
          </a:prstGeom>
        </p:spPr>
        <p:txBody>
          <a:bodyPr wrap="square">
            <a:spAutoFit/>
          </a:bodyPr>
          <a:lstStyle/>
          <a:p>
            <a:pPr algn="just">
              <a:lnSpc>
                <a:spcPct val="120000"/>
              </a:lnSpc>
            </a:pPr>
            <a:r>
              <a:rPr lang="vi-VN" sz="3800" b="1">
                <a:solidFill>
                  <a:srgbClr val="0000CC"/>
                </a:solidFill>
                <a:latin typeface="Times New Roman" pitchFamily="18" charset="0"/>
                <a:cs typeface="Times New Roman" pitchFamily="18" charset="0"/>
              </a:rPr>
              <a:t>    Với ý chí tự lập,</a:t>
            </a:r>
            <a:r>
              <a:rPr lang="vi-VN" sz="3800" b="1">
                <a:solidFill>
                  <a:srgbClr val="FF0000"/>
                </a:solidFill>
                <a:latin typeface="Times New Roman" pitchFamily="18" charset="0"/>
                <a:cs typeface="Times New Roman" pitchFamily="18" charset="0"/>
              </a:rPr>
              <a:t>/</a:t>
            </a:r>
            <a:r>
              <a:rPr lang="vi-VN" sz="3800" b="1">
                <a:solidFill>
                  <a:srgbClr val="0000CC"/>
                </a:solidFill>
                <a:latin typeface="Times New Roman" pitchFamily="18" charset="0"/>
                <a:cs typeface="Times New Roman" pitchFamily="18" charset="0"/>
              </a:rPr>
              <a:t>  ông đã mày mò </a:t>
            </a:r>
            <a:r>
              <a:rPr lang="vi-VN" sz="3800" b="1">
                <a:solidFill>
                  <a:srgbClr val="FF0000"/>
                </a:solidFill>
                <a:latin typeface="Times New Roman" pitchFamily="18" charset="0"/>
                <a:cs typeface="Times New Roman" pitchFamily="18" charset="0"/>
              </a:rPr>
              <a:t>/</a:t>
            </a:r>
            <a:r>
              <a:rPr lang="vi-VN" sz="3800" b="1">
                <a:solidFill>
                  <a:srgbClr val="0000CC"/>
                </a:solidFill>
                <a:latin typeface="Times New Roman" pitchFamily="18" charset="0"/>
                <a:cs typeface="Times New Roman" pitchFamily="18" charset="0"/>
              </a:rPr>
              <a:t> tìm cách sản xuất sơn,</a:t>
            </a:r>
            <a:r>
              <a:rPr lang="vi-VN" sz="3800" b="1">
                <a:solidFill>
                  <a:srgbClr val="FF0000"/>
                </a:solidFill>
                <a:latin typeface="Times New Roman" pitchFamily="18" charset="0"/>
                <a:cs typeface="Times New Roman" pitchFamily="18" charset="0"/>
              </a:rPr>
              <a:t>/</a:t>
            </a:r>
            <a:r>
              <a:rPr lang="vi-VN" sz="3800" b="1">
                <a:solidFill>
                  <a:srgbClr val="0000CC"/>
                </a:solidFill>
                <a:latin typeface="Times New Roman" pitchFamily="18" charset="0"/>
                <a:cs typeface="Times New Roman" pitchFamily="18" charset="0"/>
              </a:rPr>
              <a:t>  rồi mở rộng hãng sơn Tắc Kè ở Hải Phòng</a:t>
            </a:r>
            <a:r>
              <a:rPr lang="vi-VN" sz="3800" b="1">
                <a:solidFill>
                  <a:srgbClr val="FF0000"/>
                </a:solidFill>
                <a:latin typeface="Times New Roman" pitchFamily="18" charset="0"/>
                <a:cs typeface="Times New Roman" pitchFamily="18" charset="0"/>
              </a:rPr>
              <a:t>.//</a:t>
            </a:r>
          </a:p>
        </p:txBody>
      </p:sp>
      <p:grpSp>
        <p:nvGrpSpPr>
          <p:cNvPr id="46" name="Group 45">
            <a:extLst>
              <a:ext uri="{FF2B5EF4-FFF2-40B4-BE49-F238E27FC236}">
                <a16:creationId xmlns:a16="http://schemas.microsoft.com/office/drawing/2014/main" id="{BB59387D-2D99-4D0E-A1F9-9FDEBB19487C}"/>
              </a:ext>
            </a:extLst>
          </p:cNvPr>
          <p:cNvGrpSpPr/>
          <p:nvPr/>
        </p:nvGrpSpPr>
        <p:grpSpPr>
          <a:xfrm>
            <a:off x="4475379" y="42893"/>
            <a:ext cx="6396994" cy="1760404"/>
            <a:chOff x="4475379" y="42893"/>
            <a:chExt cx="6396994" cy="1760404"/>
          </a:xfrm>
        </p:grpSpPr>
        <p:grpSp>
          <p:nvGrpSpPr>
            <p:cNvPr id="47" name="Group 46">
              <a:extLst>
                <a:ext uri="{FF2B5EF4-FFF2-40B4-BE49-F238E27FC236}">
                  <a16:creationId xmlns:a16="http://schemas.microsoft.com/office/drawing/2014/main" id="{00F89A32-7AD1-4B19-98BA-6E589CB07876}"/>
                </a:ext>
              </a:extLst>
            </p:cNvPr>
            <p:cNvGrpSpPr/>
            <p:nvPr/>
          </p:nvGrpSpPr>
          <p:grpSpPr>
            <a:xfrm>
              <a:off x="4617134" y="42893"/>
              <a:ext cx="6255239" cy="1059277"/>
              <a:chOff x="4539228" y="103852"/>
              <a:chExt cx="6149694" cy="1059277"/>
            </a:xfrm>
          </p:grpSpPr>
          <p:grpSp>
            <p:nvGrpSpPr>
              <p:cNvPr id="49" name="Group 48">
                <a:extLst>
                  <a:ext uri="{FF2B5EF4-FFF2-40B4-BE49-F238E27FC236}">
                    <a16:creationId xmlns:a16="http://schemas.microsoft.com/office/drawing/2014/main" id="{FD35F834-6D69-4546-B1EF-8C562F26A2BF}"/>
                  </a:ext>
                </a:extLst>
              </p:cNvPr>
              <p:cNvGrpSpPr/>
              <p:nvPr/>
            </p:nvGrpSpPr>
            <p:grpSpPr>
              <a:xfrm>
                <a:off x="4539228" y="103852"/>
                <a:ext cx="6149694" cy="1059277"/>
                <a:chOff x="4539228" y="103852"/>
                <a:chExt cx="6149694" cy="1059277"/>
              </a:xfrm>
            </p:grpSpPr>
            <p:sp>
              <p:nvSpPr>
                <p:cNvPr id="51" name="TextBox 50">
                  <a:extLst>
                    <a:ext uri="{FF2B5EF4-FFF2-40B4-BE49-F238E27FC236}">
                      <a16:creationId xmlns:a16="http://schemas.microsoft.com/office/drawing/2014/main" id="{8DD7BAFE-8176-498C-BCA6-43A8D83D3309}"/>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2" name="TextBox 51">
                  <a:extLst>
                    <a:ext uri="{FF2B5EF4-FFF2-40B4-BE49-F238E27FC236}">
                      <a16:creationId xmlns:a16="http://schemas.microsoft.com/office/drawing/2014/main" id="{058EA75A-9E80-42F6-80BD-4DB087A187CE}"/>
                    </a:ext>
                  </a:extLst>
                </p:cNvPr>
                <p:cNvSpPr txBox="1"/>
                <p:nvPr/>
              </p:nvSpPr>
              <p:spPr>
                <a:xfrm>
                  <a:off x="5603743" y="63990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50" name="Straight Connector 49">
                <a:extLst>
                  <a:ext uri="{FF2B5EF4-FFF2-40B4-BE49-F238E27FC236}">
                    <a16:creationId xmlns:a16="http://schemas.microsoft.com/office/drawing/2014/main" id="{DB3CA76C-E626-4E68-BDF9-3EE9C386F49F}"/>
                  </a:ext>
                </a:extLst>
              </p:cNvPr>
              <p:cNvCxnSpPr>
                <a:cxnSpLocks/>
              </p:cNvCxnSpPr>
              <p:nvPr/>
            </p:nvCxnSpPr>
            <p:spPr>
              <a:xfrm>
                <a:off x="5797709" y="1156080"/>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8" name="Text Box 14">
              <a:extLst>
                <a:ext uri="{FF2B5EF4-FFF2-40B4-BE49-F238E27FC236}">
                  <a16:creationId xmlns:a16="http://schemas.microsoft.com/office/drawing/2014/main" id="{C272512C-2C3B-4EB3-BA1F-3525AB50462A}"/>
                </a:ext>
              </a:extLst>
            </p:cNvPr>
            <p:cNvSpPr txBox="1">
              <a:spLocks noChangeArrowheads="1"/>
            </p:cNvSpPr>
            <p:nvPr/>
          </p:nvSpPr>
          <p:spPr bwMode="auto">
            <a:xfrm>
              <a:off x="4475379" y="1227319"/>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TỪ CẬU BÉ LÀM THUÊ</a:t>
              </a:r>
            </a:p>
          </p:txBody>
        </p:sp>
      </p:gr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080919" y="27432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080919" y="2667000"/>
            <a:ext cx="9753600" cy="1754326"/>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3: </a:t>
            </a:r>
            <a:r>
              <a:rPr lang="vi-VN" sz="3600" b="1">
                <a:solidFill>
                  <a:srgbClr val="FF0000"/>
                </a:solidFill>
                <a:latin typeface="Times New Roman" pitchFamily="18" charset="0"/>
                <a:cs typeface="Times New Roman" pitchFamily="18" charset="0"/>
              </a:rPr>
              <a:t>Ông Nguyễn Sơn Hà đã khắc phục khó khăn, tạo ra những sản phẩm gì phục vụ kháng chiến?</a:t>
            </a:r>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6215265" y="4338699"/>
            <a:ext cx="9639773" cy="1754326"/>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Ông làm ra vải nhựa cách điện, giấy than, mực in, vải mưa,... Đó là những sản phẩm rất hữu ích với kháng chiến.</a:t>
            </a:r>
          </a:p>
        </p:txBody>
      </p:sp>
      <p:sp>
        <p:nvSpPr>
          <p:cNvPr id="40" name="Rectangle 39"/>
          <p:cNvSpPr/>
          <p:nvPr/>
        </p:nvSpPr>
        <p:spPr>
          <a:xfrm>
            <a:off x="6257146" y="6036564"/>
            <a:ext cx="975596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4:</a:t>
            </a:r>
            <a:r>
              <a:rPr lang="vi-VN" sz="3600" b="1">
                <a:solidFill>
                  <a:srgbClr val="FF0000"/>
                </a:solidFill>
                <a:latin typeface="Times New Roman" pitchFamily="18" charset="0"/>
                <a:cs typeface="Times New Roman" pitchFamily="18" charset="0"/>
              </a:rPr>
              <a:t> Theo em, việc lấy tên ông Nguyễn Sơn Hà đặt cho một đường phố thể hiện điều gì?</a:t>
            </a:r>
            <a:endParaRPr lang="en-US" sz="3600" b="1">
              <a:solidFill>
                <a:srgbClr val="FF0000"/>
              </a:solidFill>
              <a:latin typeface="Times New Roman" pitchFamily="18" charset="0"/>
              <a:cs typeface="Times New Roman" pitchFamily="18" charset="0"/>
            </a:endParaRPr>
          </a:p>
        </p:txBody>
      </p:sp>
      <p:sp>
        <p:nvSpPr>
          <p:cNvPr id="41" name="Rectangle 40"/>
          <p:cNvSpPr/>
          <p:nvPr/>
        </p:nvSpPr>
        <p:spPr>
          <a:xfrm>
            <a:off x="6256823" y="7253671"/>
            <a:ext cx="9639774" cy="1200329"/>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Thể hiện sự đánh giá cao đối với ông. / Thể hiện lòng biết ơn đối với ông. /...</a:t>
            </a:r>
            <a:endParaRPr lang="en-US" sz="3600" b="1">
              <a:solidFill>
                <a:srgbClr val="0000CC"/>
              </a:solidFill>
              <a:latin typeface="Times New Roman" pitchFamily="18" charset="0"/>
              <a:cs typeface="Times New Roman" pitchFamily="18" charset="0"/>
            </a:endParaRPr>
          </a:p>
        </p:txBody>
      </p:sp>
      <p:grpSp>
        <p:nvGrpSpPr>
          <p:cNvPr id="21" name="Group 20">
            <a:extLst>
              <a:ext uri="{FF2B5EF4-FFF2-40B4-BE49-F238E27FC236}">
                <a16:creationId xmlns:a16="http://schemas.microsoft.com/office/drawing/2014/main" id="{1B84B0CF-E912-4239-939D-1B0FF804BAC2}"/>
              </a:ext>
            </a:extLst>
          </p:cNvPr>
          <p:cNvGrpSpPr/>
          <p:nvPr/>
        </p:nvGrpSpPr>
        <p:grpSpPr>
          <a:xfrm>
            <a:off x="4475379" y="42893"/>
            <a:ext cx="6396994" cy="1760404"/>
            <a:chOff x="4475379" y="42893"/>
            <a:chExt cx="6396994" cy="1760404"/>
          </a:xfrm>
        </p:grpSpPr>
        <p:grpSp>
          <p:nvGrpSpPr>
            <p:cNvPr id="22" name="Group 21">
              <a:extLst>
                <a:ext uri="{FF2B5EF4-FFF2-40B4-BE49-F238E27FC236}">
                  <a16:creationId xmlns:a16="http://schemas.microsoft.com/office/drawing/2014/main" id="{35869F8B-71C8-4911-9A29-DB27652B5D2D}"/>
                </a:ext>
              </a:extLst>
            </p:cNvPr>
            <p:cNvGrpSpPr/>
            <p:nvPr/>
          </p:nvGrpSpPr>
          <p:grpSpPr>
            <a:xfrm>
              <a:off x="4617134" y="42893"/>
              <a:ext cx="6255239" cy="1059277"/>
              <a:chOff x="4539228" y="103852"/>
              <a:chExt cx="6149694" cy="1059277"/>
            </a:xfrm>
          </p:grpSpPr>
          <p:grpSp>
            <p:nvGrpSpPr>
              <p:cNvPr id="25" name="Group 24">
                <a:extLst>
                  <a:ext uri="{FF2B5EF4-FFF2-40B4-BE49-F238E27FC236}">
                    <a16:creationId xmlns:a16="http://schemas.microsoft.com/office/drawing/2014/main" id="{053CF86E-0081-4B0C-8A8A-6724C40D8701}"/>
                  </a:ext>
                </a:extLst>
              </p:cNvPr>
              <p:cNvGrpSpPr/>
              <p:nvPr/>
            </p:nvGrpSpPr>
            <p:grpSpPr>
              <a:xfrm>
                <a:off x="4539228" y="103852"/>
                <a:ext cx="6149694" cy="1059277"/>
                <a:chOff x="4539228" y="103852"/>
                <a:chExt cx="6149694" cy="1059277"/>
              </a:xfrm>
            </p:grpSpPr>
            <p:sp>
              <p:nvSpPr>
                <p:cNvPr id="36" name="TextBox 35">
                  <a:extLst>
                    <a:ext uri="{FF2B5EF4-FFF2-40B4-BE49-F238E27FC236}">
                      <a16:creationId xmlns:a16="http://schemas.microsoft.com/office/drawing/2014/main" id="{04BD9315-A059-45BE-AE10-8176C264AF40}"/>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7" name="TextBox 36">
                  <a:extLst>
                    <a:ext uri="{FF2B5EF4-FFF2-40B4-BE49-F238E27FC236}">
                      <a16:creationId xmlns:a16="http://schemas.microsoft.com/office/drawing/2014/main" id="{D094A6CF-223C-4F6D-8422-133E4560B904}"/>
                    </a:ext>
                  </a:extLst>
                </p:cNvPr>
                <p:cNvSpPr txBox="1"/>
                <p:nvPr/>
              </p:nvSpPr>
              <p:spPr>
                <a:xfrm>
                  <a:off x="5603743" y="63990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33" name="Straight Connector 32">
                <a:extLst>
                  <a:ext uri="{FF2B5EF4-FFF2-40B4-BE49-F238E27FC236}">
                    <a16:creationId xmlns:a16="http://schemas.microsoft.com/office/drawing/2014/main" id="{F5F2DBA1-943F-4A17-901B-C92208B6D153}"/>
                  </a:ext>
                </a:extLst>
              </p:cNvPr>
              <p:cNvCxnSpPr>
                <a:cxnSpLocks/>
              </p:cNvCxnSpPr>
              <p:nvPr/>
            </p:nvCxnSpPr>
            <p:spPr>
              <a:xfrm>
                <a:off x="5797709" y="1156080"/>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a:extLst>
                <a:ext uri="{FF2B5EF4-FFF2-40B4-BE49-F238E27FC236}">
                  <a16:creationId xmlns:a16="http://schemas.microsoft.com/office/drawing/2014/main" id="{C389274F-585F-411D-AEB5-BBAAF4CE2E89}"/>
                </a:ext>
              </a:extLst>
            </p:cNvPr>
            <p:cNvSpPr txBox="1">
              <a:spLocks noChangeArrowheads="1"/>
            </p:cNvSpPr>
            <p:nvPr/>
          </p:nvSpPr>
          <p:spPr bwMode="auto">
            <a:xfrm>
              <a:off x="4475379" y="1227319"/>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TỪ CẬU BÉ LÀM THUÊ</a:t>
              </a:r>
            </a:p>
          </p:txBody>
        </p:sp>
      </p:grpSp>
      <p:sp>
        <p:nvSpPr>
          <p:cNvPr id="23" name="Rectangle 22">
            <a:extLst>
              <a:ext uri="{FF2B5EF4-FFF2-40B4-BE49-F238E27FC236}">
                <a16:creationId xmlns:a16="http://schemas.microsoft.com/office/drawing/2014/main" id="{E321E35C-1C09-4CF0-A402-A2EBCF6AE064}"/>
              </a:ext>
            </a:extLst>
          </p:cNvPr>
          <p:cNvSpPr/>
          <p:nvPr/>
        </p:nvSpPr>
        <p:spPr>
          <a:xfrm>
            <a:off x="340761" y="3113276"/>
            <a:ext cx="5867400" cy="1261884"/>
          </a:xfrm>
          <a:prstGeom prst="rect">
            <a:avLst/>
          </a:prstGeom>
        </p:spPr>
        <p:txBody>
          <a:bodyPr wrap="square">
            <a:spAutoFit/>
          </a:bodyPr>
          <a:lstStyle/>
          <a:p>
            <a:pPr algn="ct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àng</a:t>
            </a:r>
            <a:r>
              <a:rPr lang="vi-VN" sz="3800" b="1">
                <a:solidFill>
                  <a:srgbClr val="FF0000"/>
                </a:solidFill>
                <a:latin typeface="Times New Roman" pitchFamily="18" charset="0"/>
                <a:cs typeface="Times New Roman" pitchFamily="18" charset="0"/>
              </a:rPr>
              <a:t>     s</a:t>
            </a:r>
            <a:r>
              <a:rPr lang="vi-VN" sz="3800" b="1">
                <a:solidFill>
                  <a:srgbClr val="0000CC"/>
                </a:solidFill>
                <a:latin typeface="Times New Roman" pitchFamily="18" charset="0"/>
                <a:cs typeface="Times New Roman" pitchFamily="18" charset="0"/>
              </a:rPr>
              <a:t>ản</a:t>
            </a:r>
            <a:r>
              <a:rPr lang="vi-VN" sz="3800" b="1">
                <a:solidFill>
                  <a:srgbClr val="FF0000"/>
                </a:solidFill>
                <a:latin typeface="Times New Roman" pitchFamily="18" charset="0"/>
                <a:cs typeface="Times New Roman" pitchFamily="18" charset="0"/>
              </a:rPr>
              <a:t> x</a:t>
            </a:r>
            <a:r>
              <a:rPr lang="vi-VN" sz="3800" b="1">
                <a:solidFill>
                  <a:srgbClr val="0000CC"/>
                </a:solidFill>
                <a:latin typeface="Times New Roman" pitchFamily="18" charset="0"/>
                <a:cs typeface="Times New Roman" pitchFamily="18" charset="0"/>
              </a:rPr>
              <a:t>uất       </a:t>
            </a:r>
            <a:r>
              <a:rPr lang="vi-VN" sz="3800" b="1">
                <a:solidFill>
                  <a:srgbClr val="FF0000"/>
                </a:solidFill>
                <a:latin typeface="Times New Roman" pitchFamily="18" charset="0"/>
                <a:cs typeface="Times New Roman" pitchFamily="18" charset="0"/>
              </a:rPr>
              <a:t>s</a:t>
            </a:r>
            <a:r>
              <a:rPr lang="vi-VN" sz="3800" b="1">
                <a:solidFill>
                  <a:srgbClr val="0000CC"/>
                </a:solidFill>
                <a:latin typeface="Times New Roman" pitchFamily="18" charset="0"/>
                <a:cs typeface="Times New Roman" pitchFamily="18" charset="0"/>
              </a:rPr>
              <a:t>ơn</a:t>
            </a:r>
            <a:r>
              <a:rPr lang="vi-VN" sz="3800" b="1">
                <a:solidFill>
                  <a:srgbClr val="FF0000"/>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giá </a:t>
            </a:r>
            <a:r>
              <a:rPr lang="vi-VN" sz="3800" b="1">
                <a:solidFill>
                  <a:srgbClr val="FF0000"/>
                </a:solidFill>
                <a:latin typeface="Times New Roman" pitchFamily="18" charset="0"/>
                <a:cs typeface="Times New Roman" pitchFamily="18" charset="0"/>
              </a:rPr>
              <a:t>r</a:t>
            </a:r>
            <a:r>
              <a:rPr lang="vi-VN" sz="3800" b="1">
                <a:solidFill>
                  <a:srgbClr val="0000CC"/>
                </a:solidFill>
                <a:latin typeface="Times New Roman" pitchFamily="18" charset="0"/>
                <a:cs typeface="Times New Roman" pitchFamily="18" charset="0"/>
              </a:rPr>
              <a:t>ẻ</a:t>
            </a:r>
            <a:r>
              <a:rPr lang="vi-VN" sz="3800" b="1">
                <a:solidFill>
                  <a:srgbClr val="FF0000"/>
                </a:solidFill>
                <a:latin typeface="Times New Roman" pitchFamily="18" charset="0"/>
                <a:cs typeface="Times New Roman" pitchFamily="18" charset="0"/>
              </a:rPr>
              <a:t>  </a:t>
            </a:r>
            <a:endParaRPr lang="en-US" sz="38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75A282E7-0B93-4E6A-B4B6-B59A52AF88B8}"/>
              </a:ext>
            </a:extLst>
          </p:cNvPr>
          <p:cNvSpPr/>
          <p:nvPr/>
        </p:nvSpPr>
        <p:spPr>
          <a:xfrm>
            <a:off x="518319" y="4835776"/>
            <a:ext cx="5101624" cy="3539815"/>
          </a:xfrm>
          <a:prstGeom prst="rect">
            <a:avLst/>
          </a:prstGeom>
        </p:spPr>
        <p:txBody>
          <a:bodyPr wrap="square">
            <a:spAutoFit/>
          </a:bodyPr>
          <a:lstStyle/>
          <a:p>
            <a:pPr algn="just">
              <a:lnSpc>
                <a:spcPct val="120000"/>
              </a:lnSpc>
            </a:pPr>
            <a:r>
              <a:rPr lang="vi-VN" sz="3800" b="1">
                <a:solidFill>
                  <a:srgbClr val="0000CC"/>
                </a:solidFill>
                <a:latin typeface="Times New Roman" pitchFamily="18" charset="0"/>
                <a:cs typeface="Times New Roman" pitchFamily="18" charset="0"/>
              </a:rPr>
              <a:t>    Với ý chí tự lập,</a:t>
            </a:r>
            <a:r>
              <a:rPr lang="vi-VN" sz="3800" b="1">
                <a:solidFill>
                  <a:srgbClr val="FF0000"/>
                </a:solidFill>
                <a:latin typeface="Times New Roman" pitchFamily="18" charset="0"/>
                <a:cs typeface="Times New Roman" pitchFamily="18" charset="0"/>
              </a:rPr>
              <a:t>/</a:t>
            </a:r>
            <a:r>
              <a:rPr lang="vi-VN" sz="3800" b="1">
                <a:solidFill>
                  <a:srgbClr val="0000CC"/>
                </a:solidFill>
                <a:latin typeface="Times New Roman" pitchFamily="18" charset="0"/>
                <a:cs typeface="Times New Roman" pitchFamily="18" charset="0"/>
              </a:rPr>
              <a:t>  ông đã mày mò </a:t>
            </a:r>
            <a:r>
              <a:rPr lang="vi-VN" sz="3800" b="1">
                <a:solidFill>
                  <a:srgbClr val="FF0000"/>
                </a:solidFill>
                <a:latin typeface="Times New Roman" pitchFamily="18" charset="0"/>
                <a:cs typeface="Times New Roman" pitchFamily="18" charset="0"/>
              </a:rPr>
              <a:t>/</a:t>
            </a:r>
            <a:r>
              <a:rPr lang="vi-VN" sz="3800" b="1">
                <a:solidFill>
                  <a:srgbClr val="0000CC"/>
                </a:solidFill>
                <a:latin typeface="Times New Roman" pitchFamily="18" charset="0"/>
                <a:cs typeface="Times New Roman" pitchFamily="18" charset="0"/>
              </a:rPr>
              <a:t> tìm cách sản xuất sơn,</a:t>
            </a:r>
            <a:r>
              <a:rPr lang="vi-VN" sz="3800" b="1">
                <a:solidFill>
                  <a:srgbClr val="FF0000"/>
                </a:solidFill>
                <a:latin typeface="Times New Roman" pitchFamily="18" charset="0"/>
                <a:cs typeface="Times New Roman" pitchFamily="18" charset="0"/>
              </a:rPr>
              <a:t>/</a:t>
            </a:r>
            <a:r>
              <a:rPr lang="vi-VN" sz="3800" b="1">
                <a:solidFill>
                  <a:srgbClr val="0000CC"/>
                </a:solidFill>
                <a:latin typeface="Times New Roman" pitchFamily="18" charset="0"/>
                <a:cs typeface="Times New Roman" pitchFamily="18" charset="0"/>
              </a:rPr>
              <a:t>  rồi mở rộng hãng sơn Tắc Kè ở Hải Phòng</a:t>
            </a:r>
            <a:r>
              <a:rPr lang="vi-VN" sz="38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3403661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157119" y="27432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385889"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Rectangle 22"/>
          <p:cNvSpPr/>
          <p:nvPr/>
        </p:nvSpPr>
        <p:spPr>
          <a:xfrm>
            <a:off x="9147562" y="2610770"/>
            <a:ext cx="3300838"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690518" y="3352800"/>
            <a:ext cx="9296401" cy="5254266"/>
            <a:chOff x="6418600" y="3657600"/>
            <a:chExt cx="8773438" cy="4563537"/>
          </a:xfrm>
        </p:grpSpPr>
        <p:pic>
          <p:nvPicPr>
            <p:cNvPr id="33"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50" y="1552650"/>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19120" y="4196961"/>
              <a:ext cx="7410080" cy="3555303"/>
            </a:xfrm>
            <a:prstGeom prst="rect">
              <a:avLst/>
            </a:prstGeom>
          </p:spPr>
          <p:txBody>
            <a:bodyPr wrap="square">
              <a:spAutoFit/>
            </a:bodyPr>
            <a:lstStyle/>
            <a:p>
              <a:pPr algn="just">
                <a:spcBef>
                  <a:spcPts val="1200"/>
                </a:spcBef>
              </a:pPr>
              <a:r>
                <a:rPr lang="vi-VN" sz="3600" b="1" i="1">
                  <a:solidFill>
                    <a:srgbClr val="FF0000"/>
                  </a:solidFill>
                  <a:latin typeface="Times New Roman" pitchFamily="18" charset="0"/>
                  <a:cs typeface="Times New Roman" pitchFamily="18" charset="0"/>
                </a:rPr>
                <a:t>      </a:t>
              </a:r>
              <a:r>
                <a:rPr lang="vi-VN" sz="3200" b="1" i="1">
                  <a:solidFill>
                    <a:srgbClr val="FF0000"/>
                  </a:solidFill>
                  <a:latin typeface="Times New Roman" pitchFamily="18" charset="0"/>
                  <a:cs typeface="Times New Roman" pitchFamily="18" charset="0"/>
                </a:rPr>
                <a:t>Bài đọc ca ngợi tấm gương lao động sáng tạo và lòng yêu nước của ông Nguyễn Sơn Hà. Từ một cậu bé làm thuê, ông đã mày mò tìm cách sản xuất sơn, rồi lập ra hãng sơn Tắc Kè, trở thành người khai sinh ra ngành sơn của Việt Nam. Do không ngừng sáng tạo, ông đã có nhiều đóng góp cho đất nước.</a:t>
              </a:r>
              <a:endParaRPr lang="vi-VN" sz="3600" b="1" i="1">
                <a:solidFill>
                  <a:srgbClr val="FF0000"/>
                </a:solidFill>
                <a:latin typeface="Times New Roman" pitchFamily="18" charset="0"/>
                <a:cs typeface="Times New Roman" pitchFamily="18" charset="0"/>
              </a:endParaRPr>
            </a:p>
          </p:txBody>
        </p:sp>
      </p:grpSp>
      <p:grpSp>
        <p:nvGrpSpPr>
          <p:cNvPr id="22" name="Group 21">
            <a:extLst>
              <a:ext uri="{FF2B5EF4-FFF2-40B4-BE49-F238E27FC236}">
                <a16:creationId xmlns:a16="http://schemas.microsoft.com/office/drawing/2014/main" id="{CD30F9CC-350B-481E-A4CB-F911F5B56089}"/>
              </a:ext>
            </a:extLst>
          </p:cNvPr>
          <p:cNvGrpSpPr/>
          <p:nvPr/>
        </p:nvGrpSpPr>
        <p:grpSpPr>
          <a:xfrm>
            <a:off x="4475379" y="42893"/>
            <a:ext cx="6396994" cy="1760404"/>
            <a:chOff x="4475379" y="42893"/>
            <a:chExt cx="6396994" cy="1760404"/>
          </a:xfrm>
        </p:grpSpPr>
        <p:grpSp>
          <p:nvGrpSpPr>
            <p:cNvPr id="40" name="Group 39">
              <a:extLst>
                <a:ext uri="{FF2B5EF4-FFF2-40B4-BE49-F238E27FC236}">
                  <a16:creationId xmlns:a16="http://schemas.microsoft.com/office/drawing/2014/main" id="{78F09524-9AB4-45D3-8A7C-D6D2BA1EC2C6}"/>
                </a:ext>
              </a:extLst>
            </p:cNvPr>
            <p:cNvGrpSpPr/>
            <p:nvPr/>
          </p:nvGrpSpPr>
          <p:grpSpPr>
            <a:xfrm>
              <a:off x="4617134" y="42893"/>
              <a:ext cx="6255239" cy="1059277"/>
              <a:chOff x="4539228" y="103852"/>
              <a:chExt cx="6149694" cy="1059277"/>
            </a:xfrm>
          </p:grpSpPr>
          <p:grpSp>
            <p:nvGrpSpPr>
              <p:cNvPr id="42" name="Group 41">
                <a:extLst>
                  <a:ext uri="{FF2B5EF4-FFF2-40B4-BE49-F238E27FC236}">
                    <a16:creationId xmlns:a16="http://schemas.microsoft.com/office/drawing/2014/main" id="{F4074FBF-B703-4AC2-B0F0-5EF5C4B5A52F}"/>
                  </a:ext>
                </a:extLst>
              </p:cNvPr>
              <p:cNvGrpSpPr/>
              <p:nvPr/>
            </p:nvGrpSpPr>
            <p:grpSpPr>
              <a:xfrm>
                <a:off x="4539228" y="103852"/>
                <a:ext cx="6149694" cy="1059277"/>
                <a:chOff x="4539228" y="103852"/>
                <a:chExt cx="6149694" cy="1059277"/>
              </a:xfrm>
            </p:grpSpPr>
            <p:sp>
              <p:nvSpPr>
                <p:cNvPr id="44" name="TextBox 43">
                  <a:extLst>
                    <a:ext uri="{FF2B5EF4-FFF2-40B4-BE49-F238E27FC236}">
                      <a16:creationId xmlns:a16="http://schemas.microsoft.com/office/drawing/2014/main" id="{70A1E8D9-8E43-4CA1-978E-FD27F1076C88}"/>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5" name="TextBox 44">
                  <a:extLst>
                    <a:ext uri="{FF2B5EF4-FFF2-40B4-BE49-F238E27FC236}">
                      <a16:creationId xmlns:a16="http://schemas.microsoft.com/office/drawing/2014/main" id="{870AEEDF-3FC5-4ADA-968C-BFF21818A085}"/>
                    </a:ext>
                  </a:extLst>
                </p:cNvPr>
                <p:cNvSpPr txBox="1"/>
                <p:nvPr/>
              </p:nvSpPr>
              <p:spPr>
                <a:xfrm>
                  <a:off x="5603743" y="63990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43" name="Straight Connector 42">
                <a:extLst>
                  <a:ext uri="{FF2B5EF4-FFF2-40B4-BE49-F238E27FC236}">
                    <a16:creationId xmlns:a16="http://schemas.microsoft.com/office/drawing/2014/main" id="{7D00702E-560E-496A-9BC4-E0473CBCADBA}"/>
                  </a:ext>
                </a:extLst>
              </p:cNvPr>
              <p:cNvCxnSpPr>
                <a:cxnSpLocks/>
              </p:cNvCxnSpPr>
              <p:nvPr/>
            </p:nvCxnSpPr>
            <p:spPr>
              <a:xfrm>
                <a:off x="5797709" y="1156080"/>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1" name="Text Box 14">
              <a:extLst>
                <a:ext uri="{FF2B5EF4-FFF2-40B4-BE49-F238E27FC236}">
                  <a16:creationId xmlns:a16="http://schemas.microsoft.com/office/drawing/2014/main" id="{8084724A-2215-4961-AD37-D856938A54F8}"/>
                </a:ext>
              </a:extLst>
            </p:cNvPr>
            <p:cNvSpPr txBox="1">
              <a:spLocks noChangeArrowheads="1"/>
            </p:cNvSpPr>
            <p:nvPr/>
          </p:nvSpPr>
          <p:spPr bwMode="auto">
            <a:xfrm>
              <a:off x="4475379" y="1227319"/>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TỪ CẬU BÉ LÀM THUÊ</a:t>
              </a:r>
            </a:p>
          </p:txBody>
        </p:sp>
      </p:grpSp>
      <p:sp>
        <p:nvSpPr>
          <p:cNvPr id="24" name="Rectangle 23">
            <a:extLst>
              <a:ext uri="{FF2B5EF4-FFF2-40B4-BE49-F238E27FC236}">
                <a16:creationId xmlns:a16="http://schemas.microsoft.com/office/drawing/2014/main" id="{96DF3913-09CE-40B8-B5E5-B3105FCD944B}"/>
              </a:ext>
            </a:extLst>
          </p:cNvPr>
          <p:cNvSpPr/>
          <p:nvPr/>
        </p:nvSpPr>
        <p:spPr>
          <a:xfrm>
            <a:off x="340761" y="3113276"/>
            <a:ext cx="5867400" cy="1261884"/>
          </a:xfrm>
          <a:prstGeom prst="rect">
            <a:avLst/>
          </a:prstGeom>
        </p:spPr>
        <p:txBody>
          <a:bodyPr wrap="square">
            <a:spAutoFit/>
          </a:bodyPr>
          <a:lstStyle/>
          <a:p>
            <a:pPr algn="ct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àng</a:t>
            </a:r>
            <a:r>
              <a:rPr lang="vi-VN" sz="3800" b="1">
                <a:solidFill>
                  <a:srgbClr val="FF0000"/>
                </a:solidFill>
                <a:latin typeface="Times New Roman" pitchFamily="18" charset="0"/>
                <a:cs typeface="Times New Roman" pitchFamily="18" charset="0"/>
              </a:rPr>
              <a:t>     s</a:t>
            </a:r>
            <a:r>
              <a:rPr lang="vi-VN" sz="3800" b="1">
                <a:solidFill>
                  <a:srgbClr val="0000CC"/>
                </a:solidFill>
                <a:latin typeface="Times New Roman" pitchFamily="18" charset="0"/>
                <a:cs typeface="Times New Roman" pitchFamily="18" charset="0"/>
              </a:rPr>
              <a:t>ản</a:t>
            </a:r>
            <a:r>
              <a:rPr lang="vi-VN" sz="3800" b="1">
                <a:solidFill>
                  <a:srgbClr val="FF0000"/>
                </a:solidFill>
                <a:latin typeface="Times New Roman" pitchFamily="18" charset="0"/>
                <a:cs typeface="Times New Roman" pitchFamily="18" charset="0"/>
              </a:rPr>
              <a:t> x</a:t>
            </a:r>
            <a:r>
              <a:rPr lang="vi-VN" sz="3800" b="1">
                <a:solidFill>
                  <a:srgbClr val="0000CC"/>
                </a:solidFill>
                <a:latin typeface="Times New Roman" pitchFamily="18" charset="0"/>
                <a:cs typeface="Times New Roman" pitchFamily="18" charset="0"/>
              </a:rPr>
              <a:t>uất       </a:t>
            </a:r>
            <a:r>
              <a:rPr lang="vi-VN" sz="3800" b="1">
                <a:solidFill>
                  <a:srgbClr val="FF0000"/>
                </a:solidFill>
                <a:latin typeface="Times New Roman" pitchFamily="18" charset="0"/>
                <a:cs typeface="Times New Roman" pitchFamily="18" charset="0"/>
              </a:rPr>
              <a:t>s</a:t>
            </a:r>
            <a:r>
              <a:rPr lang="vi-VN" sz="3800" b="1">
                <a:solidFill>
                  <a:srgbClr val="0000CC"/>
                </a:solidFill>
                <a:latin typeface="Times New Roman" pitchFamily="18" charset="0"/>
                <a:cs typeface="Times New Roman" pitchFamily="18" charset="0"/>
              </a:rPr>
              <a:t>ơn</a:t>
            </a:r>
            <a:r>
              <a:rPr lang="vi-VN" sz="3800" b="1">
                <a:solidFill>
                  <a:srgbClr val="FF0000"/>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giá </a:t>
            </a:r>
            <a:r>
              <a:rPr lang="vi-VN" sz="3800" b="1">
                <a:solidFill>
                  <a:srgbClr val="FF0000"/>
                </a:solidFill>
                <a:latin typeface="Times New Roman" pitchFamily="18" charset="0"/>
                <a:cs typeface="Times New Roman" pitchFamily="18" charset="0"/>
              </a:rPr>
              <a:t>r</a:t>
            </a:r>
            <a:r>
              <a:rPr lang="vi-VN" sz="3800" b="1">
                <a:solidFill>
                  <a:srgbClr val="0000CC"/>
                </a:solidFill>
                <a:latin typeface="Times New Roman" pitchFamily="18" charset="0"/>
                <a:cs typeface="Times New Roman" pitchFamily="18" charset="0"/>
              </a:rPr>
              <a:t>ẻ</a:t>
            </a:r>
            <a:r>
              <a:rPr lang="vi-VN" sz="3800" b="1">
                <a:solidFill>
                  <a:srgbClr val="FF0000"/>
                </a:solidFill>
                <a:latin typeface="Times New Roman" pitchFamily="18" charset="0"/>
                <a:cs typeface="Times New Roman" pitchFamily="18" charset="0"/>
              </a:rPr>
              <a:t>  </a:t>
            </a:r>
            <a:endParaRPr lang="en-US" sz="38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D5F10384-E5BC-4F55-A0A2-2D6541621D49}"/>
              </a:ext>
            </a:extLst>
          </p:cNvPr>
          <p:cNvSpPr/>
          <p:nvPr/>
        </p:nvSpPr>
        <p:spPr>
          <a:xfrm>
            <a:off x="518319" y="4835776"/>
            <a:ext cx="5101624" cy="3539815"/>
          </a:xfrm>
          <a:prstGeom prst="rect">
            <a:avLst/>
          </a:prstGeom>
        </p:spPr>
        <p:txBody>
          <a:bodyPr wrap="square">
            <a:spAutoFit/>
          </a:bodyPr>
          <a:lstStyle/>
          <a:p>
            <a:pPr algn="just">
              <a:lnSpc>
                <a:spcPct val="120000"/>
              </a:lnSpc>
            </a:pPr>
            <a:r>
              <a:rPr lang="vi-VN" sz="3800" b="1">
                <a:solidFill>
                  <a:srgbClr val="0000CC"/>
                </a:solidFill>
                <a:latin typeface="Times New Roman" pitchFamily="18" charset="0"/>
                <a:cs typeface="Times New Roman" pitchFamily="18" charset="0"/>
              </a:rPr>
              <a:t>    Với ý chí tự lập,</a:t>
            </a:r>
            <a:r>
              <a:rPr lang="vi-VN" sz="3800" b="1">
                <a:solidFill>
                  <a:srgbClr val="FF0000"/>
                </a:solidFill>
                <a:latin typeface="Times New Roman" pitchFamily="18" charset="0"/>
                <a:cs typeface="Times New Roman" pitchFamily="18" charset="0"/>
              </a:rPr>
              <a:t>/</a:t>
            </a:r>
            <a:r>
              <a:rPr lang="vi-VN" sz="3800" b="1">
                <a:solidFill>
                  <a:srgbClr val="0000CC"/>
                </a:solidFill>
                <a:latin typeface="Times New Roman" pitchFamily="18" charset="0"/>
                <a:cs typeface="Times New Roman" pitchFamily="18" charset="0"/>
              </a:rPr>
              <a:t>  ông đã mày mò </a:t>
            </a:r>
            <a:r>
              <a:rPr lang="vi-VN" sz="3800" b="1">
                <a:solidFill>
                  <a:srgbClr val="FF0000"/>
                </a:solidFill>
                <a:latin typeface="Times New Roman" pitchFamily="18" charset="0"/>
                <a:cs typeface="Times New Roman" pitchFamily="18" charset="0"/>
              </a:rPr>
              <a:t>/</a:t>
            </a:r>
            <a:r>
              <a:rPr lang="vi-VN" sz="3800" b="1">
                <a:solidFill>
                  <a:srgbClr val="0000CC"/>
                </a:solidFill>
                <a:latin typeface="Times New Roman" pitchFamily="18" charset="0"/>
                <a:cs typeface="Times New Roman" pitchFamily="18" charset="0"/>
              </a:rPr>
              <a:t> tìm cách sản xuất sơn,</a:t>
            </a:r>
            <a:r>
              <a:rPr lang="vi-VN" sz="3800" b="1">
                <a:solidFill>
                  <a:srgbClr val="FF0000"/>
                </a:solidFill>
                <a:latin typeface="Times New Roman" pitchFamily="18" charset="0"/>
                <a:cs typeface="Times New Roman" pitchFamily="18" charset="0"/>
              </a:rPr>
              <a:t>/</a:t>
            </a:r>
            <a:r>
              <a:rPr lang="vi-VN" sz="3800" b="1">
                <a:solidFill>
                  <a:srgbClr val="0000CC"/>
                </a:solidFill>
                <a:latin typeface="Times New Roman" pitchFamily="18" charset="0"/>
                <a:cs typeface="Times New Roman" pitchFamily="18" charset="0"/>
              </a:rPr>
              <a:t>  rồi mở rộng hãng sơn Tắc Kè ở Hải Phòng</a:t>
            </a:r>
            <a:r>
              <a:rPr lang="vi-VN" sz="38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725436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6" name="TextBox 35"/>
          <p:cNvSpPr txBox="1"/>
          <p:nvPr/>
        </p:nvSpPr>
        <p:spPr>
          <a:xfrm>
            <a:off x="1317290" y="2438400"/>
            <a:ext cx="13944600" cy="646331"/>
          </a:xfrm>
          <a:prstGeom prst="rect">
            <a:avLst/>
          </a:prstGeom>
          <a:noFill/>
        </p:spPr>
        <p:txBody>
          <a:bodyPr wrap="square" rtlCol="0">
            <a:spAutoFit/>
          </a:bodyPr>
          <a:lstStyle/>
          <a:p>
            <a:r>
              <a:rPr lang="vi-VN" sz="3600" b="1">
                <a:solidFill>
                  <a:srgbClr val="FF0000"/>
                </a:solidFill>
                <a:latin typeface="Times New Roman" pitchFamily="18" charset="0"/>
                <a:cs typeface="Times New Roman" pitchFamily="18" charset="0"/>
              </a:rPr>
              <a:t>1) Tìm những từ ngữ chỉ địa điểm trong các câu sau:</a:t>
            </a:r>
          </a:p>
        </p:txBody>
      </p:sp>
      <p:grpSp>
        <p:nvGrpSpPr>
          <p:cNvPr id="23" name="Group 22">
            <a:extLst>
              <a:ext uri="{FF2B5EF4-FFF2-40B4-BE49-F238E27FC236}">
                <a16:creationId xmlns:a16="http://schemas.microsoft.com/office/drawing/2014/main" id="{0258E22A-354C-4419-AC39-87BCC205FA04}"/>
              </a:ext>
            </a:extLst>
          </p:cNvPr>
          <p:cNvGrpSpPr/>
          <p:nvPr/>
        </p:nvGrpSpPr>
        <p:grpSpPr>
          <a:xfrm>
            <a:off x="4475379" y="42893"/>
            <a:ext cx="6396994" cy="1760404"/>
            <a:chOff x="4475379" y="42893"/>
            <a:chExt cx="6396994" cy="1760404"/>
          </a:xfrm>
        </p:grpSpPr>
        <p:grpSp>
          <p:nvGrpSpPr>
            <p:cNvPr id="24" name="Group 23">
              <a:extLst>
                <a:ext uri="{FF2B5EF4-FFF2-40B4-BE49-F238E27FC236}">
                  <a16:creationId xmlns:a16="http://schemas.microsoft.com/office/drawing/2014/main" id="{1DE0EE3C-0C3C-4E00-8D1D-C839F3F745B0}"/>
                </a:ext>
              </a:extLst>
            </p:cNvPr>
            <p:cNvGrpSpPr/>
            <p:nvPr/>
          </p:nvGrpSpPr>
          <p:grpSpPr>
            <a:xfrm>
              <a:off x="4617134" y="42893"/>
              <a:ext cx="6255239" cy="1059277"/>
              <a:chOff x="4539228" y="103852"/>
              <a:chExt cx="6149694" cy="1059277"/>
            </a:xfrm>
          </p:grpSpPr>
          <p:grpSp>
            <p:nvGrpSpPr>
              <p:cNvPr id="27" name="Group 26">
                <a:extLst>
                  <a:ext uri="{FF2B5EF4-FFF2-40B4-BE49-F238E27FC236}">
                    <a16:creationId xmlns:a16="http://schemas.microsoft.com/office/drawing/2014/main" id="{6CDCA67C-F514-4B66-8CDD-B3223B0A2B39}"/>
                  </a:ext>
                </a:extLst>
              </p:cNvPr>
              <p:cNvGrpSpPr/>
              <p:nvPr/>
            </p:nvGrpSpPr>
            <p:grpSpPr>
              <a:xfrm>
                <a:off x="4539228" y="103852"/>
                <a:ext cx="6149694" cy="1059277"/>
                <a:chOff x="4539228" y="103852"/>
                <a:chExt cx="6149694" cy="1059277"/>
              </a:xfrm>
            </p:grpSpPr>
            <p:sp>
              <p:nvSpPr>
                <p:cNvPr id="29" name="TextBox 28">
                  <a:extLst>
                    <a:ext uri="{FF2B5EF4-FFF2-40B4-BE49-F238E27FC236}">
                      <a16:creationId xmlns:a16="http://schemas.microsoft.com/office/drawing/2014/main" id="{A0B84FB8-1684-4557-AA49-E9179A5BC302}"/>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3" name="TextBox 32">
                  <a:extLst>
                    <a:ext uri="{FF2B5EF4-FFF2-40B4-BE49-F238E27FC236}">
                      <a16:creationId xmlns:a16="http://schemas.microsoft.com/office/drawing/2014/main" id="{31A0DD37-C37A-45FD-931A-A5AB3B2FDA92}"/>
                    </a:ext>
                  </a:extLst>
                </p:cNvPr>
                <p:cNvSpPr txBox="1"/>
                <p:nvPr/>
              </p:nvSpPr>
              <p:spPr>
                <a:xfrm>
                  <a:off x="5603743" y="63990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28" name="Straight Connector 27">
                <a:extLst>
                  <a:ext uri="{FF2B5EF4-FFF2-40B4-BE49-F238E27FC236}">
                    <a16:creationId xmlns:a16="http://schemas.microsoft.com/office/drawing/2014/main" id="{78C9E5ED-4980-48D2-A593-1C363EEE7FD1}"/>
                  </a:ext>
                </a:extLst>
              </p:cNvPr>
              <p:cNvCxnSpPr>
                <a:cxnSpLocks/>
              </p:cNvCxnSpPr>
              <p:nvPr/>
            </p:nvCxnSpPr>
            <p:spPr>
              <a:xfrm>
                <a:off x="5797709" y="1156080"/>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a:extLst>
                <a:ext uri="{FF2B5EF4-FFF2-40B4-BE49-F238E27FC236}">
                  <a16:creationId xmlns:a16="http://schemas.microsoft.com/office/drawing/2014/main" id="{A9431CAF-A297-41BC-9667-656F97834B8F}"/>
                </a:ext>
              </a:extLst>
            </p:cNvPr>
            <p:cNvSpPr txBox="1">
              <a:spLocks noChangeArrowheads="1"/>
            </p:cNvSpPr>
            <p:nvPr/>
          </p:nvSpPr>
          <p:spPr bwMode="auto">
            <a:xfrm>
              <a:off x="4475379" y="1227319"/>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TỪ CẬU BÉ LÀM THUÊ</a:t>
              </a:r>
            </a:p>
          </p:txBody>
        </p:sp>
      </p:grpSp>
      <p:pic>
        <p:nvPicPr>
          <p:cNvPr id="5" name="Picture 4">
            <a:extLst>
              <a:ext uri="{FF2B5EF4-FFF2-40B4-BE49-F238E27FC236}">
                <a16:creationId xmlns:a16="http://schemas.microsoft.com/office/drawing/2014/main" id="{AD2E7296-6562-4E69-8E3F-B6FA1FF663FF}"/>
              </a:ext>
            </a:extLst>
          </p:cNvPr>
          <p:cNvPicPr>
            <a:picLocks noChangeAspect="1"/>
          </p:cNvPicPr>
          <p:nvPr/>
        </p:nvPicPr>
        <p:blipFill rotWithShape="1">
          <a:blip r:embed="rId2">
            <a:extLst>
              <a:ext uri="{28A0092B-C50C-407E-A947-70E740481C1C}">
                <a14:useLocalDpi xmlns:a14="http://schemas.microsoft.com/office/drawing/2010/main" val="0"/>
              </a:ext>
            </a:extLst>
          </a:blip>
          <a:srcRect l="9824" t="31672" r="5003" b="12901"/>
          <a:stretch/>
        </p:blipFill>
        <p:spPr>
          <a:xfrm>
            <a:off x="1127919" y="3227987"/>
            <a:ext cx="13374229" cy="4593623"/>
          </a:xfrm>
          <a:prstGeom prst="rect">
            <a:avLst/>
          </a:prstGeom>
        </p:spPr>
      </p:pic>
      <p:cxnSp>
        <p:nvCxnSpPr>
          <p:cNvPr id="7" name="Straight Connector 6">
            <a:extLst>
              <a:ext uri="{FF2B5EF4-FFF2-40B4-BE49-F238E27FC236}">
                <a16:creationId xmlns:a16="http://schemas.microsoft.com/office/drawing/2014/main" id="{A4BC2580-22BE-4526-B761-8598825B46A7}"/>
              </a:ext>
            </a:extLst>
          </p:cNvPr>
          <p:cNvCxnSpPr/>
          <p:nvPr/>
        </p:nvCxnSpPr>
        <p:spPr>
          <a:xfrm>
            <a:off x="3794919" y="4934129"/>
            <a:ext cx="21022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99873A-08B2-4AFD-906D-90C959C7B464}"/>
              </a:ext>
            </a:extLst>
          </p:cNvPr>
          <p:cNvCxnSpPr>
            <a:cxnSpLocks/>
          </p:cNvCxnSpPr>
          <p:nvPr/>
        </p:nvCxnSpPr>
        <p:spPr>
          <a:xfrm>
            <a:off x="3124772" y="5696129"/>
            <a:ext cx="16607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1F84D30-4169-47F6-83A8-FAF610207C7B}"/>
              </a:ext>
            </a:extLst>
          </p:cNvPr>
          <p:cNvCxnSpPr/>
          <p:nvPr/>
        </p:nvCxnSpPr>
        <p:spPr>
          <a:xfrm>
            <a:off x="4937919" y="7143929"/>
            <a:ext cx="21022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FA22108-282D-4BBC-A3D2-38B9C07D4D2A}"/>
              </a:ext>
            </a:extLst>
          </p:cNvPr>
          <p:cNvSpPr/>
          <p:nvPr/>
        </p:nvSpPr>
        <p:spPr>
          <a:xfrm>
            <a:off x="1159137" y="7744093"/>
            <a:ext cx="13670743" cy="1200329"/>
          </a:xfrm>
          <a:prstGeom prst="rect">
            <a:avLst/>
          </a:prstGeom>
          <a:solidFill>
            <a:schemeClr val="bg1"/>
          </a:solidFill>
        </p:spPr>
        <p:txBody>
          <a:bodyPr wrap="square">
            <a:spAutoFit/>
          </a:bodyPr>
          <a:lstStyle/>
          <a:p>
            <a:r>
              <a:rPr lang="en-US" sz="3600" b="1">
                <a:solidFill>
                  <a:srgbClr val="3333FF"/>
                </a:solidFill>
                <a:latin typeface="Times New Roman" panose="02020603050405020304" pitchFamily="18" charset="0"/>
                <a:ea typeface="Times New Roman" panose="02020603050405020304" pitchFamily="18" charset="0"/>
              </a:rPr>
              <a:t> Cụm từ chỉ địa điểm trả lời cho câu hỏi nào? và thường đứng ở vị trí nào trong câu?</a:t>
            </a:r>
            <a:endParaRPr lang="vi-VN" sz="3600" b="1">
              <a:solidFill>
                <a:srgbClr val="3333FF"/>
              </a:solidFill>
            </a:endParaRPr>
          </a:p>
        </p:txBody>
      </p:sp>
      <p:sp>
        <p:nvSpPr>
          <p:cNvPr id="18" name="Rectangle 17">
            <a:extLst>
              <a:ext uri="{FF2B5EF4-FFF2-40B4-BE49-F238E27FC236}">
                <a16:creationId xmlns:a16="http://schemas.microsoft.com/office/drawing/2014/main" id="{D867B4E1-8C64-42B3-9B89-EB227093C424}"/>
              </a:ext>
            </a:extLst>
          </p:cNvPr>
          <p:cNvSpPr/>
          <p:nvPr/>
        </p:nvSpPr>
        <p:spPr>
          <a:xfrm>
            <a:off x="1022208" y="7774457"/>
            <a:ext cx="13944600" cy="1200329"/>
          </a:xfrm>
          <a:prstGeom prst="rect">
            <a:avLst/>
          </a:prstGeom>
          <a:solidFill>
            <a:schemeClr val="bg1"/>
          </a:solidFill>
        </p:spPr>
        <p:txBody>
          <a:bodyPr wrap="square">
            <a:spAutoFit/>
          </a:bodyPr>
          <a:lstStyle/>
          <a:p>
            <a:r>
              <a:rPr lang="en-US" sz="3600" b="1">
                <a:solidFill>
                  <a:srgbClr val="FF0000"/>
                </a:solidFill>
                <a:latin typeface="Times New Roman" panose="02020603050405020304" pitchFamily="18" charset="0"/>
                <a:ea typeface="Times New Roman" panose="02020603050405020304" pitchFamily="18" charset="0"/>
              </a:rPr>
              <a:t>     Cụm từ chỉ địa điểm là cụm từ trả lời cho câu hỏi Ở đâu. Nó có thể đứng đầu câu, cuối câu hoặc giữa câu.</a:t>
            </a:r>
            <a:endParaRPr lang="vi-VN" sz="3600" b="1">
              <a:solidFill>
                <a:srgbClr val="FF0000"/>
              </a:solidFill>
            </a:endParaRPr>
          </a:p>
        </p:txBody>
      </p:sp>
    </p:spTree>
    <p:extLst>
      <p:ext uri="{BB962C8B-B14F-4D97-AF65-F5344CB8AC3E}">
        <p14:creationId xmlns:p14="http://schemas.microsoft.com/office/powerpoint/2010/main" val="10278359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6" name="TextBox 35"/>
          <p:cNvSpPr txBox="1"/>
          <p:nvPr/>
        </p:nvSpPr>
        <p:spPr>
          <a:xfrm>
            <a:off x="1330829" y="2650189"/>
            <a:ext cx="13944600" cy="1200329"/>
          </a:xfrm>
          <a:prstGeom prst="rect">
            <a:avLst/>
          </a:prstGeom>
          <a:noFill/>
        </p:spPr>
        <p:txBody>
          <a:bodyPr wrap="square" rtlCol="0">
            <a:spAutoFit/>
          </a:bodyPr>
          <a:lstStyle/>
          <a:p>
            <a:r>
              <a:rPr lang="vi-VN" sz="3600" b="1">
                <a:solidFill>
                  <a:srgbClr val="FF0000"/>
                </a:solidFill>
                <a:latin typeface="Times New Roman" pitchFamily="18" charset="0"/>
                <a:cs typeface="Times New Roman" pitchFamily="18" charset="0"/>
              </a:rPr>
              <a:t>2) Dựa theo nội dung các câu a, b ở bài tập trên, viết tiếp vào vở câu có sử dụng </a:t>
            </a:r>
            <a:r>
              <a:rPr lang="vi-VN" sz="3600" b="1">
                <a:solidFill>
                  <a:srgbClr val="3333FF"/>
                </a:solidFill>
                <a:latin typeface="Times New Roman" pitchFamily="18" charset="0"/>
                <a:cs typeface="Times New Roman" pitchFamily="18" charset="0"/>
              </a:rPr>
              <a:t>dấu hai chấm </a:t>
            </a:r>
            <a:r>
              <a:rPr lang="vi-VN" sz="3600" b="1">
                <a:solidFill>
                  <a:srgbClr val="FF0000"/>
                </a:solidFill>
                <a:latin typeface="Times New Roman" pitchFamily="18" charset="0"/>
                <a:cs typeface="Times New Roman" pitchFamily="18" charset="0"/>
              </a:rPr>
              <a:t>để báo hiệu bộ phận liệt kê:</a:t>
            </a:r>
          </a:p>
        </p:txBody>
      </p:sp>
      <p:grpSp>
        <p:nvGrpSpPr>
          <p:cNvPr id="23" name="Group 22">
            <a:extLst>
              <a:ext uri="{FF2B5EF4-FFF2-40B4-BE49-F238E27FC236}">
                <a16:creationId xmlns:a16="http://schemas.microsoft.com/office/drawing/2014/main" id="{0258E22A-354C-4419-AC39-87BCC205FA04}"/>
              </a:ext>
            </a:extLst>
          </p:cNvPr>
          <p:cNvGrpSpPr/>
          <p:nvPr/>
        </p:nvGrpSpPr>
        <p:grpSpPr>
          <a:xfrm>
            <a:off x="4475379" y="42893"/>
            <a:ext cx="6396994" cy="1760404"/>
            <a:chOff x="4475379" y="42893"/>
            <a:chExt cx="6396994" cy="1760404"/>
          </a:xfrm>
        </p:grpSpPr>
        <p:grpSp>
          <p:nvGrpSpPr>
            <p:cNvPr id="24" name="Group 23">
              <a:extLst>
                <a:ext uri="{FF2B5EF4-FFF2-40B4-BE49-F238E27FC236}">
                  <a16:creationId xmlns:a16="http://schemas.microsoft.com/office/drawing/2014/main" id="{1DE0EE3C-0C3C-4E00-8D1D-C839F3F745B0}"/>
                </a:ext>
              </a:extLst>
            </p:cNvPr>
            <p:cNvGrpSpPr/>
            <p:nvPr/>
          </p:nvGrpSpPr>
          <p:grpSpPr>
            <a:xfrm>
              <a:off x="4617134" y="42893"/>
              <a:ext cx="6255239" cy="1059277"/>
              <a:chOff x="4539228" y="103852"/>
              <a:chExt cx="6149694" cy="1059277"/>
            </a:xfrm>
          </p:grpSpPr>
          <p:grpSp>
            <p:nvGrpSpPr>
              <p:cNvPr id="27" name="Group 26">
                <a:extLst>
                  <a:ext uri="{FF2B5EF4-FFF2-40B4-BE49-F238E27FC236}">
                    <a16:creationId xmlns:a16="http://schemas.microsoft.com/office/drawing/2014/main" id="{6CDCA67C-F514-4B66-8CDD-B3223B0A2B39}"/>
                  </a:ext>
                </a:extLst>
              </p:cNvPr>
              <p:cNvGrpSpPr/>
              <p:nvPr/>
            </p:nvGrpSpPr>
            <p:grpSpPr>
              <a:xfrm>
                <a:off x="4539228" y="103852"/>
                <a:ext cx="6149694" cy="1059277"/>
                <a:chOff x="4539228" y="103852"/>
                <a:chExt cx="6149694" cy="1059277"/>
              </a:xfrm>
            </p:grpSpPr>
            <p:sp>
              <p:nvSpPr>
                <p:cNvPr id="29" name="TextBox 28">
                  <a:extLst>
                    <a:ext uri="{FF2B5EF4-FFF2-40B4-BE49-F238E27FC236}">
                      <a16:creationId xmlns:a16="http://schemas.microsoft.com/office/drawing/2014/main" id="{A0B84FB8-1684-4557-AA49-E9179A5BC302}"/>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3" name="TextBox 32">
                  <a:extLst>
                    <a:ext uri="{FF2B5EF4-FFF2-40B4-BE49-F238E27FC236}">
                      <a16:creationId xmlns:a16="http://schemas.microsoft.com/office/drawing/2014/main" id="{31A0DD37-C37A-45FD-931A-A5AB3B2FDA92}"/>
                    </a:ext>
                  </a:extLst>
                </p:cNvPr>
                <p:cNvSpPr txBox="1"/>
                <p:nvPr/>
              </p:nvSpPr>
              <p:spPr>
                <a:xfrm>
                  <a:off x="5603743" y="63990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28" name="Straight Connector 27">
                <a:extLst>
                  <a:ext uri="{FF2B5EF4-FFF2-40B4-BE49-F238E27FC236}">
                    <a16:creationId xmlns:a16="http://schemas.microsoft.com/office/drawing/2014/main" id="{78C9E5ED-4980-48D2-A593-1C363EEE7FD1}"/>
                  </a:ext>
                </a:extLst>
              </p:cNvPr>
              <p:cNvCxnSpPr>
                <a:cxnSpLocks/>
              </p:cNvCxnSpPr>
              <p:nvPr/>
            </p:nvCxnSpPr>
            <p:spPr>
              <a:xfrm>
                <a:off x="5797709" y="1156080"/>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a:extLst>
                <a:ext uri="{FF2B5EF4-FFF2-40B4-BE49-F238E27FC236}">
                  <a16:creationId xmlns:a16="http://schemas.microsoft.com/office/drawing/2014/main" id="{A9431CAF-A297-41BC-9667-656F97834B8F}"/>
                </a:ext>
              </a:extLst>
            </p:cNvPr>
            <p:cNvSpPr txBox="1">
              <a:spLocks noChangeArrowheads="1"/>
            </p:cNvSpPr>
            <p:nvPr/>
          </p:nvSpPr>
          <p:spPr bwMode="auto">
            <a:xfrm>
              <a:off x="4475379" y="1227319"/>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TỪ CẬU BÉ LÀM THUÊ</a:t>
              </a:r>
            </a:p>
          </p:txBody>
        </p:sp>
      </p:grpSp>
      <p:pic>
        <p:nvPicPr>
          <p:cNvPr id="3" name="Picture 2">
            <a:extLst>
              <a:ext uri="{FF2B5EF4-FFF2-40B4-BE49-F238E27FC236}">
                <a16:creationId xmlns:a16="http://schemas.microsoft.com/office/drawing/2014/main" id="{96631FAE-260F-4F60-A200-691272AF767F}"/>
              </a:ext>
            </a:extLst>
          </p:cNvPr>
          <p:cNvPicPr>
            <a:picLocks noChangeAspect="1"/>
          </p:cNvPicPr>
          <p:nvPr/>
        </p:nvPicPr>
        <p:blipFill rotWithShape="1">
          <a:blip r:embed="rId2">
            <a:extLst>
              <a:ext uri="{28A0092B-C50C-407E-A947-70E740481C1C}">
                <a14:useLocalDpi xmlns:a14="http://schemas.microsoft.com/office/drawing/2010/main" val="0"/>
              </a:ext>
            </a:extLst>
          </a:blip>
          <a:srcRect l="8722" t="29603" r="7760" b="15014"/>
          <a:stretch/>
        </p:blipFill>
        <p:spPr>
          <a:xfrm>
            <a:off x="1255547" y="4225328"/>
            <a:ext cx="13765544" cy="3581400"/>
          </a:xfrm>
          <a:prstGeom prst="rect">
            <a:avLst/>
          </a:prstGeom>
        </p:spPr>
      </p:pic>
    </p:spTree>
    <p:extLst>
      <p:ext uri="{BB962C8B-B14F-4D97-AF65-F5344CB8AC3E}">
        <p14:creationId xmlns:p14="http://schemas.microsoft.com/office/powerpoint/2010/main" val="248915132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10471</TotalTime>
  <Words>1017</Words>
  <Application>Microsoft Office PowerPoint</Application>
  <PresentationFormat>Custom</PresentationFormat>
  <Paragraphs>90</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OpenSansBold</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Admin</cp:lastModifiedBy>
  <cp:revision>1385</cp:revision>
  <dcterms:created xsi:type="dcterms:W3CDTF">2008-09-09T22:52:10Z</dcterms:created>
  <dcterms:modified xsi:type="dcterms:W3CDTF">2022-08-20T09:06:23Z</dcterms:modified>
</cp:coreProperties>
</file>