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1" r:id="rId2"/>
    <p:sldId id="323" r:id="rId3"/>
    <p:sldId id="324" r:id="rId4"/>
    <p:sldId id="316" r:id="rId5"/>
    <p:sldId id="338" r:id="rId6"/>
    <p:sldId id="357" r:id="rId7"/>
    <p:sldId id="358" r:id="rId8"/>
    <p:sldId id="310" r:id="rId9"/>
    <p:sldId id="343" r:id="rId10"/>
    <p:sldId id="344" r:id="rId11"/>
    <p:sldId id="355" r:id="rId12"/>
    <p:sldId id="325" r:id="rId13"/>
    <p:sldId id="31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13" autoAdjust="0"/>
    <p:restoredTop sz="94196" autoAdjust="0"/>
  </p:normalViewPr>
  <p:slideViewPr>
    <p:cSldViewPr snapToGrid="0" showGuides="1">
      <p:cViewPr>
        <p:scale>
          <a:sx n="70" d="100"/>
          <a:sy n="70" d="100"/>
        </p:scale>
        <p:origin x="152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102347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Rewrite these sentences using perfect participle clauses or perfect gerunds.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endParaRPr lang="en-US" sz="48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70261-469E-B840-9C2E-361C0413CD8F}"/>
              </a:ext>
            </a:extLst>
          </p:cNvPr>
          <p:cNvSpPr txBox="1"/>
          <p:nvPr/>
        </p:nvSpPr>
        <p:spPr>
          <a:xfrm>
            <a:off x="128016" y="2074598"/>
            <a:ext cx="12063984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</a:rPr>
              <a:t>1. </a:t>
            </a:r>
            <a:r>
              <a:rPr lang="en-US" sz="2400" dirty="0">
                <a:effectLst/>
              </a:rPr>
              <a:t>After he finished school, my brother took a year off and travelled around the world.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-&gt; </a:t>
            </a:r>
            <a:r>
              <a:rPr lang="en-US" sz="2400" dirty="0">
                <a:effectLst/>
              </a:rPr>
              <a:t> </a:t>
            </a:r>
            <a:r>
              <a:rPr lang="en-US" sz="2400" dirty="0">
                <a:solidFill>
                  <a:srgbClr val="455B63"/>
                </a:solidFill>
                <a:effectLst/>
              </a:rPr>
              <a:t>______________________________ </a:t>
            </a:r>
            <a:r>
              <a:rPr lang="en-US" sz="2400" dirty="0">
                <a:effectLst/>
              </a:rPr>
              <a:t>took a year off and travelled around the world.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</a:rPr>
              <a:t>2. </a:t>
            </a:r>
            <a:r>
              <a:rPr lang="en-US" sz="2400" dirty="0">
                <a:effectLst/>
              </a:rPr>
              <a:t>He did not remember that he had discussed his study options with his parents.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-&gt; 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>
                <a:solidFill>
                  <a:srgbClr val="455B63"/>
                </a:solidFill>
                <a:effectLst/>
              </a:rPr>
              <a:t>_________________________________ </a:t>
            </a:r>
            <a:r>
              <a:rPr lang="en-US" sz="2400" dirty="0">
                <a:solidFill>
                  <a:srgbClr val="000000"/>
                </a:solidFill>
                <a:effectLst/>
              </a:rPr>
              <a:t>his study options with his parents.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</a:rPr>
              <a:t>3. </a:t>
            </a:r>
            <a:r>
              <a:rPr lang="en-US" sz="2400" dirty="0">
                <a:effectLst/>
              </a:rPr>
              <a:t>My cousin didn’t ask anyone for advice, so she made the wrong decision about her education.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-&gt; </a:t>
            </a:r>
            <a:r>
              <a:rPr lang="en-US" sz="2400" dirty="0">
                <a:effectLst/>
              </a:rPr>
              <a:t> </a:t>
            </a:r>
            <a:r>
              <a:rPr lang="en-US" sz="2400" dirty="0">
                <a:solidFill>
                  <a:srgbClr val="455B63"/>
                </a:solidFill>
                <a:effectLst/>
              </a:rPr>
              <a:t>______________________________ </a:t>
            </a:r>
            <a:r>
              <a:rPr lang="en-US" sz="2400" dirty="0">
                <a:effectLst/>
              </a:rPr>
              <a:t>made the wrong decision about her education.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</a:rPr>
              <a:t>4. </a:t>
            </a:r>
            <a:r>
              <a:rPr lang="en-US" sz="2400" dirty="0">
                <a:effectLst/>
              </a:rPr>
              <a:t>Lan won the first prize in the competition. This is something she’s very proud of.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-&gt; 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>
                <a:solidFill>
                  <a:srgbClr val="455B63"/>
                </a:solidFill>
                <a:effectLst/>
              </a:rPr>
              <a:t>______________________________________ </a:t>
            </a:r>
            <a:r>
              <a:rPr lang="en-US" sz="2400" dirty="0">
                <a:solidFill>
                  <a:srgbClr val="000000"/>
                </a:solidFill>
                <a:effectLst/>
              </a:rPr>
              <a:t>is something Lan is very proud of.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n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213E4-00AF-2245-ABFF-CC96E6B45315}"/>
              </a:ext>
            </a:extLst>
          </p:cNvPr>
          <p:cNvSpPr txBox="1"/>
          <p:nvPr/>
        </p:nvSpPr>
        <p:spPr>
          <a:xfrm>
            <a:off x="494438" y="2711785"/>
            <a:ext cx="458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Having finished school, my brother 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D041C-C946-0744-91AC-F3F933BECCC3}"/>
              </a:ext>
            </a:extLst>
          </p:cNvPr>
          <p:cNvSpPr txBox="1"/>
          <p:nvPr/>
        </p:nvSpPr>
        <p:spPr>
          <a:xfrm>
            <a:off x="494438" y="3777360"/>
            <a:ext cx="511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He did not remember having discussed</a:t>
            </a:r>
            <a:r>
              <a:rPr lang="en-VN" sz="2400" dirty="0">
                <a:solidFill>
                  <a:srgbClr val="FF0000"/>
                </a:solidFill>
                <a:effectLst/>
              </a:rPr>
              <a:t> 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C8758-B976-5D4F-B33C-4ECAF26FE736}"/>
              </a:ext>
            </a:extLst>
          </p:cNvPr>
          <p:cNvSpPr txBox="1"/>
          <p:nvPr/>
        </p:nvSpPr>
        <p:spPr>
          <a:xfrm>
            <a:off x="494438" y="4924440"/>
            <a:ext cx="474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Not having asked anyone for advice,</a:t>
            </a:r>
            <a:r>
              <a:rPr lang="en-VN" sz="2400" dirty="0">
                <a:solidFill>
                  <a:srgbClr val="FF0000"/>
                </a:solidFill>
                <a:effectLst/>
              </a:rPr>
              <a:t> 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A81D3-3A81-F242-B429-C89A9323B6BF}"/>
              </a:ext>
            </a:extLst>
          </p:cNvPr>
          <p:cNvSpPr txBox="1"/>
          <p:nvPr/>
        </p:nvSpPr>
        <p:spPr>
          <a:xfrm>
            <a:off x="494438" y="6010046"/>
            <a:ext cx="5810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Having won the first prize in the competition </a:t>
            </a:r>
            <a:endParaRPr lang="en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78102" y="823601"/>
            <a:ext cx="99229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CHOOSING THE PERFECT EDUCATIONAL INSTITUTION</a:t>
            </a:r>
            <a:r>
              <a:rPr lang="en-VN" sz="6000" dirty="0">
                <a:solidFill>
                  <a:srgbClr val="0070C0"/>
                </a:solidFill>
                <a:effectLst/>
              </a:rPr>
              <a:t> </a:t>
            </a:r>
            <a:endParaRPr lang="en-US" sz="60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283A0-B752-0040-8AB7-D66EC29A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848" y="1996605"/>
            <a:ext cx="6986016" cy="45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7;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0DE71D-C7EB-A144-A22A-1773526699DA}"/>
              </a:ext>
            </a:extLst>
          </p:cNvPr>
          <p:cNvSpPr txBox="1"/>
          <p:nvPr/>
        </p:nvSpPr>
        <p:spPr>
          <a:xfrm>
            <a:off x="2835250" y="463093"/>
            <a:ext cx="948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school-leavers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6915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957714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682073"/>
            <a:ext cx="607000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Lucky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6070006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Pronunciation: intonation in </a:t>
            </a:r>
            <a:r>
              <a:rPr lang="en-US" dirty="0" err="1">
                <a:solidFill>
                  <a:schemeClr val="tx1"/>
                </a:solidFill>
              </a:rPr>
              <a:t>Wh</a:t>
            </a:r>
            <a:r>
              <a:rPr lang="en-US" dirty="0">
                <a:solidFill>
                  <a:schemeClr val="tx1"/>
                </a:solidFill>
              </a:rPr>
              <a:t>- and Yes/ No questions</a:t>
            </a:r>
          </a:p>
          <a:p>
            <a:r>
              <a:rPr lang="en-GB" dirty="0">
                <a:solidFill>
                  <a:schemeClr val="tx1"/>
                </a:solidFill>
              </a:rPr>
              <a:t>Vocabulary: Give the correct form of the words</a:t>
            </a:r>
          </a:p>
          <a:p>
            <a:r>
              <a:rPr lang="en-GB" dirty="0">
                <a:solidFill>
                  <a:schemeClr val="tx1"/>
                </a:solidFill>
              </a:rPr>
              <a:t>Grammar: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erfect participle clauses or perfect gerunds</a:t>
            </a:r>
            <a:r>
              <a:rPr lang="en-VN" dirty="0">
                <a:solidFill>
                  <a:schemeClr val="tx1"/>
                </a:solidFill>
                <a:effectLst/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916879"/>
            <a:ext cx="6070006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Generational differences among us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2019230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3094240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4312817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165962"/>
            <a:ext cx="6070006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Wrap up</a:t>
            </a:r>
          </a:p>
          <a:p>
            <a:r>
              <a:rPr lang="en-US">
                <a:solidFill>
                  <a:schemeClr val="tx1"/>
                </a:solidFill>
              </a:rPr>
              <a:t>- Homeword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/>
              <a:t>- Work in 2 teams</a:t>
            </a:r>
          </a:p>
          <a:p>
            <a:r>
              <a:rPr lang="en-US" sz="3200"/>
              <a:t>- There are 7 numbers, 2 of which are lucky ones</a:t>
            </a:r>
          </a:p>
          <a:p>
            <a:r>
              <a:rPr lang="en-US" sz="3200"/>
              <a:t>- Choose a lucky number </a:t>
            </a:r>
            <a:r>
              <a:rPr lang="en-US" sz="3200">
                <a:sym typeface="Wingdings" panose="05000000000000000000" pitchFamily="2" charset="2"/>
              </a:rPr>
              <a:t> 1</a:t>
            </a:r>
            <a:r>
              <a:rPr lang="en-US" sz="3200"/>
              <a:t> point without answering </a:t>
            </a:r>
          </a:p>
          <a:p>
            <a:r>
              <a:rPr lang="en-US" sz="3200"/>
              <a:t>- Other numbers </a:t>
            </a:r>
            <a:r>
              <a:rPr lang="en-US" sz="3200">
                <a:sym typeface="Wingdings" panose="05000000000000000000" pitchFamily="2" charset="2"/>
              </a:rPr>
              <a:t></a:t>
            </a:r>
            <a:r>
              <a:rPr lang="en-US" sz="3200"/>
              <a:t> Pick a piece of paper </a:t>
            </a:r>
          </a:p>
          <a:p>
            <a:r>
              <a:rPr lang="en-US" sz="3200"/>
              <a:t>-  Use words or actions to describe the word (without saying it directly)</a:t>
            </a:r>
          </a:p>
          <a:p>
            <a:r>
              <a:rPr lang="en-US" sz="3200"/>
              <a:t>- Guess the word correctly  </a:t>
            </a:r>
            <a:r>
              <a:rPr lang="en-US" sz="3200">
                <a:sym typeface="Wingdings" panose="05000000000000000000" pitchFamily="2" charset="2"/>
              </a:rPr>
              <a:t> 1</a:t>
            </a:r>
            <a:r>
              <a:rPr lang="en-US" sz="3200"/>
              <a:t> point </a:t>
            </a:r>
          </a:p>
          <a:p>
            <a:r>
              <a:rPr lang="en-US" sz="3200"/>
              <a:t>- The group having more points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970" y="10171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8" y="2945554"/>
            <a:ext cx="1094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your friends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015927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Listen and mark the intonation in these questions, using (rising intonation) or (falling intonation). Then </a:t>
            </a:r>
            <a:r>
              <a:rPr lang="en-US" sz="2800" b="1" dirty="0" err="1">
                <a:effectLst/>
                <a:ea typeface="Calibri" panose="020F0502020204030204" pitchFamily="34" charset="0"/>
              </a:rPr>
              <a:t>practise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 saying them in pairs.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4400" b="1" dirty="0"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83EA0-19D7-614E-A46E-BBEC33AE48BC}"/>
              </a:ext>
            </a:extLst>
          </p:cNvPr>
          <p:cNvSpPr txBox="1"/>
          <p:nvPr/>
        </p:nvSpPr>
        <p:spPr>
          <a:xfrm>
            <a:off x="1938528" y="2423317"/>
            <a:ext cx="7991856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Are you interested in studying at university?</a:t>
            </a:r>
            <a:r>
              <a:rPr lang="en-SG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How much is the fee for this cooking course?</a:t>
            </a:r>
            <a:r>
              <a:rPr lang="en-SG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SG" sz="2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Did you attend the education fair?</a:t>
            </a:r>
            <a:r>
              <a:rPr lang="en-SG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Who would like to train to become a tour guide?</a:t>
            </a:r>
            <a:r>
              <a:rPr lang="en-SG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8680EDC-A960-6A4F-9FC5-8E2A42DAC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66" y="3752872"/>
            <a:ext cx="1305306" cy="379823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42FAAA-D988-E14C-9EBE-841C8A35E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5272338"/>
            <a:ext cx="1305306" cy="379823"/>
          </a:xfrm>
          <a:prstGeom prst="rect">
            <a:avLst/>
          </a:prstGeom>
          <a:noFill/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6EA178F-D6E7-E54E-9EFD-28C8A38C6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7" y="2676039"/>
            <a:ext cx="1550665" cy="620113"/>
          </a:xfrm>
          <a:prstGeom prst="rect">
            <a:avLst/>
          </a:prstGeom>
          <a:noFill/>
        </p:spPr>
      </p:pic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775B699-D01C-C043-8436-60466AEC7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69" y="4408919"/>
            <a:ext cx="1550665" cy="620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Complete the text. Use the correct form of the words and phrase in the box.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endParaRPr lang="en-US" sz="48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84ED0-B795-2D41-AD3B-D674FE7185EA}"/>
              </a:ext>
            </a:extLst>
          </p:cNvPr>
          <p:cNvSpPr txBox="1"/>
          <p:nvPr/>
        </p:nvSpPr>
        <p:spPr>
          <a:xfrm>
            <a:off x="408763" y="3590272"/>
            <a:ext cx="113744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effectLst/>
              </a:rPr>
              <a:t>Nowadays, there are educational opportunities available to all (1)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_______________</a:t>
            </a:r>
            <a:r>
              <a:rPr lang="en-US" sz="2400" dirty="0">
                <a:effectLst/>
              </a:rPr>
              <a:t>. If they want to earn an academic degree, they can continue their studies at (2)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______________ </a:t>
            </a:r>
            <a:r>
              <a:rPr lang="en-US" sz="2400" dirty="0">
                <a:effectLst/>
              </a:rPr>
              <a:t>institutions. But if they want to gain practical and job-specific skills, then vocational education is the perfect choice for them.</a:t>
            </a:r>
          </a:p>
          <a:p>
            <a:pPr algn="just"/>
            <a:r>
              <a:rPr lang="en-US" sz="2400" dirty="0">
                <a:effectLst/>
              </a:rPr>
              <a:t>At vocational schools, they can also do (3)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________________ </a:t>
            </a:r>
            <a:r>
              <a:rPr lang="en-US" sz="2400" dirty="0">
                <a:effectLst/>
              </a:rPr>
              <a:t>and learn from skilled people on the job. Having qualifications from good educational (4)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_______________ </a:t>
            </a:r>
            <a:r>
              <a:rPr lang="en-US" sz="2400" dirty="0">
                <a:effectLst/>
              </a:rPr>
              <a:t>helps young people find jobs immediately after (5) </a:t>
            </a:r>
            <a:r>
              <a:rPr lang="en-US" sz="2400" dirty="0">
                <a:solidFill>
                  <a:srgbClr val="808080"/>
                </a:solidFill>
                <a:effectLst/>
              </a:rPr>
              <a:t>__________________</a:t>
            </a:r>
            <a:r>
              <a:rPr lang="en-US" sz="2400" dirty="0">
                <a:effectLst/>
              </a:rPr>
              <a:t>.</a:t>
            </a:r>
          </a:p>
          <a:p>
            <a:pPr algn="just"/>
            <a:endParaRPr lang="en-VN" sz="24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F0D9291-66FD-DB45-8CA6-17B90E14EB2C}"/>
              </a:ext>
            </a:extLst>
          </p:cNvPr>
          <p:cNvSpPr/>
          <p:nvPr/>
        </p:nvSpPr>
        <p:spPr>
          <a:xfrm>
            <a:off x="323088" y="2213070"/>
            <a:ext cx="11868912" cy="893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effectLst/>
            </a:endParaRPr>
          </a:p>
          <a:p>
            <a:pPr algn="ctr"/>
            <a:r>
              <a:rPr lang="en-US" sz="2400" dirty="0">
                <a:effectLst/>
              </a:rPr>
              <a:t>school-leaver             apprenticeship               higher education           graduation          institution</a:t>
            </a:r>
          </a:p>
          <a:p>
            <a:pPr algn="ctr"/>
            <a:endParaRPr lang="en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0C038-3687-3046-98C9-82D93963D4FE}"/>
              </a:ext>
            </a:extLst>
          </p:cNvPr>
          <p:cNvSpPr txBox="1"/>
          <p:nvPr/>
        </p:nvSpPr>
        <p:spPr>
          <a:xfrm>
            <a:off x="8956301" y="3590272"/>
            <a:ext cx="203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school-leavers</a:t>
            </a:r>
            <a:r>
              <a:rPr lang="en-VN" sz="2400" dirty="0">
                <a:solidFill>
                  <a:srgbClr val="FF0000"/>
                </a:solidFill>
                <a:effectLst/>
              </a:rPr>
              <a:t> 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F01BE-4F15-6E45-8CBA-74BAA52CA8E7}"/>
              </a:ext>
            </a:extLst>
          </p:cNvPr>
          <p:cNvSpPr txBox="1"/>
          <p:nvPr/>
        </p:nvSpPr>
        <p:spPr>
          <a:xfrm>
            <a:off x="494438" y="4356765"/>
            <a:ext cx="2368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higher education</a:t>
            </a:r>
            <a:r>
              <a:rPr lang="en-VN" sz="2400" dirty="0">
                <a:solidFill>
                  <a:srgbClr val="FF0000"/>
                </a:solidFill>
                <a:effectLst/>
              </a:rPr>
              <a:t> 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E2BFC-FCD2-8848-ACDF-87E4D6F68456}"/>
              </a:ext>
            </a:extLst>
          </p:cNvPr>
          <p:cNvSpPr txBox="1"/>
          <p:nvPr/>
        </p:nvSpPr>
        <p:spPr>
          <a:xfrm>
            <a:off x="6521600" y="5044392"/>
            <a:ext cx="223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apprenticeships</a:t>
            </a:r>
            <a:r>
              <a:rPr lang="en-VN" sz="2400" dirty="0">
                <a:solidFill>
                  <a:srgbClr val="FF0000"/>
                </a:solidFill>
                <a:effectLst/>
              </a:rPr>
              <a:t> 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D20E49-B6BE-1C4D-B71E-3A5EEF882663}"/>
              </a:ext>
            </a:extLst>
          </p:cNvPr>
          <p:cNvSpPr txBox="1"/>
          <p:nvPr/>
        </p:nvSpPr>
        <p:spPr>
          <a:xfrm>
            <a:off x="9332686" y="5413724"/>
            <a:ext cx="165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institutions 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4179C-2E06-E24E-B4E0-A8F782E4D6D4}"/>
              </a:ext>
            </a:extLst>
          </p:cNvPr>
          <p:cNvSpPr txBox="1"/>
          <p:nvPr/>
        </p:nvSpPr>
        <p:spPr>
          <a:xfrm>
            <a:off x="6735312" y="5806139"/>
            <a:ext cx="161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graduation</a:t>
            </a:r>
            <a:r>
              <a:rPr lang="en-VN" sz="2400" dirty="0">
                <a:solidFill>
                  <a:srgbClr val="FF0000"/>
                </a:solidFill>
                <a:effectLst/>
              </a:rPr>
              <a:t> </a:t>
            </a:r>
            <a:endParaRPr lang="en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8911</TotalTime>
  <Words>583</Words>
  <Application>Microsoft Macintosh PowerPoint</Application>
  <PresentationFormat>Widescreen</PresentationFormat>
  <Paragraphs>94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Huế Bùi Thanh</cp:lastModifiedBy>
  <cp:revision>169</cp:revision>
  <dcterms:created xsi:type="dcterms:W3CDTF">2020-12-09T02:04:09Z</dcterms:created>
  <dcterms:modified xsi:type="dcterms:W3CDTF">2023-01-17T03:20:54Z</dcterms:modified>
</cp:coreProperties>
</file>