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0"/>
  </p:notesMasterIdLst>
  <p:sldIdLst>
    <p:sldId id="257" r:id="rId3"/>
    <p:sldId id="256" r:id="rId4"/>
    <p:sldId id="283" r:id="rId5"/>
    <p:sldId id="328" r:id="rId6"/>
    <p:sldId id="339" r:id="rId7"/>
    <p:sldId id="340" r:id="rId8"/>
    <p:sldId id="341" r:id="rId9"/>
    <p:sldId id="298" r:id="rId10"/>
    <p:sldId id="270" r:id="rId11"/>
    <p:sldId id="310" r:id="rId12"/>
    <p:sldId id="332" r:id="rId13"/>
    <p:sldId id="342" r:id="rId14"/>
    <p:sldId id="346" r:id="rId15"/>
    <p:sldId id="345" r:id="rId16"/>
    <p:sldId id="263" r:id="rId17"/>
    <p:sldId id="271" r:id="rId18"/>
    <p:sldId id="335" r:id="rId19"/>
    <p:sldId id="336" r:id="rId20"/>
    <p:sldId id="347" r:id="rId21"/>
    <p:sldId id="260" r:id="rId22"/>
    <p:sldId id="348" r:id="rId23"/>
    <p:sldId id="349" r:id="rId24"/>
    <p:sldId id="350" r:id="rId25"/>
    <p:sldId id="351" r:id="rId26"/>
    <p:sldId id="352" r:id="rId27"/>
    <p:sldId id="353" r:id="rId28"/>
    <p:sldId id="354" r:id="rId29"/>
    <p:sldId id="355" r:id="rId30"/>
    <p:sldId id="258" r:id="rId31"/>
    <p:sldId id="356" r:id="rId32"/>
    <p:sldId id="338" r:id="rId33"/>
    <p:sldId id="337" r:id="rId34"/>
    <p:sldId id="357" r:id="rId35"/>
    <p:sldId id="358" r:id="rId36"/>
    <p:sldId id="359" r:id="rId37"/>
    <p:sldId id="268" r:id="rId38"/>
    <p:sldId id="269" r:id="rId39"/>
  </p:sldIdLst>
  <p:sldSz cx="18288000" cy="10287000"/>
  <p:notesSz cx="6858000" cy="9144000"/>
  <p:embeddedFontLst>
    <p:embeddedFont>
      <p:font typeface="Montserrat" panose="020B0604020202020204" charset="0"/>
      <p:regular r:id="rId41"/>
      <p:bold r:id="rId42"/>
      <p:italic r:id="rId43"/>
      <p:boldItalic r:id="rId44"/>
    </p:embeddedFont>
    <p:embeddedFont>
      <p:font typeface="Malgun Gothic" panose="020B0503020000020004" pitchFamily="34" charset="-127"/>
      <p:regular r:id="rId45"/>
      <p:bold r:id="rId46"/>
    </p:embeddedFont>
    <p:embeddedFont>
      <p:font typeface="Anton" panose="020B0604020202020204" charset="0"/>
      <p:regular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103" autoAdjust="0"/>
  </p:normalViewPr>
  <p:slideViewPr>
    <p:cSldViewPr>
      <p:cViewPr varScale="1">
        <p:scale>
          <a:sx n="42" d="100"/>
          <a:sy n="42" d="100"/>
        </p:scale>
        <p:origin x="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3DC79-1F9E-4EE1-82D5-4973BF2725BE}"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DD517-68FC-4A63-A08E-FD122F82A9CA}" type="slidenum">
              <a:rPr lang="en-US" smtClean="0"/>
              <a:t>‹#›</a:t>
            </a:fld>
            <a:endParaRPr lang="en-US"/>
          </a:p>
        </p:txBody>
      </p:sp>
    </p:spTree>
    <p:extLst>
      <p:ext uri="{BB962C8B-B14F-4D97-AF65-F5344CB8AC3E}">
        <p14:creationId xmlns:p14="http://schemas.microsoft.com/office/powerpoint/2010/main" val="231555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t>20</a:t>
            </a:fld>
            <a:endParaRPr lang="en-US"/>
          </a:p>
        </p:txBody>
      </p:sp>
    </p:spTree>
    <p:extLst>
      <p:ext uri="{BB962C8B-B14F-4D97-AF65-F5344CB8AC3E}">
        <p14:creationId xmlns:p14="http://schemas.microsoft.com/office/powerpoint/2010/main" val="161929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40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87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62"/>
            <a:ext cx="13716000" cy="2483644"/>
          </a:xfrm>
        </p:spPr>
        <p:txBody>
          <a:bodyPr/>
          <a:lstStyle>
            <a:lvl1pPr marL="0" indent="0" algn="ctr">
              <a:buNone/>
              <a:defRPr sz="3600"/>
            </a:lvl1pPr>
            <a:lvl2pPr marL="685816" indent="0" algn="ctr">
              <a:buNone/>
              <a:defRPr sz="3000"/>
            </a:lvl2pPr>
            <a:lvl3pPr marL="1371636" indent="0" algn="ctr">
              <a:buNone/>
              <a:defRPr sz="2700"/>
            </a:lvl3pPr>
            <a:lvl4pPr marL="2057452" indent="0" algn="ctr">
              <a:buNone/>
              <a:defRPr sz="2400"/>
            </a:lvl4pPr>
            <a:lvl5pPr marL="2743268" indent="0" algn="ctr">
              <a:buNone/>
              <a:defRPr sz="2400"/>
            </a:lvl5pPr>
            <a:lvl6pPr marL="3429088" indent="0" algn="ctr">
              <a:buNone/>
              <a:defRPr sz="2400"/>
            </a:lvl6pPr>
            <a:lvl7pPr marL="4114904" indent="0" algn="ctr">
              <a:buNone/>
              <a:defRPr sz="2400"/>
            </a:lvl7pPr>
            <a:lvl8pPr marL="4800720" indent="0" algn="ctr">
              <a:buNone/>
              <a:defRPr sz="2400"/>
            </a:lvl8pPr>
            <a:lvl9pPr marL="5486536"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96699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458128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13"/>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201"/>
            <a:ext cx="15773400" cy="2250282"/>
          </a:xfrm>
        </p:spPr>
        <p:txBody>
          <a:bodyPr/>
          <a:lstStyle>
            <a:lvl1pPr marL="0" indent="0">
              <a:buNone/>
              <a:defRPr sz="3600">
                <a:solidFill>
                  <a:schemeClr val="tx1">
                    <a:tint val="75000"/>
                  </a:schemeClr>
                </a:solidFill>
              </a:defRPr>
            </a:lvl1pPr>
            <a:lvl2pPr marL="685816" indent="0">
              <a:buNone/>
              <a:defRPr sz="3000">
                <a:solidFill>
                  <a:schemeClr val="tx1">
                    <a:tint val="75000"/>
                  </a:schemeClr>
                </a:solidFill>
              </a:defRPr>
            </a:lvl2pPr>
            <a:lvl3pPr marL="1371636" indent="0">
              <a:buNone/>
              <a:defRPr sz="2700">
                <a:solidFill>
                  <a:schemeClr val="tx1">
                    <a:tint val="75000"/>
                  </a:schemeClr>
                </a:solidFill>
              </a:defRPr>
            </a:lvl3pPr>
            <a:lvl4pPr marL="2057452" indent="0">
              <a:buNone/>
              <a:defRPr sz="2400">
                <a:solidFill>
                  <a:schemeClr val="tx1">
                    <a:tint val="75000"/>
                  </a:schemeClr>
                </a:solidFill>
              </a:defRPr>
            </a:lvl4pPr>
            <a:lvl5pPr marL="2743268" indent="0">
              <a:buNone/>
              <a:defRPr sz="2400">
                <a:solidFill>
                  <a:schemeClr val="tx1">
                    <a:tint val="75000"/>
                  </a:schemeClr>
                </a:solidFill>
              </a:defRPr>
            </a:lvl5pPr>
            <a:lvl6pPr marL="3429088" indent="0">
              <a:buNone/>
              <a:defRPr sz="2400">
                <a:solidFill>
                  <a:schemeClr val="tx1">
                    <a:tint val="75000"/>
                  </a:schemeClr>
                </a:solidFill>
              </a:defRPr>
            </a:lvl6pPr>
            <a:lvl7pPr marL="4114904" indent="0">
              <a:buNone/>
              <a:defRPr sz="2400">
                <a:solidFill>
                  <a:schemeClr val="tx1">
                    <a:tint val="75000"/>
                  </a:schemeClr>
                </a:solidFill>
              </a:defRPr>
            </a:lvl7pPr>
            <a:lvl8pPr marL="4800720" indent="0">
              <a:buNone/>
              <a:defRPr sz="2400">
                <a:solidFill>
                  <a:schemeClr val="tx1">
                    <a:tint val="75000"/>
                  </a:schemeClr>
                </a:solidFill>
              </a:defRPr>
            </a:lvl8pPr>
            <a:lvl9pPr marL="5486536"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78460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714068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91"/>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7" y="2521746"/>
            <a:ext cx="7736682" cy="1235868"/>
          </a:xfrm>
        </p:spPr>
        <p:txBody>
          <a:bodyPr anchor="b"/>
          <a:lstStyle>
            <a:lvl1pPr marL="0" indent="0">
              <a:buNone/>
              <a:defRPr sz="3600" b="1"/>
            </a:lvl1pPr>
            <a:lvl2pPr marL="685816" indent="0">
              <a:buNone/>
              <a:defRPr sz="3000" b="1"/>
            </a:lvl2pPr>
            <a:lvl3pPr marL="1371636" indent="0">
              <a:buNone/>
              <a:defRPr sz="2700" b="1"/>
            </a:lvl3pPr>
            <a:lvl4pPr marL="2057452" indent="0">
              <a:buNone/>
              <a:defRPr sz="2400" b="1"/>
            </a:lvl4pPr>
            <a:lvl5pPr marL="2743268" indent="0">
              <a:buNone/>
              <a:defRPr sz="2400" b="1"/>
            </a:lvl5pPr>
            <a:lvl6pPr marL="3429088" indent="0">
              <a:buNone/>
              <a:defRPr sz="2400" b="1"/>
            </a:lvl6pPr>
            <a:lvl7pPr marL="4114904" indent="0">
              <a:buNone/>
              <a:defRPr sz="2400" b="1"/>
            </a:lvl7pPr>
            <a:lvl8pPr marL="4800720" indent="0">
              <a:buNone/>
              <a:defRPr sz="2400" b="1"/>
            </a:lvl8pPr>
            <a:lvl9pPr marL="5486536"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7" y="3757619"/>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5" y="2521746"/>
            <a:ext cx="7774782" cy="1235868"/>
          </a:xfrm>
        </p:spPr>
        <p:txBody>
          <a:bodyPr anchor="b"/>
          <a:lstStyle>
            <a:lvl1pPr marL="0" indent="0">
              <a:buNone/>
              <a:defRPr sz="3600" b="1"/>
            </a:lvl1pPr>
            <a:lvl2pPr marL="685816" indent="0">
              <a:buNone/>
              <a:defRPr sz="3000" b="1"/>
            </a:lvl2pPr>
            <a:lvl3pPr marL="1371636" indent="0">
              <a:buNone/>
              <a:defRPr sz="2700" b="1"/>
            </a:lvl3pPr>
            <a:lvl4pPr marL="2057452" indent="0">
              <a:buNone/>
              <a:defRPr sz="2400" b="1"/>
            </a:lvl4pPr>
            <a:lvl5pPr marL="2743268" indent="0">
              <a:buNone/>
              <a:defRPr sz="2400" b="1"/>
            </a:lvl5pPr>
            <a:lvl6pPr marL="3429088" indent="0">
              <a:buNone/>
              <a:defRPr sz="2400" b="1"/>
            </a:lvl6pPr>
            <a:lvl7pPr marL="4114904" indent="0">
              <a:buNone/>
              <a:defRPr sz="2400" b="1"/>
            </a:lvl7pPr>
            <a:lvl8pPr marL="4800720" indent="0">
              <a:buNone/>
              <a:defRPr sz="2400" b="1"/>
            </a:lvl8pPr>
            <a:lvl9pPr marL="5486536"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5" y="3757619"/>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8" name="页脚占位符 7"/>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9" name="灯片编号占位符 8"/>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451854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4" name="页脚占位符 3"/>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5" name="灯片编号占位符 4"/>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410643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3" name="页脚占位符 2"/>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4" name="灯片编号占位符 3"/>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078234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8"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43"/>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8" y="3086105"/>
            <a:ext cx="5898356" cy="5717382"/>
          </a:xfrm>
        </p:spPr>
        <p:txBody>
          <a:bodyPr/>
          <a:lstStyle>
            <a:lvl1pPr marL="0" indent="0">
              <a:buNone/>
              <a:defRPr sz="2400"/>
            </a:lvl1pPr>
            <a:lvl2pPr marL="685816" indent="0">
              <a:buNone/>
              <a:defRPr sz="2100"/>
            </a:lvl2pPr>
            <a:lvl3pPr marL="1371636" indent="0">
              <a:buNone/>
              <a:defRPr sz="1800"/>
            </a:lvl3pPr>
            <a:lvl4pPr marL="2057452" indent="0">
              <a:buNone/>
              <a:defRPr sz="1500"/>
            </a:lvl4pPr>
            <a:lvl5pPr marL="2743268" indent="0">
              <a:buNone/>
              <a:defRPr sz="1500"/>
            </a:lvl5pPr>
            <a:lvl6pPr marL="3429088" indent="0">
              <a:buNone/>
              <a:defRPr sz="1500"/>
            </a:lvl6pPr>
            <a:lvl7pPr marL="4114904" indent="0">
              <a:buNone/>
              <a:defRPr sz="1500"/>
            </a:lvl7pPr>
            <a:lvl8pPr marL="4800720" indent="0">
              <a:buNone/>
              <a:defRPr sz="1500"/>
            </a:lvl8pPr>
            <a:lvl9pPr marL="5486536"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737299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8"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43"/>
            <a:ext cx="9258300" cy="7310438"/>
          </a:xfrm>
        </p:spPr>
        <p:txBody>
          <a:bodyPr/>
          <a:lstStyle>
            <a:lvl1pPr marL="0" indent="0">
              <a:buNone/>
              <a:defRPr sz="4800"/>
            </a:lvl1pPr>
            <a:lvl2pPr marL="685816" indent="0">
              <a:buNone/>
              <a:defRPr sz="4200"/>
            </a:lvl2pPr>
            <a:lvl3pPr marL="1371636" indent="0">
              <a:buNone/>
              <a:defRPr sz="3600"/>
            </a:lvl3pPr>
            <a:lvl4pPr marL="2057452" indent="0">
              <a:buNone/>
              <a:defRPr sz="3000"/>
            </a:lvl4pPr>
            <a:lvl5pPr marL="2743268" indent="0">
              <a:buNone/>
              <a:defRPr sz="3000"/>
            </a:lvl5pPr>
            <a:lvl6pPr marL="3429088" indent="0">
              <a:buNone/>
              <a:defRPr sz="3000"/>
            </a:lvl6pPr>
            <a:lvl7pPr marL="4114904" indent="0">
              <a:buNone/>
              <a:defRPr sz="3000"/>
            </a:lvl7pPr>
            <a:lvl8pPr marL="4800720" indent="0">
              <a:buNone/>
              <a:defRPr sz="3000"/>
            </a:lvl8pPr>
            <a:lvl9pPr marL="5486536" indent="0">
              <a:buNone/>
              <a:defRPr sz="3000"/>
            </a:lvl9pPr>
          </a:lstStyle>
          <a:p>
            <a:endParaRPr lang="zh-CN" altLang="en-US"/>
          </a:p>
        </p:txBody>
      </p:sp>
      <p:sp>
        <p:nvSpPr>
          <p:cNvPr id="4" name="文本占位符 3"/>
          <p:cNvSpPr>
            <a:spLocks noGrp="1"/>
          </p:cNvSpPr>
          <p:nvPr>
            <p:ph type="body" sz="half" idx="2" hasCustomPrompt="1"/>
          </p:nvPr>
        </p:nvSpPr>
        <p:spPr>
          <a:xfrm>
            <a:off x="1259688" y="3086105"/>
            <a:ext cx="5898356" cy="5717382"/>
          </a:xfrm>
        </p:spPr>
        <p:txBody>
          <a:bodyPr/>
          <a:lstStyle>
            <a:lvl1pPr marL="0" indent="0">
              <a:buNone/>
              <a:defRPr sz="2400"/>
            </a:lvl1pPr>
            <a:lvl2pPr marL="685816" indent="0">
              <a:buNone/>
              <a:defRPr sz="2100"/>
            </a:lvl2pPr>
            <a:lvl3pPr marL="1371636" indent="0">
              <a:buNone/>
              <a:defRPr sz="1800"/>
            </a:lvl3pPr>
            <a:lvl4pPr marL="2057452" indent="0">
              <a:buNone/>
              <a:defRPr sz="1500"/>
            </a:lvl4pPr>
            <a:lvl5pPr marL="2743268" indent="0">
              <a:buNone/>
              <a:defRPr sz="1500"/>
            </a:lvl5pPr>
            <a:lvl6pPr marL="3429088" indent="0">
              <a:buNone/>
              <a:defRPr sz="1500"/>
            </a:lvl6pPr>
            <a:lvl7pPr marL="4114904" indent="0">
              <a:buNone/>
              <a:defRPr sz="1500"/>
            </a:lvl7pPr>
            <a:lvl8pPr marL="4800720" indent="0">
              <a:buNone/>
              <a:defRPr sz="1500"/>
            </a:lvl8pPr>
            <a:lvl9pPr marL="5486536"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3472112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198542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3" y="547693"/>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5" y="547693"/>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2023/10/20</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09057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91"/>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8"/>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pPr defTabSz="1828800">
              <a:defRPr/>
            </a:pPr>
            <a:fld id="{723A3EFB-E5A4-4F85-84D0-3F54949E58B5}" type="datetimeFigureOut">
              <a:rPr lang="zh-CN" altLang="en-US" smtClean="0">
                <a:solidFill>
                  <a:prstClr val="black">
                    <a:tint val="75000"/>
                  </a:prstClr>
                </a:solidFill>
                <a:cs typeface="Arial"/>
                <a:sym typeface="Arial"/>
              </a:rPr>
              <a:pPr defTabSz="1828800">
                <a:defRPr/>
              </a:pPr>
              <a:t>2023/10/20</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8"/>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pPr defTabSz="1828800">
              <a:defRPr/>
            </a:pPr>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8"/>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pPr defTabSz="1828800">
              <a:defRPr/>
            </a:pPr>
            <a:fld id="{7D41E1E3-0430-46C2-B0D3-2490A70B1299}" type="slidenum">
              <a:rPr lang="zh-CN" altLang="en-US" smtClean="0">
                <a:solidFill>
                  <a:prstClr val="black">
                    <a:tint val="75000"/>
                  </a:prstClr>
                </a:solidFill>
                <a:cs typeface="Arial"/>
                <a:sym typeface="Arial"/>
              </a:rPr>
              <a:pPr defTabSz="1828800">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13323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3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8" indent="-342908" algn="l" defTabSz="1371636"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28" indent="-342908" algn="l" defTabSz="1371636"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44" indent="-342908" algn="l" defTabSz="1371636"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60"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76"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96"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812"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628"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448"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36" rtl="0" eaLnBrk="1" latinLnBrk="0" hangingPunct="1">
        <a:defRPr sz="2700" kern="1200">
          <a:solidFill>
            <a:schemeClr val="tx1"/>
          </a:solidFill>
          <a:latin typeface="+mn-lt"/>
          <a:ea typeface="+mn-ea"/>
          <a:cs typeface="+mn-cs"/>
        </a:defRPr>
      </a:lvl1pPr>
      <a:lvl2pPr marL="685816" algn="l" defTabSz="1371636" rtl="0" eaLnBrk="1" latinLnBrk="0" hangingPunct="1">
        <a:defRPr sz="2700" kern="1200">
          <a:solidFill>
            <a:schemeClr val="tx1"/>
          </a:solidFill>
          <a:latin typeface="+mn-lt"/>
          <a:ea typeface="+mn-ea"/>
          <a:cs typeface="+mn-cs"/>
        </a:defRPr>
      </a:lvl2pPr>
      <a:lvl3pPr marL="1371636" algn="l" defTabSz="1371636" rtl="0" eaLnBrk="1" latinLnBrk="0" hangingPunct="1">
        <a:defRPr sz="2700" kern="1200">
          <a:solidFill>
            <a:schemeClr val="tx1"/>
          </a:solidFill>
          <a:latin typeface="+mn-lt"/>
          <a:ea typeface="+mn-ea"/>
          <a:cs typeface="+mn-cs"/>
        </a:defRPr>
      </a:lvl3pPr>
      <a:lvl4pPr marL="2057452" algn="l" defTabSz="1371636" rtl="0" eaLnBrk="1" latinLnBrk="0" hangingPunct="1">
        <a:defRPr sz="2700" kern="1200">
          <a:solidFill>
            <a:schemeClr val="tx1"/>
          </a:solidFill>
          <a:latin typeface="+mn-lt"/>
          <a:ea typeface="+mn-ea"/>
          <a:cs typeface="+mn-cs"/>
        </a:defRPr>
      </a:lvl4pPr>
      <a:lvl5pPr marL="2743268" algn="l" defTabSz="1371636" rtl="0" eaLnBrk="1" latinLnBrk="0" hangingPunct="1">
        <a:defRPr sz="2700" kern="1200">
          <a:solidFill>
            <a:schemeClr val="tx1"/>
          </a:solidFill>
          <a:latin typeface="+mn-lt"/>
          <a:ea typeface="+mn-ea"/>
          <a:cs typeface="+mn-cs"/>
        </a:defRPr>
      </a:lvl5pPr>
      <a:lvl6pPr marL="3429088" algn="l" defTabSz="1371636" rtl="0" eaLnBrk="1" latinLnBrk="0" hangingPunct="1">
        <a:defRPr sz="2700" kern="1200">
          <a:solidFill>
            <a:schemeClr val="tx1"/>
          </a:solidFill>
          <a:latin typeface="+mn-lt"/>
          <a:ea typeface="+mn-ea"/>
          <a:cs typeface="+mn-cs"/>
        </a:defRPr>
      </a:lvl6pPr>
      <a:lvl7pPr marL="4114904" algn="l" defTabSz="1371636" rtl="0" eaLnBrk="1" latinLnBrk="0" hangingPunct="1">
        <a:defRPr sz="2700" kern="1200">
          <a:solidFill>
            <a:schemeClr val="tx1"/>
          </a:solidFill>
          <a:latin typeface="+mn-lt"/>
          <a:ea typeface="+mn-ea"/>
          <a:cs typeface="+mn-cs"/>
        </a:defRPr>
      </a:lvl7pPr>
      <a:lvl8pPr marL="4800720" algn="l" defTabSz="1371636" rtl="0" eaLnBrk="1" latinLnBrk="0" hangingPunct="1">
        <a:defRPr sz="2700" kern="1200">
          <a:solidFill>
            <a:schemeClr val="tx1"/>
          </a:solidFill>
          <a:latin typeface="+mn-lt"/>
          <a:ea typeface="+mn-ea"/>
          <a:cs typeface="+mn-cs"/>
        </a:defRPr>
      </a:lvl8pPr>
      <a:lvl9pPr marL="5486536" algn="l" defTabSz="137163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14.png"/><Relationship Id="rId17" Type="http://schemas.openxmlformats.org/officeDocument/2006/relationships/image" Target="../media/image11.png"/><Relationship Id="rId2" Type="http://schemas.openxmlformats.org/officeDocument/2006/relationships/image" Target="../media/image12.png"/><Relationship Id="rId16" Type="http://schemas.openxmlformats.org/officeDocument/2006/relationships/image" Target="../media/image13.png"/><Relationship Id="rId1" Type="http://schemas.openxmlformats.org/officeDocument/2006/relationships/slideLayout" Target="../slideLayouts/slideLayout7.xml"/><Relationship Id="rId15" Type="http://schemas.openxmlformats.org/officeDocument/2006/relationships/image" Target="../media/image24.svg"/><Relationship Id="rId19" Type="http://schemas.openxmlformats.org/officeDocument/2006/relationships/image" Target="../media/image15.png"/></Relationships>
</file>

<file path=ppt/slides/_rels/slide11.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9.png"/><Relationship Id="rId16" Type="http://schemas.openxmlformats.org/officeDocument/2006/relationships/image" Target="../media/image17.png"/><Relationship Id="rId1" Type="http://schemas.openxmlformats.org/officeDocument/2006/relationships/slideLayout" Target="../slideLayouts/slideLayout7.xml"/><Relationship Id="rId15"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9.png"/><Relationship Id="rId16" Type="http://schemas.openxmlformats.org/officeDocument/2006/relationships/image" Target="../media/image19.png"/><Relationship Id="rId1" Type="http://schemas.openxmlformats.org/officeDocument/2006/relationships/slideLayout" Target="../slideLayouts/slideLayout7.xml"/><Relationship Id="rId15" Type="http://schemas.openxmlformats.org/officeDocument/2006/relationships/image" Target="../media/image11.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18" Type="http://schemas.openxmlformats.org/officeDocument/2006/relationships/image" Target="../media/image14.png"/><Relationship Id="rId17" Type="http://schemas.openxmlformats.org/officeDocument/2006/relationships/image" Target="../media/image11.png"/><Relationship Id="rId2" Type="http://schemas.openxmlformats.org/officeDocument/2006/relationships/image" Target="../media/image12.png"/><Relationship Id="rId16" Type="http://schemas.openxmlformats.org/officeDocument/2006/relationships/image" Target="../media/image20.png"/><Relationship Id="rId1" Type="http://schemas.openxmlformats.org/officeDocument/2006/relationships/slideLayout" Target="../slideLayouts/slideLayout7.xml"/><Relationship Id="rId15" Type="http://schemas.openxmlformats.org/officeDocument/2006/relationships/image" Target="../media/image24.svg"/></Relationships>
</file>

<file path=ppt/slides/_rels/slide14.xml.rels><?xml version="1.0" encoding="UTF-8" standalone="yes"?>
<Relationships xmlns="http://schemas.openxmlformats.org/package/2006/relationships"><Relationship Id="rId18" Type="http://schemas.openxmlformats.org/officeDocument/2006/relationships/image" Target="../media/image14.png"/><Relationship Id="rId17" Type="http://schemas.openxmlformats.org/officeDocument/2006/relationships/image" Target="../media/image11.png"/><Relationship Id="rId2" Type="http://schemas.openxmlformats.org/officeDocument/2006/relationships/image" Target="../media/image12.png"/><Relationship Id="rId16" Type="http://schemas.openxmlformats.org/officeDocument/2006/relationships/image" Target="../media/image21.png"/><Relationship Id="rId1" Type="http://schemas.openxmlformats.org/officeDocument/2006/relationships/slideLayout" Target="../slideLayouts/slideLayout7.xml"/><Relationship Id="rId15"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7"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sv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3" Type="http://schemas.openxmlformats.org/officeDocument/2006/relationships/image" Target="../media/image42.svg"/><Relationship Id="rId18" Type="http://schemas.openxmlformats.org/officeDocument/2006/relationships/image" Target="../media/image35.png"/><Relationship Id="rId17" Type="http://schemas.microsoft.com/office/2007/relationships/hdphoto" Target="../media/hdphoto4.wdp"/><Relationship Id="rId2" Type="http://schemas.openxmlformats.org/officeDocument/2006/relationships/image" Target="../media/image9.png"/><Relationship Id="rId16" Type="http://schemas.openxmlformats.org/officeDocument/2006/relationships/image" Target="../media/image34.png"/><Relationship Id="rId1" Type="http://schemas.openxmlformats.org/officeDocument/2006/relationships/slideLayout" Target="../slideLayouts/slideLayout7.xml"/><Relationship Id="rId15" Type="http://schemas.microsoft.com/office/2007/relationships/hdphoto" Target="../media/hdphoto3.wdp"/><Relationship Id="rId19" Type="http://schemas.openxmlformats.org/officeDocument/2006/relationships/image" Target="../media/image36.pn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9.png"/><Relationship Id="rId16" Type="http://schemas.openxmlformats.org/officeDocument/2006/relationships/image" Target="../media/image36.png"/><Relationship Id="rId1" Type="http://schemas.openxmlformats.org/officeDocument/2006/relationships/slideLayout" Target="../slideLayouts/slideLayout7.xml"/><Relationship Id="rId15" Type="http://schemas.openxmlformats.org/officeDocument/2006/relationships/image" Target="../media/image38.png"/><Relationship Id="rId14" Type="http://schemas.openxmlformats.org/officeDocument/2006/relationships/image" Target="../media/image37.png"/></Relationships>
</file>

<file path=ppt/slides/_rels/slide25.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9.png"/><Relationship Id="rId16" Type="http://schemas.openxmlformats.org/officeDocument/2006/relationships/image" Target="../media/image36.png"/><Relationship Id="rId1" Type="http://schemas.openxmlformats.org/officeDocument/2006/relationships/slideLayout" Target="../slideLayouts/slideLayout7.xml"/><Relationship Id="rId15" Type="http://schemas.openxmlformats.org/officeDocument/2006/relationships/image" Target="../media/image40.png"/><Relationship Id="rId14" Type="http://schemas.openxmlformats.org/officeDocument/2006/relationships/image" Target="../media/image39.png"/></Relationships>
</file>

<file path=ppt/slides/_rels/slide26.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9.png"/><Relationship Id="rId16" Type="http://schemas.openxmlformats.org/officeDocument/2006/relationships/image" Target="../media/image42.png"/><Relationship Id="rId1" Type="http://schemas.openxmlformats.org/officeDocument/2006/relationships/slideLayout" Target="../slideLayouts/slideLayout7.xml"/><Relationship Id="rId15" Type="http://schemas.openxmlformats.org/officeDocument/2006/relationships/image" Target="../media/image41.png"/><Relationship Id="rId14" Type="http://schemas.openxmlformats.org/officeDocument/2006/relationships/image" Target="../media/image36.png"/></Relationships>
</file>

<file path=ppt/slides/_rels/slide27.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9.png"/><Relationship Id="rId1" Type="http://schemas.openxmlformats.org/officeDocument/2006/relationships/slideLayout" Target="../slideLayouts/slideLayout7.xml"/><Relationship Id="rId15" Type="http://schemas.openxmlformats.org/officeDocument/2006/relationships/image" Target="../media/image43.png"/><Relationship Id="rId14" Type="http://schemas.openxmlformats.org/officeDocument/2006/relationships/image" Target="../media/image36.png"/></Relationships>
</file>

<file path=ppt/slides/_rels/slide28.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9.png"/><Relationship Id="rId1" Type="http://schemas.openxmlformats.org/officeDocument/2006/relationships/slideLayout" Target="../slideLayouts/slideLayout7.xml"/><Relationship Id="rId15" Type="http://schemas.openxmlformats.org/officeDocument/2006/relationships/image" Target="../media/image44.png"/><Relationship Id="rId1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9" Type="http://schemas.openxmlformats.org/officeDocument/2006/relationships/image" Target="../media/image80.svg"/></Relationships>
</file>

<file path=ppt/slides/_rels/slide9.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9.png"/><Relationship Id="rId1" Type="http://schemas.openxmlformats.org/officeDocument/2006/relationships/slideLayout" Target="../slideLayouts/slideLayout7.xml"/><Relationship Id="rId15" Type="http://schemas.openxmlformats.org/officeDocument/2006/relationships/image" Target="../media/image11.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2" name="Group 2"/>
          <p:cNvGrpSpPr/>
          <p:nvPr/>
        </p:nvGrpSpPr>
        <p:grpSpPr>
          <a:xfrm>
            <a:off x="1485900" y="1485900"/>
            <a:ext cx="15354300" cy="7543800"/>
            <a:chOff x="0" y="0"/>
            <a:chExt cx="14831039" cy="7519963"/>
          </a:xfrm>
        </p:grpSpPr>
        <p:sp>
          <p:nvSpPr>
            <p:cNvPr id="3" name="Freeform 3"/>
            <p:cNvSpPr/>
            <p:nvPr/>
          </p:nvSpPr>
          <p:spPr>
            <a:xfrm>
              <a:off x="31750" y="31750"/>
              <a:ext cx="14767539" cy="7456463"/>
            </a:xfrm>
            <a:custGeom>
              <a:avLst/>
              <a:gdLst/>
              <a:ahLst/>
              <a:cxnLst/>
              <a:rect l="l" t="t" r="r" b="b"/>
              <a:pathLst>
                <a:path w="14767539" h="7456463">
                  <a:moveTo>
                    <a:pt x="14674828" y="7456463"/>
                  </a:moveTo>
                  <a:lnTo>
                    <a:pt x="92710" y="7456463"/>
                  </a:lnTo>
                  <a:cubicBezTo>
                    <a:pt x="41910" y="7456463"/>
                    <a:pt x="0" y="7414554"/>
                    <a:pt x="0" y="7363754"/>
                  </a:cubicBezTo>
                  <a:lnTo>
                    <a:pt x="0" y="92710"/>
                  </a:lnTo>
                  <a:cubicBezTo>
                    <a:pt x="0" y="41910"/>
                    <a:pt x="41910" y="0"/>
                    <a:pt x="92710" y="0"/>
                  </a:cubicBezTo>
                  <a:lnTo>
                    <a:pt x="14673559" y="0"/>
                  </a:lnTo>
                  <a:cubicBezTo>
                    <a:pt x="14724359" y="0"/>
                    <a:pt x="14766269" y="41910"/>
                    <a:pt x="14766269" y="92710"/>
                  </a:cubicBezTo>
                  <a:lnTo>
                    <a:pt x="14766269" y="7362483"/>
                  </a:lnTo>
                  <a:cubicBezTo>
                    <a:pt x="14767539" y="7414554"/>
                    <a:pt x="14725628" y="7456463"/>
                    <a:pt x="14674828" y="7456463"/>
                  </a:cubicBezTo>
                  <a:close/>
                </a:path>
              </a:pathLst>
            </a:custGeom>
            <a:solidFill>
              <a:srgbClr val="FFFFFF"/>
            </a:solidFill>
          </p:spPr>
        </p:sp>
        <p:sp>
          <p:nvSpPr>
            <p:cNvPr id="4" name="Freeform 4"/>
            <p:cNvSpPr/>
            <p:nvPr/>
          </p:nvSpPr>
          <p:spPr>
            <a:xfrm>
              <a:off x="0" y="0"/>
              <a:ext cx="14831039" cy="7519963"/>
            </a:xfrm>
            <a:custGeom>
              <a:avLst/>
              <a:gdLst/>
              <a:ahLst/>
              <a:cxnLst/>
              <a:rect l="l" t="t" r="r" b="b"/>
              <a:pathLst>
                <a:path w="14831039" h="7519963">
                  <a:moveTo>
                    <a:pt x="14706578" y="59690"/>
                  </a:moveTo>
                  <a:cubicBezTo>
                    <a:pt x="14742139" y="59690"/>
                    <a:pt x="14771350" y="88900"/>
                    <a:pt x="14771350" y="124460"/>
                  </a:cubicBezTo>
                  <a:lnTo>
                    <a:pt x="14771350" y="7395504"/>
                  </a:lnTo>
                  <a:cubicBezTo>
                    <a:pt x="14771350" y="7431063"/>
                    <a:pt x="14742139" y="7460273"/>
                    <a:pt x="14706578" y="7460273"/>
                  </a:cubicBezTo>
                  <a:lnTo>
                    <a:pt x="124460" y="7460273"/>
                  </a:lnTo>
                  <a:cubicBezTo>
                    <a:pt x="88900" y="7460273"/>
                    <a:pt x="59690" y="7431063"/>
                    <a:pt x="59690" y="7395504"/>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7395504"/>
                  </a:lnTo>
                  <a:cubicBezTo>
                    <a:pt x="0" y="7464083"/>
                    <a:pt x="55880" y="7519963"/>
                    <a:pt x="124460" y="7519963"/>
                  </a:cubicBezTo>
                  <a:lnTo>
                    <a:pt x="14706578" y="7519963"/>
                  </a:lnTo>
                  <a:cubicBezTo>
                    <a:pt x="14775159" y="7519963"/>
                    <a:pt x="14831039" y="7464083"/>
                    <a:pt x="14831039" y="7395504"/>
                  </a:cubicBezTo>
                  <a:lnTo>
                    <a:pt x="14831039" y="124460"/>
                  </a:lnTo>
                  <a:cubicBezTo>
                    <a:pt x="14831039" y="55880"/>
                    <a:pt x="14775159" y="0"/>
                    <a:pt x="14706578" y="0"/>
                  </a:cubicBezTo>
                  <a:close/>
                </a:path>
              </a:pathLst>
            </a:custGeom>
            <a:solidFill>
              <a:srgbClr val="4C527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58910">
            <a:off x="14904940" y="7216260"/>
            <a:ext cx="1553507" cy="1747298"/>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88942">
            <a:off x="1827634" y="1501554"/>
            <a:ext cx="1553507" cy="1747298"/>
          </a:xfrm>
          <a:prstGeom prst="rect">
            <a:avLst/>
          </a:prstGeom>
        </p:spPr>
      </p:pic>
      <p:sp>
        <p:nvSpPr>
          <p:cNvPr id="9" name="Rectangle 8"/>
          <p:cNvSpPr/>
          <p:nvPr/>
        </p:nvSpPr>
        <p:spPr>
          <a:xfrm>
            <a:off x="2743200" y="2600638"/>
            <a:ext cx="13106400" cy="5286062"/>
          </a:xfrm>
          <a:prstGeom prst="rect">
            <a:avLst/>
          </a:prstGeom>
        </p:spPr>
        <p:txBody>
          <a:bodyPr wrap="square">
            <a:spAutoFit/>
          </a:bodyPr>
          <a:lstStyle/>
          <a:p>
            <a:pPr lvl="0" algn="ctr">
              <a:lnSpc>
                <a:spcPct val="150000"/>
              </a:lnSpc>
              <a:buClrTx/>
              <a:defRPr/>
            </a:pPr>
            <a:r>
              <a:rPr lang="en-US" sz="7500" b="1">
                <a:solidFill>
                  <a:schemeClr val="accent6"/>
                </a:solidFill>
                <a:latin typeface="Arial" panose="020B0604020202020204" pitchFamily="34" charset="0"/>
                <a:cs typeface="Arial" panose="020B0604020202020204" pitchFamily="34" charset="0"/>
                <a:sym typeface="Montserrat"/>
              </a:rPr>
              <a:t>CHÀO MỪNG CÁC EM </a:t>
            </a:r>
            <a:br>
              <a:rPr lang="en-US" sz="7500" b="1">
                <a:solidFill>
                  <a:schemeClr val="accent6"/>
                </a:solidFill>
                <a:latin typeface="Arial" panose="020B0604020202020204" pitchFamily="34" charset="0"/>
                <a:cs typeface="Arial" panose="020B0604020202020204" pitchFamily="34" charset="0"/>
                <a:sym typeface="Montserrat"/>
              </a:rPr>
            </a:br>
            <a:r>
              <a:rPr lang="en-US" sz="7500" b="1">
                <a:solidFill>
                  <a:schemeClr val="accent6"/>
                </a:solidFill>
                <a:latin typeface="Arial" panose="020B0604020202020204" pitchFamily="34" charset="0"/>
                <a:cs typeface="Arial" panose="020B0604020202020204" pitchFamily="34" charset="0"/>
                <a:sym typeface="Montserrat"/>
              </a:rPr>
              <a:t>ĐẾN VỚI TIẾT HỌC </a:t>
            </a:r>
          </a:p>
          <a:p>
            <a:pPr lvl="0" algn="ctr">
              <a:lnSpc>
                <a:spcPct val="150000"/>
              </a:lnSpc>
              <a:buClrTx/>
              <a:defRPr/>
            </a:pPr>
            <a:r>
              <a:rPr lang="en-US" sz="7500" b="1">
                <a:solidFill>
                  <a:schemeClr val="accent6"/>
                </a:solidFill>
                <a:latin typeface="Arial" panose="020B0604020202020204" pitchFamily="34" charset="0"/>
                <a:cs typeface="Arial" panose="020B0604020202020204" pitchFamily="34" charset="0"/>
                <a:sym typeface="Montserrat"/>
              </a:rPr>
              <a:t>HÔM NAY!</a:t>
            </a:r>
            <a:endParaRPr lang="en-US" sz="7500">
              <a:solidFill>
                <a:schemeClr val="accent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717808">
            <a:off x="16786083" y="8936462"/>
            <a:ext cx="1231215" cy="1384802"/>
          </a:xfrm>
          <a:prstGeom prst="rect">
            <a:avLst/>
          </a:prstGeom>
        </p:spPr>
      </p:pic>
      <p:grpSp>
        <p:nvGrpSpPr>
          <p:cNvPr id="13" name="Group 12"/>
          <p:cNvGrpSpPr/>
          <p:nvPr/>
        </p:nvGrpSpPr>
        <p:grpSpPr>
          <a:xfrm>
            <a:off x="1219200" y="1181100"/>
            <a:ext cx="16324042" cy="5589236"/>
            <a:chOff x="-157185" y="1743397"/>
            <a:chExt cx="7077840" cy="2360845"/>
          </a:xfrm>
        </p:grpSpPr>
        <p:sp>
          <p:nvSpPr>
            <p:cNvPr id="14" name="Folded Corner 13"/>
            <p:cNvSpPr/>
            <p:nvPr/>
          </p:nvSpPr>
          <p:spPr>
            <a:xfrm>
              <a:off x="-157185" y="1936514"/>
              <a:ext cx="6864337" cy="2167728"/>
            </a:xfrm>
            <a:prstGeom prst="foldedCorner">
              <a:avLst>
                <a:gd name="adj" fmla="val 14619"/>
              </a:avLst>
            </a:prstGeom>
            <a:solidFill>
              <a:schemeClr val="accent2">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 name="Rectangle 14"/>
                <p:cNvSpPr/>
                <p:nvPr/>
              </p:nvSpPr>
              <p:spPr>
                <a:xfrm>
                  <a:off x="569675" y="2019711"/>
                  <a:ext cx="5753293" cy="1944535"/>
                </a:xfrm>
                <a:prstGeom prst="rect">
                  <a:avLst/>
                </a:prstGeom>
              </p:spPr>
              <p:txBody>
                <a:bodyPr wrap="square">
                  <a:spAutoFit/>
                </a:bodyPr>
                <a:lstStyle/>
                <a:p>
                  <a:pPr marL="571500" indent="-571500" algn="just">
                    <a:lnSpc>
                      <a:spcPct val="150000"/>
                    </a:lnSpc>
                    <a:spcBef>
                      <a:spcPts val="100"/>
                    </a:spcBef>
                    <a:spcAft>
                      <a:spcPts val="100"/>
                    </a:spcAft>
                    <a:buFont typeface="Wingdings" panose="05000000000000000000" pitchFamily="2" charset="2"/>
                    <a:buChar char="§"/>
                  </a:pPr>
                  <a:r>
                    <a:rPr lang="nl-NL" sz="4000" b="1" i="1" kern="100">
                      <a:latin typeface="Arial" panose="020B0604020202020204" pitchFamily="34" charset="0"/>
                      <a:ea typeface="Calibri" panose="020F0502020204030204" pitchFamily="34" charset="0"/>
                      <a:cs typeface="Arial" panose="020B0604020202020204" pitchFamily="34" charset="0"/>
                    </a:rPr>
                    <a:t>Số trung bình</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4000" kern="100">
                      <a:effectLst/>
                      <a:latin typeface="Arial" panose="020B0604020202020204" pitchFamily="34" charset="0"/>
                      <a:ea typeface="Calibri" panose="020F0502020204030204" pitchFamily="34" charset="0"/>
                      <a:cs typeface="Arial" panose="020B0604020202020204" pitchFamily="34" charset="0"/>
                    </a:rPr>
                    <a:t>Số trung bình của mẫu số liệu ghép nhóm, kí hiệu là </a:t>
                  </a:r>
                  <a14:m>
                    <m:oMath xmlns:m="http://schemas.openxmlformats.org/officeDocument/2006/math">
                      <m:acc>
                        <m:accPr>
                          <m:chr m:val="‾"/>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e>
                      </m:acc>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𝑘</m:t>
                                </m:r>
                              </m:sub>
                            </m:sSub>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𝑘</m:t>
                                </m:r>
                              </m:sub>
                            </m:sSub>
                          </m:num>
                          <m:den>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den>
                        </m:f>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r>
                    <a:rPr lang="en-US" sz="4000" kern="100">
                      <a:effectLst/>
                      <a:latin typeface="Arial" panose="020B0604020202020204" pitchFamily="34" charset="0"/>
                      <a:ea typeface="Calibri" panose="020F0502020204030204" pitchFamily="34" charset="0"/>
                      <a:cs typeface="Arial" panose="020B0604020202020204" pitchFamily="34" charset="0"/>
                    </a:rPr>
                    <a:t>trong đó,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𝑘</m:t>
                          </m:r>
                        </m:sub>
                      </m:sSub>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569675" y="2019711"/>
                  <a:ext cx="5753293" cy="1944535"/>
                </a:xfrm>
                <a:prstGeom prst="rect">
                  <a:avLst/>
                </a:prstGeom>
                <a:blipFill>
                  <a:blip r:embed="rId16"/>
                  <a:stretch>
                    <a:fillRect l="-1608" b="-2252"/>
                  </a:stretch>
                </a:blipFill>
              </p:spPr>
              <p:txBody>
                <a:bodyPr/>
                <a:lstStyle/>
                <a:p>
                  <a:r>
                    <a:rPr lang="en-US">
                      <a:noFill/>
                    </a:rPr>
                    <a:t> </a:t>
                  </a:r>
                </a:p>
              </p:txBody>
            </p:sp>
          </mc:Fallback>
        </mc:AlternateContent>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93648" y="1743397"/>
              <a:ext cx="427007" cy="643247"/>
            </a:xfrm>
            <a:prstGeom prst="rect">
              <a:avLst/>
            </a:prstGeom>
          </p:spPr>
        </p:pic>
      </p:grpSp>
      <p:pic>
        <p:nvPicPr>
          <p:cNvPr id="17"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779350">
            <a:off x="252321" y="115095"/>
            <a:ext cx="1106143" cy="1244128"/>
          </a:xfrm>
          <a:prstGeom prst="rect">
            <a:avLst/>
          </a:prstGeom>
        </p:spPr>
      </p:pic>
      <p:pic>
        <p:nvPicPr>
          <p:cNvPr id="2" name="Picture 1"/>
          <p:cNvPicPr>
            <a:picLocks noChangeAspect="1"/>
          </p:cNvPicPr>
          <p:nvPr/>
        </p:nvPicPr>
        <p:blipFill>
          <a:blip r:embed="rId19"/>
          <a:stretch>
            <a:fillRect/>
          </a:stretch>
        </p:blipFill>
        <p:spPr>
          <a:xfrm>
            <a:off x="13258800" y="5372100"/>
            <a:ext cx="2524960" cy="4282282"/>
          </a:xfrm>
          <a:prstGeom prst="rect">
            <a:avLst/>
          </a:prstGeom>
        </p:spPr>
      </p:pic>
    </p:spTree>
    <p:extLst>
      <p:ext uri="{BB962C8B-B14F-4D97-AF65-F5344CB8AC3E}">
        <p14:creationId xmlns:p14="http://schemas.microsoft.com/office/powerpoint/2010/main" val="2016517785"/>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721968">
            <a:off x="-620429" y="128388"/>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881911">
            <a:off x="17750295" y="9218418"/>
            <a:ext cx="1075409" cy="924851"/>
          </a:xfrm>
          <a:prstGeom prst="rect">
            <a:avLst/>
          </a:prstGeom>
        </p:spPr>
      </p:pic>
      <p:grpSp>
        <p:nvGrpSpPr>
          <p:cNvPr id="16" name="Group 15"/>
          <p:cNvGrpSpPr/>
          <p:nvPr/>
        </p:nvGrpSpPr>
        <p:grpSpPr>
          <a:xfrm>
            <a:off x="1066800" y="723900"/>
            <a:ext cx="16289726" cy="7696200"/>
            <a:chOff x="-157185" y="1847954"/>
            <a:chExt cx="7062961" cy="3250809"/>
          </a:xfrm>
        </p:grpSpPr>
        <p:sp>
          <p:nvSpPr>
            <p:cNvPr id="17" name="Folded Corner 16"/>
            <p:cNvSpPr/>
            <p:nvPr/>
          </p:nvSpPr>
          <p:spPr>
            <a:xfrm>
              <a:off x="-157185" y="1967405"/>
              <a:ext cx="7055365" cy="3131358"/>
            </a:xfrm>
            <a:prstGeom prst="foldedCorner">
              <a:avLst>
                <a:gd name="adj" fmla="val 14619"/>
              </a:avLst>
            </a:prstGeom>
            <a:solidFill>
              <a:schemeClr val="accent6">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8" name="Rectangle 17"/>
                <p:cNvSpPr/>
                <p:nvPr/>
              </p:nvSpPr>
              <p:spPr>
                <a:xfrm>
                  <a:off x="74089" y="2073258"/>
                  <a:ext cx="6539315" cy="2755450"/>
                </a:xfrm>
                <a:prstGeom prst="rect">
                  <a:avLst/>
                </a:prstGeom>
              </p:spPr>
              <p:txBody>
                <a:bodyPr wrap="square">
                  <a:spAutoFit/>
                </a:bodyPr>
                <a:lstStyle/>
                <a:p>
                  <a:pPr marL="571500" indent="-571500" algn="just">
                    <a:lnSpc>
                      <a:spcPct val="150000"/>
                    </a:lnSpc>
                    <a:spcBef>
                      <a:spcPts val="100"/>
                    </a:spcBef>
                    <a:spcAft>
                      <a:spcPts val="100"/>
                    </a:spcAft>
                    <a:buFont typeface="Wingdings" panose="05000000000000000000" pitchFamily="2" charset="2"/>
                    <a:buChar char="§"/>
                  </a:pPr>
                  <a:r>
                    <a:rPr lang="en-US" sz="4000" b="1" i="1" kern="100" smtClean="0">
                      <a:latin typeface="Arial" panose="020B0604020202020204" pitchFamily="34" charset="0"/>
                      <a:ea typeface="Calibri" panose="020F0502020204030204" pitchFamily="34" charset="0"/>
                      <a:cs typeface="Arial" panose="020B0604020202020204" pitchFamily="34" charset="0"/>
                    </a:rPr>
                    <a:t>Mốt</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4000" kern="100">
                      <a:effectLst/>
                      <a:latin typeface="Arial" panose="020B0604020202020204" pitchFamily="34" charset="0"/>
                      <a:ea typeface="Calibri" panose="020F0502020204030204" pitchFamily="34" charset="0"/>
                      <a:cs typeface="Arial" panose="020B0604020202020204" pitchFamily="34" charset="0"/>
                    </a:rPr>
                    <a:t>Nhóm chứa mốt của mẫu số liệu ghép nhóm là nhóm có tần số lớn nhất.</a:t>
                  </a:r>
                </a:p>
                <a:p>
                  <a:pPr algn="just">
                    <a:lnSpc>
                      <a:spcPct val="150000"/>
                    </a:lnSpc>
                    <a:spcBef>
                      <a:spcPts val="100"/>
                    </a:spcBef>
                    <a:spcAft>
                      <a:spcPts val="100"/>
                    </a:spcAft>
                  </a:pPr>
                  <a:r>
                    <a:rPr lang="en-US" sz="4000" kern="100">
                      <a:effectLst/>
                      <a:latin typeface="Arial" panose="020B0604020202020204" pitchFamily="34" charset="0"/>
                      <a:ea typeface="Calibri" panose="020F0502020204030204" pitchFamily="34" charset="0"/>
                      <a:cs typeface="Arial" panose="020B0604020202020204" pitchFamily="34" charset="0"/>
                    </a:rPr>
                    <a:t>Giả sử nhóm chứa mốt là </a:t>
                  </a:r>
                  <a14:m>
                    <m:oMath xmlns:m="http://schemas.openxmlformats.org/officeDocument/2006/math">
                      <m:d>
                        <m:dPr>
                          <m:begChr m:val="["/>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khi đó mốt của mẫu số liệu (kí hiệu </a:t>
                  </a:r>
                  <a14:m>
                    <m:oMath xmlns:m="http://schemas.openxmlformats.org/officeDocument/2006/math">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𝑜</m:t>
                          </m:r>
                        </m:sub>
                      </m:sSub>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−1</m:t>
                                </m:r>
                              </m:sub>
                            </m:sSub>
                          </m:num>
                          <m:den>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+1</m:t>
                                    </m:r>
                                  </m:sub>
                                </m:sSub>
                              </m:e>
                            </m:d>
                          </m:den>
                        </m:f>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𝑚</m:t>
                            </m:r>
                          </m:sub>
                        </m:s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74089" y="2073258"/>
                  <a:ext cx="6539315" cy="2755450"/>
                </a:xfrm>
                <a:prstGeom prst="rect">
                  <a:avLst/>
                </a:prstGeom>
                <a:blipFill>
                  <a:blip r:embed="rId14"/>
                  <a:stretch>
                    <a:fillRect l="-1455" r="-1415"/>
                  </a:stretch>
                </a:blipFill>
              </p:spPr>
              <p:txBody>
                <a:bodyPr/>
                <a:lstStyle/>
                <a:p>
                  <a:r>
                    <a:rPr lang="en-US">
                      <a:noFill/>
                    </a:rPr>
                    <a:t> </a:t>
                  </a:r>
                </a:p>
              </p:txBody>
            </p:sp>
          </mc:Fallback>
        </mc:AlternateContent>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78769" y="1847954"/>
              <a:ext cx="427007" cy="643247"/>
            </a:xfrm>
            <a:prstGeom prst="rect">
              <a:avLst/>
            </a:prstGeom>
          </p:spPr>
        </p:pic>
      </p:grpSp>
      <p:pic>
        <p:nvPicPr>
          <p:cNvPr id="2" name="Picture 1"/>
          <p:cNvPicPr>
            <a:picLocks noChangeAspect="1"/>
          </p:cNvPicPr>
          <p:nvPr/>
        </p:nvPicPr>
        <p:blipFill>
          <a:blip r:embed="rId16"/>
          <a:stretch>
            <a:fillRect/>
          </a:stretch>
        </p:blipFill>
        <p:spPr>
          <a:xfrm flipH="1">
            <a:off x="449767" y="7031473"/>
            <a:ext cx="1929677" cy="2777254"/>
          </a:xfrm>
          <a:prstGeom prst="rect">
            <a:avLst/>
          </a:prstGeom>
        </p:spPr>
      </p:pic>
    </p:spTree>
    <p:extLst>
      <p:ext uri="{BB962C8B-B14F-4D97-AF65-F5344CB8AC3E}">
        <p14:creationId xmlns:p14="http://schemas.microsoft.com/office/powerpoint/2010/main" val="95677188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721968">
            <a:off x="-620429" y="128388"/>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1078">
            <a:off x="-567886" y="9202302"/>
            <a:ext cx="1075409" cy="924851"/>
          </a:xfrm>
          <a:prstGeom prst="rect">
            <a:avLst/>
          </a:prstGeom>
        </p:spPr>
      </p:pic>
      <p:grpSp>
        <p:nvGrpSpPr>
          <p:cNvPr id="8" name="Group 7"/>
          <p:cNvGrpSpPr/>
          <p:nvPr/>
        </p:nvGrpSpPr>
        <p:grpSpPr>
          <a:xfrm>
            <a:off x="1066800" y="876300"/>
            <a:ext cx="16764621" cy="6781800"/>
            <a:chOff x="-229516" y="1819075"/>
            <a:chExt cx="7268868" cy="2864572"/>
          </a:xfrm>
        </p:grpSpPr>
        <p:sp>
          <p:nvSpPr>
            <p:cNvPr id="9" name="Folded Corner 8"/>
            <p:cNvSpPr/>
            <p:nvPr/>
          </p:nvSpPr>
          <p:spPr>
            <a:xfrm>
              <a:off x="-229516" y="1950384"/>
              <a:ext cx="7055365" cy="2733263"/>
            </a:xfrm>
            <a:prstGeom prst="foldedCorner">
              <a:avLst>
                <a:gd name="adj" fmla="val 14619"/>
              </a:avLst>
            </a:prstGeom>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0" name="Rectangle 9"/>
                <p:cNvSpPr/>
                <p:nvPr/>
              </p:nvSpPr>
              <p:spPr>
                <a:xfrm>
                  <a:off x="228773" y="2140698"/>
                  <a:ext cx="6797038" cy="2390494"/>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en-US" sz="4000" b="1" i="1" kern="100" smtClean="0">
                      <a:latin typeface="Arial" panose="020B0604020202020204" pitchFamily="34" charset="0"/>
                      <a:ea typeface="Calibri" panose="020F0502020204030204" pitchFamily="34" charset="0"/>
                      <a:cs typeface="Arial" panose="020B0604020202020204" pitchFamily="34" charset="0"/>
                    </a:rPr>
                    <a:t>Trung </a:t>
                  </a:r>
                  <a:r>
                    <a:rPr lang="en-US" sz="4000" b="1" i="1" kern="100">
                      <a:latin typeface="Arial" panose="020B0604020202020204" pitchFamily="34" charset="0"/>
                      <a:ea typeface="Calibri" panose="020F0502020204030204" pitchFamily="34" charset="0"/>
                      <a:cs typeface="Arial" panose="020B0604020202020204" pitchFamily="34" charset="0"/>
                    </a:rPr>
                    <a:t>vị</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4000" kern="100">
                      <a:effectLst/>
                      <a:latin typeface="Arial" panose="020B0604020202020204" pitchFamily="34" charset="0"/>
                      <a:ea typeface="Calibri" panose="020F0502020204030204" pitchFamily="34" charset="0"/>
                      <a:cs typeface="Arial" panose="020B0604020202020204" pitchFamily="34" charset="0"/>
                    </a:rPr>
                    <a:t>Gọi n là cỡ mẫu, giả sử nhóm </a:t>
                  </a:r>
                  <a14:m>
                    <m:oMath xmlns:m="http://schemas.openxmlformats.org/officeDocument/2006/math">
                      <m:d>
                        <m:dPr>
                          <m:begChr m:val="["/>
                          <m:ctrlPr>
                            <a:rPr lang="en-US" sz="4000" i="1" kern="100">
                              <a:effectLst/>
                              <a:ea typeface="Calibri" panose="020F0502020204030204" pitchFamily="34" charset="0"/>
                              <a:cs typeface="Times New Roman" panose="02020603050405020304" pitchFamily="18" charset="0"/>
                            </a:rPr>
                          </m:ctrlPr>
                        </m:dPr>
                        <m:e>
                          <m:sSub>
                            <m:sSubPr>
                              <m:ctrlPr>
                                <a:rPr lang="en-US" sz="4000" i="1" kern="100">
                                  <a:effectLst/>
                                  <a:ea typeface="Calibri" panose="020F0502020204030204" pitchFamily="34" charset="0"/>
                                  <a:cs typeface="Times New Roman" panose="02020603050405020304" pitchFamily="18" charset="0"/>
                                </a:rPr>
                              </m:ctrlPr>
                            </m:sSubPr>
                            <m:e>
                              <m:r>
                                <a:rPr lang="en-US" sz="4000" i="1" kern="100">
                                  <a:effectLst/>
                                  <a:ea typeface="Calibri" panose="020F0502020204030204" pitchFamily="34" charset="0"/>
                                  <a:cs typeface="Times New Roman" panose="02020603050405020304" pitchFamily="18" charset="0"/>
                                </a:rPr>
                                <m:t>𝑢</m:t>
                              </m:r>
                            </m:e>
                            <m:sub>
                              <m:r>
                                <a:rPr lang="en-US" sz="4000" i="1" kern="100">
                                  <a:effectLst/>
                                  <a:ea typeface="Calibri" panose="020F0502020204030204" pitchFamily="34" charset="0"/>
                                  <a:cs typeface="Times New Roman" panose="02020603050405020304" pitchFamily="18" charset="0"/>
                                </a:rPr>
                                <m:t>𝑚</m:t>
                              </m:r>
                            </m:sub>
                          </m:sSub>
                          <m:r>
                            <a:rPr lang="en-US" sz="4000" i="1" kern="100">
                              <a:effectLst/>
                              <a:ea typeface="Calibri" panose="020F0502020204030204" pitchFamily="34" charset="0"/>
                              <a:cs typeface="Times New Roman" panose="02020603050405020304" pitchFamily="18" charset="0"/>
                            </a:rPr>
                            <m:t>;</m:t>
                          </m:r>
                          <m:sSub>
                            <m:sSubPr>
                              <m:ctrlPr>
                                <a:rPr lang="en-US" sz="4000" i="1" kern="100">
                                  <a:effectLst/>
                                  <a:ea typeface="Calibri" panose="020F0502020204030204" pitchFamily="34" charset="0"/>
                                  <a:cs typeface="Times New Roman" panose="02020603050405020304" pitchFamily="18" charset="0"/>
                                </a:rPr>
                              </m:ctrlPr>
                            </m:sSubPr>
                            <m:e>
                              <m:r>
                                <a:rPr lang="en-US" sz="4000" i="1" kern="100">
                                  <a:effectLst/>
                                  <a:ea typeface="Calibri" panose="020F0502020204030204" pitchFamily="34" charset="0"/>
                                  <a:cs typeface="Times New Roman" panose="02020603050405020304" pitchFamily="18" charset="0"/>
                                </a:rPr>
                                <m:t>𝑢</m:t>
                              </m:r>
                            </m:e>
                            <m:sub>
                              <m:r>
                                <a:rPr lang="en-US" sz="4000" i="1" kern="100">
                                  <a:effectLst/>
                                  <a:ea typeface="Calibri" panose="020F0502020204030204" pitchFamily="34" charset="0"/>
                                  <a:cs typeface="Times New Roman" panose="02020603050405020304" pitchFamily="18" charset="0"/>
                                </a:rPr>
                                <m:t>𝑚</m:t>
                              </m:r>
                              <m:r>
                                <a:rPr lang="en-US" sz="4000" i="1" kern="100">
                                  <a:effectLst/>
                                  <a:ea typeface="Calibri" panose="020F0502020204030204" pitchFamily="34" charset="0"/>
                                  <a:cs typeface="Times New Roman" panose="02020603050405020304" pitchFamily="18" charset="0"/>
                                </a:rPr>
                                <m:t>+</m:t>
                              </m:r>
                              <m:r>
                                <a:rPr lang="en-US" sz="4000" i="1" kern="100">
                                  <a:effectLst/>
                                  <a:ea typeface="Calibri" panose="020F0502020204030204" pitchFamily="34" charset="0"/>
                                  <a:cs typeface="Times New Roman" panose="02020603050405020304" pitchFamily="18" charset="0"/>
                                </a:rPr>
                                <m:t>1</m:t>
                              </m:r>
                            </m:sub>
                          </m:sSub>
                        </m:e>
                      </m:d>
                      <m:r>
                        <a:rPr lang="en-US" sz="4000" i="1" kern="100">
                          <a:effectLst/>
                          <a:ea typeface="Calibri" panose="020F0502020204030204" pitchFamily="34" charset="0"/>
                          <a:cs typeface="Times New Roman" panose="02020603050405020304" pitchFamily="18" charset="0"/>
                        </a:rPr>
                        <m:t>  </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chứa trung vị;</a:t>
                  </a:r>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 xmlns:m="http://schemas.openxmlformats.org/officeDocument/2006/math">
                      <m:sSub>
                        <m:sSubPr>
                          <m:ctrlPr>
                            <a:rPr lang="en-US" sz="4000" i="1" kern="100">
                              <a:effectLst/>
                              <a:ea typeface="Calibri" panose="020F0502020204030204" pitchFamily="34" charset="0"/>
                              <a:cs typeface="Times New Roman" panose="02020603050405020304" pitchFamily="18" charset="0"/>
                            </a:rPr>
                          </m:ctrlPr>
                        </m:sSubPr>
                        <m:e>
                          <m:r>
                            <a:rPr lang="en-US" sz="4000" i="1" kern="100">
                              <a:effectLst/>
                              <a:ea typeface="Calibri" panose="020F0502020204030204" pitchFamily="34" charset="0"/>
                              <a:cs typeface="Times New Roman" panose="02020603050405020304" pitchFamily="18" charset="0"/>
                            </a:rPr>
                            <m:t>𝑛</m:t>
                          </m:r>
                        </m:e>
                        <m:sub>
                          <m:r>
                            <a:rPr lang="en-US" sz="4000" i="1" kern="100">
                              <a:effectLst/>
                              <a:ea typeface="Calibri" panose="020F0502020204030204" pitchFamily="34" charset="0"/>
                              <a:cs typeface="Times New Roman" panose="02020603050405020304" pitchFamily="18" charset="0"/>
                            </a:rPr>
                            <m:t>𝑚</m:t>
                          </m:r>
                        </m:sub>
                      </m:sSub>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 là tần số của nhóm chứa trung vị, </a:t>
                  </a:r>
                  <a14:m>
                    <m:oMath xmlns:m="http://schemas.openxmlformats.org/officeDocument/2006/math">
                      <m:r>
                        <a:rPr lang="en-US" sz="4000" i="1" kern="100">
                          <a:effectLst/>
                          <a:ea typeface="Malgun Gothic" panose="020B0503020000020004" pitchFamily="34" charset="-127"/>
                          <a:cs typeface="Times New Roman" panose="02020603050405020304" pitchFamily="18" charset="0"/>
                        </a:rPr>
                        <m:t>𝐶</m:t>
                      </m:r>
                      <m:r>
                        <a:rPr lang="en-US" sz="4000" i="1" kern="100">
                          <a:effectLst/>
                          <a:ea typeface="Malgun Gothic" panose="020B0503020000020004" pitchFamily="34" charset="-127"/>
                          <a:cs typeface="Times New Roman" panose="02020603050405020304" pitchFamily="18" charset="0"/>
                        </a:rPr>
                        <m:t>=</m:t>
                      </m:r>
                      <m:sSub>
                        <m:sSubPr>
                          <m:ctrlPr>
                            <a:rPr lang="en-US" sz="4000" i="1" kern="100">
                              <a:effectLst/>
                              <a:ea typeface="Malgun Gothic" panose="020B0503020000020004" pitchFamily="34" charset="-127"/>
                              <a:cs typeface="Times New Roman" panose="02020603050405020304" pitchFamily="18" charset="0"/>
                            </a:rPr>
                          </m:ctrlPr>
                        </m:sSubPr>
                        <m:e>
                          <m:r>
                            <a:rPr lang="en-US" sz="4000" i="1" kern="100">
                              <a:effectLst/>
                              <a:ea typeface="Malgun Gothic" panose="020B0503020000020004" pitchFamily="34" charset="-127"/>
                              <a:cs typeface="Times New Roman" panose="02020603050405020304" pitchFamily="18" charset="0"/>
                            </a:rPr>
                            <m:t>𝑛</m:t>
                          </m:r>
                        </m:e>
                        <m:sub>
                          <m:r>
                            <a:rPr lang="en-US" sz="4000" i="1" kern="100">
                              <a:effectLst/>
                              <a:ea typeface="Malgun Gothic" panose="020B0503020000020004" pitchFamily="34" charset="-127"/>
                              <a:cs typeface="Times New Roman" panose="02020603050405020304" pitchFamily="18" charset="0"/>
                            </a:rPr>
                            <m:t>1</m:t>
                          </m:r>
                        </m:sub>
                      </m:sSub>
                      <m:r>
                        <a:rPr lang="en-US" sz="4000" i="1" kern="100">
                          <a:effectLst/>
                          <a:ea typeface="Malgun Gothic" panose="020B0503020000020004" pitchFamily="34" charset="-127"/>
                          <a:cs typeface="Times New Roman" panose="02020603050405020304" pitchFamily="18" charset="0"/>
                        </a:rPr>
                        <m:t>+</m:t>
                      </m:r>
                      <m:sSub>
                        <m:sSubPr>
                          <m:ctrlPr>
                            <a:rPr lang="en-US" sz="4000" i="1" kern="100">
                              <a:effectLst/>
                              <a:ea typeface="Malgun Gothic" panose="020B0503020000020004" pitchFamily="34" charset="-127"/>
                              <a:cs typeface="Times New Roman" panose="02020603050405020304" pitchFamily="18" charset="0"/>
                            </a:rPr>
                          </m:ctrlPr>
                        </m:sSubPr>
                        <m:e>
                          <m:r>
                            <a:rPr lang="en-US" sz="4000" i="1" kern="100">
                              <a:effectLst/>
                              <a:ea typeface="Malgun Gothic" panose="020B0503020000020004" pitchFamily="34" charset="-127"/>
                              <a:cs typeface="Times New Roman" panose="02020603050405020304" pitchFamily="18" charset="0"/>
                            </a:rPr>
                            <m:t>𝑛</m:t>
                          </m:r>
                        </m:e>
                        <m:sub>
                          <m:r>
                            <a:rPr lang="en-US" sz="4000" i="1" kern="100">
                              <a:effectLst/>
                              <a:ea typeface="Malgun Gothic" panose="020B0503020000020004" pitchFamily="34" charset="-127"/>
                              <a:cs typeface="Times New Roman" panose="02020603050405020304" pitchFamily="18" charset="0"/>
                            </a:rPr>
                            <m:t>2</m:t>
                          </m:r>
                        </m:sub>
                      </m:sSub>
                      <m:r>
                        <a:rPr lang="en-US" sz="4000" i="1" kern="100">
                          <a:effectLst/>
                          <a:ea typeface="Malgun Gothic" panose="020B0503020000020004" pitchFamily="34" charset="-127"/>
                          <a:cs typeface="Times New Roman" panose="02020603050405020304" pitchFamily="18" charset="0"/>
                        </a:rPr>
                        <m:t>+…+</m:t>
                      </m:r>
                      <m:sSub>
                        <m:sSubPr>
                          <m:ctrlPr>
                            <a:rPr lang="en-US" sz="4000" i="1" kern="100">
                              <a:effectLst/>
                              <a:ea typeface="Malgun Gothic" panose="020B0503020000020004" pitchFamily="34" charset="-127"/>
                              <a:cs typeface="Times New Roman" panose="02020603050405020304" pitchFamily="18" charset="0"/>
                            </a:rPr>
                          </m:ctrlPr>
                        </m:sSubPr>
                        <m:e>
                          <m:r>
                            <a:rPr lang="en-US" sz="4000" i="1" kern="100">
                              <a:effectLst/>
                              <a:ea typeface="Malgun Gothic" panose="020B0503020000020004" pitchFamily="34" charset="-127"/>
                              <a:cs typeface="Times New Roman" panose="02020603050405020304" pitchFamily="18" charset="0"/>
                            </a:rPr>
                            <m:t>𝑛</m:t>
                          </m:r>
                        </m:e>
                        <m:sub>
                          <m:r>
                            <a:rPr lang="en-US" sz="4000" i="1" kern="100">
                              <a:effectLst/>
                              <a:ea typeface="Malgun Gothic" panose="020B0503020000020004" pitchFamily="34" charset="-127"/>
                              <a:cs typeface="Times New Roman" panose="02020603050405020304" pitchFamily="18" charset="0"/>
                            </a:rPr>
                            <m:t>𝑚</m:t>
                          </m:r>
                          <m:r>
                            <a:rPr lang="en-US" sz="4000" i="1" kern="100">
                              <a:effectLst/>
                              <a:ea typeface="Malgun Gothic" panose="020B0503020000020004" pitchFamily="34" charset="-127"/>
                              <a:cs typeface="Times New Roman" panose="02020603050405020304" pitchFamily="18" charset="0"/>
                            </a:rPr>
                            <m:t>−</m:t>
                          </m:r>
                          <m:r>
                            <a:rPr lang="en-US" sz="4000" i="1" kern="100">
                              <a:effectLst/>
                              <a:ea typeface="Malgun Gothic" panose="020B0503020000020004" pitchFamily="34" charset="-127"/>
                              <a:cs typeface="Times New Roman" panose="02020603050405020304" pitchFamily="18" charset="0"/>
                            </a:rPr>
                            <m:t>1</m:t>
                          </m:r>
                        </m:sub>
                      </m:sSub>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4000" i="1" kern="100">
                                <a:effectLst/>
                                <a:ea typeface="Calibri" panose="020F0502020204030204" pitchFamily="34" charset="0"/>
                                <a:cs typeface="Times New Roman" panose="02020603050405020304" pitchFamily="18" charset="0"/>
                              </a:rPr>
                            </m:ctrlPr>
                          </m:sSubPr>
                          <m:e>
                            <m:r>
                              <a:rPr lang="en-US" sz="4000" i="1" kern="100">
                                <a:effectLst/>
                                <a:ea typeface="Calibri" panose="020F0502020204030204" pitchFamily="34" charset="0"/>
                                <a:cs typeface="Times New Roman" panose="02020603050405020304" pitchFamily="18" charset="0"/>
                              </a:rPr>
                              <m:t>𝑀</m:t>
                            </m:r>
                          </m:e>
                          <m:sub>
                            <m:r>
                              <a:rPr lang="en-US" sz="4000" i="1" kern="100">
                                <a:effectLst/>
                                <a:ea typeface="Calibri" panose="020F0502020204030204" pitchFamily="34" charset="0"/>
                                <a:cs typeface="Times New Roman" panose="02020603050405020304" pitchFamily="18" charset="0"/>
                              </a:rPr>
                              <m:t>𝑒</m:t>
                            </m:r>
                          </m:sub>
                        </m:sSub>
                        <m:r>
                          <a:rPr lang="en-US" sz="4000" kern="100">
                            <a:effectLst/>
                            <a:ea typeface="Calibri" panose="020F0502020204030204" pitchFamily="34" charset="0"/>
                            <a:cs typeface="Times New Roman" panose="02020603050405020304" pitchFamily="18" charset="0"/>
                          </a:rPr>
                          <m:t>=</m:t>
                        </m:r>
                        <m:sSub>
                          <m:sSubPr>
                            <m:ctrlPr>
                              <a:rPr lang="en-US" sz="4000" i="1" kern="100">
                                <a:effectLst/>
                                <a:ea typeface="Calibri" panose="020F0502020204030204" pitchFamily="34" charset="0"/>
                                <a:cs typeface="Times New Roman" panose="02020603050405020304" pitchFamily="18" charset="0"/>
                              </a:rPr>
                            </m:ctrlPr>
                          </m:sSubPr>
                          <m:e>
                            <m:r>
                              <a:rPr lang="en-US" sz="4000" i="1" kern="100">
                                <a:effectLst/>
                                <a:ea typeface="Calibri" panose="020F0502020204030204" pitchFamily="34" charset="0"/>
                                <a:cs typeface="Times New Roman" panose="02020603050405020304" pitchFamily="18" charset="0"/>
                              </a:rPr>
                              <m:t>𝑢</m:t>
                            </m:r>
                          </m:e>
                          <m:sub>
                            <m:r>
                              <a:rPr lang="en-US" sz="4000" i="1" kern="100">
                                <a:effectLst/>
                                <a:ea typeface="Calibri" panose="020F0502020204030204" pitchFamily="34" charset="0"/>
                                <a:cs typeface="Times New Roman" panose="02020603050405020304" pitchFamily="18" charset="0"/>
                              </a:rPr>
                              <m:t>𝑚</m:t>
                            </m:r>
                          </m:sub>
                        </m:sSub>
                        <m:r>
                          <a:rPr lang="en-US" sz="4000" kern="100">
                            <a:effectLst/>
                            <a:ea typeface="Calibri" panose="020F0502020204030204" pitchFamily="34" charset="0"/>
                            <a:cs typeface="Times New Roman" panose="02020603050405020304" pitchFamily="18" charset="0"/>
                          </a:rPr>
                          <m:t>+</m:t>
                        </m:r>
                        <m:f>
                          <m:fPr>
                            <m:ctrlPr>
                              <a:rPr lang="en-US" sz="4000" i="1" kern="100">
                                <a:effectLst/>
                                <a:ea typeface="Calibri" panose="020F0502020204030204" pitchFamily="34" charset="0"/>
                                <a:cs typeface="Times New Roman" panose="02020603050405020304" pitchFamily="18" charset="0"/>
                              </a:rPr>
                            </m:ctrlPr>
                          </m:fPr>
                          <m:num>
                            <m:f>
                              <m:fPr>
                                <m:ctrlPr>
                                  <a:rPr lang="en-US" sz="4000" i="1" kern="100">
                                    <a:effectLst/>
                                    <a:ea typeface="Calibri" panose="020F0502020204030204" pitchFamily="34" charset="0"/>
                                    <a:cs typeface="Times New Roman" panose="02020603050405020304" pitchFamily="18" charset="0"/>
                                  </a:rPr>
                                </m:ctrlPr>
                              </m:fPr>
                              <m:num>
                                <m:r>
                                  <a:rPr lang="en-US" sz="4000" i="1" kern="100">
                                    <a:effectLst/>
                                    <a:ea typeface="Calibri" panose="020F0502020204030204" pitchFamily="34" charset="0"/>
                                    <a:cs typeface="Times New Roman" panose="02020603050405020304" pitchFamily="18" charset="0"/>
                                  </a:rPr>
                                  <m:t>𝑛</m:t>
                                </m:r>
                              </m:num>
                              <m:den>
                                <m:r>
                                  <a:rPr lang="en-US" sz="4000" kern="100">
                                    <a:effectLst/>
                                    <a:ea typeface="Calibri" panose="020F0502020204030204" pitchFamily="34" charset="0"/>
                                    <a:cs typeface="Times New Roman" panose="02020603050405020304" pitchFamily="18" charset="0"/>
                                  </a:rPr>
                                  <m:t>2</m:t>
                                </m:r>
                              </m:den>
                            </m:f>
                            <m:r>
                              <a:rPr lang="en-US" sz="4000" i="1" kern="100">
                                <a:effectLst/>
                                <a:ea typeface="Calibri" panose="020F0502020204030204" pitchFamily="34" charset="0"/>
                                <a:cs typeface="Times New Roman" panose="02020603050405020304" pitchFamily="18" charset="0"/>
                              </a:rPr>
                              <m:t>−</m:t>
                            </m:r>
                            <m:r>
                              <m:rPr>
                                <m:sty m:val="p"/>
                              </m:rPr>
                              <a:rPr lang="en-US" sz="4000" kern="100">
                                <a:effectLst/>
                                <a:ea typeface="Calibri" panose="020F0502020204030204" pitchFamily="34" charset="0"/>
                                <a:cs typeface="Times New Roman" panose="02020603050405020304" pitchFamily="18" charset="0"/>
                              </a:rPr>
                              <m:t>C</m:t>
                            </m:r>
                          </m:num>
                          <m:den>
                            <m:sSub>
                              <m:sSubPr>
                                <m:ctrlPr>
                                  <a:rPr lang="en-US" sz="4000" i="1" kern="100">
                                    <a:effectLst/>
                                    <a:ea typeface="Calibri" panose="020F0502020204030204" pitchFamily="34" charset="0"/>
                                    <a:cs typeface="Times New Roman" panose="02020603050405020304" pitchFamily="18" charset="0"/>
                                  </a:rPr>
                                </m:ctrlPr>
                              </m:sSubPr>
                              <m:e>
                                <m:r>
                                  <a:rPr lang="en-US" sz="4000" i="1" kern="100">
                                    <a:effectLst/>
                                    <a:ea typeface="Calibri" panose="020F0502020204030204" pitchFamily="34" charset="0"/>
                                    <a:cs typeface="Times New Roman" panose="02020603050405020304" pitchFamily="18" charset="0"/>
                                  </a:rPr>
                                  <m:t>𝑛</m:t>
                                </m:r>
                              </m:e>
                              <m:sub>
                                <m:r>
                                  <a:rPr lang="en-US" sz="4000" i="1" kern="100">
                                    <a:effectLst/>
                                    <a:ea typeface="Calibri" panose="020F0502020204030204" pitchFamily="34" charset="0"/>
                                    <a:cs typeface="Times New Roman" panose="02020603050405020304" pitchFamily="18" charset="0"/>
                                  </a:rPr>
                                  <m:t>𝑚</m:t>
                                </m:r>
                              </m:sub>
                            </m:sSub>
                          </m:den>
                        </m:f>
                        <m:r>
                          <a:rPr lang="en-US" sz="4000" kern="100">
                            <a:effectLst/>
                            <a:ea typeface="Calibri" panose="020F0502020204030204" pitchFamily="34" charset="0"/>
                            <a:cs typeface="Times New Roman" panose="02020603050405020304" pitchFamily="18" charset="0"/>
                          </a:rPr>
                          <m:t>⋅</m:t>
                        </m:r>
                        <m:d>
                          <m:dPr>
                            <m:ctrlPr>
                              <a:rPr lang="en-US" sz="4000" i="1" kern="100">
                                <a:effectLst/>
                                <a:ea typeface="Calibri" panose="020F0502020204030204" pitchFamily="34" charset="0"/>
                                <a:cs typeface="Times New Roman" panose="02020603050405020304" pitchFamily="18" charset="0"/>
                              </a:rPr>
                            </m:ctrlPr>
                          </m:dPr>
                          <m:e>
                            <m:sSub>
                              <m:sSubPr>
                                <m:ctrlPr>
                                  <a:rPr lang="en-US" sz="4000" i="1" kern="100">
                                    <a:effectLst/>
                                    <a:ea typeface="Calibri" panose="020F0502020204030204" pitchFamily="34" charset="0"/>
                                    <a:cs typeface="Times New Roman" panose="02020603050405020304" pitchFamily="18" charset="0"/>
                                  </a:rPr>
                                </m:ctrlPr>
                              </m:sSubPr>
                              <m:e>
                                <m:r>
                                  <a:rPr lang="en-US" sz="4000" i="1" kern="100">
                                    <a:effectLst/>
                                    <a:ea typeface="Calibri" panose="020F0502020204030204" pitchFamily="34" charset="0"/>
                                    <a:cs typeface="Times New Roman" panose="02020603050405020304" pitchFamily="18" charset="0"/>
                                  </a:rPr>
                                  <m:t>𝑢</m:t>
                                </m:r>
                              </m:e>
                              <m:sub>
                                <m:r>
                                  <m:rPr>
                                    <m:sty m:val="p"/>
                                  </m:rPr>
                                  <a:rPr lang="en-US" sz="4000" kern="100">
                                    <a:effectLst/>
                                    <a:ea typeface="Calibri" panose="020F0502020204030204" pitchFamily="34" charset="0"/>
                                    <a:cs typeface="Times New Roman" panose="02020603050405020304" pitchFamily="18" charset="0"/>
                                  </a:rPr>
                                  <m:t>m</m:t>
                                </m:r>
                                <m:r>
                                  <a:rPr lang="en-US" sz="4000" kern="100">
                                    <a:effectLst/>
                                    <a:ea typeface="Calibri" panose="020F0502020204030204" pitchFamily="34" charset="0"/>
                                    <a:cs typeface="Times New Roman" panose="02020603050405020304" pitchFamily="18" charset="0"/>
                                  </a:rPr>
                                  <m:t>+</m:t>
                                </m:r>
                                <m:r>
                                  <a:rPr lang="en-US" sz="4000" kern="100">
                                    <a:effectLst/>
                                    <a:ea typeface="Calibri" panose="020F0502020204030204" pitchFamily="34" charset="0"/>
                                    <a:cs typeface="Times New Roman" panose="02020603050405020304" pitchFamily="18" charset="0"/>
                                  </a:rPr>
                                  <m:t>1</m:t>
                                </m:r>
                              </m:sub>
                            </m:sSub>
                            <m:r>
                              <a:rPr lang="en-US" sz="4000" i="1" kern="100">
                                <a:effectLst/>
                                <a:ea typeface="Calibri" panose="020F0502020204030204" pitchFamily="34" charset="0"/>
                                <a:cs typeface="Times New Roman" panose="02020603050405020304" pitchFamily="18" charset="0"/>
                              </a:rPr>
                              <m:t>−</m:t>
                            </m:r>
                            <m:sSub>
                              <m:sSubPr>
                                <m:ctrlPr>
                                  <a:rPr lang="en-US" sz="4000" i="1" kern="100">
                                    <a:effectLst/>
                                    <a:ea typeface="Calibri" panose="020F0502020204030204" pitchFamily="34" charset="0"/>
                                    <a:cs typeface="Times New Roman" panose="02020603050405020304" pitchFamily="18" charset="0"/>
                                  </a:rPr>
                                </m:ctrlPr>
                              </m:sSubPr>
                              <m:e>
                                <m:r>
                                  <a:rPr lang="en-US" sz="4000" i="1" kern="100">
                                    <a:effectLst/>
                                    <a:ea typeface="Calibri" panose="020F0502020204030204" pitchFamily="34" charset="0"/>
                                    <a:cs typeface="Times New Roman" panose="02020603050405020304" pitchFamily="18" charset="0"/>
                                  </a:rPr>
                                  <m:t>𝑢</m:t>
                                </m:r>
                              </m:e>
                              <m:sub>
                                <m:r>
                                  <a:rPr lang="en-US" sz="4000" i="1" kern="100">
                                    <a:effectLst/>
                                    <a:ea typeface="Calibri" panose="020F0502020204030204" pitchFamily="34" charset="0"/>
                                    <a:cs typeface="Times New Roman" panose="02020603050405020304" pitchFamily="18" charset="0"/>
                                  </a:rPr>
                                  <m:t>𝑚</m:t>
                                </m:r>
                              </m:sub>
                            </m:sSub>
                          </m:e>
                        </m:d>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228773" y="2140698"/>
                  <a:ext cx="6797038" cy="2390494"/>
                </a:xfrm>
                <a:prstGeom prst="rect">
                  <a:avLst/>
                </a:prstGeom>
                <a:blipFill>
                  <a:blip r:embed="rId14"/>
                  <a:stretch>
                    <a:fillRect l="-1361"/>
                  </a:stretch>
                </a:blipFill>
              </p:spPr>
              <p:txBody>
                <a:bodyPr/>
                <a:lstStyle/>
                <a:p>
                  <a:r>
                    <a:rPr lang="en-US">
                      <a:noFill/>
                    </a:rPr>
                    <a:t> </a:t>
                  </a:r>
                </a:p>
              </p:txBody>
            </p:sp>
          </mc:Fallback>
        </mc:AlternateContent>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12345" y="1819075"/>
              <a:ext cx="427007" cy="643247"/>
            </a:xfrm>
            <a:prstGeom prst="rect">
              <a:avLst/>
            </a:prstGeom>
          </p:spPr>
        </p:pic>
      </p:grpSp>
      <p:pic>
        <p:nvPicPr>
          <p:cNvPr id="2" name="Picture 1"/>
          <p:cNvPicPr>
            <a:picLocks noChangeAspect="1"/>
          </p:cNvPicPr>
          <p:nvPr/>
        </p:nvPicPr>
        <p:blipFill>
          <a:blip r:embed="rId16"/>
          <a:stretch>
            <a:fillRect/>
          </a:stretch>
        </p:blipFill>
        <p:spPr>
          <a:xfrm>
            <a:off x="1666853" y="7009722"/>
            <a:ext cx="3417019" cy="2197882"/>
          </a:xfrm>
          <a:prstGeom prst="rect">
            <a:avLst/>
          </a:prstGeom>
        </p:spPr>
      </p:pic>
    </p:spTree>
    <p:extLst>
      <p:ext uri="{BB962C8B-B14F-4D97-AF65-F5344CB8AC3E}">
        <p14:creationId xmlns:p14="http://schemas.microsoft.com/office/powerpoint/2010/main" val="24906369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717808">
            <a:off x="17110901" y="9033535"/>
            <a:ext cx="1231215" cy="1384802"/>
          </a:xfrm>
          <a:prstGeom prst="rect">
            <a:avLst/>
          </a:prstGeom>
        </p:spPr>
      </p:pic>
      <p:grpSp>
        <p:nvGrpSpPr>
          <p:cNvPr id="13" name="Group 12"/>
          <p:cNvGrpSpPr/>
          <p:nvPr/>
        </p:nvGrpSpPr>
        <p:grpSpPr>
          <a:xfrm>
            <a:off x="762000" y="789643"/>
            <a:ext cx="16720609" cy="8108267"/>
            <a:chOff x="-157185" y="1698088"/>
            <a:chExt cx="7249785" cy="3424861"/>
          </a:xfrm>
        </p:grpSpPr>
        <p:sp>
          <p:nvSpPr>
            <p:cNvPr id="14" name="Folded Corner 13"/>
            <p:cNvSpPr/>
            <p:nvPr/>
          </p:nvSpPr>
          <p:spPr>
            <a:xfrm>
              <a:off x="-157185" y="1904327"/>
              <a:ext cx="7249785" cy="3218622"/>
            </a:xfrm>
            <a:prstGeom prst="foldedCorner">
              <a:avLst>
                <a:gd name="adj" fmla="val 14619"/>
              </a:avLst>
            </a:prstGeom>
            <a:solidFill>
              <a:schemeClr val="accent4">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5" name="Rectangle 14"/>
                <p:cNvSpPr/>
                <p:nvPr/>
              </p:nvSpPr>
              <p:spPr>
                <a:xfrm>
                  <a:off x="63263" y="2044587"/>
                  <a:ext cx="6808888" cy="2853059"/>
                </a:xfrm>
                <a:prstGeom prst="rect">
                  <a:avLst/>
                </a:prstGeom>
              </p:spPr>
              <p:txBody>
                <a:bodyPr wrap="square">
                  <a:spAutoFit/>
                </a:bodyPr>
                <a:lstStyle/>
                <a:p>
                  <a:pPr marL="571500" marR="0" lvl="0" indent="-571500" algn="just" defTabSz="914400" rtl="0" eaLnBrk="1" fontAlgn="auto" latinLnBrk="0" hangingPunct="1">
                    <a:lnSpc>
                      <a:spcPct val="150000"/>
                    </a:lnSpc>
                    <a:spcBef>
                      <a:spcPts val="100"/>
                    </a:spcBef>
                    <a:spcAft>
                      <a:spcPts val="100"/>
                    </a:spcAft>
                    <a:buClrTx/>
                    <a:buSzTx/>
                    <a:buFont typeface="Wingdings" panose="05000000000000000000" pitchFamily="2" charset="2"/>
                    <a:buChar char="§"/>
                    <a:tabLst/>
                    <a:defRPr/>
                  </a:pPr>
                  <a:r>
                    <a:rPr kumimoji="0" lang="en-US" sz="3700" b="1" i="1"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 </a:t>
                  </a:r>
                  <a:r>
                    <a:rPr kumimoji="0" lang="en-US" sz="3700" b="1" i="1"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 vị thứ nhất và thứ ba</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Giả </a:t>
                  </a: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sử nhóm </a:t>
                  </a:r>
                  <a14:m>
                    <m:oMath xmlns:m="http://schemas.openxmlformats.org/officeDocument/2006/math">
                      <m:d>
                        <m:dPr>
                          <m:begChr m:val="["/>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sub>
                          </m:s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e>
                      </m:d>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a:t>chứa tứ phân vị thứ nhất; </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rPr>
                    <a:t> là tần số của nhóm chứa tứ phân vị thứ nhất ,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𝐶</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𝑛</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1</m:t>
                          </m:r>
                        </m:sub>
                      </m:s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𝑛</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2</m:t>
                          </m:r>
                        </m:sub>
                      </m:s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𝑛</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𝑚</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−1</m:t>
                          </m:r>
                        </m:sub>
                      </m:sSub>
                    </m:oMath>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100"/>
                    </a:spcBef>
                    <a:spcAft>
                      <a:spcPts val="1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num>
                              <m:den>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num>
                          <m:den>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sub>
                            </m:sSub>
                          </m:den>
                        </m:f>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e>
                              <m:sub>
                                <m:r>
                                  <m:rPr>
                                    <m:sty m:val="p"/>
                                  </m:rP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sub>
                            </m:sSub>
                          </m:e>
                        </m:d>
                      </m:oMath>
                    </m:oMathPara>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đó,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𝑛</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cỡ mẫu,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𝜌</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tần số nhóm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quy </a:t>
                  </a: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ước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b>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oMath>
                  </a14:m>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63263" y="2044587"/>
                  <a:ext cx="6808888" cy="2853059"/>
                </a:xfrm>
                <a:prstGeom prst="rect">
                  <a:avLst/>
                </a:prstGeom>
                <a:blipFill>
                  <a:blip r:embed="rId16"/>
                  <a:stretch>
                    <a:fillRect l="-1203" r="-1242" b="-632"/>
                  </a:stretch>
                </a:blipFill>
              </p:spPr>
              <p:txBody>
                <a:bodyPr/>
                <a:lstStyle/>
                <a:p>
                  <a:r>
                    <a:rPr lang="en-US">
                      <a:noFill/>
                    </a:rPr>
                    <a:t> </a:t>
                  </a:r>
                </a:p>
              </p:txBody>
            </p:sp>
          </mc:Fallback>
        </mc:AlternateContent>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51703" y="1698088"/>
              <a:ext cx="427007" cy="643247"/>
            </a:xfrm>
            <a:prstGeom prst="rect">
              <a:avLst/>
            </a:prstGeom>
          </p:spPr>
        </p:pic>
      </p:grpSp>
      <p:pic>
        <p:nvPicPr>
          <p:cNvPr id="17"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779350">
            <a:off x="-61153" y="-113504"/>
            <a:ext cx="1106143" cy="1244128"/>
          </a:xfrm>
          <a:prstGeom prst="rect">
            <a:avLst/>
          </a:prstGeom>
        </p:spPr>
      </p:pic>
    </p:spTree>
    <p:extLst>
      <p:ext uri="{BB962C8B-B14F-4D97-AF65-F5344CB8AC3E}">
        <p14:creationId xmlns:p14="http://schemas.microsoft.com/office/powerpoint/2010/main" val="243070631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717808">
            <a:off x="17110901" y="9033535"/>
            <a:ext cx="1231215" cy="1384802"/>
          </a:xfrm>
          <a:prstGeom prst="rect">
            <a:avLst/>
          </a:prstGeom>
        </p:spPr>
      </p:pic>
      <p:grpSp>
        <p:nvGrpSpPr>
          <p:cNvPr id="13" name="Group 12"/>
          <p:cNvGrpSpPr/>
          <p:nvPr/>
        </p:nvGrpSpPr>
        <p:grpSpPr>
          <a:xfrm>
            <a:off x="762000" y="789643"/>
            <a:ext cx="16720609" cy="8108267"/>
            <a:chOff x="-157185" y="1698088"/>
            <a:chExt cx="7249785" cy="3424861"/>
          </a:xfrm>
        </p:grpSpPr>
        <p:sp>
          <p:nvSpPr>
            <p:cNvPr id="14" name="Folded Corner 13"/>
            <p:cNvSpPr/>
            <p:nvPr/>
          </p:nvSpPr>
          <p:spPr>
            <a:xfrm>
              <a:off x="-157185" y="1904327"/>
              <a:ext cx="7249785" cy="3218622"/>
            </a:xfrm>
            <a:prstGeom prst="foldedCorner">
              <a:avLst>
                <a:gd name="adj" fmla="val 14619"/>
              </a:avLst>
            </a:prstGeom>
            <a:solidFill>
              <a:schemeClr val="accent4">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5" name="Rectangle 14"/>
                <p:cNvSpPr/>
                <p:nvPr/>
              </p:nvSpPr>
              <p:spPr>
                <a:xfrm>
                  <a:off x="162379" y="1950648"/>
                  <a:ext cx="6651682" cy="3146295"/>
                </a:xfrm>
                <a:prstGeom prst="rect">
                  <a:avLst/>
                </a:prstGeom>
              </p:spPr>
              <p:txBody>
                <a:bodyPr wrap="square">
                  <a:spAutoFit/>
                </a:bodyPr>
                <a:lstStyle/>
                <a:p>
                  <a:pPr lvl="0" algn="just">
                    <a:lnSpc>
                      <a:spcPct val="150000"/>
                    </a:lnSpc>
                  </a:pP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Giả sử nhóm </a:t>
                  </a:r>
                  <a14:m>
                    <m:oMath xmlns:m="http://schemas.openxmlformats.org/officeDocument/2006/math">
                      <m:d>
                        <m:dPr>
                          <m:begChr m:val="["/>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sub>
                          </m:s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e>
                      </m:d>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3700" kern="100">
                      <a:solidFill>
                        <a:prstClr val="black"/>
                      </a:solidFill>
                      <a:latin typeface="Arial" panose="020B0604020202020204" pitchFamily="34" charset="0"/>
                      <a:ea typeface="Malgun Gothic" panose="020B0503020000020004" pitchFamily="34" charset="-127"/>
                      <a:cs typeface="Arial" panose="020B0604020202020204" pitchFamily="34" charset="0"/>
                    </a:rPr>
                    <a:t>chứa tứ phân vị thứ ba; </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 xmlns:m="http://schemas.openxmlformats.org/officeDocument/2006/math">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3700" kern="100">
                      <a:solidFill>
                        <a:prstClr val="black"/>
                      </a:solidFill>
                      <a:latin typeface="Arial" panose="020B0604020202020204" pitchFamily="34" charset="0"/>
                      <a:ea typeface="Malgun Gothic" panose="020B0503020000020004" pitchFamily="34" charset="-127"/>
                      <a:cs typeface="Arial" panose="020B0604020202020204" pitchFamily="34" charset="0"/>
                    </a:rPr>
                    <a:t> là tần số của nhóm chứa tứ phân vị thứ ba, </a:t>
                  </a:r>
                  <a14:m>
                    <m:oMath xmlns:m="http://schemas.openxmlformats.org/officeDocument/2006/math">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𝐶</m:t>
                      </m:r>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𝑛</m:t>
                          </m:r>
                        </m:e>
                        <m:sub>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sub>
                      </m:sSub>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𝑛</m:t>
                          </m:r>
                        </m:e>
                        <m:sub>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sub>
                      </m:sSub>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𝑛</m:t>
                          </m:r>
                        </m:e>
                        <m:sub>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𝑗</m:t>
                          </m:r>
                          <m:r>
                            <a:rPr lang="en-US" sz="3700" i="1" kern="1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sub>
                      </m:sSub>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𝑄</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b>
                        </m:s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sub>
                        </m:s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num>
                              <m:den>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num>
                          <m:den>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sub>
                            </m:sSub>
                          </m:den>
                        </m:f>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sub>
                            </m:sSub>
                          </m:e>
                        </m:d>
                      </m:oMath>
                    </m:oMathPara>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3700" b="1" i="1" u="sng">
                      <a:solidFill>
                        <a:prstClr val="black"/>
                      </a:solidFill>
                      <a:latin typeface="Arial" panose="020B0604020202020204" pitchFamily="34" charset="0"/>
                      <a:ea typeface="Malgun Gothic" panose="020B0503020000020004" pitchFamily="34" charset="-127"/>
                      <a:cs typeface="Arial" panose="020B0604020202020204" pitchFamily="34" charset="0"/>
                    </a:rPr>
                    <a:t>Chú ý</a:t>
                  </a:r>
                  <a:r>
                    <a:rPr lang="en-US" sz="3700">
                      <a:solidFill>
                        <a:prstClr val="black"/>
                      </a:solidFill>
                      <a:latin typeface="Arial" panose="020B0604020202020204" pitchFamily="34" charset="0"/>
                      <a:ea typeface="Malgun Gothic" panose="020B0503020000020004" pitchFamily="34" charset="-127"/>
                      <a:cs typeface="Arial" panose="020B0604020202020204" pitchFamily="34" charset="0"/>
                    </a:rPr>
                    <a:t>: Nếu tứ phân vị thứ k là</a:t>
                  </a:r>
                  <a:r>
                    <a:rPr lang="en-US" sz="37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700" i="1">
                              <a:solidFill>
                                <a:prstClr val="black"/>
                              </a:solidFill>
                              <a:latin typeface="Cambria Math" panose="02040503050406030204" pitchFamily="18" charset="0"/>
                              <a:cs typeface="Times New Roman" panose="02020603050405020304" pitchFamily="18" charset="0"/>
                            </a:rPr>
                          </m:ctrlPr>
                        </m:fPr>
                        <m:nu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3700" i="1">
                              <a:solidFill>
                                <a:prstClr val="black"/>
                              </a:solidFill>
                              <a:latin typeface="Cambria Math" panose="02040503050406030204" pitchFamily="18" charset="0"/>
                              <a:cs typeface="Times New Roman" panose="02020603050405020304" pitchFamily="18" charset="0"/>
                            </a:rPr>
                          </m:ctrlPr>
                        </m:dPr>
                        <m:e>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b>
                          </m:s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e>
                      </m:d>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t</m:t>
                      </m:r>
                    </m:oMath>
                  </a14:m>
                  <a:r>
                    <a:rPr lang="en-US" sz="3700">
                      <a:solidFill>
                        <a:prstClr val="black"/>
                      </a:solidFill>
                      <a:latin typeface="Arial" panose="020B0604020202020204" pitchFamily="34" charset="0"/>
                      <a:ea typeface="Malgun Gothic" panose="020B0503020000020004" pitchFamily="34" charset="-127"/>
                      <a:cs typeface="Arial" panose="020B0604020202020204" pitchFamily="34" charset="0"/>
                    </a:rPr>
                    <a:t>rong đó </a:t>
                  </a:r>
                  <a14:m>
                    <m:oMath xmlns:m="http://schemas.openxmlformats.org/officeDocument/2006/math">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n-US" sz="3700">
                      <a:solidFill>
                        <a:prstClr val="black"/>
                      </a:solidFill>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3700">
                      <a:solidFill>
                        <a:prstClr val="black"/>
                      </a:solidFill>
                      <a:latin typeface="Arial" panose="020B0604020202020204" pitchFamily="34" charset="0"/>
                      <a:ea typeface="Malgun Gothic" panose="020B0503020000020004" pitchFamily="34" charset="-127"/>
                      <a:cs typeface="Arial" panose="020B0604020202020204" pitchFamily="34" charset="0"/>
                    </a:rPr>
                    <a:t> thuộc hai nhóm liên tiếp, ví dụ </a:t>
                  </a:r>
                  <a14:m>
                    <m:oMath xmlns:m="http://schemas.openxmlformats.org/officeDocument/2006/math">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b>
                      </m:s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sub>
                      </m:s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700">
                      <a:solidFill>
                        <a:prstClr val="black"/>
                      </a:solidFill>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sub>
                      </m:s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a:solidFill>
                                <a:prstClr val="black"/>
                              </a:solidFill>
                              <a:latin typeface="Cambria Math" panose="02040503050406030204" pitchFamily="18" charset="0"/>
                              <a:cs typeface="Times New Roman" panose="02020603050405020304" pitchFamily="18" charset="0"/>
                            </a:rPr>
                          </m:ctrlPr>
                        </m:sSub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𝑗</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700">
                      <a:solidFill>
                        <a:prstClr val="black"/>
                      </a:solidFill>
                      <a:latin typeface="Arial" panose="020B0604020202020204" pitchFamily="34" charset="0"/>
                      <a:ea typeface="Malgun Gothic" panose="020B0503020000020004" pitchFamily="34" charset="-127"/>
                      <a:cs typeface="Arial" panose="020B0604020202020204" pitchFamily="34" charset="0"/>
                    </a:rPr>
                    <a:t> thì ta lấy </a:t>
                  </a:r>
                  <a14:m>
                    <m:oMath xmlns:m="http://schemas.openxmlformats.org/officeDocument/2006/math">
                      <m:sSub>
                        <m:sSubPr>
                          <m:ctrlPr>
                            <a:rPr lang="en-US" sz="37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37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𝑄</m:t>
                          </m:r>
                        </m:e>
                        <m:sub>
                          <m:r>
                            <a:rPr lang="en-US" sz="37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𝑘</m:t>
                          </m:r>
                        </m:sub>
                      </m:sSub>
                      <m:r>
                        <a:rPr lang="en-US" sz="37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7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en-US" sz="37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𝑢</m:t>
                          </m:r>
                        </m:e>
                        <m:sub>
                          <m:r>
                            <a:rPr lang="en-US" sz="37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𝑗</m:t>
                          </m:r>
                        </m:sub>
                      </m:sSub>
                      <m:r>
                        <a:rPr lang="en-US" sz="3700" i="1">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en-US" sz="3700">
                      <a:solidFill>
                        <a:prstClr val="black"/>
                      </a:solidFill>
                      <a:latin typeface="Arial" panose="020B0604020202020204" pitchFamily="34" charset="0"/>
                      <a:ea typeface="Malgun Gothic" panose="020B0503020000020004" pitchFamily="34" charset="-127"/>
                      <a:cs typeface="Arial" panose="020B0604020202020204" pitchFamily="34" charset="0"/>
                    </a:rPr>
                    <a:t> </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62379" y="1950648"/>
                  <a:ext cx="6651682" cy="3146295"/>
                </a:xfrm>
                <a:prstGeom prst="rect">
                  <a:avLst/>
                </a:prstGeom>
                <a:blipFill>
                  <a:blip r:embed="rId16"/>
                  <a:stretch>
                    <a:fillRect l="-1272" r="-1232"/>
                  </a:stretch>
                </a:blipFill>
              </p:spPr>
              <p:txBody>
                <a:bodyPr/>
                <a:lstStyle/>
                <a:p>
                  <a:r>
                    <a:rPr lang="en-US">
                      <a:noFill/>
                    </a:rPr>
                    <a:t> </a:t>
                  </a:r>
                </a:p>
              </p:txBody>
            </p:sp>
          </mc:Fallback>
        </mc:AlternateContent>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51703" y="1698088"/>
              <a:ext cx="427007" cy="643247"/>
            </a:xfrm>
            <a:prstGeom prst="rect">
              <a:avLst/>
            </a:prstGeom>
          </p:spPr>
        </p:pic>
      </p:grpSp>
      <p:pic>
        <p:nvPicPr>
          <p:cNvPr id="17"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779350">
            <a:off x="-61153" y="-113504"/>
            <a:ext cx="1106143" cy="1244128"/>
          </a:xfrm>
          <a:prstGeom prst="rect">
            <a:avLst/>
          </a:prstGeom>
        </p:spPr>
      </p:pic>
    </p:spTree>
    <p:extLst>
      <p:ext uri="{BB962C8B-B14F-4D97-AF65-F5344CB8AC3E}">
        <p14:creationId xmlns:p14="http://schemas.microsoft.com/office/powerpoint/2010/main" val="365163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2" name="Group 2"/>
          <p:cNvGrpSpPr/>
          <p:nvPr/>
        </p:nvGrpSpPr>
        <p:grpSpPr>
          <a:xfrm>
            <a:off x="3505200" y="2476500"/>
            <a:ext cx="11582400" cy="4799564"/>
            <a:chOff x="0" y="0"/>
            <a:chExt cx="14831039" cy="6207579"/>
          </a:xfrm>
        </p:grpSpPr>
        <p:sp>
          <p:nvSpPr>
            <p:cNvPr id="3" name="Freeform 3"/>
            <p:cNvSpPr/>
            <p:nvPr/>
          </p:nvSpPr>
          <p:spPr>
            <a:xfrm>
              <a:off x="31750" y="31750"/>
              <a:ext cx="14767539" cy="614407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 name="Freeform 4"/>
            <p:cNvSpPr/>
            <p:nvPr/>
          </p:nvSpPr>
          <p:spPr>
            <a:xfrm>
              <a:off x="0" y="0"/>
              <a:ext cx="14831039" cy="6207579"/>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 name="TextBox 5"/>
          <p:cNvSpPr txBox="1"/>
          <p:nvPr/>
        </p:nvSpPr>
        <p:spPr>
          <a:xfrm>
            <a:off x="3372787" y="3608506"/>
            <a:ext cx="11658600" cy="1834798"/>
          </a:xfrm>
          <a:prstGeom prst="rect">
            <a:avLst/>
          </a:prstGeom>
        </p:spPr>
        <p:txBody>
          <a:bodyPr wrap="square" lIns="0" tIns="0" rIns="0" bIns="0" rtlCol="0" anchor="t">
            <a:spAutoFit/>
          </a:bodyPr>
          <a:lstStyle/>
          <a:p>
            <a:pPr algn="ctr">
              <a:lnSpc>
                <a:spcPts val="16800"/>
              </a:lnSpc>
            </a:pPr>
            <a:r>
              <a:rPr lang="en-US" sz="8000" b="1" smtClean="0">
                <a:solidFill>
                  <a:srgbClr val="4C5270"/>
                </a:solidFill>
                <a:latin typeface="Arial" panose="020B0604020202020204" pitchFamily="34" charset="0"/>
                <a:cs typeface="Arial" panose="020B0604020202020204" pitchFamily="34" charset="0"/>
              </a:rPr>
              <a:t>LUYỆN TẬP</a:t>
            </a:r>
            <a:endParaRPr lang="en-US" sz="8000" b="1">
              <a:solidFill>
                <a:srgbClr val="4C527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 y="7328751"/>
            <a:ext cx="2338023" cy="201069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305671">
            <a:off x="14917875" y="7349728"/>
            <a:ext cx="2289236" cy="196874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79350">
            <a:off x="1268144" y="768352"/>
            <a:ext cx="2007737" cy="22581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60914">
            <a:off x="15331458" y="919089"/>
            <a:ext cx="2054922" cy="23112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7404517" y="346847"/>
            <a:ext cx="974039" cy="837674"/>
          </a:xfrm>
          <a:prstGeom prst="rect">
            <a:avLst/>
          </a:prstGeom>
        </p:spPr>
      </p:pic>
      <p:grpSp>
        <p:nvGrpSpPr>
          <p:cNvPr id="20" name="Group 19"/>
          <p:cNvGrpSpPr/>
          <p:nvPr/>
        </p:nvGrpSpPr>
        <p:grpSpPr>
          <a:xfrm>
            <a:off x="6087367" y="800100"/>
            <a:ext cx="6226857" cy="1108694"/>
            <a:chOff x="6019800" y="377206"/>
            <a:chExt cx="6226857" cy="1108694"/>
          </a:xfrm>
        </p:grpSpPr>
        <p:grpSp>
          <p:nvGrpSpPr>
            <p:cNvPr id="24" name="Group 4"/>
            <p:cNvGrpSpPr/>
            <p:nvPr/>
          </p:nvGrpSpPr>
          <p:grpSpPr>
            <a:xfrm>
              <a:off x="6019800" y="377206"/>
              <a:ext cx="6226857" cy="1108694"/>
              <a:chOff x="0" y="0"/>
              <a:chExt cx="6038063" cy="6076340"/>
            </a:xfrm>
          </p:grpSpPr>
          <p:sp>
            <p:nvSpPr>
              <p:cNvPr id="34"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5"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TextBox 26"/>
            <p:cNvSpPr txBox="1"/>
            <p:nvPr/>
          </p:nvSpPr>
          <p:spPr>
            <a:xfrm>
              <a:off x="6734881" y="581068"/>
              <a:ext cx="5410200" cy="707886"/>
            </a:xfrm>
            <a:prstGeom prst="rect">
              <a:avLst/>
            </a:prstGeom>
            <a:noFill/>
          </p:spPr>
          <p:txBody>
            <a:bodyPr wrap="square" rtlCol="0">
              <a:spAutoFit/>
            </a:bodyPr>
            <a:lstStyle/>
            <a:p>
              <a:pPr>
                <a:defRPr/>
              </a:pPr>
              <a:r>
                <a:rPr lang="en-US" sz="4000" b="1" kern="0" err="1" smtClean="0">
                  <a:latin typeface="Arial" panose="020B0604020202020204" pitchFamily="34" charset="0"/>
                  <a:cs typeface="Arial" panose="020B0604020202020204" pitchFamily="34" charset="0"/>
                  <a:sym typeface="Arial"/>
                </a:rPr>
                <a:t>Bài</a:t>
              </a:r>
              <a:r>
                <a:rPr lang="en-US" sz="4000" b="1" kern="0" smtClean="0">
                  <a:latin typeface="Arial" panose="020B0604020202020204" pitchFamily="34" charset="0"/>
                  <a:cs typeface="Arial" panose="020B0604020202020204" pitchFamily="34" charset="0"/>
                  <a:sym typeface="Arial"/>
                </a:rPr>
                <a:t> </a:t>
              </a:r>
              <a:r>
                <a:rPr lang="en-US" sz="4000" b="1" kern="0" smtClean="0">
                  <a:latin typeface="Arial" panose="020B0604020202020204" pitchFamily="34" charset="0"/>
                  <a:cs typeface="Arial" panose="020B0604020202020204" pitchFamily="34" charset="0"/>
                  <a:sym typeface="Arial"/>
                </a:rPr>
                <a:t>6 </a:t>
              </a:r>
              <a:r>
                <a:rPr lang="en-US" sz="4000" b="1" kern="0" dirty="0" smtClean="0">
                  <a:latin typeface="Arial" panose="020B0604020202020204" pitchFamily="34" charset="0"/>
                  <a:cs typeface="Arial" panose="020B0604020202020204" pitchFamily="34" charset="0"/>
                  <a:sym typeface="Arial"/>
                </a:rPr>
                <a:t>(</a:t>
              </a:r>
              <a:r>
                <a:rPr lang="en-US" sz="4000" b="1" kern="0" smtClean="0">
                  <a:latin typeface="Arial" panose="020B0604020202020204" pitchFamily="34" charset="0"/>
                  <a:cs typeface="Arial" panose="020B0604020202020204" pitchFamily="34" charset="0"/>
                  <a:sym typeface="Arial"/>
                </a:rPr>
                <a:t>SGK – </a:t>
              </a:r>
              <a:r>
                <a:rPr lang="en-US" sz="4000" b="1" kern="0" smtClean="0">
                  <a:latin typeface="Arial" panose="020B0604020202020204" pitchFamily="34" charset="0"/>
                  <a:cs typeface="Arial" panose="020B0604020202020204" pitchFamily="34" charset="0"/>
                  <a:sym typeface="Arial"/>
                </a:rPr>
                <a:t>tr</a:t>
              </a:r>
              <a:r>
                <a:rPr lang="en-US" sz="4000" b="1" smtClean="0">
                  <a:latin typeface="Arial" panose="020B0604020202020204" pitchFamily="34" charset="0"/>
                  <a:cs typeface="Arial" panose="020B0604020202020204" pitchFamily="34" charset="0"/>
                  <a:sym typeface="Arial"/>
                </a:rPr>
                <a:t>143</a:t>
              </a:r>
              <a:r>
                <a:rPr lang="en-US" sz="4000" b="1" kern="0" smtClean="0">
                  <a:latin typeface="Arial" panose="020B0604020202020204" pitchFamily="34" charset="0"/>
                  <a:cs typeface="Arial" panose="020B0604020202020204" pitchFamily="34" charset="0"/>
                  <a:sym typeface="Arial"/>
                </a:rPr>
                <a:t>)</a:t>
              </a:r>
              <a:endParaRPr lang="en-US" sz="4000" b="1" kern="0" dirty="0" smtClean="0">
                <a:latin typeface="Arial" panose="020B0604020202020204" pitchFamily="34" charset="0"/>
                <a:cs typeface="Arial" panose="020B0604020202020204" pitchFamily="34" charset="0"/>
                <a:sym typeface="Arial"/>
              </a:endParaRPr>
            </a:p>
          </p:txBody>
        </p:sp>
      </p:grpSp>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168788">
            <a:off x="-329423" y="6299401"/>
            <a:ext cx="974039" cy="837674"/>
          </a:xfrm>
          <a:prstGeom prst="rect">
            <a:avLst/>
          </a:prstGeom>
        </p:spPr>
      </p:pic>
      <p:sp>
        <p:nvSpPr>
          <p:cNvPr id="8" name="Rectangle 7"/>
          <p:cNvSpPr/>
          <p:nvPr/>
        </p:nvSpPr>
        <p:spPr>
          <a:xfrm>
            <a:off x="1308903" y="2295402"/>
            <a:ext cx="15670191" cy="1846659"/>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Thống kê điểm trung bình môn Toán của một số học sinh lớp 11 được cho ở bảng sau:</a:t>
            </a:r>
            <a:endParaRPr lang="en-US" sz="3800">
              <a:solidFill>
                <a:srgbClr val="000000"/>
              </a:solidFill>
              <a:latin typeface="Arial" panose="020B0604020202020204" pitchFamily="34" charset="0"/>
              <a:cs typeface="Arial" panose="020B0604020202020204" pitchFamily="34" charset="0"/>
            </a:endParaRPr>
          </a:p>
        </p:txBody>
      </p:sp>
      <p:sp>
        <p:nvSpPr>
          <p:cNvPr id="6" name="Rectangle 5"/>
          <p:cNvSpPr/>
          <p:nvPr/>
        </p:nvSpPr>
        <p:spPr>
          <a:xfrm>
            <a:off x="1422498" y="6116241"/>
            <a:ext cx="15556596" cy="1846659"/>
          </a:xfrm>
          <a:prstGeom prst="rect">
            <a:avLst/>
          </a:prstGeom>
        </p:spPr>
        <p:txBody>
          <a:bodyPr wrap="square">
            <a:spAutoFit/>
          </a:bodyPr>
          <a:lstStyle/>
          <a:p>
            <a:pPr algn="just">
              <a:lnSpc>
                <a:spcPct val="150000"/>
              </a:lnSpc>
            </a:pPr>
            <a:r>
              <a:rPr lang="vi-VN" sz="3800">
                <a:solidFill>
                  <a:srgbClr val="000000"/>
                </a:solidFill>
              </a:rPr>
              <a:t>Hãy uớc lượng số trung bình, tứ phân vị và mốt của mẫu số liệu ghép nhóm </a:t>
            </a:r>
            <a:r>
              <a:rPr lang="vi-VN" sz="3800">
                <a:solidFill>
                  <a:srgbClr val="000000"/>
                </a:solidFill>
              </a:rPr>
              <a:t>trên</a:t>
            </a:r>
            <a:r>
              <a:rPr lang="vi-VN" sz="3800" smtClean="0">
                <a:solidFill>
                  <a:srgbClr val="000000"/>
                </a:solidFill>
              </a:rPr>
              <a:t>.</a:t>
            </a:r>
            <a:endParaRPr lang="vi-VN" sz="3800">
              <a:solidFill>
                <a:srgbClr val="000000"/>
              </a:solidFill>
            </a:endParaRPr>
          </a:p>
        </p:txBody>
      </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Lst>
          </a:blip>
          <a:stretch>
            <a:fillRect/>
          </a:stretch>
        </p:blipFill>
        <p:spPr>
          <a:xfrm>
            <a:off x="1422498" y="4264271"/>
            <a:ext cx="15556596" cy="1619551"/>
          </a:xfrm>
          <a:prstGeom prst="rect">
            <a:avLst/>
          </a:prstGeom>
        </p:spPr>
      </p:pic>
      <p:pic>
        <p:nvPicPr>
          <p:cNvPr id="5" name="Picture 4"/>
          <p:cNvPicPr>
            <a:picLocks noChangeAspect="1"/>
          </p:cNvPicPr>
          <p:nvPr/>
        </p:nvPicPr>
        <p:blipFill>
          <a:blip r:embed="rId8"/>
          <a:stretch>
            <a:fillRect/>
          </a:stretch>
        </p:blipFill>
        <p:spPr>
          <a:xfrm>
            <a:off x="15263698" y="7734300"/>
            <a:ext cx="2365500" cy="2273978"/>
          </a:xfrm>
          <a:prstGeom prst="rect">
            <a:avLst/>
          </a:prstGeom>
        </p:spPr>
      </p:pic>
    </p:spTree>
    <p:extLst>
      <p:ext uri="{BB962C8B-B14F-4D97-AF65-F5344CB8AC3E}">
        <p14:creationId xmlns:p14="http://schemas.microsoft.com/office/powerpoint/2010/main" val="165925183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7404517" y="346847"/>
            <a:ext cx="974039" cy="837674"/>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168788">
            <a:off x="-329423" y="6299401"/>
            <a:ext cx="974039" cy="837674"/>
          </a:xfrm>
          <a:prstGeom prst="rect">
            <a:avLst/>
          </a:prstGeom>
        </p:spPr>
      </p:pic>
      <p:sp>
        <p:nvSpPr>
          <p:cNvPr id="4" name="Rectangle 3"/>
          <p:cNvSpPr/>
          <p:nvPr/>
        </p:nvSpPr>
        <p:spPr>
          <a:xfrm>
            <a:off x="8580026" y="419100"/>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143000" y="1181100"/>
            <a:ext cx="16002000" cy="1846659"/>
          </a:xfrm>
          <a:prstGeom prst="rect">
            <a:avLst/>
          </a:prstGeom>
        </p:spPr>
        <p:txBody>
          <a:bodyPr wrap="square">
            <a:spAutoFit/>
          </a:bodyPr>
          <a:lstStyle/>
          <a:p>
            <a:pPr algn="just">
              <a:lnSpc>
                <a:spcPct val="150000"/>
              </a:lnSpc>
              <a:spcBef>
                <a:spcPts val="100"/>
              </a:spcBef>
              <a:spcAft>
                <a:spcPts val="100"/>
              </a:spcAft>
            </a:pPr>
            <a:r>
              <a:rPr lang="vi-VN" sz="3800">
                <a:ea typeface="Calibri" panose="020F0502020204030204" pitchFamily="34" charset="0"/>
                <a:cs typeface="Arial" panose="020B0604020202020204" pitchFamily="34" charset="0"/>
              </a:rPr>
              <a:t>Từ bảng số liệu ghép nhóm, ta có bảng thống kê điểm trung bình môn Toán của một số học sinh theo giá trị đại diện như sau:</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1143000" y="5413091"/>
                <a:ext cx="15773400" cy="4454809"/>
              </a:xfrm>
              <a:prstGeom prst="rect">
                <a:avLst/>
              </a:prstGeom>
            </p:spPr>
            <p:txBody>
              <a:bodyPr wrap="square">
                <a:spAutoFit/>
              </a:bodyPr>
              <a:lstStyle/>
              <a:p>
                <a:pPr>
                  <a:lnSpc>
                    <a:spcPct val="150000"/>
                  </a:lnSpc>
                  <a:spcBef>
                    <a:spcPts val="100"/>
                  </a:spcBef>
                  <a:spcAft>
                    <a:spcPts val="100"/>
                  </a:spcAft>
                </a:pPr>
                <a:r>
                  <a:rPr lang="en-US" sz="3800" kern="100" smtClean="0">
                    <a:latin typeface="Arial" panose="020B0604020202020204" pitchFamily="34" charset="0"/>
                    <a:ea typeface="Calibri" panose="020F0502020204030204" pitchFamily="34" charset="0"/>
                    <a:cs typeface="Arial" panose="020B0604020202020204" pitchFamily="34" charset="0"/>
                  </a:rPr>
                  <a:t>Cỡ mẫu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82</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100"/>
                  </a:spcBef>
                  <a:spcAft>
                    <a:spcPts val="100"/>
                  </a:spcAft>
                </a:pPr>
                <a:r>
                  <a:rPr lang="en-US" sz="3800" kern="100">
                    <a:effectLst/>
                    <a:latin typeface="Arial" panose="020B0604020202020204" pitchFamily="34" charset="0"/>
                    <a:ea typeface="Calibri" panose="020F0502020204030204" pitchFamily="34" charset="0"/>
                    <a:cs typeface="Arial" panose="020B0604020202020204" pitchFamily="34" charset="0"/>
                  </a:rPr>
                  <a:t>Số trung bình của mẫu số liệu ghép nhóm là</a:t>
                </a:r>
              </a:p>
              <a:p>
                <a:pP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24</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13</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9</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9</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75</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82</m:t>
                          </m:r>
                        </m:den>
                      </m:f>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Bef>
                    <a:spcPts val="100"/>
                  </a:spcBef>
                  <a:spcAft>
                    <a:spcPts val="100"/>
                  </a:spcAft>
                </a:pPr>
                <a14:m>
                  <m:oMathPara xmlns:m="http://schemas.openxmlformats.org/officeDocument/2006/math">
                    <m:oMathParaPr>
                      <m:jc m:val="left"/>
                    </m:oMathParaPr>
                    <m:oMath xmlns:m="http://schemas.openxmlformats.org/officeDocument/2006/math">
                      <m:r>
                        <a:rPr lang="en-US" sz="3800" b="0" i="0"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12</m:t>
                      </m:r>
                      <m:r>
                        <m:rPr>
                          <m:nor/>
                        </m:rPr>
                        <a:rPr lang="en-US" sz="38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(đ</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i</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ễ</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m</m:t>
                      </m:r>
                      <m:r>
                        <m:rPr>
                          <m:nor/>
                        </m:rPr>
                        <a:rPr lang="en-US" sz="3800" kern="100">
                          <a:effectLst/>
                          <a:latin typeface="Arial" panose="020B0604020202020204" pitchFamily="34" charset="0"/>
                          <a:ea typeface="Calibri" panose="020F0502020204030204" pitchFamily="34" charset="0"/>
                          <a:cs typeface="Arial" panose="020B0604020202020204" pitchFamily="34" charset="0"/>
                        </a:rPr>
                        <m:t>)</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143000" y="5413091"/>
                <a:ext cx="15773400" cy="4454809"/>
              </a:xfrm>
              <a:prstGeom prst="rect">
                <a:avLst/>
              </a:prstGeom>
              <a:blipFill>
                <a:blip r:embed="rId6"/>
                <a:stretch>
                  <a:fillRect l="-1276"/>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2775939776"/>
              </p:ext>
            </p:extLst>
          </p:nvPr>
        </p:nvGraphicFramePr>
        <p:xfrm>
          <a:off x="1539100" y="3238500"/>
          <a:ext cx="15286110" cy="1894840"/>
        </p:xfrm>
        <a:graphic>
          <a:graphicData uri="http://schemas.openxmlformats.org/drawingml/2006/table">
            <a:tbl>
              <a:tblPr firstRow="1" firstCol="1" bandRow="1"/>
              <a:tblGrid>
                <a:gridCol w="3308858">
                  <a:extLst>
                    <a:ext uri="{9D8B030D-6E8A-4147-A177-3AD203B41FA5}">
                      <a16:colId xmlns:a16="http://schemas.microsoft.com/office/drawing/2014/main" val="2520948649"/>
                    </a:ext>
                  </a:extLst>
                </a:gridCol>
                <a:gridCol w="1711036">
                  <a:extLst>
                    <a:ext uri="{9D8B030D-6E8A-4147-A177-3AD203B41FA5}">
                      <a16:colId xmlns:a16="http://schemas.microsoft.com/office/drawing/2014/main" val="2786765561"/>
                    </a:ext>
                  </a:extLst>
                </a:gridCol>
                <a:gridCol w="1711036">
                  <a:extLst>
                    <a:ext uri="{9D8B030D-6E8A-4147-A177-3AD203B41FA5}">
                      <a16:colId xmlns:a16="http://schemas.microsoft.com/office/drawing/2014/main" val="1387478480"/>
                    </a:ext>
                  </a:extLst>
                </a:gridCol>
                <a:gridCol w="1711036">
                  <a:extLst>
                    <a:ext uri="{9D8B030D-6E8A-4147-A177-3AD203B41FA5}">
                      <a16:colId xmlns:a16="http://schemas.microsoft.com/office/drawing/2014/main" val="3057883978"/>
                    </a:ext>
                  </a:extLst>
                </a:gridCol>
                <a:gridCol w="1711036">
                  <a:extLst>
                    <a:ext uri="{9D8B030D-6E8A-4147-A177-3AD203B41FA5}">
                      <a16:colId xmlns:a16="http://schemas.microsoft.com/office/drawing/2014/main" val="1273824884"/>
                    </a:ext>
                  </a:extLst>
                </a:gridCol>
                <a:gridCol w="1711036">
                  <a:extLst>
                    <a:ext uri="{9D8B030D-6E8A-4147-A177-3AD203B41FA5}">
                      <a16:colId xmlns:a16="http://schemas.microsoft.com/office/drawing/2014/main" val="474869537"/>
                    </a:ext>
                  </a:extLst>
                </a:gridCol>
                <a:gridCol w="1711036">
                  <a:extLst>
                    <a:ext uri="{9D8B030D-6E8A-4147-A177-3AD203B41FA5}">
                      <a16:colId xmlns:a16="http://schemas.microsoft.com/office/drawing/2014/main" val="1044607434"/>
                    </a:ext>
                  </a:extLst>
                </a:gridCol>
                <a:gridCol w="1711036">
                  <a:extLst>
                    <a:ext uri="{9D8B030D-6E8A-4147-A177-3AD203B41FA5}">
                      <a16:colId xmlns:a16="http://schemas.microsoft.com/office/drawing/2014/main" val="2613867808"/>
                    </a:ext>
                  </a:extLst>
                </a:gridCol>
              </a:tblGrid>
              <a:tr h="0">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Điểm đại diện</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6,75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7,25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7,75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8,25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8,75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9,25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9,75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696958"/>
                  </a:ext>
                </a:extLst>
              </a:tr>
              <a:tr h="0">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Tần số</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8</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10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16</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24</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13</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7</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4</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671473"/>
                  </a:ext>
                </a:extLst>
              </a:tr>
            </a:tbl>
          </a:graphicData>
        </a:graphic>
      </p:graphicFrame>
    </p:spTree>
    <p:extLst>
      <p:ext uri="{BB962C8B-B14F-4D97-AF65-F5344CB8AC3E}">
        <p14:creationId xmlns:p14="http://schemas.microsoft.com/office/powerpoint/2010/main" val="265650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wipe(down)">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dissolve">
                                      <p:cBhvr>
                                        <p:cTn id="29" dur="500"/>
                                        <p:tgtEl>
                                          <p:spTgt spid="16">
                                            <p:txEl>
                                              <p:pRg st="1" end="1"/>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dissolve">
                                      <p:cBhvr>
                                        <p:cTn id="32" dur="500"/>
                                        <p:tgtEl>
                                          <p:spTgt spid="16">
                                            <p:txEl>
                                              <p:pRg st="2" end="2"/>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dissolve">
                                      <p:cBhvr>
                                        <p:cTn id="35"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7404517" y="346847"/>
            <a:ext cx="974039" cy="837674"/>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168788">
            <a:off x="-329423" y="6299401"/>
            <a:ext cx="974039" cy="837674"/>
          </a:xfrm>
          <a:prstGeom prst="rect">
            <a:avLst/>
          </a:prstGeom>
        </p:spPr>
      </p:pic>
      <p:sp>
        <p:nvSpPr>
          <p:cNvPr id="4" name="Rectangle 3"/>
          <p:cNvSpPr/>
          <p:nvPr/>
        </p:nvSpPr>
        <p:spPr>
          <a:xfrm>
            <a:off x="8580026" y="419100"/>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1676400" y="1104900"/>
                <a:ext cx="14897479" cy="9024522"/>
              </a:xfrm>
              <a:prstGeom prst="rect">
                <a:avLst/>
              </a:prstGeom>
            </p:spPr>
            <p:txBody>
              <a:bodyPr wrap="square">
                <a:spAutoFit/>
              </a:bodyPr>
              <a:lstStyle/>
              <a:p>
                <a:pPr lvl="0" algn="just">
                  <a:lnSpc>
                    <a:spcPct val="150000"/>
                  </a:lnSpc>
                  <a:spcBef>
                    <a:spcPts val="100"/>
                  </a:spcBef>
                  <a:spcAft>
                    <a:spcPts val="100"/>
                  </a:spcAft>
                </a:pP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Nhóm chứa mốt của mẫu số liệu trên là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Bef>
                    <a:spcPts val="100"/>
                  </a:spcBef>
                  <a:spcAft>
                    <a:spcPts val="100"/>
                  </a:spcAft>
                </a:pP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24</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13</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oMath>
                </a14:m>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Bef>
                    <a:spcPts val="100"/>
                  </a:spcBef>
                  <a:spcAft>
                    <a:spcPts val="100"/>
                  </a:spcAft>
                </a:pP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Vậy mốt của mẫu số liệu ghép nhóm </a:t>
                </a: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là </a:t>
                </a:r>
                <a:endParaRPr lang="en-US" sz="37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e>
                        <m: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24</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num>
                        <m:den>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24</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24</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13</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oMath>
                  </m:oMathPara>
                </a14:m>
                <a:endParaRPr lang="en-US" sz="37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700" kern="100" smtClean="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82</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là mẫu số liệu được xếp theo thứ tự không giảm.</a:t>
                </a:r>
              </a:p>
              <a:p>
                <a:pPr algn="just">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Tứ phân vị thứ hai của dãy số liệu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82</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41</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42</m:t>
                            </m:r>
                          </m:sub>
                        </m:sSub>
                      </m:e>
                    </m:d>
                  </m:oMath>
                </a14:m>
                <a:r>
                  <a:rPr lang="en-US" sz="3700" kern="1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41</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42</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thuộc nhóm </a:t>
                </a:r>
                <a14:m>
                  <m:oMath xmlns:m="http://schemas.openxmlformats.org/officeDocument/2006/math">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kern="100">
                    <a:effectLst/>
                    <a:latin typeface="Arial" panose="020B0604020202020204" pitchFamily="34" charset="0"/>
                    <a:ea typeface="Calibri" panose="020F0502020204030204" pitchFamily="34" charset="0"/>
                    <a:cs typeface="Arial" panose="020B0604020202020204" pitchFamily="34" charset="0"/>
                  </a:rPr>
                  <a:t> nên tứ phân vị thứ hai của mẫu số liệu ghép nhóm là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82</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34</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24</m:t>
                        </m:r>
                      </m:den>
                    </m:f>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15</m:t>
                    </m:r>
                  </m:oMath>
                </a14:m>
                <a:r>
                  <a:rPr lang="en-US" sz="3700" kern="100" smtClean="0">
                    <a:effectLst/>
                    <a:latin typeface="Arial" panose="020B0604020202020204" pitchFamily="34" charset="0"/>
                    <a:ea typeface="Calibri" panose="020F0502020204030204" pitchFamily="34" charset="0"/>
                    <a:cs typeface="Arial" panose="020B0604020202020204" pitchFamily="34" charset="0"/>
                  </a:rPr>
                  <a:t>.</a:t>
                </a:r>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676400" y="1104900"/>
                <a:ext cx="14897479" cy="9024522"/>
              </a:xfrm>
              <a:prstGeom prst="rect">
                <a:avLst/>
              </a:prstGeom>
              <a:blipFill>
                <a:blip r:embed="rId6"/>
                <a:stretch>
                  <a:fillRect l="-1268" r="-1268"/>
                </a:stretch>
              </a:blipFill>
            </p:spPr>
            <p:txBody>
              <a:bodyPr/>
              <a:lstStyle/>
              <a:p>
                <a:r>
                  <a:rPr lang="en-US">
                    <a:noFill/>
                  </a:rPr>
                  <a:t> </a:t>
                </a:r>
              </a:p>
            </p:txBody>
          </p:sp>
        </mc:Fallback>
      </mc:AlternateContent>
    </p:spTree>
    <p:extLst>
      <p:ext uri="{BB962C8B-B14F-4D97-AF65-F5344CB8AC3E}">
        <p14:creationId xmlns:p14="http://schemas.microsoft.com/office/powerpoint/2010/main" val="273872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anim calcmode="lin" valueType="num">
                                      <p:cBhvr>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7404517" y="346847"/>
            <a:ext cx="974039" cy="837674"/>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168788">
            <a:off x="-329423" y="6299401"/>
            <a:ext cx="974039" cy="837674"/>
          </a:xfrm>
          <a:prstGeom prst="rect">
            <a:avLst/>
          </a:prstGeom>
        </p:spPr>
      </p:pic>
      <p:sp>
        <p:nvSpPr>
          <p:cNvPr id="4" name="Rectangle 3"/>
          <p:cNvSpPr/>
          <p:nvPr/>
        </p:nvSpPr>
        <p:spPr>
          <a:xfrm>
            <a:off x="8580026" y="419100"/>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2730819" y="1333500"/>
                <a:ext cx="12801600" cy="8471871"/>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 </a:t>
                </a: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 vị thứ nhất của dãy số liệu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82</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21</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21</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thuộc nhóm </a:t>
                </a:r>
                <a14:m>
                  <m:oMath xmlns:m="http://schemas.openxmlformats.org/officeDocument/2006/math">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[7,5;8)</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nên tứ phân vị thứ nhất của mẫu số liệu ghép nhóm là </a:t>
                </a:r>
                <a:endPar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=7,5+</m:t>
                    </m:r>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1.82</m:t>
                            </m:r>
                          </m:num>
                          <m:den>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18</m:t>
                        </m:r>
                      </m:num>
                      <m:den>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m:t>
                        </m:r>
                      </m:den>
                    </m:f>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7,5)≈7,58</m:t>
                    </m:r>
                  </m:oMath>
                </a14:m>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 phân vị thứ ba của dãy số liệu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82</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62</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62</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thuộc nhóm </a:t>
                </a:r>
                <a14:m>
                  <m:oMath xmlns:m="http://schemas.openxmlformats.org/officeDocument/2006/math">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[8,5;9)</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nên </a:t>
                </a: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 </a:t>
                </a: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 vị thứ ba của mẫu </a:t>
                </a: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số </a:t>
                </a: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liệu ghép nhóm </a:t>
                </a: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p>
              <a:p>
                <a:pPr marL="0" marR="0" lvl="0" indent="0" algn="ctr"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=8,5+</m:t>
                    </m:r>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3.82</m:t>
                            </m:r>
                          </m:num>
                          <m:den>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58</m:t>
                        </m:r>
                      </m:num>
                      <m:den>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13</m:t>
                        </m:r>
                      </m:den>
                    </m:f>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8,5)≈8,63</m:t>
                    </m:r>
                  </m:oMath>
                </a14:m>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730819" y="1333500"/>
                <a:ext cx="12801600" cy="8471871"/>
              </a:xfrm>
              <a:prstGeom prst="rect">
                <a:avLst/>
              </a:prstGeom>
              <a:blipFill>
                <a:blip r:embed="rId6"/>
                <a:stretch>
                  <a:fillRect l="-1524" r="-1476"/>
                </a:stretch>
              </a:blipFill>
            </p:spPr>
            <p:txBody>
              <a:bodyPr/>
              <a:lstStyle/>
              <a:p>
                <a:r>
                  <a:rPr lang="en-US">
                    <a:noFill/>
                  </a:rPr>
                  <a:t> </a:t>
                </a:r>
              </a:p>
            </p:txBody>
          </p:sp>
        </mc:Fallback>
      </mc:AlternateContent>
    </p:spTree>
    <p:extLst>
      <p:ext uri="{BB962C8B-B14F-4D97-AF65-F5344CB8AC3E}">
        <p14:creationId xmlns:p14="http://schemas.microsoft.com/office/powerpoint/2010/main" val="136867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anim calcmode="lin" valueType="num">
                                      <p:cBhvr>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anim calcmode="lin" valueType="num">
                                      <p:cBhvr>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5144700" y="-3698243"/>
            <a:ext cx="8077198" cy="1653779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05800" y="523937"/>
            <a:ext cx="1981200" cy="100283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957496">
            <a:off x="14657193" y="6437616"/>
            <a:ext cx="2824767" cy="3177141"/>
          </a:xfrm>
          <a:prstGeom prst="rect">
            <a:avLst/>
          </a:prstGeom>
        </p:spPr>
      </p:pic>
      <p:sp>
        <p:nvSpPr>
          <p:cNvPr id="10" name="TextBox 9"/>
          <p:cNvSpPr txBox="1"/>
          <p:nvPr/>
        </p:nvSpPr>
        <p:spPr>
          <a:xfrm>
            <a:off x="3953463" y="5725558"/>
            <a:ext cx="10459672" cy="1454244"/>
          </a:xfrm>
          <a:prstGeom prst="rect">
            <a:avLst/>
          </a:prstGeom>
        </p:spPr>
        <p:txBody>
          <a:bodyPr wrap="square" lIns="0" tIns="0" rIns="0" bIns="0" rtlCol="0" anchor="t">
            <a:spAutoFit/>
          </a:bodyPr>
          <a:lstStyle/>
          <a:p>
            <a:pPr algn="ctr">
              <a:lnSpc>
                <a:spcPct val="150000"/>
              </a:lnSpc>
            </a:pPr>
            <a:r>
              <a:rPr lang="en-US" sz="6300" b="1" smtClean="0">
                <a:solidFill>
                  <a:srgbClr val="C00000"/>
                </a:solidFill>
                <a:latin typeface="Arial" panose="020B0604020202020204" pitchFamily="34" charset="0"/>
                <a:cs typeface="Arial" panose="020B0604020202020204" pitchFamily="34" charset="0"/>
              </a:rPr>
              <a:t>BÀI TẬP CUỐI CHƯƠNG </a:t>
            </a:r>
            <a:r>
              <a:rPr lang="en-US" sz="6300" b="1" smtClean="0">
                <a:solidFill>
                  <a:srgbClr val="C00000"/>
                </a:solidFill>
                <a:latin typeface="Arial" panose="020B0604020202020204" pitchFamily="34" charset="0"/>
                <a:cs typeface="Arial" panose="020B0604020202020204" pitchFamily="34" charset="0"/>
              </a:rPr>
              <a:t>V</a:t>
            </a:r>
            <a:endParaRPr lang="en-US" sz="6300" b="1">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2249099" y="1680370"/>
            <a:ext cx="13868400" cy="3877023"/>
          </a:xfrm>
          <a:prstGeom prst="rect">
            <a:avLst/>
          </a:prstGeom>
        </p:spPr>
        <p:txBody>
          <a:bodyPr wrap="square">
            <a:spAutoFit/>
          </a:bodyPr>
          <a:lstStyle/>
          <a:p>
            <a:pPr algn="ctr">
              <a:lnSpc>
                <a:spcPct val="150000"/>
              </a:lnSpc>
              <a:spcAft>
                <a:spcPts val="0"/>
              </a:spcAft>
            </a:pPr>
            <a:r>
              <a:rPr lang="vi-VN" sz="5700" b="1" kern="0" cap="all">
                <a:solidFill>
                  <a:schemeClr val="tx2"/>
                </a:solidFill>
                <a:ea typeface="Times New Roman" panose="02020603050405020304" pitchFamily="18" charset="0"/>
                <a:cs typeface="Arial" panose="020B0604020202020204" pitchFamily="34" charset="0"/>
              </a:rPr>
              <a:t>CHƯƠNG V. CÁC SỐ ĐẶC TRƯNG ĐO XU THẾ TRUNG TÂM CHO </a:t>
            </a:r>
            <a:r>
              <a:rPr lang="vi-VN" sz="5700" b="1" kern="0" cap="all">
                <a:solidFill>
                  <a:schemeClr val="tx2"/>
                </a:solidFill>
                <a:ea typeface="Times New Roman" panose="02020603050405020304" pitchFamily="18" charset="0"/>
                <a:cs typeface="Arial" panose="020B0604020202020204" pitchFamily="34" charset="0"/>
              </a:rPr>
              <a:t>MẪU </a:t>
            </a:r>
            <a:endParaRPr lang="en-US" sz="5700" b="1" kern="0" cap="all" smtClean="0">
              <a:solidFill>
                <a:schemeClr val="tx2"/>
              </a:solidFill>
              <a:ea typeface="Times New Roman" panose="02020603050405020304" pitchFamily="18" charset="0"/>
              <a:cs typeface="Arial" panose="020B0604020202020204" pitchFamily="34" charset="0"/>
            </a:endParaRPr>
          </a:p>
          <a:p>
            <a:pPr algn="ctr">
              <a:lnSpc>
                <a:spcPct val="150000"/>
              </a:lnSpc>
              <a:spcAft>
                <a:spcPts val="0"/>
              </a:spcAft>
            </a:pPr>
            <a:r>
              <a:rPr lang="vi-VN" sz="5700" b="1" kern="0" cap="all" smtClean="0">
                <a:solidFill>
                  <a:schemeClr val="tx2"/>
                </a:solidFill>
                <a:ea typeface="Times New Roman" panose="02020603050405020304" pitchFamily="18" charset="0"/>
                <a:cs typeface="Arial" panose="020B0604020202020204" pitchFamily="34" charset="0"/>
              </a:rPr>
              <a:t>SỐ </a:t>
            </a:r>
            <a:r>
              <a:rPr lang="vi-VN" sz="5700" b="1" kern="0" cap="all">
                <a:solidFill>
                  <a:schemeClr val="tx2"/>
                </a:solidFill>
                <a:ea typeface="Times New Roman" panose="02020603050405020304" pitchFamily="18" charset="0"/>
                <a:cs typeface="Arial" panose="020B0604020202020204" pitchFamily="34" charset="0"/>
              </a:rPr>
              <a:t>LIỆU GHÉP NHÓM</a:t>
            </a:r>
            <a:endParaRPr lang="vi-VN" sz="5700" b="1" kern="0" cap="all">
              <a:solidFill>
                <a:schemeClr val="tx2"/>
              </a:solidFill>
              <a:ea typeface="Times New Roman" panose="02020603050405020304" pitchFamily="18" charset="0"/>
              <a:cs typeface="Arial" panose="020B0604020202020204" pitchFamily="34" charset="0"/>
            </a:endParaRPr>
          </a:p>
        </p:txBody>
      </p:sp>
      <p:pic>
        <p:nvPicPr>
          <p:cNvPr id="11"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1478" y="6437616"/>
            <a:ext cx="2824767" cy="3177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598" y="1325010"/>
            <a:ext cx="17830800" cy="884769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sp>
        <p:nvSpPr>
          <p:cNvPr id="2" name="Rectangle 1"/>
          <p:cNvSpPr/>
          <p:nvPr/>
        </p:nvSpPr>
        <p:spPr>
          <a:xfrm>
            <a:off x="941497" y="1447441"/>
            <a:ext cx="16404998" cy="2654573"/>
          </a:xfrm>
          <a:prstGeom prst="rect">
            <a:avLst/>
          </a:prstGeom>
        </p:spPr>
        <p:txBody>
          <a:bodyPr wrap="square">
            <a:spAutoFit/>
          </a:bodyPr>
          <a:lstStyle/>
          <a:p>
            <a:pPr algn="just">
              <a:lnSpc>
                <a:spcPct val="150000"/>
              </a:lnSpc>
            </a:pPr>
            <a:r>
              <a:rPr lang="vi-VN" sz="3700">
                <a:solidFill>
                  <a:srgbClr val="000000"/>
                </a:solidFill>
                <a:cs typeface="Arial" panose="020B0604020202020204" pitchFamily="34" charset="0"/>
              </a:rPr>
              <a:t>Để kiểm tra thời gian sử dụng pin của chiếc điện thoại mới, chị An thống kê thời gian sử dụng điện thoại của mình từ lúc sạc đầy pin cho đến khi hết pin ở bảng sau:</a:t>
            </a:r>
            <a:endParaRPr lang="en-US" sz="3700">
              <a:latin typeface="Arial" panose="020B0604020202020204" pitchFamily="34" charset="0"/>
              <a:cs typeface="Arial" panose="020B0604020202020204" pitchFamily="34" charset="0"/>
            </a:endParaRPr>
          </a:p>
        </p:txBody>
      </p:sp>
      <p:grpSp>
        <p:nvGrpSpPr>
          <p:cNvPr id="17" name="Group 16"/>
          <p:cNvGrpSpPr/>
          <p:nvPr/>
        </p:nvGrpSpPr>
        <p:grpSpPr>
          <a:xfrm>
            <a:off x="6019800" y="181364"/>
            <a:ext cx="6226857" cy="990600"/>
            <a:chOff x="6019800" y="377206"/>
            <a:chExt cx="6226857" cy="1108694"/>
          </a:xfrm>
        </p:grpSpPr>
        <p:grpSp>
          <p:nvGrpSpPr>
            <p:cNvPr id="20" name="Group 4"/>
            <p:cNvGrpSpPr/>
            <p:nvPr/>
          </p:nvGrpSpPr>
          <p:grpSpPr>
            <a:xfrm>
              <a:off x="6019800" y="377206"/>
              <a:ext cx="6226857" cy="1108694"/>
              <a:chOff x="0" y="0"/>
              <a:chExt cx="6038063" cy="6076340"/>
            </a:xfrm>
          </p:grpSpPr>
          <p:sp>
            <p:nvSpPr>
              <p:cNvPr id="22"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720590" y="526706"/>
              <a:ext cx="5410200" cy="792276"/>
            </a:xfrm>
            <a:prstGeom prst="rect">
              <a:avLst/>
            </a:prstGeom>
            <a:noFill/>
          </p:spPr>
          <p:txBody>
            <a:bodyPr wrap="square" rtlCol="0">
              <a:spAutoFit/>
            </a:bodyPr>
            <a:lstStyle/>
            <a:p>
              <a:pPr>
                <a:defRPr/>
              </a:pPr>
              <a:r>
                <a:rPr lang="en-US" sz="4000" b="1" kern="0" err="1" smtClean="0">
                  <a:latin typeface="Arial" panose="020B0604020202020204" pitchFamily="34" charset="0"/>
                  <a:cs typeface="Arial" panose="020B0604020202020204" pitchFamily="34" charset="0"/>
                  <a:sym typeface="Arial"/>
                </a:rPr>
                <a:t>Bài</a:t>
              </a:r>
              <a:r>
                <a:rPr lang="en-US" sz="4000" b="1" kern="0" smtClean="0">
                  <a:latin typeface="Arial" panose="020B0604020202020204" pitchFamily="34" charset="0"/>
                  <a:cs typeface="Arial" panose="020B0604020202020204" pitchFamily="34" charset="0"/>
                  <a:sym typeface="Arial"/>
                </a:rPr>
                <a:t> </a:t>
              </a:r>
              <a:r>
                <a:rPr lang="en-US" sz="4000" b="1" kern="0" smtClean="0">
                  <a:latin typeface="Arial" panose="020B0604020202020204" pitchFamily="34" charset="0"/>
                  <a:cs typeface="Arial" panose="020B0604020202020204" pitchFamily="34" charset="0"/>
                  <a:sym typeface="Arial"/>
                </a:rPr>
                <a:t>7 </a:t>
              </a:r>
              <a:r>
                <a:rPr lang="en-US" sz="4000" b="1" kern="0" dirty="0" smtClean="0">
                  <a:latin typeface="Arial" panose="020B0604020202020204" pitchFamily="34" charset="0"/>
                  <a:cs typeface="Arial" panose="020B0604020202020204" pitchFamily="34" charset="0"/>
                  <a:sym typeface="Arial"/>
                </a:rPr>
                <a:t>(</a:t>
              </a:r>
              <a:r>
                <a:rPr lang="en-US" sz="4000" b="1" kern="0" smtClean="0">
                  <a:latin typeface="Arial" panose="020B0604020202020204" pitchFamily="34" charset="0"/>
                  <a:cs typeface="Arial" panose="020B0604020202020204" pitchFamily="34" charset="0"/>
                  <a:sym typeface="Arial"/>
                </a:rPr>
                <a:t>SGK – </a:t>
              </a:r>
              <a:r>
                <a:rPr lang="en-US" sz="4000" b="1" kern="0" smtClean="0">
                  <a:latin typeface="Arial" panose="020B0604020202020204" pitchFamily="34" charset="0"/>
                  <a:cs typeface="Arial" panose="020B0604020202020204" pitchFamily="34" charset="0"/>
                  <a:sym typeface="Arial"/>
                </a:rPr>
                <a:t>tr</a:t>
              </a:r>
              <a:r>
                <a:rPr lang="en-US" sz="4000" b="1" smtClean="0">
                  <a:latin typeface="Arial" panose="020B0604020202020204" pitchFamily="34" charset="0"/>
                  <a:cs typeface="Arial" panose="020B0604020202020204" pitchFamily="34" charset="0"/>
                  <a:sym typeface="Arial"/>
                </a:rPr>
                <a:t>143</a:t>
              </a:r>
              <a:r>
                <a:rPr lang="en-US" sz="4000" b="1" kern="0" smtClean="0">
                  <a:latin typeface="Arial" panose="020B0604020202020204" pitchFamily="34" charset="0"/>
                  <a:cs typeface="Arial" panose="020B0604020202020204" pitchFamily="34" charset="0"/>
                  <a:sym typeface="Arial"/>
                </a:rPr>
                <a:t>)</a:t>
              </a:r>
              <a:endParaRPr lang="en-US" sz="4000" b="1" kern="0" dirty="0" smtClean="0">
                <a:latin typeface="Arial" panose="020B0604020202020204" pitchFamily="34" charset="0"/>
                <a:cs typeface="Arial" panose="020B0604020202020204" pitchFamily="34" charset="0"/>
                <a:sym typeface="Arial"/>
              </a:endParaRPr>
            </a:p>
          </p:txBody>
        </p:sp>
      </p:grpSp>
      <p:sp>
        <p:nvSpPr>
          <p:cNvPr id="15" name="Rectangle 14"/>
          <p:cNvSpPr/>
          <p:nvPr/>
        </p:nvSpPr>
        <p:spPr>
          <a:xfrm>
            <a:off x="941497" y="6283047"/>
            <a:ext cx="16404998" cy="3508653"/>
          </a:xfrm>
          <a:prstGeom prst="rect">
            <a:avLst/>
          </a:prstGeom>
        </p:spPr>
        <p:txBody>
          <a:bodyPr wrap="square">
            <a:spAutoFit/>
          </a:bodyPr>
          <a:lstStyle/>
          <a:p>
            <a:pPr algn="just">
              <a:lnSpc>
                <a:spcPct val="150000"/>
              </a:lnSpc>
            </a:pPr>
            <a:r>
              <a:rPr lang="vi-VN" sz="3700">
                <a:solidFill>
                  <a:srgbClr val="000000"/>
                </a:solidFill>
                <a:cs typeface="Arial" panose="020B0604020202020204" pitchFamily="34" charset="0"/>
              </a:rPr>
              <a:t>a) Hãy ước lượng thời gian sử dụng trung bình từ lúc chị An sạc đầy pin điện thoại cho tới khi hết </a:t>
            </a:r>
            <a:r>
              <a:rPr lang="vi-VN" sz="3700">
                <a:solidFill>
                  <a:srgbClr val="000000"/>
                </a:solidFill>
                <a:cs typeface="Arial" panose="020B0604020202020204" pitchFamily="34" charset="0"/>
              </a:rPr>
              <a:t>pin</a:t>
            </a:r>
            <a:r>
              <a:rPr lang="vi-VN" sz="3700" smtClean="0">
                <a:solidFill>
                  <a:srgbClr val="000000"/>
                </a:solidFill>
                <a:cs typeface="Arial" panose="020B0604020202020204" pitchFamily="34" charset="0"/>
              </a:rPr>
              <a:t>.</a:t>
            </a:r>
            <a:endParaRPr lang="vi-VN" sz="3700">
              <a:solidFill>
                <a:srgbClr val="000000"/>
              </a:solidFill>
              <a:cs typeface="Arial" panose="020B0604020202020204" pitchFamily="34" charset="0"/>
            </a:endParaRPr>
          </a:p>
          <a:p>
            <a:pPr algn="just">
              <a:lnSpc>
                <a:spcPct val="150000"/>
              </a:lnSpc>
            </a:pPr>
            <a:r>
              <a:rPr lang="vi-VN" sz="3700">
                <a:solidFill>
                  <a:srgbClr val="000000"/>
                </a:solidFill>
                <a:cs typeface="Arial" panose="020B0604020202020204" pitchFamily="34" charset="0"/>
              </a:rPr>
              <a:t>b) Chị An cho rằng có khoảng 25% số lần sạc điện thoại chỉ dùng được dưới 10 giờ. Nhận định của chị An có hợp lí không?</a:t>
            </a:r>
            <a:endParaRPr lang="en-US" sz="370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545060">
            <a:off x="17331777" y="9317472"/>
            <a:ext cx="843264" cy="948456"/>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645495" y="4224768"/>
            <a:ext cx="14997001" cy="1920869"/>
          </a:xfrm>
          <a:prstGeom prst="rect">
            <a:avLst/>
          </a:prstGeom>
        </p:spPr>
      </p:pic>
      <p:pic>
        <p:nvPicPr>
          <p:cNvPr id="11" name="Picture 10"/>
          <p:cNvPicPr>
            <a:picLocks noChangeAspect="1"/>
          </p:cNvPicPr>
          <p:nvPr/>
        </p:nvPicPr>
        <p:blipFill>
          <a:blip r:embed="rId8"/>
          <a:stretch>
            <a:fillRect/>
          </a:stretch>
        </p:blipFill>
        <p:spPr>
          <a:xfrm flipH="1">
            <a:off x="496313" y="288083"/>
            <a:ext cx="890367" cy="11325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598" y="114300"/>
            <a:ext cx="17830800" cy="99822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sp>
        <p:nvSpPr>
          <p:cNvPr id="16" name="Rectangle 15"/>
          <p:cNvSpPr/>
          <p:nvPr/>
        </p:nvSpPr>
        <p:spPr>
          <a:xfrm>
            <a:off x="8592403" y="401298"/>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3"/>
          <a:stretch>
            <a:fillRect/>
          </a:stretch>
        </p:blipFill>
        <p:spPr>
          <a:xfrm flipH="1">
            <a:off x="190417" y="288083"/>
            <a:ext cx="890367" cy="113250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545060">
            <a:off x="17331777" y="9317472"/>
            <a:ext cx="843264" cy="948456"/>
          </a:xfrm>
          <a:prstGeom prst="rect">
            <a:avLst/>
          </a:prstGeom>
        </p:spPr>
      </p:pic>
      <p:sp>
        <p:nvSpPr>
          <p:cNvPr id="8" name="Rectangle 7"/>
          <p:cNvSpPr/>
          <p:nvPr/>
        </p:nvSpPr>
        <p:spPr>
          <a:xfrm>
            <a:off x="1080784" y="1008042"/>
            <a:ext cx="16083035" cy="2654573"/>
          </a:xfrm>
          <a:prstGeom prst="rect">
            <a:avLst/>
          </a:prstGeom>
        </p:spPr>
        <p:txBody>
          <a:bodyPr wrap="square">
            <a:spAutoFit/>
          </a:bodyPr>
          <a:lstStyle/>
          <a:p>
            <a:pPr algn="just">
              <a:lnSpc>
                <a:spcPct val="150000"/>
              </a:lnSpc>
              <a:spcBef>
                <a:spcPts val="100"/>
              </a:spcBef>
              <a:spcAft>
                <a:spcPts val="100"/>
              </a:spcAft>
            </a:pPr>
            <a:r>
              <a:rPr lang="en-US" sz="3700" kern="100">
                <a:latin typeface="Arial" panose="020B0604020202020204" pitchFamily="34" charset="0"/>
                <a:ea typeface="Calibri" panose="020F0502020204030204" pitchFamily="34" charset="0"/>
                <a:cs typeface="Arial" panose="020B0604020202020204" pitchFamily="34" charset="0"/>
              </a:rPr>
              <a:t>a) Từ bảng số liệu ghép nhóm, ta có bảng thống kê thời gian sử dụng điện thoại của chị An từ lúc sạc đầy pin cho đến khi hết pin theo giá trị đại diện như sau:</a:t>
            </a:r>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17457432"/>
              </p:ext>
            </p:extLst>
          </p:nvPr>
        </p:nvGraphicFramePr>
        <p:xfrm>
          <a:off x="2140591" y="3638574"/>
          <a:ext cx="14097001" cy="1809726"/>
        </p:xfrm>
        <a:graphic>
          <a:graphicData uri="http://schemas.openxmlformats.org/drawingml/2006/table">
            <a:tbl>
              <a:tblPr firstRow="1" firstCol="1" bandRow="1"/>
              <a:tblGrid>
                <a:gridCol w="6782696">
                  <a:extLst>
                    <a:ext uri="{9D8B030D-6E8A-4147-A177-3AD203B41FA5}">
                      <a16:colId xmlns:a16="http://schemas.microsoft.com/office/drawing/2014/main" val="2412092185"/>
                    </a:ext>
                  </a:extLst>
                </a:gridCol>
                <a:gridCol w="1462861">
                  <a:extLst>
                    <a:ext uri="{9D8B030D-6E8A-4147-A177-3AD203B41FA5}">
                      <a16:colId xmlns:a16="http://schemas.microsoft.com/office/drawing/2014/main" val="3851662532"/>
                    </a:ext>
                  </a:extLst>
                </a:gridCol>
                <a:gridCol w="1462861">
                  <a:extLst>
                    <a:ext uri="{9D8B030D-6E8A-4147-A177-3AD203B41FA5}">
                      <a16:colId xmlns:a16="http://schemas.microsoft.com/office/drawing/2014/main" val="3954959731"/>
                    </a:ext>
                  </a:extLst>
                </a:gridCol>
                <a:gridCol w="1462861">
                  <a:extLst>
                    <a:ext uri="{9D8B030D-6E8A-4147-A177-3AD203B41FA5}">
                      <a16:colId xmlns:a16="http://schemas.microsoft.com/office/drawing/2014/main" val="3008117729"/>
                    </a:ext>
                  </a:extLst>
                </a:gridCol>
                <a:gridCol w="1462861">
                  <a:extLst>
                    <a:ext uri="{9D8B030D-6E8A-4147-A177-3AD203B41FA5}">
                      <a16:colId xmlns:a16="http://schemas.microsoft.com/office/drawing/2014/main" val="1821189363"/>
                    </a:ext>
                  </a:extLst>
                </a:gridCol>
                <a:gridCol w="1462861">
                  <a:extLst>
                    <a:ext uri="{9D8B030D-6E8A-4147-A177-3AD203B41FA5}">
                      <a16:colId xmlns:a16="http://schemas.microsoft.com/office/drawing/2014/main" val="981152742"/>
                    </a:ext>
                  </a:extLst>
                </a:gridCol>
              </a:tblGrid>
              <a:tr h="904863">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Thời gian sử dụng đại diện (giờ)</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8</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10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12</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14</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16</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815686"/>
                  </a:ext>
                </a:extLst>
              </a:tr>
              <a:tr h="904863">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Số lần</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2</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7</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6</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500" kern="100">
                          <a:effectLst/>
                          <a:latin typeface="Arial" panose="020B0604020202020204" pitchFamily="34" charset="0"/>
                          <a:ea typeface="Calibri" panose="020F0502020204030204" pitchFamily="34" charset="0"/>
                          <a:cs typeface="Arial" panose="020B0604020202020204" pitchFamily="34" charset="0"/>
                        </a:rPr>
                        <a:t>3</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467410"/>
                  </a:ext>
                </a:extLst>
              </a:tr>
            </a:tbl>
          </a:graphicData>
        </a:graphic>
      </p:graphicFrame>
      <mc:AlternateContent xmlns:mc="http://schemas.openxmlformats.org/markup-compatibility/2006">
        <mc:Choice xmlns:a14="http://schemas.microsoft.com/office/drawing/2010/main" Requires="a14">
          <p:sp>
            <p:nvSpPr>
              <p:cNvPr id="11" name="Rectangle 10"/>
              <p:cNvSpPr/>
              <p:nvPr/>
            </p:nvSpPr>
            <p:spPr>
              <a:xfrm>
                <a:off x="1080784" y="5448300"/>
                <a:ext cx="16216616" cy="4327851"/>
              </a:xfrm>
              <a:prstGeom prst="rect">
                <a:avLst/>
              </a:prstGeom>
            </p:spPr>
            <p:txBody>
              <a:bodyPr wrap="square">
                <a:spAutoFit/>
              </a:bodyPr>
              <a:lstStyle/>
              <a:p>
                <a:pPr>
                  <a:lnSpc>
                    <a:spcPct val="150000"/>
                  </a:lnSpc>
                  <a:spcBef>
                    <a:spcPts val="100"/>
                  </a:spcBef>
                  <a:spcAft>
                    <a:spcPts val="100"/>
                  </a:spcAft>
                </a:pPr>
                <a:r>
                  <a:rPr lang="en-US" sz="3700" kern="100" smtClean="0">
                    <a:latin typeface="Arial" panose="020B0604020202020204" pitchFamily="34" charset="0"/>
                    <a:ea typeface="Calibri" panose="020F0502020204030204" pitchFamily="34" charset="0"/>
                    <a:cs typeface="Arial" panose="020B0604020202020204" pitchFamily="34" charset="0"/>
                  </a:rPr>
                  <a:t>Cỡ mẫu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23</m:t>
                    </m:r>
                  </m:oMath>
                </a14:m>
                <a:r>
                  <a:rPr lang="en-US" sz="37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Thời gian sử dụng trung bình từ lúc chị An sạc đầy pin điện thoại cho tới khi hết pin là:</a:t>
                </a:r>
              </a:p>
              <a:p>
                <a:pP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10</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7</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12</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6</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14</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3</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16</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23</m:t>
                          </m:r>
                        </m:den>
                      </m:f>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12</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26</m:t>
                      </m:r>
                      <m:r>
                        <a:rPr lang="en-US" sz="3700" b="0" i="0"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3700" kern="100">
                          <a:effectLst/>
                          <a:latin typeface="Arial" panose="020B0604020202020204" pitchFamily="34" charset="0"/>
                          <a:ea typeface="Calibri" panose="020F0502020204030204" pitchFamily="34" charset="0"/>
                          <a:cs typeface="Arial" panose="020B0604020202020204" pitchFamily="34" charset="0"/>
                        </a:rPr>
                        <m:t>gi</m:t>
                      </m:r>
                      <m:r>
                        <m:rPr>
                          <m:nor/>
                        </m:rPr>
                        <a:rPr lang="en-US" sz="3700" b="0" i="0" kern="100" smtClean="0">
                          <a:effectLst/>
                          <a:latin typeface="Arial" panose="020B0604020202020204" pitchFamily="34" charset="0"/>
                          <a:ea typeface="Calibri" panose="020F0502020204030204" pitchFamily="34" charset="0"/>
                          <a:cs typeface="Arial" panose="020B0604020202020204" pitchFamily="34" charset="0"/>
                        </a:rPr>
                        <m:t>ờ</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80784" y="5448300"/>
                <a:ext cx="16216616" cy="4327851"/>
              </a:xfrm>
              <a:prstGeom prst="rect">
                <a:avLst/>
              </a:prstGeom>
              <a:blipFill>
                <a:blip r:embed="rId6"/>
                <a:stretch>
                  <a:fillRect l="-1165" r="-413"/>
                </a:stretch>
              </a:blipFill>
            </p:spPr>
            <p:txBody>
              <a:bodyPr/>
              <a:lstStyle/>
              <a:p>
                <a:r>
                  <a:rPr lang="en-US">
                    <a:noFill/>
                  </a:rPr>
                  <a:t> </a:t>
                </a:r>
              </a:p>
            </p:txBody>
          </p:sp>
        </mc:Fallback>
      </mc:AlternateContent>
    </p:spTree>
    <p:extLst>
      <p:ext uri="{BB962C8B-B14F-4D97-AF65-F5344CB8AC3E}">
        <p14:creationId xmlns:p14="http://schemas.microsoft.com/office/powerpoint/2010/main" val="2414461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anim calcmode="lin" valueType="num">
                                      <p:cBhvr>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1">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anim calcmode="lin" valueType="num">
                                      <p:cBhvr>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598" y="114300"/>
            <a:ext cx="17830800" cy="99822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sp>
        <p:nvSpPr>
          <p:cNvPr id="16" name="Rectangle 15"/>
          <p:cNvSpPr/>
          <p:nvPr/>
        </p:nvSpPr>
        <p:spPr>
          <a:xfrm>
            <a:off x="8592403" y="401298"/>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3"/>
          <a:stretch>
            <a:fillRect/>
          </a:stretch>
        </p:blipFill>
        <p:spPr>
          <a:xfrm flipH="1">
            <a:off x="190417" y="288083"/>
            <a:ext cx="890367" cy="113250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545060">
            <a:off x="17331777" y="9317472"/>
            <a:ext cx="843264" cy="948456"/>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828800" y="1257300"/>
                <a:ext cx="15309053" cy="5935471"/>
              </a:xfrm>
              <a:prstGeom prst="rect">
                <a:avLst/>
              </a:prstGeom>
            </p:spPr>
            <p:txBody>
              <a:bodyPr wrap="square">
                <a:spAutoFit/>
              </a:bodyPr>
              <a:lstStyle/>
              <a:p>
                <a:pPr>
                  <a:lnSpc>
                    <a:spcPct val="150000"/>
                  </a:lnSpc>
                  <a:spcBef>
                    <a:spcPts val="300"/>
                  </a:spcBef>
                  <a:spcAft>
                    <a:spcPts val="300"/>
                  </a:spcAft>
                </a:pPr>
                <a:r>
                  <a:rPr lang="en-US" sz="3700" kern="100">
                    <a:latin typeface="Arial" panose="020B0604020202020204" pitchFamily="34" charset="0"/>
                    <a:ea typeface="Calibri" panose="020F0502020204030204" pitchFamily="34" charset="0"/>
                    <a:cs typeface="Arial" panose="020B0604020202020204" pitchFamily="34" charset="0"/>
                  </a:rPr>
                  <a:t>b) Gọi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23</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là mẫu số liệu được xếp theo thứ tự không giảm</a:t>
                </a:r>
                <a:r>
                  <a:rPr lang="en-US" sz="3700" kern="100">
                    <a:effectLst/>
                    <a:latin typeface="Arial" panose="020B0604020202020204" pitchFamily="34" charset="0"/>
                    <a:ea typeface="Calibri" panose="020F0502020204030204" pitchFamily="34" charset="0"/>
                    <a:cs typeface="Arial" panose="020B0604020202020204" pitchFamily="34" charset="0"/>
                  </a:rPr>
                  <a:t>. </a:t>
                </a:r>
                <a:endParaRPr lang="en-US" sz="37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kern="100" smtClean="0">
                    <a:effectLst/>
                    <a:latin typeface="Arial" panose="020B0604020202020204" pitchFamily="34" charset="0"/>
                    <a:ea typeface="Calibri" panose="020F0502020204030204" pitchFamily="34" charset="0"/>
                    <a:cs typeface="Arial" panose="020B0604020202020204" pitchFamily="34" charset="0"/>
                  </a:rPr>
                  <a:t>Ta </a:t>
                </a:r>
                <a:r>
                  <a:rPr lang="en-US" sz="3700" kern="100">
                    <a:effectLst/>
                    <a:latin typeface="Arial" panose="020B0604020202020204" pitchFamily="34" charset="0"/>
                    <a:ea typeface="Calibri" panose="020F0502020204030204" pitchFamily="34" charset="0"/>
                    <a:cs typeface="Arial" panose="020B0604020202020204" pitchFamily="34" charset="0"/>
                  </a:rPr>
                  <a:t>có tứ phân vị thứ nhất của dãy số liệu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23</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6</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∈[9;11)</m:t>
                    </m:r>
                  </m:oMath>
                </a14:m>
                <a:r>
                  <a:rPr lang="en-US" sz="3700" kern="100">
                    <a:effectLst/>
                    <a:latin typeface="Arial" panose="020B0604020202020204" pitchFamily="34" charset="0"/>
                    <a:ea typeface="Calibri" panose="020F0502020204030204" pitchFamily="34" charset="0"/>
                    <a:cs typeface="Arial" panose="020B0604020202020204" pitchFamily="34" charset="0"/>
                  </a:rPr>
                  <a:t>. </a:t>
                </a:r>
                <a:endParaRPr lang="en-US" sz="37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kern="100" smtClean="0">
                    <a:effectLst/>
                    <a:latin typeface="Arial" panose="020B0604020202020204" pitchFamily="34" charset="0"/>
                    <a:ea typeface="Calibri" panose="020F0502020204030204" pitchFamily="34" charset="0"/>
                    <a:cs typeface="Arial" panose="020B0604020202020204" pitchFamily="34" charset="0"/>
                  </a:rPr>
                  <a:t>Do </a:t>
                </a:r>
                <a:r>
                  <a:rPr lang="en-US" sz="3700" kern="100">
                    <a:effectLst/>
                    <a:latin typeface="Arial" panose="020B0604020202020204" pitchFamily="34" charset="0"/>
                    <a:ea typeface="Calibri" panose="020F0502020204030204" pitchFamily="34" charset="0"/>
                    <a:cs typeface="Arial" panose="020B0604020202020204" pitchFamily="34" charset="0"/>
                  </a:rPr>
                  <a:t>đó tứ phân vị thứ nhất của mẫu số liệu ghép </a:t>
                </a:r>
                <a:r>
                  <a:rPr lang="en-US" sz="3700" kern="100">
                    <a:effectLst/>
                    <a:latin typeface="Arial" panose="020B0604020202020204" pitchFamily="34" charset="0"/>
                    <a:ea typeface="Calibri" panose="020F0502020204030204" pitchFamily="34" charset="0"/>
                    <a:cs typeface="Arial" panose="020B0604020202020204" pitchFamily="34" charset="0"/>
                  </a:rPr>
                  <a:t>nhóm </a:t>
                </a:r>
                <a:r>
                  <a:rPr lang="en-US" sz="3700" kern="100" smtClean="0">
                    <a:effectLst/>
                    <a:latin typeface="Arial" panose="020B0604020202020204" pitchFamily="34" charset="0"/>
                    <a:ea typeface="Calibri" panose="020F0502020204030204" pitchFamily="34" charset="0"/>
                    <a:cs typeface="Arial" panose="020B0604020202020204" pitchFamily="34" charset="0"/>
                  </a:rPr>
                  <a:t>là</a:t>
                </a:r>
              </a:p>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=9+</m:t>
                      </m:r>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1.23</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3700" kern="100">
                          <a:effectLst/>
                          <a:latin typeface="Cambria Math" panose="02040503050406030204" pitchFamily="18" charset="0"/>
                          <a:ea typeface="Calibri" panose="020F0502020204030204" pitchFamily="34" charset="0"/>
                          <a:cs typeface="Times New Roman" panose="02020603050405020304" pitchFamily="18" charset="0"/>
                        </a:rPr>
                        <m:t>⋅(11</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9)=10,5</m:t>
                      </m:r>
                    </m:oMath>
                  </m:oMathPara>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kern="100">
                    <a:effectLst/>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sz="3700" kern="100">
                    <a:effectLst/>
                    <a:latin typeface="Arial" panose="020B0604020202020204" pitchFamily="34" charset="0"/>
                    <a:ea typeface="Calibri" panose="020F0502020204030204" pitchFamily="34" charset="0"/>
                    <a:cs typeface="Arial" panose="020B0604020202020204" pitchFamily="34" charset="0"/>
                  </a:rPr>
                  <a:t> nên nhận định của chị An là hợp lí.</a:t>
                </a:r>
              </a:p>
            </p:txBody>
          </p:sp>
        </mc:Choice>
        <mc:Fallback>
          <p:sp>
            <p:nvSpPr>
              <p:cNvPr id="8" name="Rectangle 7"/>
              <p:cNvSpPr>
                <a:spLocks noRot="1" noChangeAspect="1" noMove="1" noResize="1" noEditPoints="1" noAdjustHandles="1" noChangeArrowheads="1" noChangeShapeType="1" noTextEdit="1"/>
              </p:cNvSpPr>
              <p:nvPr/>
            </p:nvSpPr>
            <p:spPr>
              <a:xfrm>
                <a:off x="1828800" y="1257300"/>
                <a:ext cx="15309053" cy="5935471"/>
              </a:xfrm>
              <a:prstGeom prst="rect">
                <a:avLst/>
              </a:prstGeom>
              <a:blipFill>
                <a:blip r:embed="rId6"/>
                <a:stretch>
                  <a:fillRect l="-1235" b="-1232"/>
                </a:stretch>
              </a:blipFill>
            </p:spPr>
            <p:txBody>
              <a:bodyPr/>
              <a:lstStyle/>
              <a:p>
                <a:r>
                  <a:rPr lang="en-US">
                    <a:noFill/>
                  </a:rPr>
                  <a:t> </a:t>
                </a:r>
              </a:p>
            </p:txBody>
          </p:sp>
        </mc:Fallback>
      </mc:AlternateContent>
    </p:spTree>
    <p:extLst>
      <p:ext uri="{BB962C8B-B14F-4D97-AF65-F5344CB8AC3E}">
        <p14:creationId xmlns:p14="http://schemas.microsoft.com/office/powerpoint/2010/main" val="2474017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721968">
            <a:off x="-620429" y="128388"/>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1078">
            <a:off x="-567886" y="9202302"/>
            <a:ext cx="1075409" cy="924851"/>
          </a:xfrm>
          <a:prstGeom prst="rect">
            <a:avLst/>
          </a:prstGeom>
        </p:spPr>
      </p:pic>
      <p:grpSp>
        <p:nvGrpSpPr>
          <p:cNvPr id="12" name="Group 11"/>
          <p:cNvGrpSpPr/>
          <p:nvPr/>
        </p:nvGrpSpPr>
        <p:grpSpPr>
          <a:xfrm>
            <a:off x="6150997" y="380129"/>
            <a:ext cx="6226857" cy="990600"/>
            <a:chOff x="6019800" y="377206"/>
            <a:chExt cx="6226857" cy="1108694"/>
          </a:xfrm>
        </p:grpSpPr>
        <p:grpSp>
          <p:nvGrpSpPr>
            <p:cNvPr id="13" name="Group 4"/>
            <p:cNvGrpSpPr/>
            <p:nvPr/>
          </p:nvGrpSpPr>
          <p:grpSpPr>
            <a:xfrm>
              <a:off x="6019800" y="377206"/>
              <a:ext cx="6226857" cy="1108694"/>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4" name="TextBox 13"/>
            <p:cNvSpPr txBox="1"/>
            <p:nvPr/>
          </p:nvSpPr>
          <p:spPr>
            <a:xfrm>
              <a:off x="6720590" y="526706"/>
              <a:ext cx="5410200" cy="792276"/>
            </a:xfrm>
            <a:prstGeom prst="rect">
              <a:avLst/>
            </a:prstGeom>
            <a:noFill/>
          </p:spPr>
          <p:txBody>
            <a:bodyPr wrap="square" rtlCol="0">
              <a:spAutoFit/>
            </a:bodyPr>
            <a:lstStyle/>
            <a:p>
              <a:pPr>
                <a:defRPr/>
              </a:pPr>
              <a:r>
                <a:rPr lang="en-US" sz="4000" b="1" kern="0" err="1" smtClean="0">
                  <a:latin typeface="Arial" panose="020B0604020202020204" pitchFamily="34" charset="0"/>
                  <a:cs typeface="Arial" panose="020B0604020202020204" pitchFamily="34" charset="0"/>
                  <a:sym typeface="Arial"/>
                </a:rPr>
                <a:t>Bài</a:t>
              </a:r>
              <a:r>
                <a:rPr lang="en-US" sz="4000" b="1" kern="0" smtClean="0">
                  <a:latin typeface="Arial" panose="020B0604020202020204" pitchFamily="34" charset="0"/>
                  <a:cs typeface="Arial" panose="020B0604020202020204" pitchFamily="34" charset="0"/>
                  <a:sym typeface="Arial"/>
                </a:rPr>
                <a:t> </a:t>
              </a:r>
              <a:r>
                <a:rPr lang="en-US" sz="4000" b="1" kern="0" smtClean="0">
                  <a:latin typeface="Arial" panose="020B0604020202020204" pitchFamily="34" charset="0"/>
                  <a:cs typeface="Arial" panose="020B0604020202020204" pitchFamily="34" charset="0"/>
                  <a:sym typeface="Arial"/>
                </a:rPr>
                <a:t>8 </a:t>
              </a:r>
              <a:r>
                <a:rPr lang="en-US" sz="4000" b="1" kern="0" dirty="0" smtClean="0">
                  <a:latin typeface="Arial" panose="020B0604020202020204" pitchFamily="34" charset="0"/>
                  <a:cs typeface="Arial" panose="020B0604020202020204" pitchFamily="34" charset="0"/>
                  <a:sym typeface="Arial"/>
                </a:rPr>
                <a:t>(</a:t>
              </a:r>
              <a:r>
                <a:rPr lang="en-US" sz="4000" b="1" kern="0" smtClean="0">
                  <a:latin typeface="Arial" panose="020B0604020202020204" pitchFamily="34" charset="0"/>
                  <a:cs typeface="Arial" panose="020B0604020202020204" pitchFamily="34" charset="0"/>
                  <a:sym typeface="Arial"/>
                </a:rPr>
                <a:t>SGK – </a:t>
              </a:r>
              <a:r>
                <a:rPr lang="en-US" sz="4000" b="1" kern="0" smtClean="0">
                  <a:latin typeface="Arial" panose="020B0604020202020204" pitchFamily="34" charset="0"/>
                  <a:cs typeface="Arial" panose="020B0604020202020204" pitchFamily="34" charset="0"/>
                  <a:sym typeface="Arial"/>
                </a:rPr>
                <a:t>tr</a:t>
              </a:r>
              <a:r>
                <a:rPr lang="en-US" sz="4000" b="1" smtClean="0">
                  <a:latin typeface="Arial" panose="020B0604020202020204" pitchFamily="34" charset="0"/>
                  <a:cs typeface="Arial" panose="020B0604020202020204" pitchFamily="34" charset="0"/>
                  <a:sym typeface="Arial"/>
                </a:rPr>
                <a:t>144</a:t>
              </a:r>
              <a:r>
                <a:rPr lang="en-US" sz="4000" b="1" kern="0" smtClean="0">
                  <a:latin typeface="Arial" panose="020B0604020202020204" pitchFamily="34" charset="0"/>
                  <a:cs typeface="Arial" panose="020B0604020202020204" pitchFamily="34" charset="0"/>
                  <a:sym typeface="Arial"/>
                </a:rPr>
                <a:t>)</a:t>
              </a:r>
              <a:endParaRPr lang="en-US" sz="4000" b="1" kern="0" dirty="0" smtClean="0">
                <a:latin typeface="Arial" panose="020B0604020202020204" pitchFamily="34" charset="0"/>
                <a:cs typeface="Arial" panose="020B0604020202020204" pitchFamily="34" charset="0"/>
                <a:sym typeface="Arial"/>
              </a:endParaRPr>
            </a:p>
          </p:txBody>
        </p:sp>
      </p:grpSp>
      <p:sp>
        <p:nvSpPr>
          <p:cNvPr id="4" name="Rectangle 3"/>
          <p:cNvSpPr/>
          <p:nvPr/>
        </p:nvSpPr>
        <p:spPr>
          <a:xfrm>
            <a:off x="643055" y="1444857"/>
            <a:ext cx="16980345" cy="1800493"/>
          </a:xfrm>
          <a:prstGeom prst="rect">
            <a:avLst/>
          </a:prstGeom>
        </p:spPr>
        <p:txBody>
          <a:bodyPr wrap="square">
            <a:spAutoFit/>
          </a:bodyPr>
          <a:lstStyle/>
          <a:p>
            <a:pPr>
              <a:lnSpc>
                <a:spcPct val="150000"/>
              </a:lnSpc>
            </a:pPr>
            <a:r>
              <a:rPr lang="vi-VN" sz="3700">
                <a:solidFill>
                  <a:srgbClr val="000000"/>
                </a:solidFill>
              </a:rPr>
              <a:t>Tổng lượng mưa trong tháng 8 đo được tại một trạm quan trắc đặt tại Vũng Tàu từ năm 2002 đến năm 2020 được ghi lại như dưới đây (đơn vị: mm):</a:t>
            </a:r>
            <a:endParaRPr lang="en-US" sz="3700"/>
          </a:p>
        </p:txBody>
      </p:sp>
      <p:pic>
        <p:nvPicPr>
          <p:cNvPr id="5" name="Picture 4"/>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1904998" y="3390900"/>
            <a:ext cx="14718859" cy="1752600"/>
          </a:xfrm>
          <a:prstGeom prst="rect">
            <a:avLst/>
          </a:prstGeom>
        </p:spPr>
      </p:pic>
      <p:sp>
        <p:nvSpPr>
          <p:cNvPr id="6" name="Rectangle 5"/>
          <p:cNvSpPr/>
          <p:nvPr/>
        </p:nvSpPr>
        <p:spPr>
          <a:xfrm>
            <a:off x="665540" y="5027628"/>
            <a:ext cx="16730545" cy="1800493"/>
          </a:xfrm>
          <a:prstGeom prst="rect">
            <a:avLst/>
          </a:prstGeom>
        </p:spPr>
        <p:txBody>
          <a:bodyPr wrap="square">
            <a:spAutoFit/>
          </a:bodyPr>
          <a:lstStyle/>
          <a:p>
            <a:pPr algn="just">
              <a:lnSpc>
                <a:spcPct val="150000"/>
              </a:lnSpc>
            </a:pPr>
            <a:r>
              <a:rPr lang="en-US" sz="3700">
                <a:solidFill>
                  <a:srgbClr val="000000"/>
                </a:solidFill>
                <a:latin typeface="Arial" panose="020B0604020202020204" pitchFamily="34" charset="0"/>
                <a:cs typeface="Arial" panose="020B0604020202020204" pitchFamily="34" charset="0"/>
              </a:rPr>
              <a:t>a) Xác định số trung bình, tứ phân vị và mốt của mẫu số liệu trên.</a:t>
            </a:r>
          </a:p>
          <a:p>
            <a:pPr algn="just">
              <a:lnSpc>
                <a:spcPct val="150000"/>
              </a:lnSpc>
            </a:pPr>
            <a:r>
              <a:rPr lang="en-US" sz="3700">
                <a:solidFill>
                  <a:srgbClr val="000000"/>
                </a:solidFill>
                <a:latin typeface="Arial" panose="020B0604020202020204" pitchFamily="34" charset="0"/>
                <a:cs typeface="Arial" panose="020B0604020202020204" pitchFamily="34" charset="0"/>
              </a:rPr>
              <a:t>b) Hoàn thiện bảng tần số ghép nhóm theo mẫu sau:</a:t>
            </a:r>
            <a:endParaRPr lang="en-US" sz="3700" b="0" i="0">
              <a:solidFill>
                <a:srgbClr val="000000"/>
              </a:solidFill>
              <a:effectLst/>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Lst>
          </a:blip>
          <a:stretch>
            <a:fillRect/>
          </a:stretch>
        </p:blipFill>
        <p:spPr>
          <a:xfrm>
            <a:off x="2123672" y="6902249"/>
            <a:ext cx="14281509" cy="1469958"/>
          </a:xfrm>
          <a:prstGeom prst="rect">
            <a:avLst/>
          </a:prstGeom>
        </p:spPr>
      </p:pic>
      <p:sp>
        <p:nvSpPr>
          <p:cNvPr id="18" name="Rectangle 17"/>
          <p:cNvSpPr/>
          <p:nvPr/>
        </p:nvSpPr>
        <p:spPr>
          <a:xfrm>
            <a:off x="670553" y="8372207"/>
            <a:ext cx="17187746" cy="1800493"/>
          </a:xfrm>
          <a:prstGeom prst="rect">
            <a:avLst/>
          </a:prstGeom>
        </p:spPr>
        <p:txBody>
          <a:bodyPr wrap="square">
            <a:spAutoFit/>
          </a:bodyPr>
          <a:lstStyle/>
          <a:p>
            <a:pPr algn="just">
              <a:lnSpc>
                <a:spcPct val="150000"/>
              </a:lnSpc>
            </a:pPr>
            <a:r>
              <a:rPr lang="vi-VN" sz="3700">
                <a:solidFill>
                  <a:srgbClr val="000000"/>
                </a:solidFill>
              </a:rPr>
              <a:t>c) Hãy ước lượng số trung bình, tứ phân vị và mốt của mẫu số liệu ở bảng tần số ghép nhóm trên.</a:t>
            </a:r>
            <a:endParaRPr lang="en-US" sz="3700"/>
          </a:p>
        </p:txBody>
      </p:sp>
      <p:pic>
        <p:nvPicPr>
          <p:cNvPr id="19" name="Picture 18"/>
          <p:cNvPicPr>
            <a:picLocks noChangeAspect="1"/>
          </p:cNvPicPr>
          <p:nvPr/>
        </p:nvPicPr>
        <p:blipFill>
          <a:blip r:embed="rId18"/>
          <a:stretch>
            <a:fillRect/>
          </a:stretch>
        </p:blipFill>
        <p:spPr>
          <a:xfrm rot="20104148">
            <a:off x="16949333" y="5375499"/>
            <a:ext cx="893502" cy="1340252"/>
          </a:xfrm>
          <a:prstGeom prst="rect">
            <a:avLst/>
          </a:prstGeom>
        </p:spPr>
      </p:pic>
      <p:pic>
        <p:nvPicPr>
          <p:cNvPr id="22" name="Picture 21"/>
          <p:cNvPicPr>
            <a:picLocks noChangeAspect="1"/>
          </p:cNvPicPr>
          <p:nvPr/>
        </p:nvPicPr>
        <p:blipFill>
          <a:blip r:embed="rId19"/>
          <a:stretch>
            <a:fillRect/>
          </a:stretch>
        </p:blipFill>
        <p:spPr>
          <a:xfrm rot="17343323">
            <a:off x="17111594" y="263448"/>
            <a:ext cx="1147800" cy="1149503"/>
          </a:xfrm>
          <a:prstGeom prst="rect">
            <a:avLst/>
          </a:prstGeom>
        </p:spPr>
      </p:pic>
    </p:spTree>
    <p:extLst>
      <p:ext uri="{BB962C8B-B14F-4D97-AF65-F5344CB8AC3E}">
        <p14:creationId xmlns:p14="http://schemas.microsoft.com/office/powerpoint/2010/main" val="241745731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anim calcmode="lin" valueType="num">
                                      <p:cBhvr>
                                        <p:cTn id="38" dur="500" fill="hold"/>
                                        <p:tgtEl>
                                          <p:spTgt spid="19"/>
                                        </p:tgtEl>
                                        <p:attrNameLst>
                                          <p:attrName>ppt_x</p:attrName>
                                        </p:attrNameLst>
                                      </p:cBhvr>
                                      <p:tavLst>
                                        <p:tav tm="0">
                                          <p:val>
                                            <p:strVal val="#ppt_x"/>
                                          </p:val>
                                        </p:tav>
                                        <p:tav tm="100000">
                                          <p:val>
                                            <p:strVal val="#ppt_x"/>
                                          </p:val>
                                        </p:tav>
                                      </p:tavLst>
                                    </p:anim>
                                    <p:anim calcmode="lin" valueType="num">
                                      <p:cBhvr>
                                        <p:cTn id="3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721968">
            <a:off x="-620429" y="128388"/>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1078">
            <a:off x="-567886" y="9202302"/>
            <a:ext cx="1075409" cy="924851"/>
          </a:xfrm>
          <a:prstGeom prst="rect">
            <a:avLst/>
          </a:prstGeom>
        </p:spPr>
      </p:pic>
      <p:sp>
        <p:nvSpPr>
          <p:cNvPr id="20" name="Rectangle 19"/>
          <p:cNvSpPr/>
          <p:nvPr/>
        </p:nvSpPr>
        <p:spPr>
          <a:xfrm>
            <a:off x="8592403" y="401298"/>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2" name="Rectangle 1"/>
          <p:cNvSpPr/>
          <p:nvPr/>
        </p:nvSpPr>
        <p:spPr>
          <a:xfrm>
            <a:off x="1464801" y="1107501"/>
            <a:ext cx="15299199" cy="2654573"/>
          </a:xfrm>
          <a:prstGeom prst="rect">
            <a:avLst/>
          </a:prstGeom>
        </p:spPr>
        <p:txBody>
          <a:bodyPr wrap="square">
            <a:spAutoFit/>
          </a:bodyPr>
          <a:lstStyle/>
          <a:p>
            <a:pPr algn="just">
              <a:lnSpc>
                <a:spcPct val="150000"/>
              </a:lnSpc>
              <a:spcBef>
                <a:spcPts val="100"/>
              </a:spcBef>
              <a:spcAft>
                <a:spcPts val="100"/>
              </a:spcAft>
            </a:pPr>
            <a:r>
              <a:rPr lang="en-US" sz="3700" kern="100">
                <a:latin typeface="Arial" panose="020B0604020202020204" pitchFamily="34" charset="0"/>
                <a:ea typeface="Calibri" panose="020F0502020204030204" pitchFamily="34" charset="0"/>
                <a:cs typeface="Arial" panose="020B0604020202020204" pitchFamily="34" charset="0"/>
              </a:rPr>
              <a:t>a) Sắp xếp các số liệu đã cho theo thứ tự không giảm, ta thu được số liệu về lượng mưa trong tháng 8 tại một trạm quan trắc đặt tại Vũng Tàu từ năm 2002 đến năm 2020 như sau:</a:t>
            </a:r>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1464801" y="4018907"/>
                <a:ext cx="15316200" cy="1734193"/>
              </a:xfrm>
              <a:prstGeom prst="rect">
                <a:avLst/>
              </a:prstGeom>
            </p:spPr>
            <p:txBody>
              <a:bodyPr wrap="square">
                <a:spAutoFit/>
              </a:bodyPr>
              <a:lstStyle/>
              <a:p>
                <a:pP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lang="en-US" sz="3700" i="1" kern="100" smtClean="0">
                              <a:latin typeface="Cambria Math" panose="02040503050406030204" pitchFamily="18" charset="0"/>
                              <a:ea typeface="Calibri" panose="020F0502020204030204" pitchFamily="34" charset="0"/>
                              <a:cs typeface="Times New Roman" panose="02020603050405020304" pitchFamily="18" charset="0"/>
                            </a:rPr>
                          </m:ctrlPr>
                        </m:mPr>
                        <m:mr>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121,8</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134</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158,3</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161,5</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165,6</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165,9</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165,9</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168</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169</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173</m:t>
                            </m:r>
                          </m:e>
                        </m:mr>
                      </m:m>
                    </m:oMath>
                  </m:oMathPara>
                </a14:m>
                <a:endParaRPr lang="en-US" sz="3700" i="1"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r>
                  <a:rPr lang="en-US" sz="37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m>
                      <m:mPr>
                        <m:plcHide m:val="on"/>
                        <m:mcs>
                          <m:mc>
                            <m:mcPr>
                              <m:count m:val="9"/>
                              <m:mcJc m:val="center"/>
                            </m:mcPr>
                          </m:mc>
                        </m:mcs>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189</m:t>
                          </m:r>
                        </m:e>
                        <m:e>
                          <m:r>
                            <a:rPr lang="en-US" sz="3700" b="0" i="1"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189,8</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194,3</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200,9</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220,7</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234,2</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254</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255</m:t>
                          </m:r>
                        </m:e>
                        <m:e>
                          <m:r>
                            <a:rPr lang="en-US" sz="3700" kern="100">
                              <a:effectLst/>
                              <a:latin typeface="Cambria Math" panose="02040503050406030204" pitchFamily="18" charset="0"/>
                              <a:ea typeface="Calibri" panose="020F0502020204030204" pitchFamily="34" charset="0"/>
                              <a:cs typeface="Times New Roman" panose="02020603050405020304" pitchFamily="18" charset="0"/>
                            </a:rPr>
                            <m:t>334,9</m:t>
                          </m:r>
                        </m:e>
                      </m:mr>
                    </m:m>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464801" y="4018907"/>
                <a:ext cx="15316200" cy="173419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464801" y="6134100"/>
                <a:ext cx="15586998" cy="3473771"/>
              </a:xfrm>
              <a:prstGeom prst="rect">
                <a:avLst/>
              </a:prstGeom>
            </p:spPr>
            <p:txBody>
              <a:bodyPr wrap="square">
                <a:spAutoFit/>
              </a:bodyPr>
              <a:lstStyle/>
              <a:p>
                <a:pPr>
                  <a:lnSpc>
                    <a:spcPct val="150000"/>
                  </a:lnSpc>
                  <a:spcBef>
                    <a:spcPts val="100"/>
                  </a:spcBef>
                  <a:spcAft>
                    <a:spcPts val="100"/>
                  </a:spcAft>
                </a:pPr>
                <a:r>
                  <a:rPr lang="en-US" sz="3700" kern="100">
                    <a:latin typeface="Arial" panose="020B0604020202020204" pitchFamily="34" charset="0"/>
                    <a:ea typeface="Calibri" panose="020F0502020204030204" pitchFamily="34" charset="0"/>
                    <a:cs typeface="Arial" panose="020B0604020202020204" pitchFamily="34" charset="0"/>
                  </a:rPr>
                  <a:t>Cỡ mẫu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=19</m:t>
                    </m:r>
                  </m:oMath>
                </a14:m>
                <a:r>
                  <a:rPr lang="en-US" sz="37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Số trung bình của mẫu số liệu trên là</a:t>
                </a:r>
              </a:p>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121,8+134+158,3+…+254+255+334,9</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19</m:t>
                          </m:r>
                        </m:den>
                      </m:f>
                      <m:r>
                        <a:rPr lang="en-US" sz="3700" kern="100">
                          <a:effectLst/>
                          <a:latin typeface="Cambria Math" panose="02040503050406030204" pitchFamily="18" charset="0"/>
                          <a:ea typeface="Calibri" panose="020F0502020204030204" pitchFamily="34" charset="0"/>
                          <a:cs typeface="Times New Roman" panose="02020603050405020304" pitchFamily="18" charset="0"/>
                        </a:rPr>
                        <m:t>≈192,41(</m:t>
                      </m:r>
                      <m:r>
                        <m:rPr>
                          <m:nor/>
                        </m:rPr>
                        <a:rPr lang="en-US" sz="37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mm</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464801" y="6134100"/>
                <a:ext cx="15586998" cy="3473771"/>
              </a:xfrm>
              <a:prstGeom prst="rect">
                <a:avLst/>
              </a:prstGeom>
              <a:blipFill>
                <a:blip r:embed="rId15"/>
                <a:stretch>
                  <a:fillRect l="-1212"/>
                </a:stretch>
              </a:blipFill>
            </p:spPr>
            <p:txBody>
              <a:bodyPr/>
              <a:lstStyle/>
              <a:p>
                <a:r>
                  <a:rPr lang="en-US">
                    <a:noFill/>
                  </a:rPr>
                  <a:t> </a:t>
                </a:r>
              </a:p>
            </p:txBody>
          </p:sp>
        </mc:Fallback>
      </mc:AlternateContent>
      <p:pic>
        <p:nvPicPr>
          <p:cNvPr id="9" name="Picture 8"/>
          <p:cNvPicPr>
            <a:picLocks noChangeAspect="1"/>
          </p:cNvPicPr>
          <p:nvPr/>
        </p:nvPicPr>
        <p:blipFill>
          <a:blip r:embed="rId16"/>
          <a:stretch>
            <a:fillRect/>
          </a:stretch>
        </p:blipFill>
        <p:spPr>
          <a:xfrm rot="20412653">
            <a:off x="16965702" y="5299309"/>
            <a:ext cx="1882047" cy="1884840"/>
          </a:xfrm>
          <a:prstGeom prst="rect">
            <a:avLst/>
          </a:prstGeom>
        </p:spPr>
      </p:pic>
    </p:spTree>
    <p:extLst>
      <p:ext uri="{BB962C8B-B14F-4D97-AF65-F5344CB8AC3E}">
        <p14:creationId xmlns:p14="http://schemas.microsoft.com/office/powerpoint/2010/main" val="2935519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anim calcmode="lin" valueType="num">
                                      <p:cBhvr>
                                        <p:cTn id="2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7">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anim calcmode="lin" valueType="num">
                                      <p:cBhvr>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721968">
            <a:off x="-620429" y="128388"/>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1078">
            <a:off x="-567886" y="9202302"/>
            <a:ext cx="1075409" cy="924851"/>
          </a:xfrm>
          <a:prstGeom prst="rect">
            <a:avLst/>
          </a:prstGeom>
        </p:spPr>
      </p:pic>
      <p:sp>
        <p:nvSpPr>
          <p:cNvPr id="20" name="Rectangle 19"/>
          <p:cNvSpPr/>
          <p:nvPr/>
        </p:nvSpPr>
        <p:spPr>
          <a:xfrm>
            <a:off x="8592403" y="401298"/>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1110522" y="1448492"/>
                <a:ext cx="15586998" cy="1954381"/>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Mốt </a:t>
                </a: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 mẫu số liệu trên là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=165,9</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 tứ phân vị là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=165,6;</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=173;</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=220,7</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110522" y="1448492"/>
                <a:ext cx="15586998" cy="1954381"/>
              </a:xfrm>
              <a:prstGeom prst="rect">
                <a:avLst/>
              </a:prstGeom>
              <a:blipFill>
                <a:blip r:embed="rId14"/>
                <a:stretch>
                  <a:fillRect l="-1212" b="-59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564326585"/>
                  </p:ext>
                </p:extLst>
              </p:nvPr>
            </p:nvGraphicFramePr>
            <p:xfrm>
              <a:off x="1257296" y="5372100"/>
              <a:ext cx="15773400" cy="2672080"/>
            </p:xfrm>
            <a:graphic>
              <a:graphicData uri="http://schemas.openxmlformats.org/drawingml/2006/table">
                <a:tbl>
                  <a:tblPr firstRow="1" firstCol="1" bandRow="1"/>
                  <a:tblGrid>
                    <a:gridCol w="4922520">
                      <a:extLst>
                        <a:ext uri="{9D8B030D-6E8A-4147-A177-3AD203B41FA5}">
                          <a16:colId xmlns:a16="http://schemas.microsoft.com/office/drawing/2014/main" val="3429980452"/>
                        </a:ext>
                      </a:extLst>
                    </a:gridCol>
                    <a:gridCol w="2712720">
                      <a:extLst>
                        <a:ext uri="{9D8B030D-6E8A-4147-A177-3AD203B41FA5}">
                          <a16:colId xmlns:a16="http://schemas.microsoft.com/office/drawing/2014/main" val="2750313648"/>
                        </a:ext>
                      </a:extLst>
                    </a:gridCol>
                    <a:gridCol w="2712720">
                      <a:extLst>
                        <a:ext uri="{9D8B030D-6E8A-4147-A177-3AD203B41FA5}">
                          <a16:colId xmlns:a16="http://schemas.microsoft.com/office/drawing/2014/main" val="1531253684"/>
                        </a:ext>
                      </a:extLst>
                    </a:gridCol>
                    <a:gridCol w="2712720">
                      <a:extLst>
                        <a:ext uri="{9D8B030D-6E8A-4147-A177-3AD203B41FA5}">
                          <a16:colId xmlns:a16="http://schemas.microsoft.com/office/drawing/2014/main" val="1130832326"/>
                        </a:ext>
                      </a:extLst>
                    </a:gridCol>
                    <a:gridCol w="2712720">
                      <a:extLst>
                        <a:ext uri="{9D8B030D-6E8A-4147-A177-3AD203B41FA5}">
                          <a16:colId xmlns:a16="http://schemas.microsoft.com/office/drawing/2014/main" val="3869730829"/>
                        </a:ext>
                      </a:extLst>
                    </a:gridCol>
                  </a:tblGrid>
                  <a:tr h="0">
                    <a:tc>
                      <a:txBody>
                        <a:bodyPr/>
                        <a:lstStyle/>
                        <a:p>
                          <a:pPr algn="ctr">
                            <a:lnSpc>
                              <a:spcPct val="150000"/>
                            </a:lnSpc>
                            <a:spcBef>
                              <a:spcPts val="100"/>
                            </a:spcBef>
                            <a:spcAft>
                              <a:spcPts val="100"/>
                            </a:spcAft>
                          </a:pPr>
                          <a:r>
                            <a:rPr lang="en-US" sz="3600" kern="100" smtClean="0">
                              <a:effectLst/>
                              <a:latin typeface="Arial" panose="020B0604020202020204" pitchFamily="34" charset="0"/>
                              <a:ea typeface="Calibri" panose="020F0502020204030204" pitchFamily="34" charset="0"/>
                              <a:cs typeface="Arial" panose="020B0604020202020204" pitchFamily="34" charset="0"/>
                            </a:rPr>
                            <a:t>Tổng lượng mưa trong tháng </a:t>
                          </a:r>
                          <a14:m>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600" b="0" i="0"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mm</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[120;175)</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[175;230)</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[230;285)</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[285;340]</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038556"/>
                      </a:ext>
                    </a:extLst>
                  </a:tr>
                  <a:tr h="0">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Số năm</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3</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500025"/>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564326585"/>
                  </p:ext>
                </p:extLst>
              </p:nvPr>
            </p:nvGraphicFramePr>
            <p:xfrm>
              <a:off x="1257296" y="5372100"/>
              <a:ext cx="15773400" cy="2672080"/>
            </p:xfrm>
            <a:graphic>
              <a:graphicData uri="http://schemas.openxmlformats.org/drawingml/2006/table">
                <a:tbl>
                  <a:tblPr firstRow="1" firstCol="1" bandRow="1"/>
                  <a:tblGrid>
                    <a:gridCol w="4922520">
                      <a:extLst>
                        <a:ext uri="{9D8B030D-6E8A-4147-A177-3AD203B41FA5}">
                          <a16:colId xmlns:a16="http://schemas.microsoft.com/office/drawing/2014/main" val="3429980452"/>
                        </a:ext>
                      </a:extLst>
                    </a:gridCol>
                    <a:gridCol w="2712720">
                      <a:extLst>
                        <a:ext uri="{9D8B030D-6E8A-4147-A177-3AD203B41FA5}">
                          <a16:colId xmlns:a16="http://schemas.microsoft.com/office/drawing/2014/main" val="2750313648"/>
                        </a:ext>
                      </a:extLst>
                    </a:gridCol>
                    <a:gridCol w="2712720">
                      <a:extLst>
                        <a:ext uri="{9D8B030D-6E8A-4147-A177-3AD203B41FA5}">
                          <a16:colId xmlns:a16="http://schemas.microsoft.com/office/drawing/2014/main" val="1531253684"/>
                        </a:ext>
                      </a:extLst>
                    </a:gridCol>
                    <a:gridCol w="2712720">
                      <a:extLst>
                        <a:ext uri="{9D8B030D-6E8A-4147-A177-3AD203B41FA5}">
                          <a16:colId xmlns:a16="http://schemas.microsoft.com/office/drawing/2014/main" val="1130832326"/>
                        </a:ext>
                      </a:extLst>
                    </a:gridCol>
                    <a:gridCol w="2712720">
                      <a:extLst>
                        <a:ext uri="{9D8B030D-6E8A-4147-A177-3AD203B41FA5}">
                          <a16:colId xmlns:a16="http://schemas.microsoft.com/office/drawing/2014/main" val="3869730829"/>
                        </a:ext>
                      </a:extLst>
                    </a:gridCol>
                  </a:tblGrid>
                  <a:tr h="174752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5"/>
                          <a:stretch>
                            <a:fillRect l="-124" t="-348" r="-220545" b="-59930"/>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5"/>
                          <a:stretch>
                            <a:fillRect l="-181798" t="-348" r="-300449" b="-59930"/>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5"/>
                          <a:stretch>
                            <a:fillRect l="-281798" t="-348" r="-200449" b="-59930"/>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5"/>
                          <a:stretch>
                            <a:fillRect l="-381798" t="-348" r="-100449" b="-59930"/>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5"/>
                          <a:stretch>
                            <a:fillRect l="-481798" t="-348" r="-449" b="-59930"/>
                          </a:stretch>
                        </a:blipFill>
                      </a:tcPr>
                    </a:tc>
                    <a:extLst>
                      <a:ext uri="{0D108BD9-81ED-4DB2-BD59-A6C34878D82A}">
                        <a16:rowId xmlns:a16="http://schemas.microsoft.com/office/drawing/2014/main" val="474038556"/>
                      </a:ext>
                    </a:extLst>
                  </a:tr>
                  <a:tr h="924560">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Số năm</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3</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500025"/>
                      </a:ext>
                    </a:extLst>
                  </a:tr>
                </a:tbl>
              </a:graphicData>
            </a:graphic>
          </p:graphicFrame>
        </mc:Fallback>
      </mc:AlternateContent>
      <p:pic>
        <p:nvPicPr>
          <p:cNvPr id="9" name="Picture 8"/>
          <p:cNvPicPr>
            <a:picLocks noChangeAspect="1"/>
          </p:cNvPicPr>
          <p:nvPr/>
        </p:nvPicPr>
        <p:blipFill>
          <a:blip r:embed="rId16"/>
          <a:stretch>
            <a:fillRect/>
          </a:stretch>
        </p:blipFill>
        <p:spPr>
          <a:xfrm rot="16039188">
            <a:off x="15589169" y="728135"/>
            <a:ext cx="1882047" cy="1884840"/>
          </a:xfrm>
          <a:prstGeom prst="rect">
            <a:avLst/>
          </a:prstGeom>
        </p:spPr>
      </p:pic>
      <p:sp>
        <p:nvSpPr>
          <p:cNvPr id="5" name="Rectangle 4"/>
          <p:cNvSpPr/>
          <p:nvPr/>
        </p:nvSpPr>
        <p:spPr>
          <a:xfrm>
            <a:off x="1110522" y="3878678"/>
            <a:ext cx="13062678" cy="946413"/>
          </a:xfrm>
          <a:prstGeom prst="rect">
            <a:avLst/>
          </a:prstGeom>
        </p:spPr>
        <p:txBody>
          <a:bodyPr wrap="square">
            <a:spAutoFit/>
          </a:bodyPr>
          <a:lstStyle/>
          <a:p>
            <a:pPr lvl="0">
              <a:lnSpc>
                <a:spcPct val="150000"/>
              </a:lnSpc>
              <a:spcBef>
                <a:spcPts val="600"/>
              </a:spcBef>
              <a:spcAft>
                <a:spcPts val="600"/>
              </a:spcAft>
            </a:pPr>
            <a:r>
              <a:rPr lang="vi-VN" sz="3700" kern="100">
                <a:solidFill>
                  <a:prstClr val="black"/>
                </a:solidFill>
                <a:ea typeface="Calibri" panose="020F0502020204030204" pitchFamily="34" charset="0"/>
                <a:cs typeface="Arial" panose="020B0604020202020204" pitchFamily="34" charset="0"/>
              </a:rPr>
              <a:t>b) Bảng tần số ghép nhóm của mẫu số liệu trên như sau:</a:t>
            </a:r>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903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721968">
            <a:off x="-620429" y="128388"/>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1078">
            <a:off x="-567886" y="9202302"/>
            <a:ext cx="1075409" cy="924851"/>
          </a:xfrm>
          <a:prstGeom prst="rect">
            <a:avLst/>
          </a:prstGeom>
        </p:spPr>
      </p:pic>
      <p:sp>
        <p:nvSpPr>
          <p:cNvPr id="20" name="Rectangle 19"/>
          <p:cNvSpPr/>
          <p:nvPr/>
        </p:nvSpPr>
        <p:spPr>
          <a:xfrm>
            <a:off x="8592403" y="401298"/>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354244" y="1377901"/>
            <a:ext cx="15586998" cy="1694951"/>
          </a:xfrm>
          <a:prstGeom prst="rect">
            <a:avLst/>
          </a:prstGeom>
        </p:spPr>
        <p:txBody>
          <a:bodyPr wrap="square">
            <a:spAutoFit/>
          </a:bodyPr>
          <a:lstStyle/>
          <a:p>
            <a:pPr lvl="0">
              <a:lnSpc>
                <a:spcPct val="150000"/>
              </a:lnSpc>
              <a:spcBef>
                <a:spcPts val="600"/>
              </a:spcBef>
              <a:spcAft>
                <a:spcPts val="600"/>
              </a:spcAft>
            </a:pPr>
            <a:r>
              <a:rPr lang="vi-VN" sz="3700" kern="100">
                <a:solidFill>
                  <a:prstClr val="black"/>
                </a:solidFill>
                <a:ea typeface="Calibri" panose="020F0502020204030204" pitchFamily="34" charset="0"/>
                <a:cs typeface="Arial" panose="020B0604020202020204" pitchFamily="34" charset="0"/>
              </a:rPr>
              <a:t>c) Từ bảng ghép nhóm trên, ta có bảng thống kê lượng mưa theo giá trị đại diện như sau:</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14"/>
          <a:stretch>
            <a:fillRect/>
          </a:stretch>
        </p:blipFill>
        <p:spPr>
          <a:xfrm rot="20823045">
            <a:off x="16875054" y="7335322"/>
            <a:ext cx="1882047" cy="1884840"/>
          </a:xfrm>
          <a:prstGeom prst="rect">
            <a:avLst/>
          </a:prstGeom>
        </p:spPr>
      </p:pic>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3459552680"/>
                  </p:ext>
                </p:extLst>
              </p:nvPr>
            </p:nvGraphicFramePr>
            <p:xfrm>
              <a:off x="1600200" y="3390900"/>
              <a:ext cx="14614026" cy="1849120"/>
            </p:xfrm>
            <a:graphic>
              <a:graphicData uri="http://schemas.openxmlformats.org/drawingml/2006/table">
                <a:tbl>
                  <a:tblPr firstRow="1" firstCol="1" bandRow="1"/>
                  <a:tblGrid>
                    <a:gridCol w="7936026">
                      <a:extLst>
                        <a:ext uri="{9D8B030D-6E8A-4147-A177-3AD203B41FA5}">
                          <a16:colId xmlns:a16="http://schemas.microsoft.com/office/drawing/2014/main" val="4083172503"/>
                        </a:ext>
                      </a:extLst>
                    </a:gridCol>
                    <a:gridCol w="1669500">
                      <a:extLst>
                        <a:ext uri="{9D8B030D-6E8A-4147-A177-3AD203B41FA5}">
                          <a16:colId xmlns:a16="http://schemas.microsoft.com/office/drawing/2014/main" val="2453191027"/>
                        </a:ext>
                      </a:extLst>
                    </a:gridCol>
                    <a:gridCol w="1669500">
                      <a:extLst>
                        <a:ext uri="{9D8B030D-6E8A-4147-A177-3AD203B41FA5}">
                          <a16:colId xmlns:a16="http://schemas.microsoft.com/office/drawing/2014/main" val="1868235094"/>
                        </a:ext>
                      </a:extLst>
                    </a:gridCol>
                    <a:gridCol w="1669500">
                      <a:extLst>
                        <a:ext uri="{9D8B030D-6E8A-4147-A177-3AD203B41FA5}">
                          <a16:colId xmlns:a16="http://schemas.microsoft.com/office/drawing/2014/main" val="2622092175"/>
                        </a:ext>
                      </a:extLst>
                    </a:gridCol>
                    <a:gridCol w="1669500">
                      <a:extLst>
                        <a:ext uri="{9D8B030D-6E8A-4147-A177-3AD203B41FA5}">
                          <a16:colId xmlns:a16="http://schemas.microsoft.com/office/drawing/2014/main" val="738329203"/>
                        </a:ext>
                      </a:extLst>
                    </a:gridCol>
                  </a:tblGrid>
                  <a:tr h="260350">
                    <a:tc>
                      <a:txBody>
                        <a:bodyPr/>
                        <a:lstStyle/>
                        <a:p>
                          <a:pPr algn="ctr">
                            <a:lnSpc>
                              <a:spcPct val="150000"/>
                            </a:lnSpc>
                            <a:spcBef>
                              <a:spcPts val="100"/>
                            </a:spcBef>
                            <a:spcAft>
                              <a:spcPts val="100"/>
                            </a:spcAft>
                          </a:pPr>
                          <a:r>
                            <a:rPr lang="en-US" sz="3600" kern="100" smtClean="0">
                              <a:effectLst/>
                              <a:latin typeface="Arial" panose="020B0604020202020204" pitchFamily="34" charset="0"/>
                              <a:ea typeface="Calibri" panose="020F0502020204030204" pitchFamily="34" charset="0"/>
                              <a:cs typeface="Arial" panose="020B0604020202020204" pitchFamily="34" charset="0"/>
                            </a:rPr>
                            <a:t>Tổng lượng mưa trong tháng </a:t>
                          </a:r>
                          <a14:m>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600" b="0" i="0"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mm</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147,5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202,5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257,5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312,5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440555"/>
                      </a:ext>
                    </a:extLst>
                  </a:tr>
                  <a:tr h="260350">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Số năm</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3</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426660"/>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3459552680"/>
                  </p:ext>
                </p:extLst>
              </p:nvPr>
            </p:nvGraphicFramePr>
            <p:xfrm>
              <a:off x="1600200" y="3390900"/>
              <a:ext cx="14614026" cy="1849120"/>
            </p:xfrm>
            <a:graphic>
              <a:graphicData uri="http://schemas.openxmlformats.org/drawingml/2006/table">
                <a:tbl>
                  <a:tblPr firstRow="1" firstCol="1" bandRow="1"/>
                  <a:tblGrid>
                    <a:gridCol w="7936026">
                      <a:extLst>
                        <a:ext uri="{9D8B030D-6E8A-4147-A177-3AD203B41FA5}">
                          <a16:colId xmlns:a16="http://schemas.microsoft.com/office/drawing/2014/main" val="4083172503"/>
                        </a:ext>
                      </a:extLst>
                    </a:gridCol>
                    <a:gridCol w="1669500">
                      <a:extLst>
                        <a:ext uri="{9D8B030D-6E8A-4147-A177-3AD203B41FA5}">
                          <a16:colId xmlns:a16="http://schemas.microsoft.com/office/drawing/2014/main" val="2453191027"/>
                        </a:ext>
                      </a:extLst>
                    </a:gridCol>
                    <a:gridCol w="1669500">
                      <a:extLst>
                        <a:ext uri="{9D8B030D-6E8A-4147-A177-3AD203B41FA5}">
                          <a16:colId xmlns:a16="http://schemas.microsoft.com/office/drawing/2014/main" val="1868235094"/>
                        </a:ext>
                      </a:extLst>
                    </a:gridCol>
                    <a:gridCol w="1669500">
                      <a:extLst>
                        <a:ext uri="{9D8B030D-6E8A-4147-A177-3AD203B41FA5}">
                          <a16:colId xmlns:a16="http://schemas.microsoft.com/office/drawing/2014/main" val="2622092175"/>
                        </a:ext>
                      </a:extLst>
                    </a:gridCol>
                    <a:gridCol w="1669500">
                      <a:extLst>
                        <a:ext uri="{9D8B030D-6E8A-4147-A177-3AD203B41FA5}">
                          <a16:colId xmlns:a16="http://schemas.microsoft.com/office/drawing/2014/main" val="738329203"/>
                        </a:ext>
                      </a:extLst>
                    </a:gridCol>
                  </a:tblGrid>
                  <a:tr h="924560">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5"/>
                          <a:stretch>
                            <a:fillRect l="-77" t="-658" r="-84332" b="-113158"/>
                          </a:stretch>
                        </a:blipFill>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147,5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202,5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257,5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312,5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440555"/>
                      </a:ext>
                    </a:extLst>
                  </a:tr>
                  <a:tr h="924560">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Số năm</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3</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1</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426660"/>
                      </a:ext>
                    </a:extLst>
                  </a:tr>
                </a:tbl>
              </a:graphicData>
            </a:graphic>
          </p:graphicFrame>
        </mc:Fallback>
      </mc:AlternateContent>
      <mc:AlternateContent xmlns:mc="http://schemas.openxmlformats.org/markup-compatibility/2006">
        <mc:Choice xmlns:a14="http://schemas.microsoft.com/office/drawing/2010/main" Requires="a14">
          <p:sp>
            <p:nvSpPr>
              <p:cNvPr id="3" name="Rectangle 2"/>
              <p:cNvSpPr/>
              <p:nvPr/>
            </p:nvSpPr>
            <p:spPr>
              <a:xfrm>
                <a:off x="1354244" y="5603834"/>
                <a:ext cx="15790756" cy="3473771"/>
              </a:xfrm>
              <a:prstGeom prst="rect">
                <a:avLst/>
              </a:prstGeom>
            </p:spPr>
            <p:txBody>
              <a:bodyPr wrap="square">
                <a:spAutoFit/>
              </a:bodyPr>
              <a:lstStyle/>
              <a:p>
                <a:pPr>
                  <a:lnSpc>
                    <a:spcPct val="150000"/>
                  </a:lnSpc>
                  <a:spcBef>
                    <a:spcPts val="100"/>
                  </a:spcBef>
                  <a:spcAft>
                    <a:spcPts val="100"/>
                  </a:spcAft>
                </a:pPr>
                <a:r>
                  <a:rPr lang="en-US" sz="3700" kern="100">
                    <a:latin typeface="Arial" panose="020B0604020202020204" pitchFamily="34" charset="0"/>
                    <a:ea typeface="Calibri" panose="020F0502020204030204" pitchFamily="34" charset="0"/>
                    <a:cs typeface="Arial" panose="020B0604020202020204" pitchFamily="34" charset="0"/>
                  </a:rPr>
                  <a:t>Cỡ mẫu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19</m:t>
                    </m:r>
                  </m:oMath>
                </a14:m>
                <a:r>
                  <a:rPr lang="en-US" sz="37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100"/>
                  </a:spcBef>
                  <a:spcAft>
                    <a:spcPts val="100"/>
                  </a:spcAft>
                </a:pPr>
                <a:r>
                  <a:rPr lang="en-US" sz="3700" kern="100">
                    <a:effectLst/>
                    <a:latin typeface="Arial" panose="020B0604020202020204" pitchFamily="34" charset="0"/>
                    <a:ea typeface="Calibri" panose="020F0502020204030204" pitchFamily="34" charset="0"/>
                    <a:cs typeface="Arial" panose="020B0604020202020204" pitchFamily="34" charset="0"/>
                  </a:rPr>
                  <a:t>Số trung bình của mẫu số liệu ghép nhóm là</a:t>
                </a:r>
              </a:p>
              <a:p>
                <a:pP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10</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147</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202</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3</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257</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312</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19</m:t>
                          </m:r>
                        </m:den>
                      </m:f>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188</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03</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3700" kern="100">
                          <a:effectLst/>
                          <a:latin typeface="Arial" panose="020B0604020202020204" pitchFamily="34" charset="0"/>
                          <a:ea typeface="Calibri" panose="020F0502020204030204" pitchFamily="34" charset="0"/>
                          <a:cs typeface="Arial" panose="020B0604020202020204" pitchFamily="34" charset="0"/>
                        </a:rPr>
                        <m:t> </m:t>
                      </m:r>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mm</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354244" y="5603834"/>
                <a:ext cx="15790756" cy="3473771"/>
              </a:xfrm>
              <a:prstGeom prst="rect">
                <a:avLst/>
              </a:prstGeom>
              <a:blipFill>
                <a:blip r:embed="rId16"/>
                <a:stretch>
                  <a:fillRect l="-1196"/>
                </a:stretch>
              </a:blipFill>
            </p:spPr>
            <p:txBody>
              <a:bodyPr/>
              <a:lstStyle/>
              <a:p>
                <a:r>
                  <a:rPr lang="en-US">
                    <a:noFill/>
                  </a:rPr>
                  <a:t> </a:t>
                </a:r>
              </a:p>
            </p:txBody>
          </p:sp>
        </mc:Fallback>
      </mc:AlternateContent>
    </p:spTree>
    <p:extLst>
      <p:ext uri="{BB962C8B-B14F-4D97-AF65-F5344CB8AC3E}">
        <p14:creationId xmlns:p14="http://schemas.microsoft.com/office/powerpoint/2010/main" val="2874286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721968">
            <a:off x="-620429" y="128388"/>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1078">
            <a:off x="-567886" y="9202302"/>
            <a:ext cx="1075409" cy="924851"/>
          </a:xfrm>
          <a:prstGeom prst="rect">
            <a:avLst/>
          </a:prstGeom>
        </p:spPr>
      </p:pic>
      <p:sp>
        <p:nvSpPr>
          <p:cNvPr id="20" name="Rectangle 19"/>
          <p:cNvSpPr/>
          <p:nvPr/>
        </p:nvSpPr>
        <p:spPr>
          <a:xfrm>
            <a:off x="8592403" y="401298"/>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14"/>
          <a:stretch>
            <a:fillRect/>
          </a:stretch>
        </p:blipFill>
        <p:spPr>
          <a:xfrm rot="16039188">
            <a:off x="16132710" y="442940"/>
            <a:ext cx="1882047" cy="1884840"/>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2209800" y="1111590"/>
                <a:ext cx="14249400" cy="9137310"/>
              </a:xfrm>
              <a:prstGeom prst="rect">
                <a:avLst/>
              </a:prstGeom>
            </p:spPr>
            <p:txBody>
              <a:bodyPr wrap="square">
                <a:spAutoFit/>
              </a:bodyPr>
              <a:lstStyle/>
              <a:p>
                <a:pPr lvl="0">
                  <a:lnSpc>
                    <a:spcPct val="150000"/>
                  </a:lnSpc>
                  <a:defRPr/>
                </a:pP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Nhóm </a:t>
                </a: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chứa mốt của mẫu số liệu trên là </a:t>
                </a:r>
                <a14:m>
                  <m:oMath xmlns:m="http://schemas.openxmlformats.org/officeDocument/2006/math">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120</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175</m:t>
                    </m:r>
                  </m:oMath>
                </a14:m>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nSpc>
                    <a:spcPct val="150000"/>
                  </a:lnSpc>
                  <a:defRPr/>
                </a:pPr>
                <a:r>
                  <a:rPr lang="en-US" sz="3700" kern="1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120</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175</m:t>
                    </m:r>
                  </m:oMath>
                </a14:m>
                <a:r>
                  <a:rPr lang="en-US"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700" kern="100" smtClean="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700" kern="100" smtClean="0">
                    <a:latin typeface="Arial" panose="020B0604020202020204" pitchFamily="34" charset="0"/>
                    <a:ea typeface="Calibri" panose="020F0502020204030204" pitchFamily="34" charset="0"/>
                    <a:cs typeface="Arial" panose="020B0604020202020204" pitchFamily="34" charset="0"/>
                  </a:rPr>
                  <a:t>Vậy </a:t>
                </a:r>
                <a:r>
                  <a:rPr lang="en-US" sz="3700" kern="100">
                    <a:latin typeface="Arial" panose="020B0604020202020204" pitchFamily="34" charset="0"/>
                    <a:ea typeface="Calibri" panose="020F0502020204030204" pitchFamily="34" charset="0"/>
                    <a:cs typeface="Arial" panose="020B0604020202020204" pitchFamily="34" charset="0"/>
                  </a:rPr>
                  <a:t>mốt của mẫu số liệu ghép nhóm </a:t>
                </a:r>
                <a:r>
                  <a:rPr lang="en-US" sz="3700" kern="100">
                    <a:latin typeface="Arial" panose="020B0604020202020204" pitchFamily="34" charset="0"/>
                    <a:ea typeface="Calibri" panose="020F0502020204030204" pitchFamily="34" charset="0"/>
                    <a:cs typeface="Arial" panose="020B0604020202020204" pitchFamily="34" charset="0"/>
                  </a:rPr>
                  <a:t>là </a:t>
                </a:r>
                <a:endParaRPr lang="en-US" sz="3700" i="1" kern="1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𝑀</m:t>
                        </m:r>
                      </m:e>
                      <m:sub>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𝑜</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120</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10</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0</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10</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10</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den>
                    </m:f>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175</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120</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156</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67</m:t>
                    </m:r>
                  </m:oMath>
                </a14:m>
                <a:r>
                  <a:rPr lang="en-US" sz="3700" kern="100" smtClean="0">
                    <a:effectLst/>
                    <a:latin typeface="Arial" panose="020B0604020202020204" pitchFamily="34" charset="0"/>
                    <a:ea typeface="Calibri" panose="020F0502020204030204" pitchFamily="34" charset="0"/>
                    <a:cs typeface="Arial" panose="020B0604020202020204" pitchFamily="34" charset="0"/>
                  </a:rPr>
                  <a:t> </a:t>
                </a:r>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700" kern="1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19</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là mẫu số liệu được xếp theo thứ tự không giảm.</a:t>
                </a:r>
              </a:p>
              <a:p>
                <a:pPr>
                  <a:lnSpc>
                    <a:spcPct val="150000"/>
                  </a:lnSpc>
                </a:pPr>
                <a:r>
                  <a:rPr lang="en-US" sz="3700" kern="100">
                    <a:effectLst/>
                    <a:latin typeface="Arial" panose="020B0604020202020204" pitchFamily="34" charset="0"/>
                    <a:ea typeface="Calibri" panose="020F0502020204030204" pitchFamily="34" charset="0"/>
                    <a:cs typeface="Arial" panose="020B0604020202020204" pitchFamily="34" charset="0"/>
                  </a:rPr>
                  <a:t>Tứ phân vị thứ hai của dãy số liệu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19</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10</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a:t>
                </a:r>
                <a:endParaRPr lang="en-US" sz="37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700" kern="100" smtClean="0">
                    <a:effectLst/>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10</m:t>
                        </m:r>
                      </m:sub>
                    </m:sSub>
                  </m:oMath>
                </a14:m>
                <a:r>
                  <a:rPr lang="en-US" sz="3700" kern="100">
                    <a:effectLst/>
                    <a:latin typeface="Arial" panose="020B0604020202020204" pitchFamily="34" charset="0"/>
                    <a:ea typeface="Calibri" panose="020F0502020204030204" pitchFamily="34" charset="0"/>
                    <a:cs typeface="Arial" panose="020B0604020202020204" pitchFamily="34" charset="0"/>
                  </a:rPr>
                  <a:t> thuộc nhóm </a:t>
                </a:r>
                <a14:m>
                  <m:oMath xmlns:m="http://schemas.openxmlformats.org/officeDocument/2006/math">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120</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175</m:t>
                    </m:r>
                  </m:oMath>
                </a14:m>
                <a:r>
                  <a:rPr lang="en-US" sz="3700" kern="100">
                    <a:effectLst/>
                    <a:latin typeface="Arial" panose="020B0604020202020204" pitchFamily="34" charset="0"/>
                    <a:ea typeface="Calibri" panose="020F0502020204030204" pitchFamily="34" charset="0"/>
                    <a:cs typeface="Arial" panose="020B0604020202020204" pitchFamily="34" charset="0"/>
                  </a:rPr>
                  <a:t> ) nên tứ phân vị thứ hai của mẫu số liệu ghép </a:t>
                </a:r>
                <a:r>
                  <a:rPr lang="en-US" sz="3700" kern="100">
                    <a:effectLst/>
                    <a:latin typeface="Arial" panose="020B0604020202020204" pitchFamily="34" charset="0"/>
                    <a:ea typeface="Calibri" panose="020F0502020204030204" pitchFamily="34" charset="0"/>
                    <a:cs typeface="Arial" panose="020B0604020202020204" pitchFamily="34" charset="0"/>
                  </a:rPr>
                  <a:t>nhóm </a:t>
                </a:r>
                <a:r>
                  <a:rPr lang="en-US" sz="3700" kern="100" smtClean="0">
                    <a:effectLst/>
                    <a:latin typeface="Arial" panose="020B0604020202020204" pitchFamily="34" charset="0"/>
                    <a:ea typeface="Calibri" panose="020F0502020204030204" pitchFamily="34" charset="0"/>
                    <a:cs typeface="Arial" panose="020B0604020202020204" pitchFamily="34" charset="0"/>
                  </a:rPr>
                  <a:t>là</a:t>
                </a:r>
              </a:p>
              <a:p>
                <a:pPr algn="ctr">
                  <a:lnSpc>
                    <a:spcPct val="150000"/>
                  </a:lnSpc>
                </a:pPr>
                <a:r>
                  <a:rPr lang="en-US" sz="37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120</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19</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0</m:t>
                        </m:r>
                      </m:num>
                      <m:den>
                        <m:r>
                          <a:rPr lang="en-US" sz="37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175</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120</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172</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25</m:t>
                    </m:r>
                  </m:oMath>
                </a14:m>
                <a:endParaRPr lang="en-US" sz="3700" kern="100" smtClean="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2209800" y="1111590"/>
                <a:ext cx="14249400" cy="9137310"/>
              </a:xfrm>
              <a:prstGeom prst="rect">
                <a:avLst/>
              </a:prstGeom>
              <a:blipFill>
                <a:blip r:embed="rId15"/>
                <a:stretch>
                  <a:fillRect l="-1369"/>
                </a:stretch>
              </a:blipFill>
            </p:spPr>
            <p:txBody>
              <a:bodyPr/>
              <a:lstStyle/>
              <a:p>
                <a:r>
                  <a:rPr lang="en-US">
                    <a:noFill/>
                  </a:rPr>
                  <a:t> </a:t>
                </a:r>
              </a:p>
            </p:txBody>
          </p:sp>
        </mc:Fallback>
      </mc:AlternateContent>
    </p:spTree>
    <p:extLst>
      <p:ext uri="{BB962C8B-B14F-4D97-AF65-F5344CB8AC3E}">
        <p14:creationId xmlns:p14="http://schemas.microsoft.com/office/powerpoint/2010/main" val="4214107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down)">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5" dur="500"/>
                                        <p:tgtEl>
                                          <p:spTgt spid="4">
                                            <p:txEl>
                                              <p:pRg st="6" end="6"/>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721968">
            <a:off x="-620429" y="128388"/>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1078">
            <a:off x="-567886" y="9202302"/>
            <a:ext cx="1075409" cy="924851"/>
          </a:xfrm>
          <a:prstGeom prst="rect">
            <a:avLst/>
          </a:prstGeom>
        </p:spPr>
      </p:pic>
      <p:sp>
        <p:nvSpPr>
          <p:cNvPr id="20" name="Rectangle 19"/>
          <p:cNvSpPr/>
          <p:nvPr/>
        </p:nvSpPr>
        <p:spPr>
          <a:xfrm>
            <a:off x="8592403" y="401298"/>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14"/>
          <a:stretch>
            <a:fillRect/>
          </a:stretch>
        </p:blipFill>
        <p:spPr>
          <a:xfrm rot="16039188">
            <a:off x="15852600" y="-202568"/>
            <a:ext cx="1882047" cy="1884840"/>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1714493" y="1257300"/>
                <a:ext cx="14859004" cy="8473730"/>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 </a:t>
                </a: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 vị thứ nhất của dãy số liệu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19</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thuộc nhóm </a:t>
                </a:r>
                <a14:m>
                  <m:oMath xmlns:m="http://schemas.openxmlformats.org/officeDocument/2006/math">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[120;175)</m:t>
                    </m:r>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nên tứ phân vị thứ nhất của mẫu số liệu ghép nhóm là </a:t>
                </a:r>
                <a:endPar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=120+</m:t>
                    </m:r>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1.19</m:t>
                            </m:r>
                          </m:num>
                          <m:den>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num>
                      <m:den>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m:t>
                        </m:r>
                      </m:den>
                    </m:f>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(175</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120)=146,125</m:t>
                    </m:r>
                  </m:oMath>
                </a14:m>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 phân vị thứ ba của dãy số liệu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19</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sub>
                    </m:sSub>
                  </m:oMath>
                </a14:m>
                <a:r>
                  <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thuộc nhóm [175; 230) nên tứ phân vị thứ ba của mẫu số liệu ghép nhóm </a:t>
                </a: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p>
              <a:p>
                <a:pPr marL="0" marR="0" lvl="0" indent="0" algn="ctr"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=175+</m:t>
                    </m:r>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3.19</m:t>
                            </m:r>
                          </m:num>
                          <m:den>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m:t>
                        </m:r>
                      </m:num>
                      <m:den>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den>
                    </m:f>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(230</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175)=221,75</m:t>
                    </m:r>
                  </m:oMath>
                </a14:m>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714493" y="1257300"/>
                <a:ext cx="14859004" cy="8473730"/>
              </a:xfrm>
              <a:prstGeom prst="rect">
                <a:avLst/>
              </a:prstGeom>
              <a:blipFill>
                <a:blip r:embed="rId15"/>
                <a:stretch>
                  <a:fillRect l="-1272" r="-1272"/>
                </a:stretch>
              </a:blipFill>
            </p:spPr>
            <p:txBody>
              <a:bodyPr/>
              <a:lstStyle/>
              <a:p>
                <a:r>
                  <a:rPr lang="en-US">
                    <a:noFill/>
                  </a:rPr>
                  <a:t> </a:t>
                </a:r>
              </a:p>
            </p:txBody>
          </p:sp>
        </mc:Fallback>
      </mc:AlternateContent>
    </p:spTree>
    <p:extLst>
      <p:ext uri="{BB962C8B-B14F-4D97-AF65-F5344CB8AC3E}">
        <p14:creationId xmlns:p14="http://schemas.microsoft.com/office/powerpoint/2010/main" val="798711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left)">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9" dur="500"/>
                                        <p:tgtEl>
                                          <p:spTgt spid="4">
                                            <p:txEl>
                                              <p:pRg st="4" end="4"/>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170054" y="-3827154"/>
            <a:ext cx="9947892" cy="17983200"/>
          </a:xfrm>
          <a:prstGeom prst="rect">
            <a:avLst/>
          </a:prstGeom>
        </p:spPr>
      </p:pic>
      <p:sp>
        <p:nvSpPr>
          <p:cNvPr id="2" name="Rectangle 1"/>
          <p:cNvSpPr/>
          <p:nvPr/>
        </p:nvSpPr>
        <p:spPr>
          <a:xfrm>
            <a:off x="1600200" y="2109804"/>
            <a:ext cx="15031663" cy="1738296"/>
          </a:xfrm>
          <a:prstGeom prst="rect">
            <a:avLst/>
          </a:prstGeom>
        </p:spPr>
        <p:txBody>
          <a:bodyPr wrap="square">
            <a:spAutoFit/>
          </a:bodyPr>
          <a:lstStyle/>
          <a:p>
            <a:pPr algn="just">
              <a:lnSpc>
                <a:spcPct val="150000"/>
              </a:lnSpc>
            </a:pPr>
            <a:r>
              <a:rPr lang="vi-VN" sz="3800">
                <a:solidFill>
                  <a:srgbClr val="000000"/>
                </a:solidFill>
                <a:cs typeface="Arial" panose="020B0604020202020204" pitchFamily="34" charset="0"/>
              </a:rPr>
              <a:t>Bảng sau thống kê số ca nhiễm mới SARS – coV-2 mỗi ngày trong tháng 12/2021 tại Việt Nam.</a:t>
            </a:r>
            <a:endParaRPr lang="en-US" sz="3800">
              <a:solidFill>
                <a:srgbClr val="000000"/>
              </a:solidFill>
              <a:latin typeface="Arial" panose="020B0604020202020204" pitchFamily="34" charset="0"/>
              <a:cs typeface="Arial" panose="020B0604020202020204" pitchFamily="34" charset="0"/>
            </a:endParaRPr>
          </a:p>
        </p:txBody>
      </p:sp>
      <p:grpSp>
        <p:nvGrpSpPr>
          <p:cNvPr id="15" name="Group 14"/>
          <p:cNvGrpSpPr/>
          <p:nvPr/>
        </p:nvGrpSpPr>
        <p:grpSpPr>
          <a:xfrm>
            <a:off x="6386545" y="952500"/>
            <a:ext cx="5720595" cy="969097"/>
            <a:chOff x="6019800" y="377206"/>
            <a:chExt cx="6687948" cy="1108694"/>
          </a:xfrm>
        </p:grpSpPr>
        <p:grpSp>
          <p:nvGrpSpPr>
            <p:cNvPr id="16" name="Group 4"/>
            <p:cNvGrpSpPr/>
            <p:nvPr/>
          </p:nvGrpSpPr>
          <p:grpSpPr>
            <a:xfrm>
              <a:off x="6019800" y="377206"/>
              <a:ext cx="6226857" cy="1108694"/>
              <a:chOff x="0" y="0"/>
              <a:chExt cx="6038063" cy="6076340"/>
            </a:xfrm>
          </p:grpSpPr>
          <p:sp>
            <p:nvSpPr>
              <p:cNvPr id="19"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1"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8" name="TextBox 17"/>
            <p:cNvSpPr txBox="1"/>
            <p:nvPr/>
          </p:nvSpPr>
          <p:spPr>
            <a:xfrm>
              <a:off x="6481893" y="561503"/>
              <a:ext cx="6225855" cy="77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err="1" smtClean="0">
                  <a:ln>
                    <a:noFill/>
                  </a:ln>
                  <a:solidFill>
                    <a:prstClr val="black"/>
                  </a:solidFill>
                  <a:effectLst/>
                  <a:uLnTx/>
                  <a:uFillTx/>
                  <a:latin typeface="Arial" panose="020B0604020202020204" pitchFamily="34" charset="0"/>
                  <a:cs typeface="Arial" panose="020B0604020202020204" pitchFamily="34" charset="0"/>
                  <a:sym typeface="Arial"/>
                </a:rPr>
                <a:t>Bài</a:t>
              </a:r>
              <a:r>
                <a:rPr kumimoji="0" lang="en-US" sz="3800" b="1"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a:t> </a:t>
              </a:r>
              <a:r>
                <a:rPr kumimoji="0" lang="en-US" sz="3800" b="1"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a:t>9 </a:t>
              </a:r>
              <a:r>
                <a:rPr kumimoji="0" lang="en-US" sz="3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Pr>
                <a:t>(</a:t>
              </a:r>
              <a:r>
                <a:rPr kumimoji="0" lang="en-US" sz="3800" b="1"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a:t>SGK – </a:t>
              </a:r>
              <a:r>
                <a:rPr kumimoji="0" lang="en-US" sz="3800" b="1"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a:t>tr</a:t>
              </a:r>
              <a:r>
                <a:rPr lang="en-US" sz="3800" b="1" smtClean="0">
                  <a:solidFill>
                    <a:prstClr val="black"/>
                  </a:solidFill>
                  <a:latin typeface="Arial" panose="020B0604020202020204" pitchFamily="34" charset="0"/>
                  <a:cs typeface="Arial" panose="020B0604020202020204" pitchFamily="34" charset="0"/>
                  <a:sym typeface="Arial"/>
                </a:rPr>
                <a:t>144</a:t>
              </a:r>
              <a:r>
                <a:rPr kumimoji="0" lang="en-US" sz="3800" b="1"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a:t>)</a:t>
              </a:r>
              <a:endParaRPr kumimoji="0" lang="en-US" sz="3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endParaRPr>
            </a:p>
          </p:txBody>
        </p: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2610743" y="4102520"/>
            <a:ext cx="12877800" cy="49755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sp>
        <p:nvSpPr>
          <p:cNvPr id="5" name="TextBox 5"/>
          <p:cNvSpPr txBox="1"/>
          <p:nvPr/>
        </p:nvSpPr>
        <p:spPr>
          <a:xfrm>
            <a:off x="4792979" y="-190500"/>
            <a:ext cx="8854441" cy="1791003"/>
          </a:xfrm>
          <a:prstGeom prst="rect">
            <a:avLst/>
          </a:prstGeom>
        </p:spPr>
        <p:txBody>
          <a:bodyPr wrap="square" lIns="0" tIns="0" rIns="0" bIns="0" rtlCol="0" anchor="t">
            <a:spAutoFit/>
          </a:bodyPr>
          <a:lstStyle/>
          <a:p>
            <a:pPr algn="ctr">
              <a:lnSpc>
                <a:spcPts val="16800"/>
              </a:lnSpc>
            </a:pPr>
            <a:r>
              <a:rPr lang="en-US" sz="6000" b="1" smtClean="0">
                <a:solidFill>
                  <a:srgbClr val="C00000"/>
                </a:solidFill>
                <a:latin typeface="Arial" panose="020B0604020202020204" pitchFamily="34" charset="0"/>
                <a:cs typeface="Arial" panose="020B0604020202020204" pitchFamily="34" charset="0"/>
              </a:rPr>
              <a:t>BÀI TẬP TRẮC NGHIỆM</a:t>
            </a:r>
            <a:endParaRPr lang="en-US" sz="6000" b="1">
              <a:solidFill>
                <a:srgbClr val="C0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579" y="8999219"/>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305671">
            <a:off x="16339824" y="8978352"/>
            <a:ext cx="1681110" cy="144575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79350">
            <a:off x="487761" y="361121"/>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60914">
            <a:off x="16602844" y="473906"/>
            <a:ext cx="1411502" cy="1587579"/>
          </a:xfrm>
          <a:prstGeom prst="rect">
            <a:avLst/>
          </a:prstGeom>
        </p:spPr>
      </p:pic>
      <p:sp>
        <p:nvSpPr>
          <p:cNvPr id="2" name="Rectangle 1"/>
          <p:cNvSpPr/>
          <p:nvPr/>
        </p:nvSpPr>
        <p:spPr>
          <a:xfrm>
            <a:off x="1188297" y="1756708"/>
            <a:ext cx="15925800" cy="1839606"/>
          </a:xfrm>
          <a:prstGeom prst="rect">
            <a:avLst/>
          </a:prstGeom>
        </p:spPr>
        <p:txBody>
          <a:bodyPr wrap="square">
            <a:spAutoFit/>
          </a:bodyPr>
          <a:lstStyle/>
          <a:p>
            <a:pPr algn="just">
              <a:lnSpc>
                <a:spcPct val="150000"/>
              </a:lnSpc>
            </a:pPr>
            <a:r>
              <a:rPr lang="vi-VN" sz="4000">
                <a:solidFill>
                  <a:srgbClr val="000000"/>
                </a:solidFill>
              </a:rPr>
              <a:t>Doanh thu bán hàng trong 20 ngày được lựa chọn ngẫu nhiên của một cửa hàng được ghi lại ở bảng sau (đơn vị: triệu đồng).</a:t>
            </a:r>
            <a:endParaRPr lang="en-US" sz="4000"/>
          </a:p>
        </p:txBody>
      </p:sp>
      <p:graphicFrame>
        <p:nvGraphicFramePr>
          <p:cNvPr id="3" name="Table 2"/>
          <p:cNvGraphicFramePr>
            <a:graphicFrameLocks noGrp="1"/>
          </p:cNvGraphicFramePr>
          <p:nvPr>
            <p:extLst>
              <p:ext uri="{D42A27DB-BD31-4B8C-83A1-F6EECF244321}">
                <p14:modId xmlns:p14="http://schemas.microsoft.com/office/powerpoint/2010/main" val="4202440761"/>
              </p:ext>
            </p:extLst>
          </p:nvPr>
        </p:nvGraphicFramePr>
        <p:xfrm>
          <a:off x="1182048" y="3978984"/>
          <a:ext cx="15810551" cy="1621716"/>
        </p:xfrm>
        <a:graphic>
          <a:graphicData uri="http://schemas.openxmlformats.org/drawingml/2006/table">
            <a:tbl>
              <a:tblPr/>
              <a:tblGrid>
                <a:gridCol w="4015016">
                  <a:extLst>
                    <a:ext uri="{9D8B030D-6E8A-4147-A177-3AD203B41FA5}">
                      <a16:colId xmlns:a16="http://schemas.microsoft.com/office/drawing/2014/main" val="2926037434"/>
                    </a:ext>
                  </a:extLst>
                </a:gridCol>
                <a:gridCol w="2359107">
                  <a:extLst>
                    <a:ext uri="{9D8B030D-6E8A-4147-A177-3AD203B41FA5}">
                      <a16:colId xmlns:a16="http://schemas.microsoft.com/office/drawing/2014/main" val="2860353222"/>
                    </a:ext>
                  </a:extLst>
                </a:gridCol>
                <a:gridCol w="2359107">
                  <a:extLst>
                    <a:ext uri="{9D8B030D-6E8A-4147-A177-3AD203B41FA5}">
                      <a16:colId xmlns:a16="http://schemas.microsoft.com/office/drawing/2014/main" val="630349943"/>
                    </a:ext>
                  </a:extLst>
                </a:gridCol>
                <a:gridCol w="2359107">
                  <a:extLst>
                    <a:ext uri="{9D8B030D-6E8A-4147-A177-3AD203B41FA5}">
                      <a16:colId xmlns:a16="http://schemas.microsoft.com/office/drawing/2014/main" val="878792225"/>
                    </a:ext>
                  </a:extLst>
                </a:gridCol>
                <a:gridCol w="2359107">
                  <a:extLst>
                    <a:ext uri="{9D8B030D-6E8A-4147-A177-3AD203B41FA5}">
                      <a16:colId xmlns:a16="http://schemas.microsoft.com/office/drawing/2014/main" val="344773274"/>
                    </a:ext>
                  </a:extLst>
                </a:gridCol>
                <a:gridCol w="2359107">
                  <a:extLst>
                    <a:ext uri="{9D8B030D-6E8A-4147-A177-3AD203B41FA5}">
                      <a16:colId xmlns:a16="http://schemas.microsoft.com/office/drawing/2014/main" val="3235562502"/>
                    </a:ext>
                  </a:extLst>
                </a:gridCol>
              </a:tblGrid>
              <a:tr h="810858">
                <a:tc>
                  <a:txBody>
                    <a:bodyPr/>
                    <a:lstStyle/>
                    <a:p>
                      <a:pPr algn="ctr"/>
                      <a:r>
                        <a:rPr lang="en-US" sz="3800" smtClean="0">
                          <a:solidFill>
                            <a:srgbClr val="000000"/>
                          </a:solidFill>
                          <a:effectLst/>
                          <a:latin typeface="Arial" panose="020B0604020202020204" pitchFamily="34" charset="0"/>
                          <a:cs typeface="Arial" panose="020B0604020202020204" pitchFamily="34" charset="0"/>
                        </a:rPr>
                        <a:t>Doanh</a:t>
                      </a:r>
                      <a:r>
                        <a:rPr lang="en-US" sz="3800" baseline="0" smtClean="0">
                          <a:solidFill>
                            <a:srgbClr val="000000"/>
                          </a:solidFill>
                          <a:effectLst/>
                          <a:latin typeface="Arial" panose="020B0604020202020204" pitchFamily="34" charset="0"/>
                          <a:cs typeface="Arial" panose="020B0604020202020204" pitchFamily="34" charset="0"/>
                        </a:rPr>
                        <a:t> thu</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[5; 7)</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[7; 9)</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[9; 11)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[11; 13)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[13; 15)</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574751"/>
                  </a:ext>
                </a:extLst>
              </a:tr>
              <a:tr h="810858">
                <a:tc>
                  <a:txBody>
                    <a:bodyPr/>
                    <a:lstStyle/>
                    <a:p>
                      <a:pPr algn="ctr"/>
                      <a:r>
                        <a:rPr lang="en-US" sz="3800">
                          <a:solidFill>
                            <a:srgbClr val="000000"/>
                          </a:solidFill>
                          <a:effectLst/>
                          <a:latin typeface="Arial" panose="020B0604020202020204" pitchFamily="34" charset="0"/>
                          <a:cs typeface="Arial" panose="020B0604020202020204" pitchFamily="34" charset="0"/>
                        </a:rPr>
                        <a:t>Số </a:t>
                      </a:r>
                      <a:r>
                        <a:rPr lang="en-US" sz="3800" smtClean="0">
                          <a:solidFill>
                            <a:srgbClr val="000000"/>
                          </a:solidFill>
                          <a:effectLst/>
                          <a:latin typeface="Arial" panose="020B0604020202020204" pitchFamily="34" charset="0"/>
                          <a:cs typeface="Arial" panose="020B0604020202020204" pitchFamily="34" charset="0"/>
                        </a:rPr>
                        <a:t>ngày</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2</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6</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8</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942725"/>
                  </a:ext>
                </a:extLst>
              </a:tr>
            </a:tbl>
          </a:graphicData>
        </a:graphic>
      </p:graphicFrame>
      <p:sp>
        <p:nvSpPr>
          <p:cNvPr id="12" name="Rectangle 11"/>
          <p:cNvSpPr/>
          <p:nvPr/>
        </p:nvSpPr>
        <p:spPr>
          <a:xfrm>
            <a:off x="1182048" y="5904302"/>
            <a:ext cx="15574457" cy="1938992"/>
          </a:xfrm>
          <a:prstGeom prst="rect">
            <a:avLst/>
          </a:prstGeom>
        </p:spPr>
        <p:txBody>
          <a:bodyPr wrap="square">
            <a:spAutoFit/>
          </a:bodyPr>
          <a:lstStyle/>
          <a:p>
            <a:pPr lvl="0" algn="ctr">
              <a:lnSpc>
                <a:spcPct val="150000"/>
              </a:lnSpc>
            </a:pPr>
            <a:r>
              <a:rPr kumimoji="0" lang="en-US" sz="4000" b="1"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a:t>
            </a:r>
            <a:r>
              <a:rPr lang="vi-VN" sz="4000" b="1">
                <a:solidFill>
                  <a:prstClr val="black"/>
                </a:solidFill>
                <a:ea typeface="Times New Roman" panose="02020603050405020304" pitchFamily="18" charset="0"/>
                <a:cs typeface="Arial" panose="020B0604020202020204" pitchFamily="34" charset="0"/>
              </a:rPr>
              <a:t>Số trung bình của mẫu số liệu trên thuộc khoảng nào trong các khoảng dưới đây?</a:t>
            </a:r>
            <a:endParaRPr kumimoji="0" lang="en-US" sz="4000" b="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2209800" y="7856898"/>
            <a:ext cx="15338590" cy="1631216"/>
          </a:xfrm>
          <a:prstGeom prst="rect">
            <a:avLst/>
          </a:prstGeom>
        </p:spPr>
        <p:txBody>
          <a:bodyPr wrap="square">
            <a:spAutoFit/>
          </a:bodyPr>
          <a:lstStyle/>
          <a:p>
            <a:pPr lvl="0" algn="just">
              <a:lnSpc>
                <a:spcPct val="250000"/>
              </a:lnSpc>
            </a:pPr>
            <a:r>
              <a:rPr lang="vi-VN" sz="4000">
                <a:solidFill>
                  <a:srgbClr val="000000"/>
                </a:solidFill>
                <a:cs typeface="Arial" panose="020B0604020202020204" pitchFamily="34" charset="0"/>
              </a:rPr>
              <a:t>A. [7</a:t>
            </a:r>
            <a:r>
              <a:rPr lang="vi-VN" sz="4000">
                <a:solidFill>
                  <a:srgbClr val="000000"/>
                </a:solidFill>
                <a:cs typeface="Arial" panose="020B0604020202020204" pitchFamily="34" charset="0"/>
              </a:rPr>
              <a:t>; </a:t>
            </a:r>
            <a:r>
              <a:rPr lang="vi-VN" sz="4000" smtClean="0">
                <a:solidFill>
                  <a:srgbClr val="000000"/>
                </a:solidFill>
                <a:cs typeface="Arial" panose="020B0604020202020204" pitchFamily="34" charset="0"/>
              </a:rPr>
              <a:t>9)</a:t>
            </a:r>
            <a:r>
              <a:rPr lang="en-US" sz="4000" smtClean="0">
                <a:solidFill>
                  <a:srgbClr val="000000"/>
                </a:solidFill>
                <a:cs typeface="Arial" panose="020B0604020202020204" pitchFamily="34" charset="0"/>
              </a:rPr>
              <a:t>			</a:t>
            </a:r>
            <a:r>
              <a:rPr lang="vi-VN" sz="4000" smtClean="0">
                <a:solidFill>
                  <a:srgbClr val="000000"/>
                </a:solidFill>
                <a:cs typeface="Arial" panose="020B0604020202020204" pitchFamily="34" charset="0"/>
              </a:rPr>
              <a:t>B</a:t>
            </a:r>
            <a:r>
              <a:rPr lang="vi-VN" sz="4000">
                <a:solidFill>
                  <a:srgbClr val="000000"/>
                </a:solidFill>
                <a:cs typeface="Arial" panose="020B0604020202020204" pitchFamily="34" charset="0"/>
              </a:rPr>
              <a:t>. [9</a:t>
            </a:r>
            <a:r>
              <a:rPr lang="vi-VN" sz="4000">
                <a:solidFill>
                  <a:srgbClr val="000000"/>
                </a:solidFill>
                <a:cs typeface="Arial" panose="020B0604020202020204" pitchFamily="34" charset="0"/>
              </a:rPr>
              <a:t>; </a:t>
            </a:r>
            <a:r>
              <a:rPr lang="vi-VN" sz="4000" smtClean="0">
                <a:solidFill>
                  <a:srgbClr val="000000"/>
                </a:solidFill>
                <a:cs typeface="Arial" panose="020B0604020202020204" pitchFamily="34" charset="0"/>
              </a:rPr>
              <a:t>11)</a:t>
            </a:r>
            <a:r>
              <a:rPr lang="en-US" sz="4000" smtClean="0">
                <a:solidFill>
                  <a:srgbClr val="000000"/>
                </a:solidFill>
                <a:cs typeface="Arial" panose="020B0604020202020204" pitchFamily="34" charset="0"/>
              </a:rPr>
              <a:t>		</a:t>
            </a:r>
            <a:r>
              <a:rPr lang="en-US" sz="4000" smtClean="0">
                <a:solidFill>
                  <a:srgbClr val="000000"/>
                </a:solidFill>
                <a:latin typeface="Arial" panose="020B0604020202020204" pitchFamily="34" charset="0"/>
                <a:cs typeface="Arial" panose="020B0604020202020204" pitchFamily="34" charset="0"/>
              </a:rPr>
              <a:t>C</a:t>
            </a:r>
            <a:r>
              <a:rPr lang="en-US" sz="4000">
                <a:solidFill>
                  <a:srgbClr val="000000"/>
                </a:solidFill>
                <a:latin typeface="Arial" panose="020B0604020202020204" pitchFamily="34" charset="0"/>
                <a:cs typeface="Arial" panose="020B0604020202020204" pitchFamily="34" charset="0"/>
              </a:rPr>
              <a:t>. [11</a:t>
            </a:r>
            <a:r>
              <a:rPr lang="en-US" sz="4000">
                <a:solidFill>
                  <a:srgbClr val="000000"/>
                </a:solidFill>
                <a:latin typeface="Arial" panose="020B0604020202020204" pitchFamily="34" charset="0"/>
                <a:cs typeface="Arial" panose="020B0604020202020204" pitchFamily="34" charset="0"/>
              </a:rPr>
              <a:t>; </a:t>
            </a:r>
            <a:r>
              <a:rPr lang="en-US" sz="4000" smtClean="0">
                <a:solidFill>
                  <a:srgbClr val="000000"/>
                </a:solidFill>
                <a:latin typeface="Arial" panose="020B0604020202020204" pitchFamily="34" charset="0"/>
                <a:cs typeface="Arial" panose="020B0604020202020204" pitchFamily="34" charset="0"/>
              </a:rPr>
              <a:t>13)		 D</a:t>
            </a:r>
            <a:r>
              <a:rPr lang="en-US" sz="4000">
                <a:solidFill>
                  <a:srgbClr val="000000"/>
                </a:solidFill>
                <a:latin typeface="Arial" panose="020B0604020202020204" pitchFamily="34" charset="0"/>
                <a:cs typeface="Arial" panose="020B0604020202020204" pitchFamily="34" charset="0"/>
              </a:rPr>
              <a:t>. [13; </a:t>
            </a:r>
            <a:r>
              <a:rPr lang="en-US" sz="4000">
                <a:solidFill>
                  <a:srgbClr val="000000"/>
                </a:solidFill>
                <a:latin typeface="Arial" panose="020B0604020202020204" pitchFamily="34" charset="0"/>
                <a:cs typeface="Arial" panose="020B0604020202020204" pitchFamily="34" charset="0"/>
              </a:rPr>
              <a:t>15</a:t>
            </a:r>
            <a:r>
              <a:rPr lang="en-US" sz="4000" smtClean="0">
                <a:solidFill>
                  <a:srgbClr val="000000"/>
                </a:solidFill>
                <a:latin typeface="Arial" panose="020B0604020202020204" pitchFamily="34" charset="0"/>
                <a:cs typeface="Arial" panose="020B0604020202020204" pitchFamily="34" charset="0"/>
              </a:rPr>
              <a:t>)</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7"/>
          <a:stretch>
            <a:fillRect/>
          </a:stretch>
        </p:blipFill>
        <p:spPr>
          <a:xfrm>
            <a:off x="5029200" y="8404229"/>
            <a:ext cx="835173" cy="794238"/>
          </a:xfrm>
          <a:prstGeom prst="rect">
            <a:avLst/>
          </a:prstGeom>
        </p:spPr>
      </p:pic>
    </p:spTree>
    <p:extLst>
      <p:ext uri="{BB962C8B-B14F-4D97-AF65-F5344CB8AC3E}">
        <p14:creationId xmlns:p14="http://schemas.microsoft.com/office/powerpoint/2010/main" val="116179591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170054" y="-3827154"/>
            <a:ext cx="9947892" cy="17983200"/>
          </a:xfrm>
          <a:prstGeom prst="rect">
            <a:avLst/>
          </a:prstGeom>
        </p:spPr>
      </p:pic>
      <p:sp>
        <p:nvSpPr>
          <p:cNvPr id="2" name="Rectangle 1"/>
          <p:cNvSpPr/>
          <p:nvPr/>
        </p:nvSpPr>
        <p:spPr>
          <a:xfrm>
            <a:off x="1606446" y="2185254"/>
            <a:ext cx="15031663" cy="2615460"/>
          </a:xfrm>
          <a:prstGeom prst="rect">
            <a:avLst/>
          </a:prstGeom>
        </p:spPr>
        <p:txBody>
          <a:bodyPr wrap="square">
            <a:spAutoFit/>
          </a:bodyPr>
          <a:lstStyle/>
          <a:p>
            <a:pPr lvl="0" algn="just">
              <a:lnSpc>
                <a:spcPct val="150000"/>
              </a:lnSpc>
            </a:pPr>
            <a:r>
              <a:rPr lang="vi-VN" sz="3800">
                <a:solidFill>
                  <a:srgbClr val="000000"/>
                </a:solidFill>
                <a:cs typeface="Arial" panose="020B0604020202020204" pitchFamily="34" charset="0"/>
              </a:rPr>
              <a:t>a) Xác định số trung bình và tứ phân vị của mẫu số liệu trên. Mẫu số liệu có bao nhiêu giá trị ngoại lệ?</a:t>
            </a:r>
          </a:p>
          <a:p>
            <a:pPr lvl="0" algn="just">
              <a:lnSpc>
                <a:spcPct val="150000"/>
              </a:lnSpc>
            </a:pPr>
            <a:r>
              <a:rPr lang="vi-VN" sz="3800" smtClean="0">
                <a:solidFill>
                  <a:srgbClr val="000000"/>
                </a:solidFill>
                <a:cs typeface="Arial" panose="020B0604020202020204" pitchFamily="34" charset="0"/>
              </a:rPr>
              <a:t>b</a:t>
            </a:r>
            <a:r>
              <a:rPr lang="vi-VN" sz="3800">
                <a:solidFill>
                  <a:srgbClr val="000000"/>
                </a:solidFill>
                <a:cs typeface="Arial" panose="020B0604020202020204" pitchFamily="34" charset="0"/>
              </a:rPr>
              <a:t>) Hoàn thiện bảng tần số ghép nhóm theo mẫu sau:</a:t>
            </a:r>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5" name="Group 14"/>
          <p:cNvGrpSpPr/>
          <p:nvPr/>
        </p:nvGrpSpPr>
        <p:grpSpPr>
          <a:xfrm>
            <a:off x="6386545" y="952500"/>
            <a:ext cx="5720595" cy="969097"/>
            <a:chOff x="6019800" y="377206"/>
            <a:chExt cx="6687948" cy="1108694"/>
          </a:xfrm>
        </p:grpSpPr>
        <p:grpSp>
          <p:nvGrpSpPr>
            <p:cNvPr id="16" name="Group 4"/>
            <p:cNvGrpSpPr/>
            <p:nvPr/>
          </p:nvGrpSpPr>
          <p:grpSpPr>
            <a:xfrm>
              <a:off x="6019800" y="377206"/>
              <a:ext cx="6226857" cy="1108694"/>
              <a:chOff x="0" y="0"/>
              <a:chExt cx="6038063" cy="6076340"/>
            </a:xfrm>
          </p:grpSpPr>
          <p:sp>
            <p:nvSpPr>
              <p:cNvPr id="19"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1"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8" name="TextBox 17"/>
            <p:cNvSpPr txBox="1"/>
            <p:nvPr/>
          </p:nvSpPr>
          <p:spPr>
            <a:xfrm>
              <a:off x="6481893" y="561503"/>
              <a:ext cx="6225855" cy="77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err="1"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a:t>
              </a:r>
              <a:r>
                <a:rPr kumimoji="0" lang="en-US" sz="3800" b="1" i="0" u="none" strike="noStrike" kern="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 9 </a:t>
              </a:r>
              <a:r>
                <a:rPr kumimoji="0" lang="en-US" sz="38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a:t>
              </a:r>
              <a:r>
                <a:rPr kumimoji="0" lang="en-US" sz="3800" b="1" i="0" u="none" strike="noStrike" kern="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SGK – tr</a:t>
              </a: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144</a:t>
              </a:r>
              <a:r>
                <a:rPr kumimoji="0" lang="en-US" sz="3800" b="1" i="0" u="none" strike="noStrike" kern="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t>)</a:t>
              </a:r>
              <a:endParaRPr kumimoji="0" lang="en-US" sz="38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3" name="Rectangle 2"/>
          <p:cNvSpPr/>
          <p:nvPr/>
        </p:nvSpPr>
        <p:spPr>
          <a:xfrm>
            <a:off x="1606446" y="6925723"/>
            <a:ext cx="14955463" cy="1752211"/>
          </a:xfrm>
          <a:prstGeom prst="rect">
            <a:avLst/>
          </a:prstGeom>
        </p:spPr>
        <p:txBody>
          <a:bodyPr wrap="square">
            <a:spAutoFit/>
          </a:bodyPr>
          <a:lstStyle/>
          <a:p>
            <a:pPr algn="just">
              <a:lnSpc>
                <a:spcPct val="150000"/>
              </a:lnSpc>
            </a:pPr>
            <a:r>
              <a:rPr lang="vi-VN" sz="3800">
                <a:solidFill>
                  <a:srgbClr val="000000"/>
                </a:solidFill>
              </a:rPr>
              <a:t>c) Hãy ước lượng số trung bình và tứ phân vị của mẫu số liệu ở bảng tần số ghép nhóm trên.</a:t>
            </a:r>
            <a:endParaRPr lang="en-US" sz="380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6900" y="5101799"/>
            <a:ext cx="14554200" cy="1565701"/>
          </a:xfrm>
          <a:prstGeom prst="rect">
            <a:avLst/>
          </a:prstGeom>
        </p:spPr>
      </p:pic>
    </p:spTree>
    <p:extLst>
      <p:ext uri="{BB962C8B-B14F-4D97-AF65-F5344CB8AC3E}">
        <p14:creationId xmlns:p14="http://schemas.microsoft.com/office/powerpoint/2010/main" val="1606963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170054" y="-3827154"/>
            <a:ext cx="9947892" cy="17983200"/>
          </a:xfrm>
          <a:prstGeom prst="rect">
            <a:avLst/>
          </a:prstGeom>
        </p:spPr>
      </p:pic>
      <p:sp>
        <p:nvSpPr>
          <p:cNvPr id="11" name="Oval Callout 10"/>
          <p:cNvSpPr/>
          <p:nvPr/>
        </p:nvSpPr>
        <p:spPr>
          <a:xfrm>
            <a:off x="8300414" y="758846"/>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2" name="Rectangle 11"/>
              <p:cNvSpPr/>
              <p:nvPr/>
            </p:nvSpPr>
            <p:spPr>
              <a:xfrm>
                <a:off x="1790700" y="2140677"/>
                <a:ext cx="14706600" cy="3155223"/>
              </a:xfrm>
              <a:prstGeom prst="rect">
                <a:avLst/>
              </a:prstGeom>
            </p:spPr>
            <p:txBody>
              <a:bodyPr wrap="square">
                <a:spAutoFit/>
              </a:bodyPr>
              <a:lstStyle/>
              <a:p>
                <a:pPr>
                  <a:lnSpc>
                    <a:spcPct val="150000"/>
                  </a:lnSpc>
                  <a:spcBef>
                    <a:spcPts val="300"/>
                  </a:spcBef>
                  <a:spcAft>
                    <a:spcPts val="300"/>
                  </a:spcAft>
                </a:pPr>
                <a:r>
                  <a:rPr lang="en-US" sz="3800" kern="100">
                    <a:latin typeface="Arial" panose="020B0604020202020204" pitchFamily="34" charset="0"/>
                    <a:ea typeface="Calibri" panose="020F0502020204030204" pitchFamily="34" charset="0"/>
                    <a:cs typeface="Arial" panose="020B0604020202020204" pitchFamily="34" charset="0"/>
                  </a:rPr>
                  <a:t>a) Số trung bình của mẫu số liệu đã cho là:</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acc>
                      <m:accPr>
                        <m:chr m:val="̅"/>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15139+14295+…+17004</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31</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≈15821,87(</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ca</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smtClean="0">
                    <a:effectLst/>
                    <a:latin typeface="Arial" panose="020B0604020202020204" pitchFamily="34" charset="0"/>
                    <a:ea typeface="Calibri" panose="020F0502020204030204" pitchFamily="34" charset="0"/>
                    <a:cs typeface="Arial" panose="020B0604020202020204" pitchFamily="34" charset="0"/>
                  </a:rPr>
                  <a:t> </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800" kern="100">
                    <a:effectLst/>
                    <a:latin typeface="Arial" panose="020B0604020202020204" pitchFamily="34" charset="0"/>
                    <a:ea typeface="Calibri" panose="020F0502020204030204" pitchFamily="34" charset="0"/>
                    <a:cs typeface="Arial" panose="020B0604020202020204" pitchFamily="34" charset="0"/>
                  </a:rPr>
                  <a:t>Sắp xếp lại dãy số liệu theo thứ tự không giảm, ta có:</a:t>
                </a:r>
              </a:p>
            </p:txBody>
          </p:sp>
        </mc:Choice>
        <mc:Fallback>
          <p:sp>
            <p:nvSpPr>
              <p:cNvPr id="12" name="Rectangle 11"/>
              <p:cNvSpPr>
                <a:spLocks noRot="1" noChangeAspect="1" noMove="1" noResize="1" noEditPoints="1" noAdjustHandles="1" noChangeArrowheads="1" noChangeShapeType="1" noTextEdit="1"/>
              </p:cNvSpPr>
              <p:nvPr/>
            </p:nvSpPr>
            <p:spPr>
              <a:xfrm>
                <a:off x="1790700" y="2140677"/>
                <a:ext cx="14706600" cy="3155223"/>
              </a:xfrm>
              <a:prstGeom prst="rect">
                <a:avLst/>
              </a:prstGeom>
              <a:blipFill>
                <a:blip r:embed="rId4"/>
                <a:stretch>
                  <a:fillRect l="-1368" b="-6757"/>
                </a:stretch>
              </a:blipFill>
            </p:spPr>
            <p:txBody>
              <a:bodyPr/>
              <a:lstStyle/>
              <a:p>
                <a:r>
                  <a:rPr lang="en-US">
                    <a:noFill/>
                  </a:rPr>
                  <a:t> </a:t>
                </a:r>
              </a:p>
            </p:txBody>
          </p:sp>
        </mc:Fallback>
      </mc:AlternateContent>
      <p:grpSp>
        <p:nvGrpSpPr>
          <p:cNvPr id="4" name="Group 3"/>
          <p:cNvGrpSpPr/>
          <p:nvPr/>
        </p:nvGrpSpPr>
        <p:grpSpPr>
          <a:xfrm>
            <a:off x="1904678" y="5829300"/>
            <a:ext cx="14478644" cy="2257065"/>
            <a:chOff x="1904678" y="5553435"/>
            <a:chExt cx="14478644" cy="2257065"/>
          </a:xfrm>
        </p:grpSpPr>
        <mc:AlternateContent xmlns:mc="http://schemas.openxmlformats.org/markup-compatibility/2006">
          <mc:Choice xmlns:a14="http://schemas.microsoft.com/office/drawing/2010/main" Requires="a14">
            <p:sp>
              <p:nvSpPr>
                <p:cNvPr id="2" name="Rectangle 1"/>
                <p:cNvSpPr/>
                <p:nvPr/>
              </p:nvSpPr>
              <p:spPr>
                <a:xfrm>
                  <a:off x="1904678" y="5553435"/>
                  <a:ext cx="14478644" cy="222195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8"/>
                                  <m:mcJc m:val="center"/>
                                </m:mcPr>
                              </m:mc>
                            </m:mcs>
                            <m:ctrlPr>
                              <a:rPr lang="en-US" sz="3800">
                                <a:latin typeface="Cambria Math" panose="02040503050406030204" pitchFamily="18" charset="0"/>
                              </a:rPr>
                            </m:ctrlPr>
                          </m:mPr>
                          <m:mr>
                            <m:e>
                              <m:r>
                                <a:rPr lang="en-US" sz="3800">
                                  <a:latin typeface="Cambria Math" panose="02040503050406030204" pitchFamily="18" charset="0"/>
                                </a:rPr>
                                <m:t>14254</m:t>
                              </m:r>
                            </m:e>
                            <m:e>
                              <m:r>
                                <a:rPr lang="en-US" sz="3800" i="0">
                                  <a:latin typeface="Cambria Math" panose="02040503050406030204" pitchFamily="18" charset="0"/>
                                </a:rPr>
                                <m:t>14295</m:t>
                              </m:r>
                            </m:e>
                            <m:e>
                              <m:r>
                                <a:rPr lang="en-US" sz="3800" i="0">
                                  <a:latin typeface="Cambria Math" panose="02040503050406030204" pitchFamily="18" charset="0"/>
                                </a:rPr>
                                <m:t>14299</m:t>
                              </m:r>
                            </m:e>
                            <m:e>
                              <m:r>
                                <a:rPr lang="en-US" sz="3800" i="0">
                                  <a:latin typeface="Cambria Math" panose="02040503050406030204" pitchFamily="18" charset="0"/>
                                </a:rPr>
                                <m:t>14433</m:t>
                              </m:r>
                            </m:e>
                            <m:e>
                              <m:r>
                                <a:rPr lang="en-US" sz="3800" i="0">
                                  <a:latin typeface="Cambria Math" panose="02040503050406030204" pitchFamily="18" charset="0"/>
                                </a:rPr>
                                <m:t>14598</m:t>
                              </m:r>
                            </m:e>
                            <m:e>
                              <m:r>
                                <a:rPr lang="en-US" sz="3800" i="0">
                                  <a:latin typeface="Cambria Math" panose="02040503050406030204" pitchFamily="18" charset="0"/>
                                </a:rPr>
                                <m:t>14866</m:t>
                              </m:r>
                            </m:e>
                            <m:e>
                              <m:r>
                                <a:rPr lang="en-US" sz="3800" i="0">
                                  <a:latin typeface="Cambria Math" panose="02040503050406030204" pitchFamily="18" charset="0"/>
                                </a:rPr>
                                <m:t>14927</m:t>
                              </m:r>
                            </m:e>
                            <m:e>
                              <m:r>
                                <a:rPr lang="en-US" sz="3800" i="0">
                                  <a:latin typeface="Cambria Math" panose="02040503050406030204" pitchFamily="18" charset="0"/>
                                </a:rPr>
                                <m:t>15139</m:t>
                              </m:r>
                            </m:e>
                          </m:mr>
                          <m:mr>
                            <m:e>
                              <m:r>
                                <a:rPr lang="en-US" sz="3800" i="0">
                                  <a:latin typeface="Cambria Math" panose="02040503050406030204" pitchFamily="18" charset="0"/>
                                </a:rPr>
                                <m:t>15215</m:t>
                              </m:r>
                            </m:e>
                            <m:e>
                              <m:r>
                                <a:rPr lang="en-US" sz="3800" i="0">
                                  <a:latin typeface="Cambria Math" panose="02040503050406030204" pitchFamily="18" charset="0"/>
                                </a:rPr>
                                <m:t>15223</m:t>
                              </m:r>
                            </m:e>
                            <m:e>
                              <m:r>
                                <a:rPr lang="en-US" sz="3800" i="0">
                                  <a:latin typeface="Cambria Math" panose="02040503050406030204" pitchFamily="18" charset="0"/>
                                </a:rPr>
                                <m:t>15264</m:t>
                              </m:r>
                            </m:e>
                            <m:e>
                              <m:r>
                                <a:rPr lang="en-US" sz="3800" i="0">
                                  <a:latin typeface="Cambria Math" panose="02040503050406030204" pitchFamily="18" charset="0"/>
                                </a:rPr>
                                <m:t>15310</m:t>
                              </m:r>
                            </m:e>
                            <m:e>
                              <m:r>
                                <a:rPr lang="en-US" sz="3800" i="0">
                                  <a:latin typeface="Cambria Math" panose="02040503050406030204" pitchFamily="18" charset="0"/>
                                </a:rPr>
                                <m:t>15420</m:t>
                              </m:r>
                            </m:e>
                            <m:e>
                              <m:r>
                                <a:rPr lang="en-US" sz="3800" i="0">
                                  <a:latin typeface="Cambria Math" panose="02040503050406030204" pitchFamily="18" charset="0"/>
                                </a:rPr>
                                <m:t>15474</m:t>
                              </m:r>
                            </m:e>
                            <m:e>
                              <m:r>
                                <a:rPr lang="en-US" sz="3800" i="0">
                                  <a:latin typeface="Cambria Math" panose="02040503050406030204" pitchFamily="18" charset="0"/>
                                </a:rPr>
                                <m:t>15667</m:t>
                              </m:r>
                            </m:e>
                            <m:e>
                              <m:r>
                                <a:rPr lang="en-US" sz="3800" i="0">
                                  <a:latin typeface="Cambria Math" panose="02040503050406030204" pitchFamily="18" charset="0"/>
                                </a:rPr>
                                <m:t>15685</m:t>
                              </m:r>
                            </m:e>
                          </m:mr>
                          <m:mr>
                            <m:e>
                              <m:r>
                                <a:rPr lang="en-US" sz="3800" i="0">
                                  <a:latin typeface="Cambria Math" panose="02040503050406030204" pitchFamily="18" charset="0"/>
                                </a:rPr>
                                <m:t>15720</m:t>
                              </m:r>
                            </m:e>
                            <m:e>
                              <m:r>
                                <a:rPr lang="en-US" sz="3800" i="0">
                                  <a:latin typeface="Cambria Math" panose="02040503050406030204" pitchFamily="18" charset="0"/>
                                </a:rPr>
                                <m:t>15871</m:t>
                              </m:r>
                            </m:e>
                            <m:e>
                              <m:r>
                                <a:rPr lang="en-US" sz="3800" i="0">
                                  <a:latin typeface="Cambria Math" panose="02040503050406030204" pitchFamily="18" charset="0"/>
                                </a:rPr>
                                <m:t>15965</m:t>
                              </m:r>
                            </m:e>
                            <m:e>
                              <m:r>
                                <a:rPr lang="en-US" sz="3800" i="0">
                                  <a:latin typeface="Cambria Math" panose="02040503050406030204" pitchFamily="18" charset="0"/>
                                </a:rPr>
                                <m:t>16035</m:t>
                              </m:r>
                            </m:e>
                            <m:e>
                              <m:r>
                                <a:rPr lang="en-US" sz="3800" i="0">
                                  <a:latin typeface="Cambria Math" panose="02040503050406030204" pitchFamily="18" charset="0"/>
                                </a:rPr>
                                <m:t>16046</m:t>
                              </m:r>
                            </m:e>
                            <m:e>
                              <m:r>
                                <a:rPr lang="en-US" sz="3800" i="0">
                                  <a:latin typeface="Cambria Math" panose="02040503050406030204" pitchFamily="18" charset="0"/>
                                </a:rPr>
                                <m:t>16192</m:t>
                              </m:r>
                            </m:e>
                            <m:e>
                              <m:r>
                                <a:rPr lang="en-US" sz="3800" i="0">
                                  <a:latin typeface="Cambria Math" panose="02040503050406030204" pitchFamily="18" charset="0"/>
                                </a:rPr>
                                <m:t>16363</m:t>
                              </m:r>
                            </m:e>
                            <m:e>
                              <m:r>
                                <a:rPr lang="en-US" sz="3800" i="0">
                                  <a:latin typeface="Cambria Math" panose="02040503050406030204" pitchFamily="18" charset="0"/>
                                </a:rPr>
                                <m:t>16586</m:t>
                              </m:r>
                            </m:e>
                          </m:mr>
                          <m:mr>
                            <m:e>
                              <m:r>
                                <a:rPr lang="en-US" sz="3800" i="0">
                                  <a:latin typeface="Cambria Math" panose="02040503050406030204" pitchFamily="18" charset="0"/>
                                </a:rPr>
                                <m:t>16633</m:t>
                              </m:r>
                            </m:e>
                            <m:e>
                              <m:r>
                                <a:rPr lang="en-US" sz="3800" i="0">
                                  <a:latin typeface="Cambria Math" panose="02040503050406030204" pitchFamily="18" charset="0"/>
                                </a:rPr>
                                <m:t>16806</m:t>
                              </m:r>
                            </m:e>
                            <m:e>
                              <m:r>
                                <a:rPr lang="en-US" sz="3800" i="0">
                                  <a:latin typeface="Cambria Math" panose="02040503050406030204" pitchFamily="18" charset="0"/>
                                </a:rPr>
                                <m:t>16830</m:t>
                              </m:r>
                            </m:e>
                            <m:e>
                              <m:r>
                                <a:rPr lang="en-US" sz="3800" i="0">
                                  <a:latin typeface="Cambria Math" panose="02040503050406030204" pitchFamily="18" charset="0"/>
                                </a:rPr>
                                <m:t>16860</m:t>
                              </m:r>
                            </m:e>
                            <m:e>
                              <m:r>
                                <a:rPr lang="en-US" sz="3800" i="0">
                                  <a:latin typeface="Cambria Math" panose="02040503050406030204" pitchFamily="18" charset="0"/>
                                </a:rPr>
                                <m:t>17004</m:t>
                              </m:r>
                            </m:e>
                            <m:e>
                              <m:r>
                                <a:rPr lang="en-US" sz="3800" i="0">
                                  <a:latin typeface="Cambria Math" panose="02040503050406030204" pitchFamily="18" charset="0"/>
                                </a:rPr>
                                <m:t>17044</m:t>
                              </m:r>
                            </m:e>
                            <m:e>
                              <m:r>
                                <a:rPr lang="en-US" sz="3800" i="0">
                                  <a:latin typeface="Cambria Math" panose="02040503050406030204" pitchFamily="18" charset="0"/>
                                </a:rPr>
                                <m:t>20454</m:t>
                              </m:r>
                            </m:e>
                            <m:e/>
                          </m:mr>
                        </m:m>
                      </m:oMath>
                    </m:oMathPara>
                  </a14:m>
                  <a:endParaRPr lang="en-US" sz="3800"/>
                </a:p>
              </p:txBody>
            </p:sp>
          </mc:Choice>
          <mc:Fallback>
            <p:sp>
              <p:nvSpPr>
                <p:cNvPr id="2" name="Rectangle 1"/>
                <p:cNvSpPr>
                  <a:spLocks noRot="1" noChangeAspect="1" noMove="1" noResize="1" noEditPoints="1" noAdjustHandles="1" noChangeArrowheads="1" noChangeShapeType="1" noTextEdit="1"/>
                </p:cNvSpPr>
                <p:nvPr/>
              </p:nvSpPr>
              <p:spPr>
                <a:xfrm>
                  <a:off x="1904678" y="5553435"/>
                  <a:ext cx="14478644" cy="2221955"/>
                </a:xfrm>
                <a:prstGeom prst="rect">
                  <a:avLst/>
                </a:prstGeom>
                <a:blipFill>
                  <a:blip r:embed="rId5"/>
                  <a:stretch>
                    <a:fillRect/>
                  </a:stretch>
                </a:blipFill>
              </p:spPr>
              <p:txBody>
                <a:bodyPr/>
                <a:lstStyle/>
                <a:p>
                  <a:r>
                    <a:rPr lang="en-US">
                      <a:noFill/>
                    </a:rPr>
                    <a:t> </a:t>
                  </a:r>
                </a:p>
              </p:txBody>
            </p:sp>
          </mc:Fallback>
        </mc:AlternateContent>
        <p:sp>
          <p:nvSpPr>
            <p:cNvPr id="3" name="Rectangle 2"/>
            <p:cNvSpPr/>
            <p:nvPr/>
          </p:nvSpPr>
          <p:spPr>
            <a:xfrm>
              <a:off x="15163800" y="7277100"/>
              <a:ext cx="685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305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anim calcmode="lin" valueType="num">
                                      <p:cBhvr>
                                        <p:cTn id="2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2">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170054" y="-3827154"/>
            <a:ext cx="9947892" cy="17983200"/>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3352800" y="2294428"/>
                <a:ext cx="12039600" cy="5740033"/>
              </a:xfrm>
              <a:prstGeom prst="rect">
                <a:avLst/>
              </a:prstGeom>
            </p:spPr>
            <p:txBody>
              <a:bodyPr wrap="square">
                <a:spAutoFit/>
              </a:bodyPr>
              <a:lstStyle/>
              <a:p>
                <a:pPr>
                  <a:lnSpc>
                    <a:spcPct val="150000"/>
                  </a:lnSpc>
                  <a:spcBef>
                    <a:spcPts val="300"/>
                  </a:spcBef>
                  <a:spcAft>
                    <a:spcPts val="300"/>
                  </a:spcAft>
                </a:pPr>
                <a:r>
                  <a:rPr lang="en-US" sz="3800" kern="100">
                    <a:latin typeface="Arial" panose="020B0604020202020204" pitchFamily="34" charset="0"/>
                    <a:ea typeface="Calibri" panose="020F0502020204030204" pitchFamily="34" charset="0"/>
                    <a:cs typeface="Arial" panose="020B0604020202020204" pitchFamily="34" charset="0"/>
                  </a:rPr>
                  <a:t>Ta tính được: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15685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15139</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16586</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300"/>
                  </a:spcBef>
                  <a:spcAft>
                    <a:spcPts val="300"/>
                  </a:spcAft>
                </a:pPr>
                <a:r>
                  <a:rPr lang="en-US" sz="3800" kern="100">
                    <a:effectLst/>
                    <a:latin typeface="Arial" panose="020B0604020202020204" pitchFamily="34" charset="0"/>
                    <a:ea typeface="Calibri" panose="020F0502020204030204" pitchFamily="34" charset="0"/>
                    <a:cs typeface="Arial" panose="020B0604020202020204" pitchFamily="34" charset="0"/>
                  </a:rPr>
                  <a:t>Khoảng tứ phân vị của mẫu số liệu </a:t>
                </a:r>
                <a:r>
                  <a:rPr lang="en-US" sz="3800" kern="100">
                    <a:effectLst/>
                    <a:latin typeface="Arial" panose="020B0604020202020204" pitchFamily="34" charset="0"/>
                    <a:ea typeface="Calibri" panose="020F0502020204030204" pitchFamily="34" charset="0"/>
                    <a:cs typeface="Arial" panose="020B0604020202020204" pitchFamily="34" charset="0"/>
                  </a:rPr>
                  <a:t>là</a:t>
                </a:r>
                <a:r>
                  <a:rPr lang="en-US" sz="3800" kern="100" smtClean="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spcBef>
                    <a:spcPts val="300"/>
                  </a:spcBef>
                  <a:spcAft>
                    <a:spcPts val="300"/>
                  </a:spcAft>
                </a:pPr>
                <a:r>
                  <a:rPr lang="en-US" sz="3800" kern="1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Δ</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𝑄</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16586</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15139</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1447</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300"/>
                  </a:spcBef>
                  <a:spcAft>
                    <a:spcPts val="300"/>
                  </a:spcAft>
                </a:pPr>
                <a:r>
                  <a:rPr lang="en-US" sz="3800" kern="1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Δ</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𝑄</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16586</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1447</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18756</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300"/>
                  </a:spcBef>
                  <a:spcAft>
                    <a:spcPts val="300"/>
                  </a:spcAft>
                </a:pPr>
                <a:r>
                  <a:rPr lang="en-US" sz="3800" kern="100" smtClean="0">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Δ</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𝑄</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15139</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1447</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12968</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300"/>
                  </a:spcBef>
                  <a:spcAft>
                    <a:spcPts val="300"/>
                  </a:spcAft>
                </a:pPr>
                <a:r>
                  <a:rPr lang="en-US" sz="3800" kern="100">
                    <a:effectLst/>
                    <a:latin typeface="Arial" panose="020B0604020202020204" pitchFamily="34" charset="0"/>
                    <a:ea typeface="Calibri" panose="020F0502020204030204" pitchFamily="34" charset="0"/>
                    <a:cs typeface="Arial" panose="020B0604020202020204" pitchFamily="34" charset="0"/>
                  </a:rPr>
                  <a:t>Do đó, mẫu số liệu có một giá trị ngoại lệ.</a:t>
                </a:r>
              </a:p>
            </p:txBody>
          </p:sp>
        </mc:Choice>
        <mc:Fallback>
          <p:sp>
            <p:nvSpPr>
              <p:cNvPr id="12" name="Rectangle 11"/>
              <p:cNvSpPr>
                <a:spLocks noRot="1" noChangeAspect="1" noMove="1" noResize="1" noEditPoints="1" noAdjustHandles="1" noChangeArrowheads="1" noChangeShapeType="1" noTextEdit="1"/>
              </p:cNvSpPr>
              <p:nvPr/>
            </p:nvSpPr>
            <p:spPr>
              <a:xfrm>
                <a:off x="3352800" y="2294428"/>
                <a:ext cx="12039600" cy="5740033"/>
              </a:xfrm>
              <a:prstGeom prst="rect">
                <a:avLst/>
              </a:prstGeom>
              <a:blipFill>
                <a:blip r:embed="rId4"/>
                <a:stretch>
                  <a:fillRect l="-1671" b="-1486"/>
                </a:stretch>
              </a:blipFill>
            </p:spPr>
            <p:txBody>
              <a:bodyPr/>
              <a:lstStyle/>
              <a:p>
                <a:r>
                  <a:rPr lang="en-US">
                    <a:noFill/>
                  </a:rPr>
                  <a:t> </a:t>
                </a:r>
              </a:p>
            </p:txBody>
          </p:sp>
        </mc:Fallback>
      </mc:AlternateContent>
      <p:sp>
        <p:nvSpPr>
          <p:cNvPr id="14" name="Oval Callout 13"/>
          <p:cNvSpPr/>
          <p:nvPr/>
        </p:nvSpPr>
        <p:spPr>
          <a:xfrm>
            <a:off x="8300414" y="758846"/>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803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4" dur="500"/>
                                        <p:tgtEl>
                                          <p:spTgt spid="12">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170054" y="-3827154"/>
            <a:ext cx="9947892" cy="17983200"/>
          </a:xfrm>
          <a:prstGeom prst="rect">
            <a:avLst/>
          </a:prstGeom>
        </p:spPr>
      </p:pic>
      <p:sp>
        <p:nvSpPr>
          <p:cNvPr id="12" name="Rectangle 11"/>
          <p:cNvSpPr/>
          <p:nvPr/>
        </p:nvSpPr>
        <p:spPr>
          <a:xfrm>
            <a:off x="1558977" y="1787384"/>
            <a:ext cx="15170046" cy="820674"/>
          </a:xfrm>
          <a:prstGeom prst="rect">
            <a:avLst/>
          </a:prstGeom>
        </p:spPr>
        <p:txBody>
          <a:bodyPr wrap="square">
            <a:spAutoFit/>
          </a:bodyPr>
          <a:lstStyle/>
          <a:p>
            <a:pPr lvl="0">
              <a:lnSpc>
                <a:spcPct val="150000"/>
              </a:lnSpc>
              <a:spcBef>
                <a:spcPts val="300"/>
              </a:spcBef>
              <a:spcAft>
                <a:spcPts val="300"/>
              </a:spcAft>
            </a:pPr>
            <a:r>
              <a:rPr lang="vi-VN" sz="3600" kern="100">
                <a:solidFill>
                  <a:prstClr val="black"/>
                </a:solidFill>
                <a:ea typeface="Calibri" panose="020F0502020204030204" pitchFamily="34" charset="0"/>
                <a:cs typeface="Arial" panose="020B0604020202020204" pitchFamily="34" charset="0"/>
              </a:rPr>
              <a:t>b) Bảng tần số ghép nhóm tương ứng với mẫu số liệu đã cho như sau:</a:t>
            </a:r>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Oval Callout 13"/>
          <p:cNvSpPr/>
          <p:nvPr/>
        </p:nvSpPr>
        <p:spPr>
          <a:xfrm>
            <a:off x="8300414" y="758846"/>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285655121"/>
                  </p:ext>
                </p:extLst>
              </p:nvPr>
            </p:nvGraphicFramePr>
            <p:xfrm>
              <a:off x="2174823" y="2790949"/>
              <a:ext cx="13868400" cy="1674368"/>
            </p:xfrm>
            <a:graphic>
              <a:graphicData uri="http://schemas.openxmlformats.org/drawingml/2006/table">
                <a:tbl>
                  <a:tblPr firstRow="1" firstCol="1" bandRow="1"/>
                  <a:tblGrid>
                    <a:gridCol w="3200400">
                      <a:extLst>
                        <a:ext uri="{9D8B030D-6E8A-4147-A177-3AD203B41FA5}">
                          <a16:colId xmlns:a16="http://schemas.microsoft.com/office/drawing/2014/main" val="2254893667"/>
                        </a:ext>
                      </a:extLst>
                    </a:gridCol>
                    <a:gridCol w="2133600">
                      <a:extLst>
                        <a:ext uri="{9D8B030D-6E8A-4147-A177-3AD203B41FA5}">
                          <a16:colId xmlns:a16="http://schemas.microsoft.com/office/drawing/2014/main" val="1065154697"/>
                        </a:ext>
                      </a:extLst>
                    </a:gridCol>
                    <a:gridCol w="2133600">
                      <a:extLst>
                        <a:ext uri="{9D8B030D-6E8A-4147-A177-3AD203B41FA5}">
                          <a16:colId xmlns:a16="http://schemas.microsoft.com/office/drawing/2014/main" val="1138097710"/>
                        </a:ext>
                      </a:extLst>
                    </a:gridCol>
                    <a:gridCol w="2133600">
                      <a:extLst>
                        <a:ext uri="{9D8B030D-6E8A-4147-A177-3AD203B41FA5}">
                          <a16:colId xmlns:a16="http://schemas.microsoft.com/office/drawing/2014/main" val="2589383327"/>
                        </a:ext>
                      </a:extLst>
                    </a:gridCol>
                    <a:gridCol w="2133600">
                      <a:extLst>
                        <a:ext uri="{9D8B030D-6E8A-4147-A177-3AD203B41FA5}">
                          <a16:colId xmlns:a16="http://schemas.microsoft.com/office/drawing/2014/main" val="935253941"/>
                        </a:ext>
                      </a:extLst>
                    </a:gridCol>
                    <a:gridCol w="2133600">
                      <a:extLst>
                        <a:ext uri="{9D8B030D-6E8A-4147-A177-3AD203B41FA5}">
                          <a16:colId xmlns:a16="http://schemas.microsoft.com/office/drawing/2014/main" val="3566928246"/>
                        </a:ext>
                      </a:extLst>
                    </a:gridCol>
                  </a:tblGrid>
                  <a:tr h="731680">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Số ca (nghìn)</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14</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15</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4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15</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17</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4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17</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18</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4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18</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20</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4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20</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21</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4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400" kern="100">
                            <a:effectLst/>
                            <a:latin typeface="Arial" panose="020B0604020202020204" pitchFamily="34" charset="0"/>
                            <a:ea typeface="Calibri" panose="020F0502020204030204" pitchFamily="34" charset="0"/>
                            <a:cs typeface="Arial" panose="020B0604020202020204" pitchFamily="34" charset="0"/>
                          </a:endParaRP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576630"/>
                      </a:ext>
                    </a:extLst>
                  </a:tr>
                  <a:tr h="642460">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Số ngày</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14</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14</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2</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774395"/>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285655121"/>
                  </p:ext>
                </p:extLst>
              </p:nvPr>
            </p:nvGraphicFramePr>
            <p:xfrm>
              <a:off x="2174823" y="2790949"/>
              <a:ext cx="13868400" cy="1674368"/>
            </p:xfrm>
            <a:graphic>
              <a:graphicData uri="http://schemas.openxmlformats.org/drawingml/2006/table">
                <a:tbl>
                  <a:tblPr firstRow="1" firstCol="1" bandRow="1"/>
                  <a:tblGrid>
                    <a:gridCol w="3200400">
                      <a:extLst>
                        <a:ext uri="{9D8B030D-6E8A-4147-A177-3AD203B41FA5}">
                          <a16:colId xmlns:a16="http://schemas.microsoft.com/office/drawing/2014/main" val="2254893667"/>
                        </a:ext>
                      </a:extLst>
                    </a:gridCol>
                    <a:gridCol w="2133600">
                      <a:extLst>
                        <a:ext uri="{9D8B030D-6E8A-4147-A177-3AD203B41FA5}">
                          <a16:colId xmlns:a16="http://schemas.microsoft.com/office/drawing/2014/main" val="1065154697"/>
                        </a:ext>
                      </a:extLst>
                    </a:gridCol>
                    <a:gridCol w="2133600">
                      <a:extLst>
                        <a:ext uri="{9D8B030D-6E8A-4147-A177-3AD203B41FA5}">
                          <a16:colId xmlns:a16="http://schemas.microsoft.com/office/drawing/2014/main" val="1138097710"/>
                        </a:ext>
                      </a:extLst>
                    </a:gridCol>
                    <a:gridCol w="2133600">
                      <a:extLst>
                        <a:ext uri="{9D8B030D-6E8A-4147-A177-3AD203B41FA5}">
                          <a16:colId xmlns:a16="http://schemas.microsoft.com/office/drawing/2014/main" val="2589383327"/>
                        </a:ext>
                      </a:extLst>
                    </a:gridCol>
                    <a:gridCol w="2133600">
                      <a:extLst>
                        <a:ext uri="{9D8B030D-6E8A-4147-A177-3AD203B41FA5}">
                          <a16:colId xmlns:a16="http://schemas.microsoft.com/office/drawing/2014/main" val="935253941"/>
                        </a:ext>
                      </a:extLst>
                    </a:gridCol>
                    <a:gridCol w="2133600">
                      <a:extLst>
                        <a:ext uri="{9D8B030D-6E8A-4147-A177-3AD203B41FA5}">
                          <a16:colId xmlns:a16="http://schemas.microsoft.com/office/drawing/2014/main" val="3566928246"/>
                        </a:ext>
                      </a:extLst>
                    </a:gridCol>
                  </a:tblGrid>
                  <a:tr h="891540">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Số ca (nghìn)</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50286" t="-680" r="-400857" b="-11088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49573" t="-680" r="-299715" b="-11088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350571" t="-680" r="-200571" b="-11088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450571" t="-680" r="-100571" b="-110884"/>
                          </a:stretch>
                        </a:blipFill>
                      </a:tcPr>
                    </a:tc>
                    <a:tc>
                      <a:txBody>
                        <a:bodyPr/>
                        <a:lstStyle/>
                        <a:p>
                          <a:endParaRPr lang="en-US"/>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550571" t="-680" r="-571" b="-110884"/>
                          </a:stretch>
                        </a:blipFill>
                      </a:tcPr>
                    </a:tc>
                    <a:extLst>
                      <a:ext uri="{0D108BD9-81ED-4DB2-BD59-A6C34878D82A}">
                        <a16:rowId xmlns:a16="http://schemas.microsoft.com/office/drawing/2014/main" val="3741576630"/>
                      </a:ext>
                    </a:extLst>
                  </a:tr>
                  <a:tr h="782828">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Số ngày</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14</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14</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2</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774395"/>
                      </a:ext>
                    </a:extLst>
                  </a:tr>
                </a:tbl>
              </a:graphicData>
            </a:graphic>
          </p:graphicFrame>
        </mc:Fallback>
      </mc:AlternateContent>
      <p:sp>
        <p:nvSpPr>
          <p:cNvPr id="3" name="Rectangle 2"/>
          <p:cNvSpPr/>
          <p:nvPr/>
        </p:nvSpPr>
        <p:spPr>
          <a:xfrm>
            <a:off x="1558978" y="4691777"/>
            <a:ext cx="14900222" cy="2585323"/>
          </a:xfrm>
          <a:prstGeom prst="rect">
            <a:avLst/>
          </a:prstGeom>
        </p:spPr>
        <p:txBody>
          <a:bodyPr wrap="square">
            <a:spAutoFit/>
          </a:bodyPr>
          <a:lstStyle/>
          <a:p>
            <a:pPr algn="just">
              <a:lnSpc>
                <a:spcPct val="150000"/>
              </a:lnSpc>
              <a:spcBef>
                <a:spcPts val="100"/>
              </a:spcBef>
              <a:spcAft>
                <a:spcPts val="100"/>
              </a:spcAft>
            </a:pPr>
            <a:r>
              <a:rPr lang="en-US" sz="3600" kern="100">
                <a:latin typeface="Arial" panose="020B0604020202020204" pitchFamily="34" charset="0"/>
                <a:ea typeface="Calibri" panose="020F0502020204030204" pitchFamily="34" charset="0"/>
                <a:cs typeface="Arial" panose="020B0604020202020204" pitchFamily="34" charset="0"/>
              </a:rPr>
              <a:t>c) Từ bảng ghép nhóm trên, ta thu được bảng thống kê số ca nhiễm mới SARS-CoV-2 mỗi ngày trong tháng 12/2021 tại Việt Nam theo giá </a:t>
            </a:r>
            <a:r>
              <a:rPr lang="en-US" sz="3600" kern="100">
                <a:latin typeface="Arial" panose="020B0604020202020204" pitchFamily="34" charset="0"/>
                <a:ea typeface="Calibri" panose="020F0502020204030204" pitchFamily="34" charset="0"/>
                <a:cs typeface="Arial" panose="020B0604020202020204" pitchFamily="34" charset="0"/>
              </a:rPr>
              <a:t>trị </a:t>
            </a:r>
            <a:r>
              <a:rPr lang="en-US" sz="3600" kern="100" smtClean="0">
                <a:latin typeface="Arial" panose="020B0604020202020204" pitchFamily="34" charset="0"/>
                <a:ea typeface="Calibri" panose="020F0502020204030204" pitchFamily="34" charset="0"/>
                <a:cs typeface="Arial" panose="020B0604020202020204" pitchFamily="34" charset="0"/>
              </a:rPr>
              <a:t>   đại </a:t>
            </a:r>
            <a:r>
              <a:rPr lang="en-US" sz="3600" kern="100">
                <a:latin typeface="Arial" panose="020B0604020202020204" pitchFamily="34" charset="0"/>
                <a:ea typeface="Calibri" panose="020F0502020204030204" pitchFamily="34" charset="0"/>
                <a:cs typeface="Arial" panose="020B0604020202020204" pitchFamily="34" charset="0"/>
              </a:rPr>
              <a:t>diện:</a:t>
            </a:r>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53039580"/>
              </p:ext>
            </p:extLst>
          </p:nvPr>
        </p:nvGraphicFramePr>
        <p:xfrm>
          <a:off x="2206051" y="7353300"/>
          <a:ext cx="13868402" cy="1565656"/>
        </p:xfrm>
        <a:graphic>
          <a:graphicData uri="http://schemas.openxmlformats.org/drawingml/2006/table">
            <a:tbl>
              <a:tblPr firstRow="1" firstCol="1" bandRow="1"/>
              <a:tblGrid>
                <a:gridCol w="5402932">
                  <a:extLst>
                    <a:ext uri="{9D8B030D-6E8A-4147-A177-3AD203B41FA5}">
                      <a16:colId xmlns:a16="http://schemas.microsoft.com/office/drawing/2014/main" val="2138325322"/>
                    </a:ext>
                  </a:extLst>
                </a:gridCol>
                <a:gridCol w="1693094">
                  <a:extLst>
                    <a:ext uri="{9D8B030D-6E8A-4147-A177-3AD203B41FA5}">
                      <a16:colId xmlns:a16="http://schemas.microsoft.com/office/drawing/2014/main" val="1705318367"/>
                    </a:ext>
                  </a:extLst>
                </a:gridCol>
                <a:gridCol w="1693094">
                  <a:extLst>
                    <a:ext uri="{9D8B030D-6E8A-4147-A177-3AD203B41FA5}">
                      <a16:colId xmlns:a16="http://schemas.microsoft.com/office/drawing/2014/main" val="2217785219"/>
                    </a:ext>
                  </a:extLst>
                </a:gridCol>
                <a:gridCol w="1693094">
                  <a:extLst>
                    <a:ext uri="{9D8B030D-6E8A-4147-A177-3AD203B41FA5}">
                      <a16:colId xmlns:a16="http://schemas.microsoft.com/office/drawing/2014/main" val="2356125658"/>
                    </a:ext>
                  </a:extLst>
                </a:gridCol>
                <a:gridCol w="1693094">
                  <a:extLst>
                    <a:ext uri="{9D8B030D-6E8A-4147-A177-3AD203B41FA5}">
                      <a16:colId xmlns:a16="http://schemas.microsoft.com/office/drawing/2014/main" val="1374142869"/>
                    </a:ext>
                  </a:extLst>
                </a:gridCol>
                <a:gridCol w="1693094">
                  <a:extLst>
                    <a:ext uri="{9D8B030D-6E8A-4147-A177-3AD203B41FA5}">
                      <a16:colId xmlns:a16="http://schemas.microsoft.com/office/drawing/2014/main" val="4228126397"/>
                    </a:ext>
                  </a:extLst>
                </a:gridCol>
              </a:tblGrid>
              <a:tr h="744776">
                <a:tc>
                  <a:txBody>
                    <a:bodyPr/>
                    <a:lstStyle/>
                    <a:p>
                      <a:pPr algn="ctr">
                        <a:lnSpc>
                          <a:spcPct val="150000"/>
                        </a:lnSpc>
                        <a:spcBef>
                          <a:spcPts val="100"/>
                        </a:spcBef>
                        <a:spcAft>
                          <a:spcPts val="100"/>
                        </a:spcAft>
                      </a:pPr>
                      <a:r>
                        <a:rPr lang="en-US" sz="3400" kern="100" smtClean="0">
                          <a:effectLst/>
                          <a:latin typeface="Arial" panose="020B0604020202020204" pitchFamily="34" charset="0"/>
                          <a:ea typeface="Calibri" panose="020F0502020204030204" pitchFamily="34" charset="0"/>
                          <a:cs typeface="Arial" panose="020B0604020202020204" pitchFamily="34" charset="0"/>
                        </a:rPr>
                        <a:t>Số ca đại</a:t>
                      </a:r>
                      <a:r>
                        <a:rPr lang="en-US" sz="3400" kern="100" baseline="0" smtClean="0">
                          <a:effectLst/>
                          <a:latin typeface="Arial" panose="020B0604020202020204" pitchFamily="34" charset="0"/>
                          <a:ea typeface="Calibri" panose="020F0502020204030204" pitchFamily="34" charset="0"/>
                          <a:cs typeface="Arial" panose="020B0604020202020204" pitchFamily="34" charset="0"/>
                        </a:rPr>
                        <a:t> diện</a:t>
                      </a:r>
                      <a:r>
                        <a:rPr lang="en-US" sz="3400" kern="100" smtClean="0">
                          <a:effectLst/>
                          <a:latin typeface="Arial" panose="020B0604020202020204" pitchFamily="34" charset="0"/>
                          <a:ea typeface="Calibri" panose="020F0502020204030204" pitchFamily="34" charset="0"/>
                          <a:cs typeface="Arial" panose="020B0604020202020204" pitchFamily="34" charset="0"/>
                        </a:rPr>
                        <a:t> (nghìn)</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14,75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16,25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17,75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19,25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20,75</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188941"/>
                  </a:ext>
                </a:extLst>
              </a:tr>
              <a:tr h="744776">
                <a:tc>
                  <a:txBody>
                    <a:bodyPr/>
                    <a:lstStyle/>
                    <a:p>
                      <a:pPr algn="ctr">
                        <a:lnSpc>
                          <a:spcPct val="150000"/>
                        </a:lnSpc>
                        <a:spcBef>
                          <a:spcPts val="100"/>
                        </a:spcBef>
                        <a:spcAft>
                          <a:spcPts val="100"/>
                        </a:spcAft>
                      </a:pPr>
                      <a:r>
                        <a:rPr lang="en-US" sz="3400" kern="100" smtClean="0">
                          <a:effectLst/>
                          <a:latin typeface="Arial" panose="020B0604020202020204" pitchFamily="34" charset="0"/>
                          <a:ea typeface="Calibri" panose="020F0502020204030204" pitchFamily="34" charset="0"/>
                          <a:cs typeface="Arial" panose="020B0604020202020204" pitchFamily="34" charset="0"/>
                        </a:rPr>
                        <a:t>Số </a:t>
                      </a:r>
                      <a:r>
                        <a:rPr lang="en-US" sz="3400" kern="100">
                          <a:effectLst/>
                          <a:latin typeface="Arial" panose="020B0604020202020204" pitchFamily="34" charset="0"/>
                          <a:ea typeface="Calibri" panose="020F0502020204030204" pitchFamily="34" charset="0"/>
                          <a:cs typeface="Arial" panose="020B0604020202020204" pitchFamily="34" charset="0"/>
                        </a:rPr>
                        <a:t>ngày</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14</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14</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2</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0</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400" kern="100">
                          <a:effectLst/>
                          <a:latin typeface="Arial" panose="020B0604020202020204" pitchFamily="34" charset="0"/>
                          <a:ea typeface="Calibri" panose="020F0502020204030204" pitchFamily="34" charset="0"/>
                          <a:cs typeface="Arial" panose="020B0604020202020204" pitchFamily="34" charset="0"/>
                        </a:rPr>
                        <a:t>1</a:t>
                      </a:r>
                    </a:p>
                  </a:txBody>
                  <a:tcPr marL="101600" marR="1016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951407"/>
                  </a:ext>
                </a:extLst>
              </a:tr>
            </a:tbl>
          </a:graphicData>
        </a:graphic>
      </p:graphicFrame>
    </p:spTree>
    <p:extLst>
      <p:ext uri="{BB962C8B-B14F-4D97-AF65-F5344CB8AC3E}">
        <p14:creationId xmlns:p14="http://schemas.microsoft.com/office/powerpoint/2010/main" val="14681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170054" y="-3827154"/>
            <a:ext cx="9947892" cy="17983200"/>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2203554" y="1790700"/>
                <a:ext cx="14179446" cy="7482433"/>
              </a:xfrm>
              <a:prstGeom prst="rect">
                <a:avLst/>
              </a:prstGeom>
            </p:spPr>
            <p:txBody>
              <a:bodyPr wrap="square">
                <a:spAutoFit/>
              </a:bodyPr>
              <a:lstStyle/>
              <a:p>
                <a:pPr>
                  <a:lnSpc>
                    <a:spcPct val="150000"/>
                  </a:lnSpc>
                  <a:spcBef>
                    <a:spcPts val="100"/>
                  </a:spcBef>
                  <a:spcAft>
                    <a:spcPts val="100"/>
                  </a:spcAft>
                </a:pPr>
                <a:r>
                  <a:rPr lang="en-US" sz="3600" kern="100" smtClean="0">
                    <a:latin typeface="Arial" panose="020B0604020202020204" pitchFamily="34" charset="0"/>
                    <a:ea typeface="Calibri" panose="020F0502020204030204" pitchFamily="34" charset="0"/>
                    <a:cs typeface="Arial" panose="020B0604020202020204" pitchFamily="34" charset="0"/>
                  </a:rPr>
                  <a:t>Số trung bình của mẫu số liệu ghép nhóm là:</a:t>
                </a:r>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sz="3600" i="1" kern="100" smtClean="0">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600" b="0" i="1" kern="100" smtClean="0">
                              <a:effectLst/>
                              <a:latin typeface="Cambria Math" panose="02040503050406030204" pitchFamily="18" charset="0"/>
                              <a:ea typeface="Calibri" panose="020F0502020204030204" pitchFamily="34" charset="0"/>
                              <a:cs typeface="Times New Roman" panose="02020603050405020304" pitchFamily="18" charset="0"/>
                            </a:rPr>
                            <m:t>𝑥</m:t>
                          </m:r>
                        </m:e>
                      </m:acc>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effectLst/>
                              <a:latin typeface="Cambria Math" panose="02040503050406030204" pitchFamily="18" charset="0"/>
                              <a:ea typeface="Calibri" panose="020F0502020204030204" pitchFamily="34" charset="0"/>
                              <a:cs typeface="Times New Roman" panose="02020603050405020304" pitchFamily="18" charset="0"/>
                            </a:rPr>
                            <m:t>14</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14</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75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14</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16</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25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17</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75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19</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25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20</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75</m:t>
                          </m:r>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31</m:t>
                          </m:r>
                        </m:den>
                      </m:f>
                      <m:r>
                        <a:rPr lang="en-US" sz="3600" b="0" i="0" kern="100"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3600" b="0" i="0" kern="100" smtClean="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en-US" sz="3600" kern="100" smtClean="0">
                    <a:effectLst/>
                    <a:ea typeface="Calibri" panose="020F0502020204030204" pitchFamily="34" charset="0"/>
                    <a:cs typeface="Times New Roman" panose="02020603050405020304" pitchFamily="18" charset="0"/>
                  </a:rPr>
                  <a:t>                   </a:t>
                </a:r>
                <a14:m>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81</m:t>
                    </m:r>
                    <m:r>
                      <m:rPr>
                        <m:nor/>
                      </m:rPr>
                      <a:rPr lang="en-US" sz="3600" i="1" kern="100">
                        <a:effectLst/>
                        <a:latin typeface="Arial" panose="020B0604020202020204" pitchFamily="34" charset="0"/>
                        <a:ea typeface="Calibri" panose="020F0502020204030204" pitchFamily="34" charset="0"/>
                        <a:cs typeface="Arial" panose="020B0604020202020204" pitchFamily="34" charset="0"/>
                      </a:rPr>
                      <m:t> </m:t>
                    </m:r>
                    <m:r>
                      <m:rPr>
                        <m:nor/>
                      </m:rPr>
                      <a:rPr lang="en-US" sz="3600" kern="100">
                        <a:effectLst/>
                        <a:latin typeface="Arial" panose="020B0604020202020204" pitchFamily="34" charset="0"/>
                        <a:ea typeface="Calibri" panose="020F0502020204030204" pitchFamily="34" charset="0"/>
                        <a:cs typeface="Arial" panose="020B0604020202020204" pitchFamily="34" charset="0"/>
                      </a:rPr>
                      <m:t>(</m:t>
                    </m:r>
                    <m:r>
                      <m:rPr>
                        <m:nor/>
                      </m:rPr>
                      <a:rPr lang="en-US" sz="3600" kern="100">
                        <a:effectLst/>
                        <a:latin typeface="Arial" panose="020B0604020202020204" pitchFamily="34" charset="0"/>
                        <a:ea typeface="Calibri" panose="020F0502020204030204" pitchFamily="34" charset="0"/>
                        <a:cs typeface="Arial" panose="020B0604020202020204" pitchFamily="34" charset="0"/>
                      </a:rPr>
                      <m:t>ngh</m:t>
                    </m:r>
                    <m:r>
                      <m:rPr>
                        <m:nor/>
                      </m:rPr>
                      <a:rPr lang="en-US" sz="3600" b="0" i="0" kern="100" smtClean="0">
                        <a:effectLst/>
                        <a:latin typeface="Arial" panose="020B0604020202020204" pitchFamily="34" charset="0"/>
                        <a:ea typeface="Calibri" panose="020F0502020204030204" pitchFamily="34" charset="0"/>
                        <a:cs typeface="Arial" panose="020B0604020202020204" pitchFamily="34" charset="0"/>
                      </a:rPr>
                      <m:t>ì</m:t>
                    </m:r>
                    <m:r>
                      <m:rPr>
                        <m:nor/>
                      </m:rPr>
                      <a:rPr lang="en-US" sz="3600" kern="100">
                        <a:effectLst/>
                        <a:latin typeface="Arial" panose="020B0604020202020204" pitchFamily="34" charset="0"/>
                        <a:ea typeface="Calibri" panose="020F0502020204030204" pitchFamily="34" charset="0"/>
                        <a:cs typeface="Arial" panose="020B0604020202020204" pitchFamily="34" charset="0"/>
                      </a:rPr>
                      <m:t>n</m:t>
                    </m:r>
                    <m:r>
                      <m:rPr>
                        <m:nor/>
                      </m:rPr>
                      <a:rPr lang="en-US" sz="3600" kern="100">
                        <a:effectLst/>
                        <a:latin typeface="Arial" panose="020B0604020202020204" pitchFamily="34" charset="0"/>
                        <a:ea typeface="Calibri" panose="020F0502020204030204" pitchFamily="34" charset="0"/>
                        <a:cs typeface="Arial" panose="020B0604020202020204" pitchFamily="34" charset="0"/>
                      </a:rPr>
                      <m:t> </m:t>
                    </m:r>
                    <m:r>
                      <m:rPr>
                        <m:nor/>
                      </m:rPr>
                      <a:rPr lang="en-US" sz="3600" kern="100">
                        <a:effectLst/>
                        <a:latin typeface="Arial" panose="020B0604020202020204" pitchFamily="34" charset="0"/>
                        <a:ea typeface="Calibri" panose="020F0502020204030204" pitchFamily="34" charset="0"/>
                        <a:cs typeface="Arial" panose="020B0604020202020204" pitchFamily="34" charset="0"/>
                      </a:rPr>
                      <m:t>ca</m:t>
                    </m:r>
                    <m:r>
                      <m:rPr>
                        <m:nor/>
                      </m:rPr>
                      <a:rPr lang="en-US" sz="3600" kern="100">
                        <a:effectLst/>
                        <a:latin typeface="Arial" panose="020B0604020202020204" pitchFamily="34" charset="0"/>
                        <a:ea typeface="Calibri" panose="020F0502020204030204" pitchFamily="34" charset="0"/>
                        <a:cs typeface="Arial" panose="020B0604020202020204" pitchFamily="34" charset="0"/>
                      </a:rPr>
                      <m:t>).</m:t>
                    </m:r>
                    <m:r>
                      <m:rPr>
                        <m:nor/>
                      </m:rPr>
                      <a:rPr lang="en-US" sz="3600" i="1" kern="100">
                        <a:effectLst/>
                        <a:latin typeface="Arial" panose="020B0604020202020204" pitchFamily="34" charset="0"/>
                        <a:ea typeface="Calibri" panose="020F0502020204030204" pitchFamily="34" charset="0"/>
                        <a:cs typeface="Arial" panose="020B0604020202020204" pitchFamily="34" charset="0"/>
                      </a:rPr>
                      <m:t> </m:t>
                    </m:r>
                  </m:oMath>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31</m:t>
                        </m:r>
                      </m:sub>
                    </m:sSub>
                  </m:oMath>
                </a14:m>
                <a:r>
                  <a:rPr lang="en-US" sz="3600" kern="100">
                    <a:effectLst/>
                    <a:latin typeface="Arial" panose="020B0604020202020204" pitchFamily="34" charset="0"/>
                    <a:ea typeface="Calibri" panose="020F0502020204030204" pitchFamily="34" charset="0"/>
                    <a:cs typeface="Arial" panose="020B0604020202020204" pitchFamily="34" charset="0"/>
                  </a:rPr>
                  <a:t> là mẫu số liệu được xếp theo thứ tự không giảm.</a:t>
                </a:r>
              </a:p>
              <a:p>
                <a:pPr>
                  <a:lnSpc>
                    <a:spcPct val="150000"/>
                  </a:lnSpc>
                  <a:spcBef>
                    <a:spcPts val="100"/>
                  </a:spcBef>
                  <a:spcAft>
                    <a:spcPts val="100"/>
                  </a:spcAft>
                </a:pPr>
                <a:r>
                  <a:rPr lang="en-US" sz="3600" kern="100">
                    <a:effectLst/>
                    <a:latin typeface="Arial" panose="020B0604020202020204" pitchFamily="34" charset="0"/>
                    <a:ea typeface="Calibri" panose="020F0502020204030204" pitchFamily="34" charset="0"/>
                    <a:cs typeface="Arial" panose="020B0604020202020204" pitchFamily="34" charset="0"/>
                  </a:rPr>
                  <a:t>Tứ phân vị thứ hai của dãy số liệu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31</m:t>
                        </m:r>
                      </m:sub>
                    </m:sSub>
                  </m:oMath>
                </a14:m>
                <a:r>
                  <a:rPr lang="en-US" sz="3600" kern="1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16</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17</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kern="100">
                    <a:effectLst/>
                    <a:latin typeface="Arial" panose="020B0604020202020204" pitchFamily="34" charset="0"/>
                    <a:ea typeface="Calibri" panose="020F0502020204030204" pitchFamily="34" charset="0"/>
                    <a:cs typeface="Arial" panose="020B0604020202020204" pitchFamily="34" charset="0"/>
                  </a:rPr>
                  <a:t>. </a:t>
                </a:r>
                <a:endParaRPr lang="en-US" sz="36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r>
                  <a:rPr lang="en-US" sz="3600" kern="100" smtClean="0">
                    <a:effectLst/>
                    <a:latin typeface="Arial" panose="020B0604020202020204" pitchFamily="34" charset="0"/>
                    <a:ea typeface="Calibri" panose="020F0502020204030204" pitchFamily="34" charset="0"/>
                    <a:cs typeface="Arial" panose="020B0604020202020204" pitchFamily="34" charset="0"/>
                  </a:rPr>
                  <a:t>Do </a:t>
                </a:r>
                <a:r>
                  <a:rPr lang="en-US" sz="3600" kern="100">
                    <a:effectLst/>
                    <a:latin typeface="Arial" panose="020B0604020202020204" pitchFamily="34" charset="0"/>
                    <a:ea typeface="Calibri" panose="020F0502020204030204" pitchFamily="34" charset="0"/>
                    <a:cs typeface="Arial" panose="020B0604020202020204" pitchFamily="34" charset="0"/>
                  </a:rPr>
                  <a:t>đó, tứ </a:t>
                </a:r>
                <a:r>
                  <a:rPr lang="en-US" sz="3600" kern="100">
                    <a:effectLst/>
                    <a:latin typeface="Arial" panose="020B0604020202020204" pitchFamily="34" charset="0"/>
                    <a:ea typeface="Calibri" panose="020F0502020204030204" pitchFamily="34" charset="0"/>
                    <a:cs typeface="Arial" panose="020B0604020202020204" pitchFamily="34" charset="0"/>
                  </a:rPr>
                  <a:t>phân </a:t>
                </a:r>
                <a:r>
                  <a:rPr lang="en-US" sz="3600" kern="100" smtClean="0">
                    <a:effectLst/>
                    <a:latin typeface="Arial" panose="020B0604020202020204" pitchFamily="34" charset="0"/>
                    <a:ea typeface="Calibri" panose="020F0502020204030204" pitchFamily="34" charset="0"/>
                    <a:cs typeface="Arial" panose="020B0604020202020204" pitchFamily="34" charset="0"/>
                  </a:rPr>
                  <a:t>vị thứ </a:t>
                </a:r>
                <a:r>
                  <a:rPr lang="en-US" sz="3600" kern="100">
                    <a:effectLst/>
                    <a:latin typeface="Arial" panose="020B0604020202020204" pitchFamily="34" charset="0"/>
                    <a:ea typeface="Calibri" panose="020F0502020204030204" pitchFamily="34" charset="0"/>
                    <a:cs typeface="Arial" panose="020B0604020202020204" pitchFamily="34" charset="0"/>
                  </a:rPr>
                  <a:t>hai của mẫu số liệu ghép nhóm </a:t>
                </a:r>
                <a:r>
                  <a:rPr lang="en-US" sz="3600" kern="100">
                    <a:effectLst/>
                    <a:latin typeface="Arial" panose="020B0604020202020204" pitchFamily="34" charset="0"/>
                    <a:ea typeface="Calibri" panose="020F0502020204030204" pitchFamily="34" charset="0"/>
                    <a:cs typeface="Arial" panose="020B0604020202020204" pitchFamily="34" charset="0"/>
                  </a:rPr>
                  <a:t>là </a:t>
                </a:r>
                <a:endParaRPr lang="en-US" sz="3600" kern="1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100"/>
                  </a:spcBef>
                  <a:spcAft>
                    <a:spcPts val="100"/>
                  </a:spcAft>
                </a:pP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𝑄</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31</m:t>
                            </m:r>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14</m:t>
                        </m:r>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17</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15</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66</m:t>
                    </m:r>
                  </m:oMath>
                </a14:m>
                <a:r>
                  <a:rPr lang="en-US" sz="3600" kern="100" smtClean="0">
                    <a:effectLst/>
                    <a:latin typeface="Arial" panose="020B0604020202020204" pitchFamily="34" charset="0"/>
                    <a:ea typeface="Calibri" panose="020F0502020204030204" pitchFamily="34" charset="0"/>
                    <a:cs typeface="Arial" panose="020B0604020202020204" pitchFamily="34" charset="0"/>
                  </a:rPr>
                  <a:t> </a:t>
                </a:r>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203554" y="1790700"/>
                <a:ext cx="14179446" cy="7482433"/>
              </a:xfrm>
              <a:prstGeom prst="rect">
                <a:avLst/>
              </a:prstGeom>
              <a:blipFill>
                <a:blip r:embed="rId4"/>
                <a:stretch>
                  <a:fillRect l="-1289"/>
                </a:stretch>
              </a:blipFill>
            </p:spPr>
            <p:txBody>
              <a:bodyPr/>
              <a:lstStyle/>
              <a:p>
                <a:r>
                  <a:rPr lang="en-US">
                    <a:noFill/>
                  </a:rPr>
                  <a:t> </a:t>
                </a:r>
              </a:p>
            </p:txBody>
          </p:sp>
        </mc:Fallback>
      </mc:AlternateContent>
      <p:sp>
        <p:nvSpPr>
          <p:cNvPr id="14" name="Oval Callout 13"/>
          <p:cNvSpPr/>
          <p:nvPr/>
        </p:nvSpPr>
        <p:spPr>
          <a:xfrm>
            <a:off x="8300414" y="758846"/>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243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anim calcmode="lin" valueType="num">
                                      <p:cBhvr>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left)">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500"/>
                                        <p:tgtEl>
                                          <p:spTgt spid="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4" dur="500"/>
                                        <p:tgtEl>
                                          <p:spTgt spid="12">
                                            <p:txEl>
                                              <p:pRg st="5" end="5"/>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170054" y="-3827154"/>
            <a:ext cx="9947892" cy="17983200"/>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2209800" y="2019300"/>
                <a:ext cx="15170046" cy="6525248"/>
              </a:xfrm>
              <a:prstGeom prst="rect">
                <a:avLst/>
              </a:prstGeom>
            </p:spPr>
            <p:txBody>
              <a:bodyPr wrap="square">
                <a:spAutoFit/>
              </a:bodyPr>
              <a:lstStyle/>
              <a:p>
                <a:pPr marL="0" marR="0" lvl="0" indent="0" algn="l" defTabSz="914400" rtl="0" eaLnBrk="1" fontAlgn="auto" latinLnBrk="0" hangingPunct="1">
                  <a:lnSpc>
                    <a:spcPct val="150000"/>
                  </a:lnSpc>
                  <a:spcBef>
                    <a:spcPts val="100"/>
                  </a:spcBef>
                  <a:spcAft>
                    <a:spcPts val="100"/>
                  </a:spcAft>
                  <a:buClrTx/>
                  <a:buSzTx/>
                  <a:buFontTx/>
                  <a:buNone/>
                  <a:tabLst/>
                  <a:defRPr/>
                </a:pPr>
                <a:r>
                  <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 </a:t>
                </a:r>
                <a:r>
                  <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 vị thứ nhất của dãy số liệu </a:t>
                </a:r>
                <a14:m>
                  <m:oMath xmlns:m="http://schemas.openxmlformats.org/officeDocument/2006/math">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31</m:t>
                        </m:r>
                      </m:sub>
                    </m:sSub>
                  </m:oMath>
                </a14:m>
                <a:r>
                  <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ub>
                    </m:s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∈[14;15,5)</m:t>
                    </m:r>
                  </m:oMath>
                </a14:m>
                <a:r>
                  <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100"/>
                  </a:spcBef>
                  <a:spcAft>
                    <a:spcPts val="100"/>
                  </a:spcAft>
                  <a:buClrTx/>
                  <a:buSzTx/>
                  <a:buFontTx/>
                  <a:buNone/>
                  <a:tabLst/>
                  <a:defRPr/>
                </a:pPr>
                <a:r>
                  <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r>
                  <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 tứ phân vị thứ nhất của mẫu số liệu ghép nhóm là </a:t>
                </a:r>
                <a:endPar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=14+</m:t>
                    </m:r>
                    <m:f>
                      <m:f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f>
                          <m:f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1.31</m:t>
                            </m:r>
                          </m:num>
                          <m:den>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num>
                      <m:den>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14</m:t>
                        </m:r>
                      </m:den>
                    </m:f>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⋅(15,5</m:t>
                    </m:r>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14)≈14,83</m:t>
                    </m:r>
                  </m:oMath>
                </a14:m>
                <a:r>
                  <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100"/>
                  </a:spcBef>
                  <a:spcAft>
                    <a:spcPts val="100"/>
                  </a:spcAft>
                  <a:buClrTx/>
                  <a:buSzTx/>
                  <a:buFontTx/>
                  <a:buNone/>
                  <a:tabLst/>
                  <a:defRPr/>
                </a:pPr>
                <a:r>
                  <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 phân vị thứ ba của dãy số liệu </a:t>
                </a:r>
                <a14:m>
                  <m:oMath xmlns:m="http://schemas.openxmlformats.org/officeDocument/2006/math">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31</m:t>
                        </m:r>
                      </m:sub>
                    </m:sSub>
                  </m:oMath>
                </a14:m>
                <a:r>
                  <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24</m:t>
                        </m:r>
                      </m:sub>
                    </m:s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∈[15,5;17)</m:t>
                    </m:r>
                  </m:oMath>
                </a14:m>
                <a:r>
                  <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100"/>
                  </a:spcBef>
                  <a:spcAft>
                    <a:spcPts val="100"/>
                  </a:spcAft>
                  <a:buClrTx/>
                  <a:buSzTx/>
                  <a:buFontTx/>
                  <a:buNone/>
                  <a:tabLst/>
                  <a:defRPr/>
                </a:pPr>
                <a:r>
                  <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 </a:t>
                </a:r>
                <a:r>
                  <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 tứ phân vị thứ ba của mẫu số liệu ghép nhóm </a:t>
                </a:r>
                <a:r>
                  <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p>
              <a:p>
                <a:pPr marL="0" marR="0" lvl="0" indent="0" algn="ctr" defTabSz="914400" rtl="0" eaLnBrk="1" fontAlgn="auto" latinLnBrk="0" hangingPunct="1">
                  <a:lnSpc>
                    <a:spcPct val="150000"/>
                  </a:lnSpc>
                  <a:spcBef>
                    <a:spcPts val="100"/>
                  </a:spcBef>
                  <a:spcAft>
                    <a:spcPts val="100"/>
                  </a:spcAft>
                  <a:buClrTx/>
                  <a:buSzTx/>
                  <a:buFontTx/>
                  <a:buNone/>
                  <a:tabLst/>
                  <a:defRPr/>
                </a:pPr>
                <a:r>
                  <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𝑄</m:t>
                        </m:r>
                      </m:e>
                      <m: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=15,5+</m:t>
                    </m:r>
                    <m:f>
                      <m:f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f>
                          <m:f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3.31</m:t>
                            </m:r>
                          </m:num>
                          <m:den>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14</m:t>
                        </m:r>
                      </m:num>
                      <m:den>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14</m:t>
                        </m:r>
                      </m:den>
                    </m:f>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⋅(17</m:t>
                    </m:r>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15,5)≈16,49</m:t>
                    </m:r>
                  </m:oMath>
                </a14:m>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209800" y="2019300"/>
                <a:ext cx="15170046" cy="6525248"/>
              </a:xfrm>
              <a:prstGeom prst="rect">
                <a:avLst/>
              </a:prstGeom>
              <a:blipFill>
                <a:blip r:embed="rId4"/>
                <a:stretch>
                  <a:fillRect l="-1246"/>
                </a:stretch>
              </a:blipFill>
            </p:spPr>
            <p:txBody>
              <a:bodyPr/>
              <a:lstStyle/>
              <a:p>
                <a:r>
                  <a:rPr lang="en-US">
                    <a:noFill/>
                  </a:rPr>
                  <a:t> </a:t>
                </a:r>
              </a:p>
            </p:txBody>
          </p:sp>
        </mc:Fallback>
      </mc:AlternateContent>
      <p:sp>
        <p:nvSpPr>
          <p:cNvPr id="14" name="Oval Callout 13"/>
          <p:cNvSpPr/>
          <p:nvPr/>
        </p:nvSpPr>
        <p:spPr>
          <a:xfrm>
            <a:off x="8300414" y="758846"/>
            <a:ext cx="1687172" cy="879454"/>
          </a:xfrm>
          <a:prstGeom prst="wedgeEllipse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019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4" dur="500"/>
                                        <p:tgtEl>
                                          <p:spTgt spid="12">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anim calcmode="lin" valueType="num">
                                      <p:cBhvr>
                                        <p:cTn id="2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anim calcmode="lin" valueType="num">
                                      <p:cBhvr>
                                        <p:cTn id="3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sp>
        <p:nvSpPr>
          <p:cNvPr id="9" name="Google Shape;7771;p33"/>
          <p:cNvSpPr txBox="1">
            <a:spLocks/>
          </p:cNvSpPr>
          <p:nvPr/>
        </p:nvSpPr>
        <p:spPr>
          <a:xfrm>
            <a:off x="3957204" y="132761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smtClean="0">
                <a:solidFill>
                  <a:schemeClr val="tx1"/>
                </a:solidFill>
                <a:latin typeface="Arial" panose="020B0604020202020204" pitchFamily="34" charset="0"/>
              </a:rPr>
              <a:t>HƯỚNG DẪN VỀ NHÀ</a:t>
            </a:r>
            <a:endParaRPr lang="vi-VN" sz="7500" b="1" kern="0">
              <a:solidFill>
                <a:schemeClr val="tx1"/>
              </a:solidFill>
              <a:latin typeface="Arial" panose="020B0604020202020204" pitchFamily="34" charset="0"/>
            </a:endParaRPr>
          </a:p>
        </p:txBody>
      </p:sp>
      <p:pic>
        <p:nvPicPr>
          <p:cNvPr id="22"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8352" y="7940335"/>
            <a:ext cx="2338023" cy="2010699"/>
          </a:xfrm>
          <a:prstGeom prst="rect">
            <a:avLst/>
          </a:prstGeom>
        </p:spPr>
      </p:pic>
      <p:pic>
        <p:nvPicPr>
          <p:cNvPr id="23"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305671">
            <a:off x="15214300" y="7828353"/>
            <a:ext cx="2289236" cy="1968742"/>
          </a:xfrm>
          <a:prstGeom prst="rect">
            <a:avLst/>
          </a:prstGeom>
        </p:spPr>
      </p:pic>
      <p:grpSp>
        <p:nvGrpSpPr>
          <p:cNvPr id="32" name="Group 31"/>
          <p:cNvGrpSpPr/>
          <p:nvPr/>
        </p:nvGrpSpPr>
        <p:grpSpPr>
          <a:xfrm>
            <a:off x="807720" y="3238500"/>
            <a:ext cx="5130550" cy="3699159"/>
            <a:chOff x="1066801" y="3771900"/>
            <a:chExt cx="5130550" cy="3699159"/>
          </a:xfrm>
        </p:grpSpPr>
        <p:grpSp>
          <p:nvGrpSpPr>
            <p:cNvPr id="4" name="Group 4"/>
            <p:cNvGrpSpPr/>
            <p:nvPr/>
          </p:nvGrpSpPr>
          <p:grpSpPr>
            <a:xfrm>
              <a:off x="1066801" y="3771900"/>
              <a:ext cx="5130550" cy="3699159"/>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Rectangle 26"/>
            <p:cNvSpPr/>
            <p:nvPr/>
          </p:nvSpPr>
          <p:spPr>
            <a:xfrm>
              <a:off x="1226115" y="4588172"/>
              <a:ext cx="4796230" cy="1738296"/>
            </a:xfrm>
            <a:prstGeom prst="rect">
              <a:avLst/>
            </a:prstGeom>
          </p:spPr>
          <p:txBody>
            <a:bodyPr wrap="square">
              <a:spAutoFit/>
            </a:bodyPr>
            <a:lstStyle/>
            <a:p>
              <a:pPr algn="ctr">
                <a:lnSpc>
                  <a:spcPct val="150000"/>
                </a:lnSpc>
                <a:buClr>
                  <a:srgbClr val="000000"/>
                </a:buClr>
                <a:buFont typeface="Arial"/>
                <a:buNone/>
              </a:pPr>
              <a:r>
                <a:rPr lang="pt-BR" sz="3800" kern="0" smtClean="0">
                  <a:latin typeface="Arial"/>
                  <a:ea typeface="Calibri" panose="020F0502020204030204" pitchFamily="34" charset="0"/>
                  <a:cs typeface="Times New Roman" panose="02020603050405020304" pitchFamily="18" charset="0"/>
                  <a:sym typeface="Arial"/>
                </a:rPr>
                <a:t>Ghi </a:t>
              </a:r>
              <a:r>
                <a:rPr lang="pt-BR" sz="3800" kern="0">
                  <a:latin typeface="Arial"/>
                  <a:ea typeface="Calibri" panose="020F0502020204030204" pitchFamily="34" charset="0"/>
                  <a:cs typeface="Times New Roman" panose="02020603050405020304" pitchFamily="18" charset="0"/>
                  <a:sym typeface="Arial"/>
                </a:rPr>
                <a:t>nhớ </a:t>
              </a:r>
              <a:endParaRPr lang="pt-BR" sz="38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3800" kern="0" smtClean="0">
                  <a:latin typeface="Arial"/>
                  <a:ea typeface="Calibri" panose="020F0502020204030204" pitchFamily="34" charset="0"/>
                  <a:cs typeface="Times New Roman" panose="02020603050405020304" pitchFamily="18" charset="0"/>
                  <a:sym typeface="Arial"/>
                </a:rPr>
                <a:t>kiến </a:t>
              </a:r>
              <a:r>
                <a:rPr lang="pt-BR" sz="3800" kern="0">
                  <a:latin typeface="Arial"/>
                  <a:ea typeface="Calibri" panose="020F0502020204030204" pitchFamily="34" charset="0"/>
                  <a:cs typeface="Times New Roman" panose="02020603050405020304" pitchFamily="18" charset="0"/>
                  <a:sym typeface="Arial"/>
                </a:rPr>
                <a:t>thức trong </a:t>
              </a:r>
              <a:r>
                <a:rPr lang="pt-BR" sz="3800" kern="0" smtClean="0">
                  <a:latin typeface="Arial"/>
                  <a:ea typeface="Calibri" panose="020F0502020204030204" pitchFamily="34" charset="0"/>
                  <a:cs typeface="Times New Roman" panose="02020603050405020304" pitchFamily="18" charset="0"/>
                  <a:sym typeface="Arial"/>
                </a:rPr>
                <a:t>bài </a:t>
              </a:r>
              <a:endParaRPr lang="pt-BR" sz="3800" kern="0">
                <a:latin typeface="Arial"/>
                <a:ea typeface="Calibri" panose="020F0502020204030204" pitchFamily="34" charset="0"/>
                <a:cs typeface="Times New Roman" panose="02020603050405020304" pitchFamily="18" charset="0"/>
                <a:sym typeface="Arial"/>
              </a:endParaRPr>
            </a:p>
          </p:txBody>
        </p:sp>
      </p:grpSp>
      <p:grpSp>
        <p:nvGrpSpPr>
          <p:cNvPr id="33" name="Group 32"/>
          <p:cNvGrpSpPr/>
          <p:nvPr/>
        </p:nvGrpSpPr>
        <p:grpSpPr>
          <a:xfrm>
            <a:off x="6527930" y="3221597"/>
            <a:ext cx="5130550" cy="3699159"/>
            <a:chOff x="6494020" y="3791229"/>
            <a:chExt cx="5130550" cy="3699159"/>
          </a:xfrm>
        </p:grpSpPr>
        <p:grpSp>
          <p:nvGrpSpPr>
            <p:cNvPr id="28" name="Group 4"/>
            <p:cNvGrpSpPr/>
            <p:nvPr/>
          </p:nvGrpSpPr>
          <p:grpSpPr>
            <a:xfrm>
              <a:off x="6494020" y="3791229"/>
              <a:ext cx="5130550" cy="3699159"/>
              <a:chOff x="0" y="0"/>
              <a:chExt cx="6038063" cy="6076340"/>
            </a:xfrm>
          </p:grpSpPr>
          <p:sp>
            <p:nvSpPr>
              <p:cNvPr id="29"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0"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1" name="Rectangle 30"/>
            <p:cNvSpPr/>
            <p:nvPr/>
          </p:nvSpPr>
          <p:spPr>
            <a:xfrm>
              <a:off x="6853001" y="4624404"/>
              <a:ext cx="4360209" cy="1738296"/>
            </a:xfrm>
            <a:prstGeom prst="rect">
              <a:avLst/>
            </a:prstGeom>
          </p:spPr>
          <p:txBody>
            <a:bodyPr wrap="square">
              <a:spAutoFit/>
            </a:bodyPr>
            <a:lstStyle/>
            <a:p>
              <a:pPr algn="ctr">
                <a:lnSpc>
                  <a:spcPct val="150000"/>
                </a:lnSpc>
                <a:buClr>
                  <a:srgbClr val="000000"/>
                </a:buClr>
                <a:buFont typeface="Arial"/>
                <a:buNone/>
              </a:pPr>
              <a:r>
                <a:rPr lang="pt-BR" sz="3800" kern="0" smtClean="0">
                  <a:latin typeface="Arial"/>
                  <a:ea typeface="Calibri" panose="020F0502020204030204" pitchFamily="34" charset="0"/>
                  <a:cs typeface="Times New Roman" panose="02020603050405020304" pitchFamily="18" charset="0"/>
                  <a:sym typeface="Arial"/>
                </a:rPr>
                <a:t>Hoàn </a:t>
              </a:r>
              <a:r>
                <a:rPr lang="pt-BR" sz="3800" kern="0">
                  <a:latin typeface="Arial"/>
                  <a:ea typeface="Calibri" panose="020F0502020204030204" pitchFamily="34" charset="0"/>
                  <a:cs typeface="Times New Roman" panose="02020603050405020304" pitchFamily="18" charset="0"/>
                  <a:sym typeface="Arial"/>
                </a:rPr>
                <a:t>thành </a:t>
              </a:r>
              <a:r>
                <a:rPr lang="pt-BR" sz="3800" kern="0" smtClean="0">
                  <a:latin typeface="Arial"/>
                  <a:ea typeface="Calibri" panose="020F0502020204030204" pitchFamily="34" charset="0"/>
                  <a:cs typeface="Times New Roman" panose="02020603050405020304" pitchFamily="18" charset="0"/>
                  <a:sym typeface="Arial"/>
                </a:rPr>
                <a:t>các</a:t>
              </a:r>
            </a:p>
            <a:p>
              <a:pPr algn="ctr">
                <a:lnSpc>
                  <a:spcPct val="150000"/>
                </a:lnSpc>
                <a:buClr>
                  <a:srgbClr val="000000"/>
                </a:buClr>
                <a:buFont typeface="Arial"/>
                <a:buNone/>
              </a:pPr>
              <a:r>
                <a:rPr lang="pt-BR" sz="3800" kern="0" smtClean="0">
                  <a:latin typeface="Arial"/>
                  <a:ea typeface="Calibri" panose="020F0502020204030204" pitchFamily="34" charset="0"/>
                  <a:cs typeface="Times New Roman" panose="02020603050405020304" pitchFamily="18" charset="0"/>
                  <a:sym typeface="Arial"/>
                </a:rPr>
                <a:t> </a:t>
              </a:r>
              <a:r>
                <a:rPr lang="pt-BR" sz="3800" kern="0">
                  <a:latin typeface="Arial"/>
                  <a:ea typeface="Calibri" panose="020F0502020204030204" pitchFamily="34" charset="0"/>
                  <a:cs typeface="Times New Roman" panose="02020603050405020304" pitchFamily="18" charset="0"/>
                  <a:sym typeface="Arial"/>
                </a:rPr>
                <a:t>bài tập trong </a:t>
              </a:r>
              <a:r>
                <a:rPr lang="pt-BR" sz="3800" kern="0" smtClean="0">
                  <a:latin typeface="Arial"/>
                  <a:ea typeface="Calibri" panose="020F0502020204030204" pitchFamily="34" charset="0"/>
                  <a:cs typeface="Times New Roman" panose="02020603050405020304" pitchFamily="18" charset="0"/>
                  <a:sym typeface="Arial"/>
                </a:rPr>
                <a:t>SBT </a:t>
              </a:r>
              <a:endParaRPr lang="pt-BR" sz="3800" kern="0">
                <a:latin typeface="Arial"/>
                <a:ea typeface="Calibri" panose="020F0502020204030204" pitchFamily="34" charset="0"/>
                <a:cs typeface="Times New Roman" panose="02020603050405020304" pitchFamily="18" charset="0"/>
                <a:sym typeface="Arial"/>
              </a:endParaRPr>
            </a:p>
          </p:txBody>
        </p:sp>
      </p:grpSp>
      <p:grpSp>
        <p:nvGrpSpPr>
          <p:cNvPr id="40" name="Group 39"/>
          <p:cNvGrpSpPr/>
          <p:nvPr/>
        </p:nvGrpSpPr>
        <p:grpSpPr>
          <a:xfrm>
            <a:off x="12248139" y="3240926"/>
            <a:ext cx="5130550" cy="3699159"/>
            <a:chOff x="8107047" y="4880651"/>
            <a:chExt cx="5130550" cy="3699159"/>
          </a:xfrm>
        </p:grpSpPr>
        <p:grpSp>
          <p:nvGrpSpPr>
            <p:cNvPr id="35" name="Group 4"/>
            <p:cNvGrpSpPr/>
            <p:nvPr/>
          </p:nvGrpSpPr>
          <p:grpSpPr>
            <a:xfrm>
              <a:off x="8107047" y="4880651"/>
              <a:ext cx="5130550" cy="3699159"/>
              <a:chOff x="0" y="0"/>
              <a:chExt cx="6038063" cy="6076340"/>
            </a:xfrm>
          </p:grpSpPr>
          <p:sp>
            <p:nvSpPr>
              <p:cNvPr id="37"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9" name="Rectangle 38"/>
            <p:cNvSpPr/>
            <p:nvPr/>
          </p:nvSpPr>
          <p:spPr>
            <a:xfrm>
              <a:off x="8272021" y="5201733"/>
              <a:ext cx="4800600" cy="2723823"/>
            </a:xfrm>
            <a:prstGeom prst="rect">
              <a:avLst/>
            </a:prstGeom>
          </p:spPr>
          <p:txBody>
            <a:bodyPr wrap="square">
              <a:spAutoFit/>
            </a:bodyPr>
            <a:lstStyle/>
            <a:p>
              <a:pPr lvl="0" algn="ctr">
                <a:lnSpc>
                  <a:spcPct val="150000"/>
                </a:lnSpc>
                <a:buClr>
                  <a:srgbClr val="000000"/>
                </a:buClr>
              </a:pPr>
              <a:r>
                <a:rPr lang="vi-VN" sz="3800" kern="0" smtClean="0">
                  <a:solidFill>
                    <a:prstClr val="black"/>
                  </a:solidFill>
                  <a:ea typeface="Calibri" panose="020F0502020204030204" pitchFamily="34" charset="0"/>
                  <a:cs typeface="Arial" panose="020B0604020202020204" pitchFamily="34" charset="0"/>
                  <a:sym typeface="Arial"/>
                </a:rPr>
                <a:t>Chuẩn </a:t>
              </a:r>
              <a:r>
                <a:rPr lang="vi-VN" sz="3800" kern="0">
                  <a:solidFill>
                    <a:prstClr val="black"/>
                  </a:solidFill>
                  <a:ea typeface="Calibri" panose="020F0502020204030204" pitchFamily="34" charset="0"/>
                  <a:cs typeface="Arial" panose="020B0604020202020204" pitchFamily="34" charset="0"/>
                  <a:sym typeface="Arial"/>
                </a:rPr>
                <a:t>bị trước </a:t>
              </a:r>
              <a:r>
                <a:rPr lang="en-US" sz="38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a:t>
              </a:r>
              <a:endParaRPr lang="en-US" sz="3800" kern="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3800" b="1" kern="0">
                  <a:solidFill>
                    <a:prstClr val="black"/>
                  </a:solidFill>
                  <a:ea typeface="Calibri" panose="020F0502020204030204" pitchFamily="34" charset="0"/>
                  <a:cs typeface="Arial" panose="020B0604020202020204" pitchFamily="34" charset="0"/>
                  <a:sym typeface="Arial"/>
                </a:rPr>
                <a:t>Hoạt động thực hành trải nghiệm</a:t>
              </a:r>
              <a:endParaRPr lang="pt-BR" sz="3800" b="1" kern="0">
                <a:solidFill>
                  <a:prstClr val="black"/>
                </a:solidFill>
                <a:ea typeface="Calibri" panose="020F0502020204030204" pitchFamily="34" charset="0"/>
                <a:cs typeface="Arial" panose="020B060402020202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25783" y="-1174717"/>
            <a:ext cx="12921884" cy="129218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28800" y="-1943100"/>
            <a:ext cx="21564600" cy="13030200"/>
          </a:xfrm>
          <a:prstGeom prst="rect">
            <a:avLst/>
          </a:prstGeom>
        </p:spPr>
      </p:pic>
      <p:sp>
        <p:nvSpPr>
          <p:cNvPr id="5" name="Rectangle 4"/>
          <p:cNvSpPr/>
          <p:nvPr/>
        </p:nvSpPr>
        <p:spPr>
          <a:xfrm>
            <a:off x="3733800" y="4061014"/>
            <a:ext cx="10439400" cy="3368486"/>
          </a:xfrm>
          <a:prstGeom prst="rect">
            <a:avLst/>
          </a:prstGeom>
        </p:spPr>
        <p:txBody>
          <a:bodyPr wrap="square">
            <a:spAutoFit/>
          </a:bodyPr>
          <a:lstStyle/>
          <a:p>
            <a:pPr algn="ctr">
              <a:lnSpc>
                <a:spcPct val="150000"/>
              </a:lnSpc>
            </a:pPr>
            <a: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a:ln w="0"/>
              <a:solidFill>
                <a:schemeClr val="accent6">
                  <a:lumMod val="75000"/>
                </a:schemeClr>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sp>
        <p:nvSpPr>
          <p:cNvPr id="5" name="TextBox 5"/>
          <p:cNvSpPr txBox="1"/>
          <p:nvPr/>
        </p:nvSpPr>
        <p:spPr>
          <a:xfrm>
            <a:off x="4792979" y="-1905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579" y="8999219"/>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305671">
            <a:off x="16339824" y="8978352"/>
            <a:ext cx="1681110" cy="144575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79350">
            <a:off x="487761" y="361121"/>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60914">
            <a:off x="16602844" y="473906"/>
            <a:ext cx="1411502" cy="1587579"/>
          </a:xfrm>
          <a:prstGeom prst="rect">
            <a:avLst/>
          </a:prstGeom>
        </p:spPr>
      </p:pic>
      <p:sp>
        <p:nvSpPr>
          <p:cNvPr id="12" name="Rectangle 11"/>
          <p:cNvSpPr/>
          <p:nvPr/>
        </p:nvSpPr>
        <p:spPr>
          <a:xfrm>
            <a:off x="873174" y="5743613"/>
            <a:ext cx="16428297" cy="1938992"/>
          </a:xfrm>
          <a:prstGeom prst="rect">
            <a:avLst/>
          </a:prstGeom>
        </p:spPr>
        <p:txBody>
          <a:bodyPr wrap="square">
            <a:spAutoFit/>
          </a:bodyPr>
          <a:lstStyle/>
          <a:p>
            <a:pPr lvl="0" algn="ctr">
              <a:lnSpc>
                <a:spcPct val="150000"/>
              </a:lnSpc>
            </a:pPr>
            <a:r>
              <a:rPr lang="en-US" sz="4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2. </a:t>
            </a:r>
            <a:r>
              <a:rPr lang="vi-VN" sz="4000" b="1" smtClean="0">
                <a:solidFill>
                  <a:prstClr val="black"/>
                </a:solidFill>
                <a:ea typeface="Times New Roman" panose="02020603050405020304" pitchFamily="18" charset="0"/>
                <a:cs typeface="Arial" panose="020B0604020202020204" pitchFamily="34" charset="0"/>
              </a:rPr>
              <a:t>Trung </a:t>
            </a:r>
            <a:r>
              <a:rPr lang="vi-VN" sz="4000" b="1">
                <a:solidFill>
                  <a:prstClr val="black"/>
                </a:solidFill>
                <a:ea typeface="Times New Roman" panose="02020603050405020304" pitchFamily="18" charset="0"/>
                <a:cs typeface="Arial" panose="020B0604020202020204" pitchFamily="34" charset="0"/>
              </a:rPr>
              <a:t>vị của mẫu số liệu trên thuộc khoảng nào trong các khoảng dưới đây?</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2284044" y="7620366"/>
            <a:ext cx="14722296" cy="1631216"/>
          </a:xfrm>
          <a:prstGeom prst="rect">
            <a:avLst/>
          </a:prstGeom>
        </p:spPr>
        <p:txBody>
          <a:bodyPr wrap="square">
            <a:spAutoFit/>
          </a:bodyPr>
          <a:lstStyle/>
          <a:p>
            <a:pPr lvl="0" algn="just">
              <a:lnSpc>
                <a:spcPct val="250000"/>
              </a:lnSpc>
              <a:defRPr/>
            </a:pPr>
            <a:r>
              <a:rPr lang="vi-VN" sz="4000">
                <a:solidFill>
                  <a:srgbClr val="000000"/>
                </a:solidFill>
                <a:cs typeface="Arial" panose="020B0604020202020204" pitchFamily="34" charset="0"/>
              </a:rPr>
              <a:t>A. [7</a:t>
            </a:r>
            <a:r>
              <a:rPr lang="vi-VN" sz="4000">
                <a:solidFill>
                  <a:srgbClr val="000000"/>
                </a:solidFill>
                <a:cs typeface="Arial" panose="020B0604020202020204" pitchFamily="34" charset="0"/>
              </a:rPr>
              <a:t>; </a:t>
            </a:r>
            <a:r>
              <a:rPr lang="vi-VN" sz="4000" smtClean="0">
                <a:solidFill>
                  <a:srgbClr val="000000"/>
                </a:solidFill>
                <a:cs typeface="Arial" panose="020B0604020202020204" pitchFamily="34" charset="0"/>
              </a:rPr>
              <a:t>9)</a:t>
            </a:r>
            <a:r>
              <a:rPr lang="en-US" sz="4000" smtClean="0">
                <a:solidFill>
                  <a:srgbClr val="000000"/>
                </a:solidFill>
                <a:cs typeface="Arial" panose="020B0604020202020204" pitchFamily="34" charset="0"/>
              </a:rPr>
              <a:t>			</a:t>
            </a:r>
            <a:r>
              <a:rPr lang="vi-VN" sz="4000" smtClean="0">
                <a:solidFill>
                  <a:srgbClr val="000000"/>
                </a:solidFill>
                <a:cs typeface="Arial" panose="020B0604020202020204" pitchFamily="34" charset="0"/>
              </a:rPr>
              <a:t>B</a:t>
            </a:r>
            <a:r>
              <a:rPr lang="vi-VN" sz="4000">
                <a:solidFill>
                  <a:srgbClr val="000000"/>
                </a:solidFill>
                <a:cs typeface="Arial" panose="020B0604020202020204" pitchFamily="34" charset="0"/>
              </a:rPr>
              <a:t>. [9; </a:t>
            </a:r>
            <a:r>
              <a:rPr lang="vi-VN" sz="4000">
                <a:solidFill>
                  <a:srgbClr val="000000"/>
                </a:solidFill>
                <a:cs typeface="Arial" panose="020B0604020202020204" pitchFamily="34" charset="0"/>
              </a:rPr>
              <a:t>11) </a:t>
            </a:r>
            <a:r>
              <a:rPr lang="en-US" sz="4000" smtClean="0">
                <a:solidFill>
                  <a:srgbClr val="000000"/>
                </a:solidFill>
                <a:cs typeface="Arial" panose="020B0604020202020204" pitchFamily="34" charset="0"/>
              </a:rPr>
              <a:t>		</a:t>
            </a:r>
            <a:r>
              <a:rPr lang="vi-VN" sz="4000" smtClean="0">
                <a:solidFill>
                  <a:srgbClr val="000000"/>
                </a:solidFill>
                <a:cs typeface="Arial" panose="020B0604020202020204" pitchFamily="34" charset="0"/>
              </a:rPr>
              <a:t>C</a:t>
            </a:r>
            <a:r>
              <a:rPr lang="vi-VN" sz="4000">
                <a:solidFill>
                  <a:srgbClr val="000000"/>
                </a:solidFill>
                <a:cs typeface="Arial" panose="020B0604020202020204" pitchFamily="34" charset="0"/>
              </a:rPr>
              <a:t>. [11</a:t>
            </a:r>
            <a:r>
              <a:rPr lang="vi-VN" sz="4000">
                <a:solidFill>
                  <a:srgbClr val="000000"/>
                </a:solidFill>
                <a:cs typeface="Arial" panose="020B0604020202020204" pitchFamily="34" charset="0"/>
              </a:rPr>
              <a:t>; </a:t>
            </a:r>
            <a:r>
              <a:rPr lang="vi-VN" sz="4000" smtClean="0">
                <a:solidFill>
                  <a:srgbClr val="000000"/>
                </a:solidFill>
                <a:cs typeface="Arial" panose="020B0604020202020204" pitchFamily="34" charset="0"/>
              </a:rPr>
              <a:t>13)</a:t>
            </a:r>
            <a:r>
              <a:rPr lang="en-US" sz="4000" smtClean="0">
                <a:solidFill>
                  <a:srgbClr val="000000"/>
                </a:solidFill>
                <a:cs typeface="Arial" panose="020B0604020202020204" pitchFamily="34" charset="0"/>
              </a:rPr>
              <a:t>		  </a:t>
            </a:r>
            <a:r>
              <a:rPr lang="vi-VN" sz="4000" smtClean="0">
                <a:solidFill>
                  <a:srgbClr val="000000"/>
                </a:solidFill>
                <a:cs typeface="Arial" panose="020B0604020202020204" pitchFamily="34" charset="0"/>
              </a:rPr>
              <a:t>D</a:t>
            </a:r>
            <a:r>
              <a:rPr lang="vi-VN" sz="4000">
                <a:solidFill>
                  <a:srgbClr val="000000"/>
                </a:solidFill>
                <a:cs typeface="Arial" panose="020B0604020202020204" pitchFamily="34" charset="0"/>
              </a:rPr>
              <a:t>. [13; </a:t>
            </a:r>
            <a:r>
              <a:rPr lang="vi-VN" sz="4000">
                <a:solidFill>
                  <a:srgbClr val="000000"/>
                </a:solidFill>
                <a:cs typeface="Arial" panose="020B0604020202020204" pitchFamily="34" charset="0"/>
              </a:rPr>
              <a:t>15</a:t>
            </a:r>
            <a:r>
              <a:rPr lang="vi-VN" sz="4000" smtClean="0">
                <a:solidFill>
                  <a:srgbClr val="000000"/>
                </a:solidFill>
                <a:cs typeface="Arial" panose="020B0604020202020204" pitchFamily="34" charset="0"/>
              </a:rPr>
              <a:t>)</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a:blip r:embed="rId7"/>
          <a:stretch>
            <a:fillRect/>
          </a:stretch>
        </p:blipFill>
        <p:spPr>
          <a:xfrm>
            <a:off x="5181600" y="8073985"/>
            <a:ext cx="835173" cy="794238"/>
          </a:xfrm>
          <a:prstGeom prst="rect">
            <a:avLst/>
          </a:prstGeom>
        </p:spPr>
      </p:pic>
      <p:sp>
        <p:nvSpPr>
          <p:cNvPr id="15" name="Rectangle 14"/>
          <p:cNvSpPr/>
          <p:nvPr/>
        </p:nvSpPr>
        <p:spPr>
          <a:xfrm>
            <a:off x="1188297" y="1756708"/>
            <a:ext cx="15925800" cy="1839606"/>
          </a:xfrm>
          <a:prstGeom prst="rect">
            <a:avLst/>
          </a:prstGeom>
        </p:spPr>
        <p:txBody>
          <a:bodyPr wrap="square">
            <a:spAutoFit/>
          </a:bodyPr>
          <a:lstStyle/>
          <a:p>
            <a:pPr algn="just">
              <a:lnSpc>
                <a:spcPct val="150000"/>
              </a:lnSpc>
            </a:pPr>
            <a:r>
              <a:rPr lang="vi-VN" sz="4000">
                <a:solidFill>
                  <a:srgbClr val="000000"/>
                </a:solidFill>
              </a:rPr>
              <a:t>Doanh thu bán hàng trong 20 ngày được lựa chọn ngẫu nhiên của một cửa hàng được ghi lại ở bảng sau (đơn vị: triệu đồng).</a:t>
            </a:r>
            <a:endParaRPr lang="en-US" sz="4000"/>
          </a:p>
        </p:txBody>
      </p:sp>
      <p:graphicFrame>
        <p:nvGraphicFramePr>
          <p:cNvPr id="16" name="Table 15"/>
          <p:cNvGraphicFramePr>
            <a:graphicFrameLocks noGrp="1"/>
          </p:cNvGraphicFramePr>
          <p:nvPr>
            <p:extLst>
              <p:ext uri="{D42A27DB-BD31-4B8C-83A1-F6EECF244321}">
                <p14:modId xmlns:p14="http://schemas.microsoft.com/office/powerpoint/2010/main" val="1696930499"/>
              </p:ext>
            </p:extLst>
          </p:nvPr>
        </p:nvGraphicFramePr>
        <p:xfrm>
          <a:off x="1182048" y="3978984"/>
          <a:ext cx="15810551" cy="1621716"/>
        </p:xfrm>
        <a:graphic>
          <a:graphicData uri="http://schemas.openxmlformats.org/drawingml/2006/table">
            <a:tbl>
              <a:tblPr/>
              <a:tblGrid>
                <a:gridCol w="4015016">
                  <a:extLst>
                    <a:ext uri="{9D8B030D-6E8A-4147-A177-3AD203B41FA5}">
                      <a16:colId xmlns:a16="http://schemas.microsoft.com/office/drawing/2014/main" val="2926037434"/>
                    </a:ext>
                  </a:extLst>
                </a:gridCol>
                <a:gridCol w="2359107">
                  <a:extLst>
                    <a:ext uri="{9D8B030D-6E8A-4147-A177-3AD203B41FA5}">
                      <a16:colId xmlns:a16="http://schemas.microsoft.com/office/drawing/2014/main" val="2860353222"/>
                    </a:ext>
                  </a:extLst>
                </a:gridCol>
                <a:gridCol w="2359107">
                  <a:extLst>
                    <a:ext uri="{9D8B030D-6E8A-4147-A177-3AD203B41FA5}">
                      <a16:colId xmlns:a16="http://schemas.microsoft.com/office/drawing/2014/main" val="630349943"/>
                    </a:ext>
                  </a:extLst>
                </a:gridCol>
                <a:gridCol w="2359107">
                  <a:extLst>
                    <a:ext uri="{9D8B030D-6E8A-4147-A177-3AD203B41FA5}">
                      <a16:colId xmlns:a16="http://schemas.microsoft.com/office/drawing/2014/main" val="878792225"/>
                    </a:ext>
                  </a:extLst>
                </a:gridCol>
                <a:gridCol w="2359107">
                  <a:extLst>
                    <a:ext uri="{9D8B030D-6E8A-4147-A177-3AD203B41FA5}">
                      <a16:colId xmlns:a16="http://schemas.microsoft.com/office/drawing/2014/main" val="344773274"/>
                    </a:ext>
                  </a:extLst>
                </a:gridCol>
                <a:gridCol w="2359107">
                  <a:extLst>
                    <a:ext uri="{9D8B030D-6E8A-4147-A177-3AD203B41FA5}">
                      <a16:colId xmlns:a16="http://schemas.microsoft.com/office/drawing/2014/main" val="3235562502"/>
                    </a:ext>
                  </a:extLst>
                </a:gridCol>
              </a:tblGrid>
              <a:tr h="810858">
                <a:tc>
                  <a:txBody>
                    <a:bodyPr/>
                    <a:lstStyle/>
                    <a:p>
                      <a:pPr algn="ctr"/>
                      <a:r>
                        <a:rPr lang="en-US" sz="3800" smtClean="0">
                          <a:solidFill>
                            <a:srgbClr val="000000"/>
                          </a:solidFill>
                          <a:effectLst/>
                          <a:latin typeface="Arial" panose="020B0604020202020204" pitchFamily="34" charset="0"/>
                          <a:cs typeface="Arial" panose="020B0604020202020204" pitchFamily="34" charset="0"/>
                        </a:rPr>
                        <a:t>Doanh</a:t>
                      </a:r>
                      <a:r>
                        <a:rPr lang="en-US" sz="3800" baseline="0" smtClean="0">
                          <a:solidFill>
                            <a:srgbClr val="000000"/>
                          </a:solidFill>
                          <a:effectLst/>
                          <a:latin typeface="Arial" panose="020B0604020202020204" pitchFamily="34" charset="0"/>
                          <a:cs typeface="Arial" panose="020B0604020202020204" pitchFamily="34" charset="0"/>
                        </a:rPr>
                        <a:t> thu</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[5; 7)</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[7; 9)</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[9; 11)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[11; 13)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[13; 15)</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574751"/>
                  </a:ext>
                </a:extLst>
              </a:tr>
              <a:tr h="810858">
                <a:tc>
                  <a:txBody>
                    <a:bodyPr/>
                    <a:lstStyle/>
                    <a:p>
                      <a:pPr algn="ctr"/>
                      <a:r>
                        <a:rPr lang="en-US" sz="3800">
                          <a:solidFill>
                            <a:srgbClr val="000000"/>
                          </a:solidFill>
                          <a:effectLst/>
                          <a:latin typeface="Arial" panose="020B0604020202020204" pitchFamily="34" charset="0"/>
                          <a:cs typeface="Arial" panose="020B0604020202020204" pitchFamily="34" charset="0"/>
                        </a:rPr>
                        <a:t>Số </a:t>
                      </a:r>
                      <a:r>
                        <a:rPr lang="en-US" sz="3800" smtClean="0">
                          <a:solidFill>
                            <a:srgbClr val="000000"/>
                          </a:solidFill>
                          <a:effectLst/>
                          <a:latin typeface="Arial" panose="020B0604020202020204" pitchFamily="34" charset="0"/>
                          <a:cs typeface="Arial" panose="020B0604020202020204" pitchFamily="34" charset="0"/>
                        </a:rPr>
                        <a:t>ngày</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2</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6</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8</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942725"/>
                  </a:ext>
                </a:extLst>
              </a:tr>
            </a:tbl>
          </a:graphicData>
        </a:graphic>
      </p:graphicFrame>
    </p:spTree>
    <p:extLst>
      <p:ext uri="{BB962C8B-B14F-4D97-AF65-F5344CB8AC3E}">
        <p14:creationId xmlns:p14="http://schemas.microsoft.com/office/powerpoint/2010/main" val="71614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sp>
        <p:nvSpPr>
          <p:cNvPr id="5" name="TextBox 5"/>
          <p:cNvSpPr txBox="1"/>
          <p:nvPr/>
        </p:nvSpPr>
        <p:spPr>
          <a:xfrm>
            <a:off x="4792979" y="-1905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579" y="8999219"/>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305671">
            <a:off x="16339824" y="8978352"/>
            <a:ext cx="1681110" cy="144575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79350">
            <a:off x="487761" y="361121"/>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60914">
            <a:off x="16602844" y="473906"/>
            <a:ext cx="1411502" cy="1587579"/>
          </a:xfrm>
          <a:prstGeom prst="rect">
            <a:avLst/>
          </a:prstGeom>
        </p:spPr>
      </p:pic>
      <p:sp>
        <p:nvSpPr>
          <p:cNvPr id="12" name="Rectangle 11"/>
          <p:cNvSpPr/>
          <p:nvPr/>
        </p:nvSpPr>
        <p:spPr>
          <a:xfrm>
            <a:off x="2132510" y="5908184"/>
            <a:ext cx="13909626" cy="1938992"/>
          </a:xfrm>
          <a:prstGeom prst="rect">
            <a:avLst/>
          </a:prstGeom>
        </p:spPr>
        <p:txBody>
          <a:bodyPr wrap="square">
            <a:spAutoFit/>
          </a:bodyPr>
          <a:lstStyle/>
          <a:p>
            <a:pPr lvl="0" algn="ctr">
              <a:lnSpc>
                <a:spcPct val="150000"/>
              </a:lnSpc>
            </a:pPr>
            <a:r>
              <a:rPr lang="en-US" sz="4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3. </a:t>
            </a:r>
            <a:r>
              <a:rPr lang="vi-VN" sz="4000" b="1" smtClean="0">
                <a:solidFill>
                  <a:prstClr val="black"/>
                </a:solidFill>
                <a:ea typeface="Times New Roman" panose="02020603050405020304" pitchFamily="18" charset="0"/>
                <a:cs typeface="Arial" panose="020B0604020202020204" pitchFamily="34" charset="0"/>
              </a:rPr>
              <a:t>Mốt </a:t>
            </a:r>
            <a:r>
              <a:rPr lang="vi-VN" sz="4000" b="1">
                <a:solidFill>
                  <a:prstClr val="black"/>
                </a:solidFill>
                <a:ea typeface="Times New Roman" panose="02020603050405020304" pitchFamily="18" charset="0"/>
                <a:cs typeface="Arial" panose="020B0604020202020204" pitchFamily="34" charset="0"/>
              </a:rPr>
              <a:t>của mẫu số liệu trên thuộc khoảng nào trong các khoảng dưới đây?</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2284044" y="7620366"/>
            <a:ext cx="14722296" cy="1631216"/>
          </a:xfrm>
          <a:prstGeom prst="rect">
            <a:avLst/>
          </a:prstGeom>
        </p:spPr>
        <p:txBody>
          <a:bodyPr wrap="square">
            <a:spAutoFit/>
          </a:bodyPr>
          <a:lstStyle/>
          <a:p>
            <a:pPr marL="0" marR="0" lvl="0" indent="0" algn="just" defTabSz="914400" rtl="0" eaLnBrk="1" fontAlgn="auto" latinLnBrk="0" hangingPunct="1">
              <a:lnSpc>
                <a:spcPct val="25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[7; </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4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B</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[9; 11) </a:t>
            </a:r>
            <a:r>
              <a:rPr kumimoji="0" lang="en-US" sz="4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[11; </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13)</a:t>
            </a:r>
            <a:r>
              <a:rPr kumimoji="0" lang="en-US" sz="4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D</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[13; 15</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a:blip r:embed="rId7"/>
          <a:stretch>
            <a:fillRect/>
          </a:stretch>
        </p:blipFill>
        <p:spPr>
          <a:xfrm>
            <a:off x="5181600" y="8073985"/>
            <a:ext cx="835173" cy="794238"/>
          </a:xfrm>
          <a:prstGeom prst="rect">
            <a:avLst/>
          </a:prstGeom>
        </p:spPr>
      </p:pic>
      <p:sp>
        <p:nvSpPr>
          <p:cNvPr id="15" name="Rectangle 14"/>
          <p:cNvSpPr/>
          <p:nvPr/>
        </p:nvSpPr>
        <p:spPr>
          <a:xfrm>
            <a:off x="1188297" y="1756708"/>
            <a:ext cx="15925800" cy="183960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Doanh thu bán hàng trong 20 ngày được lựa chọn ngẫu nhiên của một cửa hàng được ghi lại ở bảng sau (đơn vị: triệu đồng).</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6" name="Table 15"/>
          <p:cNvGraphicFramePr>
            <a:graphicFrameLocks noGrp="1"/>
          </p:cNvGraphicFramePr>
          <p:nvPr>
            <p:extLst/>
          </p:nvPr>
        </p:nvGraphicFramePr>
        <p:xfrm>
          <a:off x="1182048" y="3978984"/>
          <a:ext cx="15810551" cy="1621716"/>
        </p:xfrm>
        <a:graphic>
          <a:graphicData uri="http://schemas.openxmlformats.org/drawingml/2006/table">
            <a:tbl>
              <a:tblPr/>
              <a:tblGrid>
                <a:gridCol w="4015016">
                  <a:extLst>
                    <a:ext uri="{9D8B030D-6E8A-4147-A177-3AD203B41FA5}">
                      <a16:colId xmlns:a16="http://schemas.microsoft.com/office/drawing/2014/main" val="2926037434"/>
                    </a:ext>
                  </a:extLst>
                </a:gridCol>
                <a:gridCol w="2359107">
                  <a:extLst>
                    <a:ext uri="{9D8B030D-6E8A-4147-A177-3AD203B41FA5}">
                      <a16:colId xmlns:a16="http://schemas.microsoft.com/office/drawing/2014/main" val="2860353222"/>
                    </a:ext>
                  </a:extLst>
                </a:gridCol>
                <a:gridCol w="2359107">
                  <a:extLst>
                    <a:ext uri="{9D8B030D-6E8A-4147-A177-3AD203B41FA5}">
                      <a16:colId xmlns:a16="http://schemas.microsoft.com/office/drawing/2014/main" val="630349943"/>
                    </a:ext>
                  </a:extLst>
                </a:gridCol>
                <a:gridCol w="2359107">
                  <a:extLst>
                    <a:ext uri="{9D8B030D-6E8A-4147-A177-3AD203B41FA5}">
                      <a16:colId xmlns:a16="http://schemas.microsoft.com/office/drawing/2014/main" val="878792225"/>
                    </a:ext>
                  </a:extLst>
                </a:gridCol>
                <a:gridCol w="2359107">
                  <a:extLst>
                    <a:ext uri="{9D8B030D-6E8A-4147-A177-3AD203B41FA5}">
                      <a16:colId xmlns:a16="http://schemas.microsoft.com/office/drawing/2014/main" val="344773274"/>
                    </a:ext>
                  </a:extLst>
                </a:gridCol>
                <a:gridCol w="2359107">
                  <a:extLst>
                    <a:ext uri="{9D8B030D-6E8A-4147-A177-3AD203B41FA5}">
                      <a16:colId xmlns:a16="http://schemas.microsoft.com/office/drawing/2014/main" val="3235562502"/>
                    </a:ext>
                  </a:extLst>
                </a:gridCol>
              </a:tblGrid>
              <a:tr h="810858">
                <a:tc>
                  <a:txBody>
                    <a:bodyPr/>
                    <a:lstStyle/>
                    <a:p>
                      <a:pPr algn="ctr"/>
                      <a:r>
                        <a:rPr lang="en-US" sz="3800" smtClean="0">
                          <a:solidFill>
                            <a:srgbClr val="000000"/>
                          </a:solidFill>
                          <a:effectLst/>
                          <a:latin typeface="Arial" panose="020B0604020202020204" pitchFamily="34" charset="0"/>
                          <a:cs typeface="Arial" panose="020B0604020202020204" pitchFamily="34" charset="0"/>
                        </a:rPr>
                        <a:t>Doanh</a:t>
                      </a:r>
                      <a:r>
                        <a:rPr lang="en-US" sz="3800" baseline="0" smtClean="0">
                          <a:solidFill>
                            <a:srgbClr val="000000"/>
                          </a:solidFill>
                          <a:effectLst/>
                          <a:latin typeface="Arial" panose="020B0604020202020204" pitchFamily="34" charset="0"/>
                          <a:cs typeface="Arial" panose="020B0604020202020204" pitchFamily="34" charset="0"/>
                        </a:rPr>
                        <a:t> thu</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[5; 7)</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[7; 9)</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[9; 11)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[11; 13)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[13; 15)</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574751"/>
                  </a:ext>
                </a:extLst>
              </a:tr>
              <a:tr h="810858">
                <a:tc>
                  <a:txBody>
                    <a:bodyPr/>
                    <a:lstStyle/>
                    <a:p>
                      <a:pPr algn="ctr"/>
                      <a:r>
                        <a:rPr lang="en-US" sz="3800">
                          <a:solidFill>
                            <a:srgbClr val="000000"/>
                          </a:solidFill>
                          <a:effectLst/>
                          <a:latin typeface="Arial" panose="020B0604020202020204" pitchFamily="34" charset="0"/>
                          <a:cs typeface="Arial" panose="020B0604020202020204" pitchFamily="34" charset="0"/>
                        </a:rPr>
                        <a:t>Số </a:t>
                      </a:r>
                      <a:r>
                        <a:rPr lang="en-US" sz="3800" smtClean="0">
                          <a:solidFill>
                            <a:srgbClr val="000000"/>
                          </a:solidFill>
                          <a:effectLst/>
                          <a:latin typeface="Arial" panose="020B0604020202020204" pitchFamily="34" charset="0"/>
                          <a:cs typeface="Arial" panose="020B0604020202020204" pitchFamily="34" charset="0"/>
                        </a:rPr>
                        <a:t>ngày</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2</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6</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8</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942725"/>
                  </a:ext>
                </a:extLst>
              </a:tr>
            </a:tbl>
          </a:graphicData>
        </a:graphic>
      </p:graphicFrame>
    </p:spTree>
    <p:extLst>
      <p:ext uri="{BB962C8B-B14F-4D97-AF65-F5344CB8AC3E}">
        <p14:creationId xmlns:p14="http://schemas.microsoft.com/office/powerpoint/2010/main" val="405442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sp>
        <p:nvSpPr>
          <p:cNvPr id="5" name="TextBox 5"/>
          <p:cNvSpPr txBox="1"/>
          <p:nvPr/>
        </p:nvSpPr>
        <p:spPr>
          <a:xfrm>
            <a:off x="4792979" y="-1905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579" y="8999219"/>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305671">
            <a:off x="16339824" y="8978352"/>
            <a:ext cx="1681110" cy="144575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79350">
            <a:off x="487761" y="361121"/>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60914">
            <a:off x="16602844" y="473906"/>
            <a:ext cx="1411502" cy="1587579"/>
          </a:xfrm>
          <a:prstGeom prst="rect">
            <a:avLst/>
          </a:prstGeom>
        </p:spPr>
      </p:pic>
      <p:sp>
        <p:nvSpPr>
          <p:cNvPr id="12" name="Rectangle 11"/>
          <p:cNvSpPr/>
          <p:nvPr/>
        </p:nvSpPr>
        <p:spPr>
          <a:xfrm>
            <a:off x="2132510" y="5908184"/>
            <a:ext cx="13909626" cy="1824923"/>
          </a:xfrm>
          <a:prstGeom prst="rect">
            <a:avLst/>
          </a:prstGeom>
        </p:spPr>
        <p:txBody>
          <a:bodyPr wrap="square">
            <a:spAutoFit/>
          </a:bodyPr>
          <a:lstStyle/>
          <a:p>
            <a:pPr lvl="0" algn="ctr">
              <a:lnSpc>
                <a:spcPct val="150000"/>
              </a:lnSpc>
            </a:pPr>
            <a:r>
              <a:rPr lang="en-US" sz="4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4. Tứ </a:t>
            </a:r>
            <a:r>
              <a:rPr lang="en-US" sz="4000" b="1">
                <a:solidFill>
                  <a:prstClr val="black"/>
                </a:solidFill>
                <a:latin typeface="Arial" panose="020B0604020202020204" pitchFamily="34" charset="0"/>
                <a:ea typeface="Times New Roman" panose="02020603050405020304" pitchFamily="18" charset="0"/>
                <a:cs typeface="Arial" panose="020B0604020202020204" pitchFamily="34" charset="0"/>
              </a:rPr>
              <a:t>phân vị thứ nhất của mẫu số liệu trên gần nhất với giá trị nào trong các giá trị sau?</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1871543" y="7797592"/>
            <a:ext cx="14722296" cy="1631216"/>
          </a:xfrm>
          <a:prstGeom prst="rect">
            <a:avLst/>
          </a:prstGeom>
        </p:spPr>
        <p:txBody>
          <a:bodyPr wrap="square">
            <a:spAutoFit/>
          </a:bodyPr>
          <a:lstStyle/>
          <a:p>
            <a:pPr lvl="0" algn="ctr">
              <a:lnSpc>
                <a:spcPct val="250000"/>
              </a:lnSpc>
              <a:defRPr/>
            </a:pPr>
            <a:r>
              <a:rPr lang="vi-VN" sz="4000">
                <a:solidFill>
                  <a:srgbClr val="000000"/>
                </a:solidFill>
                <a:cs typeface="Arial" panose="020B0604020202020204" pitchFamily="34" charset="0"/>
              </a:rPr>
              <a:t>A</a:t>
            </a:r>
            <a:r>
              <a:rPr lang="vi-VN" sz="4000">
                <a:solidFill>
                  <a:srgbClr val="000000"/>
                </a:solidFill>
                <a:cs typeface="Arial" panose="020B0604020202020204" pitchFamily="34" charset="0"/>
              </a:rPr>
              <a:t>. </a:t>
            </a:r>
            <a:r>
              <a:rPr lang="vi-VN" sz="4000" smtClean="0">
                <a:solidFill>
                  <a:srgbClr val="000000"/>
                </a:solidFill>
                <a:cs typeface="Arial" panose="020B0604020202020204" pitchFamily="34" charset="0"/>
              </a:rPr>
              <a:t>7</a:t>
            </a:r>
            <a:r>
              <a:rPr lang="en-US" sz="4000" smtClean="0">
                <a:solidFill>
                  <a:srgbClr val="000000"/>
                </a:solidFill>
                <a:cs typeface="Arial" panose="020B0604020202020204" pitchFamily="34" charset="0"/>
              </a:rPr>
              <a:t>				</a:t>
            </a:r>
            <a:r>
              <a:rPr lang="vi-VN" sz="4000" smtClean="0">
                <a:solidFill>
                  <a:srgbClr val="000000"/>
                </a:solidFill>
                <a:cs typeface="Arial" panose="020B0604020202020204" pitchFamily="34" charset="0"/>
              </a:rPr>
              <a:t>B</a:t>
            </a:r>
            <a:r>
              <a:rPr lang="vi-VN" sz="4000">
                <a:solidFill>
                  <a:srgbClr val="000000"/>
                </a:solidFill>
                <a:cs typeface="Arial" panose="020B0604020202020204" pitchFamily="34" charset="0"/>
              </a:rPr>
              <a:t>. </a:t>
            </a:r>
            <a:r>
              <a:rPr lang="vi-VN" sz="4000" smtClean="0">
                <a:solidFill>
                  <a:srgbClr val="000000"/>
                </a:solidFill>
                <a:cs typeface="Arial" panose="020B0604020202020204" pitchFamily="34" charset="0"/>
              </a:rPr>
              <a:t>7,6</a:t>
            </a:r>
            <a:r>
              <a:rPr lang="en-US" sz="4000" smtClean="0">
                <a:solidFill>
                  <a:srgbClr val="000000"/>
                </a:solidFill>
                <a:cs typeface="Arial" panose="020B0604020202020204" pitchFamily="34" charset="0"/>
              </a:rPr>
              <a:t>	         	   </a:t>
            </a:r>
            <a:r>
              <a:rPr lang="en-US" sz="4000" smtClean="0">
                <a:solidFill>
                  <a:srgbClr val="000000"/>
                </a:solidFill>
                <a:latin typeface="Arial" panose="020B0604020202020204" pitchFamily="34" charset="0"/>
                <a:cs typeface="Arial" panose="020B0604020202020204" pitchFamily="34" charset="0"/>
              </a:rPr>
              <a:t>C. 8		       	D</a:t>
            </a:r>
            <a:r>
              <a:rPr lang="en-US" sz="4000">
                <a:solidFill>
                  <a:srgbClr val="000000"/>
                </a:solidFill>
                <a:latin typeface="Arial" panose="020B0604020202020204" pitchFamily="34" charset="0"/>
                <a:cs typeface="Arial" panose="020B0604020202020204" pitchFamily="34" charset="0"/>
              </a:rPr>
              <a:t>. </a:t>
            </a:r>
            <a:r>
              <a:rPr lang="en-US" sz="4000" smtClean="0">
                <a:solidFill>
                  <a:srgbClr val="000000"/>
                </a:solidFill>
                <a:latin typeface="Arial" panose="020B0604020202020204" pitchFamily="34" charset="0"/>
                <a:cs typeface="Arial" panose="020B0604020202020204" pitchFamily="34" charset="0"/>
              </a:rPr>
              <a:t>8,6</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a:blip r:embed="rId7"/>
          <a:stretch>
            <a:fillRect/>
          </a:stretch>
        </p:blipFill>
        <p:spPr>
          <a:xfrm>
            <a:off x="9220199" y="8420100"/>
            <a:ext cx="835173" cy="794238"/>
          </a:xfrm>
          <a:prstGeom prst="rect">
            <a:avLst/>
          </a:prstGeom>
        </p:spPr>
      </p:pic>
      <p:sp>
        <p:nvSpPr>
          <p:cNvPr id="15" name="Rectangle 14"/>
          <p:cNvSpPr/>
          <p:nvPr/>
        </p:nvSpPr>
        <p:spPr>
          <a:xfrm>
            <a:off x="1188297" y="1756708"/>
            <a:ext cx="15925800" cy="183960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Doanh thu bán hàng trong 20 ngày được lựa chọn ngẫu nhiên của một cửa hàng được ghi lại ở bảng sau (đơn vị: triệu đồng).</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6" name="Table 15"/>
          <p:cNvGraphicFramePr>
            <a:graphicFrameLocks noGrp="1"/>
          </p:cNvGraphicFramePr>
          <p:nvPr>
            <p:extLst/>
          </p:nvPr>
        </p:nvGraphicFramePr>
        <p:xfrm>
          <a:off x="1182048" y="3978984"/>
          <a:ext cx="15810551" cy="1621716"/>
        </p:xfrm>
        <a:graphic>
          <a:graphicData uri="http://schemas.openxmlformats.org/drawingml/2006/table">
            <a:tbl>
              <a:tblPr/>
              <a:tblGrid>
                <a:gridCol w="4015016">
                  <a:extLst>
                    <a:ext uri="{9D8B030D-6E8A-4147-A177-3AD203B41FA5}">
                      <a16:colId xmlns:a16="http://schemas.microsoft.com/office/drawing/2014/main" val="2926037434"/>
                    </a:ext>
                  </a:extLst>
                </a:gridCol>
                <a:gridCol w="2359107">
                  <a:extLst>
                    <a:ext uri="{9D8B030D-6E8A-4147-A177-3AD203B41FA5}">
                      <a16:colId xmlns:a16="http://schemas.microsoft.com/office/drawing/2014/main" val="2860353222"/>
                    </a:ext>
                  </a:extLst>
                </a:gridCol>
                <a:gridCol w="2359107">
                  <a:extLst>
                    <a:ext uri="{9D8B030D-6E8A-4147-A177-3AD203B41FA5}">
                      <a16:colId xmlns:a16="http://schemas.microsoft.com/office/drawing/2014/main" val="630349943"/>
                    </a:ext>
                  </a:extLst>
                </a:gridCol>
                <a:gridCol w="2359107">
                  <a:extLst>
                    <a:ext uri="{9D8B030D-6E8A-4147-A177-3AD203B41FA5}">
                      <a16:colId xmlns:a16="http://schemas.microsoft.com/office/drawing/2014/main" val="878792225"/>
                    </a:ext>
                  </a:extLst>
                </a:gridCol>
                <a:gridCol w="2359107">
                  <a:extLst>
                    <a:ext uri="{9D8B030D-6E8A-4147-A177-3AD203B41FA5}">
                      <a16:colId xmlns:a16="http://schemas.microsoft.com/office/drawing/2014/main" val="344773274"/>
                    </a:ext>
                  </a:extLst>
                </a:gridCol>
                <a:gridCol w="2359107">
                  <a:extLst>
                    <a:ext uri="{9D8B030D-6E8A-4147-A177-3AD203B41FA5}">
                      <a16:colId xmlns:a16="http://schemas.microsoft.com/office/drawing/2014/main" val="3235562502"/>
                    </a:ext>
                  </a:extLst>
                </a:gridCol>
              </a:tblGrid>
              <a:tr h="810858">
                <a:tc>
                  <a:txBody>
                    <a:bodyPr/>
                    <a:lstStyle/>
                    <a:p>
                      <a:pPr algn="ctr"/>
                      <a:r>
                        <a:rPr lang="en-US" sz="3800" smtClean="0">
                          <a:solidFill>
                            <a:srgbClr val="000000"/>
                          </a:solidFill>
                          <a:effectLst/>
                          <a:latin typeface="Arial" panose="020B0604020202020204" pitchFamily="34" charset="0"/>
                          <a:cs typeface="Arial" panose="020B0604020202020204" pitchFamily="34" charset="0"/>
                        </a:rPr>
                        <a:t>Doanh</a:t>
                      </a:r>
                      <a:r>
                        <a:rPr lang="en-US" sz="3800" baseline="0" smtClean="0">
                          <a:solidFill>
                            <a:srgbClr val="000000"/>
                          </a:solidFill>
                          <a:effectLst/>
                          <a:latin typeface="Arial" panose="020B0604020202020204" pitchFamily="34" charset="0"/>
                          <a:cs typeface="Arial" panose="020B0604020202020204" pitchFamily="34" charset="0"/>
                        </a:rPr>
                        <a:t> thu</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[5; 7)</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[7; 9)</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[9; 11)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[11; 13)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[13; 15)</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574751"/>
                  </a:ext>
                </a:extLst>
              </a:tr>
              <a:tr h="810858">
                <a:tc>
                  <a:txBody>
                    <a:bodyPr/>
                    <a:lstStyle/>
                    <a:p>
                      <a:pPr algn="ctr"/>
                      <a:r>
                        <a:rPr lang="en-US" sz="3800">
                          <a:solidFill>
                            <a:srgbClr val="000000"/>
                          </a:solidFill>
                          <a:effectLst/>
                          <a:latin typeface="Arial" panose="020B0604020202020204" pitchFamily="34" charset="0"/>
                          <a:cs typeface="Arial" panose="020B0604020202020204" pitchFamily="34" charset="0"/>
                        </a:rPr>
                        <a:t>Số </a:t>
                      </a:r>
                      <a:r>
                        <a:rPr lang="en-US" sz="3800" smtClean="0">
                          <a:solidFill>
                            <a:srgbClr val="000000"/>
                          </a:solidFill>
                          <a:effectLst/>
                          <a:latin typeface="Arial" panose="020B0604020202020204" pitchFamily="34" charset="0"/>
                          <a:cs typeface="Arial" panose="020B0604020202020204" pitchFamily="34" charset="0"/>
                        </a:rPr>
                        <a:t>ngày</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2</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6</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8</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942725"/>
                  </a:ext>
                </a:extLst>
              </a:tr>
            </a:tbl>
          </a:graphicData>
        </a:graphic>
      </p:graphicFrame>
    </p:spTree>
    <p:extLst>
      <p:ext uri="{BB962C8B-B14F-4D97-AF65-F5344CB8AC3E}">
        <p14:creationId xmlns:p14="http://schemas.microsoft.com/office/powerpoint/2010/main" val="161546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sp>
        <p:nvSpPr>
          <p:cNvPr id="5" name="TextBox 5"/>
          <p:cNvSpPr txBox="1"/>
          <p:nvPr/>
        </p:nvSpPr>
        <p:spPr>
          <a:xfrm>
            <a:off x="4792979" y="-1905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endPar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579" y="8999219"/>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305671">
            <a:off x="16339824" y="8978352"/>
            <a:ext cx="1681110" cy="144575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79350">
            <a:off x="487761" y="361121"/>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60914">
            <a:off x="16602844" y="473906"/>
            <a:ext cx="1411502" cy="1587579"/>
          </a:xfrm>
          <a:prstGeom prst="rect">
            <a:avLst/>
          </a:prstGeom>
        </p:spPr>
      </p:pic>
      <p:sp>
        <p:nvSpPr>
          <p:cNvPr id="12" name="Rectangle 11"/>
          <p:cNvSpPr/>
          <p:nvPr/>
        </p:nvSpPr>
        <p:spPr>
          <a:xfrm>
            <a:off x="2132510" y="5908184"/>
            <a:ext cx="13909626" cy="1824923"/>
          </a:xfrm>
          <a:prstGeom prst="rect">
            <a:avLst/>
          </a:prstGeom>
        </p:spPr>
        <p:txBody>
          <a:bodyPr wrap="square">
            <a:spAutoFit/>
          </a:bodyPr>
          <a:lstStyle/>
          <a:p>
            <a:pPr lvl="0" algn="ctr">
              <a:lnSpc>
                <a:spcPct val="150000"/>
              </a:lnSpc>
            </a:pPr>
            <a:r>
              <a:rPr lang="en-US" sz="4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5. Tứ </a:t>
            </a:r>
            <a:r>
              <a:rPr lang="en-US" sz="4000" b="1">
                <a:solidFill>
                  <a:prstClr val="black"/>
                </a:solidFill>
                <a:latin typeface="Arial" panose="020B0604020202020204" pitchFamily="34" charset="0"/>
                <a:ea typeface="Times New Roman" panose="02020603050405020304" pitchFamily="18" charset="0"/>
                <a:cs typeface="Arial" panose="020B0604020202020204" pitchFamily="34" charset="0"/>
              </a:rPr>
              <a:t>phân vị thứ ba của mẫu số liệu trên gần nhất với giá trị nào trong các giá trị sau?</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1726175" y="7808454"/>
            <a:ext cx="14722296" cy="1631216"/>
          </a:xfrm>
          <a:prstGeom prst="rect">
            <a:avLst/>
          </a:prstGeom>
        </p:spPr>
        <p:txBody>
          <a:bodyPr wrap="square">
            <a:spAutoFit/>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10</a:t>
            </a:r>
            <a:r>
              <a:rPr kumimoji="0" lang="en-US" sz="4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B</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11</a:t>
            </a:r>
            <a:r>
              <a:rPr kumimoji="0" lang="en-US" sz="40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t>			</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 12			D</a:t>
            </a: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13</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a:blip r:embed="rId7"/>
          <a:stretch>
            <a:fillRect/>
          </a:stretch>
        </p:blipFill>
        <p:spPr>
          <a:xfrm>
            <a:off x="6019800" y="8420100"/>
            <a:ext cx="835173" cy="794238"/>
          </a:xfrm>
          <a:prstGeom prst="rect">
            <a:avLst/>
          </a:prstGeom>
        </p:spPr>
      </p:pic>
      <p:sp>
        <p:nvSpPr>
          <p:cNvPr id="15" name="Rectangle 14"/>
          <p:cNvSpPr/>
          <p:nvPr/>
        </p:nvSpPr>
        <p:spPr>
          <a:xfrm>
            <a:off x="1188297" y="1756708"/>
            <a:ext cx="15925800" cy="183960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Doanh thu bán hàng trong 20 ngày được lựa chọn ngẫu nhiên của một cửa hàng được ghi lại ở bảng sau (đơn vị: triệu đồng).</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6" name="Table 15"/>
          <p:cNvGraphicFramePr>
            <a:graphicFrameLocks noGrp="1"/>
          </p:cNvGraphicFramePr>
          <p:nvPr>
            <p:extLst/>
          </p:nvPr>
        </p:nvGraphicFramePr>
        <p:xfrm>
          <a:off x="1182048" y="3978984"/>
          <a:ext cx="15810551" cy="1621716"/>
        </p:xfrm>
        <a:graphic>
          <a:graphicData uri="http://schemas.openxmlformats.org/drawingml/2006/table">
            <a:tbl>
              <a:tblPr/>
              <a:tblGrid>
                <a:gridCol w="4015016">
                  <a:extLst>
                    <a:ext uri="{9D8B030D-6E8A-4147-A177-3AD203B41FA5}">
                      <a16:colId xmlns:a16="http://schemas.microsoft.com/office/drawing/2014/main" val="2926037434"/>
                    </a:ext>
                  </a:extLst>
                </a:gridCol>
                <a:gridCol w="2359107">
                  <a:extLst>
                    <a:ext uri="{9D8B030D-6E8A-4147-A177-3AD203B41FA5}">
                      <a16:colId xmlns:a16="http://schemas.microsoft.com/office/drawing/2014/main" val="2860353222"/>
                    </a:ext>
                  </a:extLst>
                </a:gridCol>
                <a:gridCol w="2359107">
                  <a:extLst>
                    <a:ext uri="{9D8B030D-6E8A-4147-A177-3AD203B41FA5}">
                      <a16:colId xmlns:a16="http://schemas.microsoft.com/office/drawing/2014/main" val="630349943"/>
                    </a:ext>
                  </a:extLst>
                </a:gridCol>
                <a:gridCol w="2359107">
                  <a:extLst>
                    <a:ext uri="{9D8B030D-6E8A-4147-A177-3AD203B41FA5}">
                      <a16:colId xmlns:a16="http://schemas.microsoft.com/office/drawing/2014/main" val="878792225"/>
                    </a:ext>
                  </a:extLst>
                </a:gridCol>
                <a:gridCol w="2359107">
                  <a:extLst>
                    <a:ext uri="{9D8B030D-6E8A-4147-A177-3AD203B41FA5}">
                      <a16:colId xmlns:a16="http://schemas.microsoft.com/office/drawing/2014/main" val="344773274"/>
                    </a:ext>
                  </a:extLst>
                </a:gridCol>
                <a:gridCol w="2359107">
                  <a:extLst>
                    <a:ext uri="{9D8B030D-6E8A-4147-A177-3AD203B41FA5}">
                      <a16:colId xmlns:a16="http://schemas.microsoft.com/office/drawing/2014/main" val="3235562502"/>
                    </a:ext>
                  </a:extLst>
                </a:gridCol>
              </a:tblGrid>
              <a:tr h="810858">
                <a:tc>
                  <a:txBody>
                    <a:bodyPr/>
                    <a:lstStyle/>
                    <a:p>
                      <a:pPr algn="ctr"/>
                      <a:r>
                        <a:rPr lang="en-US" sz="3800" smtClean="0">
                          <a:solidFill>
                            <a:srgbClr val="000000"/>
                          </a:solidFill>
                          <a:effectLst/>
                          <a:latin typeface="Arial" panose="020B0604020202020204" pitchFamily="34" charset="0"/>
                          <a:cs typeface="Arial" panose="020B0604020202020204" pitchFamily="34" charset="0"/>
                        </a:rPr>
                        <a:t>Doanh</a:t>
                      </a:r>
                      <a:r>
                        <a:rPr lang="en-US" sz="3800" baseline="0" smtClean="0">
                          <a:solidFill>
                            <a:srgbClr val="000000"/>
                          </a:solidFill>
                          <a:effectLst/>
                          <a:latin typeface="Arial" panose="020B0604020202020204" pitchFamily="34" charset="0"/>
                          <a:cs typeface="Arial" panose="020B0604020202020204" pitchFamily="34" charset="0"/>
                        </a:rPr>
                        <a:t> thu</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[5; 7)</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[7; 9)</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[9; 11)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[11; 13)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[13; 15)</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574751"/>
                  </a:ext>
                </a:extLst>
              </a:tr>
              <a:tr h="810858">
                <a:tc>
                  <a:txBody>
                    <a:bodyPr/>
                    <a:lstStyle/>
                    <a:p>
                      <a:pPr algn="ctr"/>
                      <a:r>
                        <a:rPr lang="en-US" sz="3800">
                          <a:solidFill>
                            <a:srgbClr val="000000"/>
                          </a:solidFill>
                          <a:effectLst/>
                          <a:latin typeface="Arial" panose="020B0604020202020204" pitchFamily="34" charset="0"/>
                          <a:cs typeface="Arial" panose="020B0604020202020204" pitchFamily="34" charset="0"/>
                        </a:rPr>
                        <a:t>Số </a:t>
                      </a:r>
                      <a:r>
                        <a:rPr lang="en-US" sz="3800" smtClean="0">
                          <a:solidFill>
                            <a:srgbClr val="000000"/>
                          </a:solidFill>
                          <a:effectLst/>
                          <a:latin typeface="Arial" panose="020B0604020202020204" pitchFamily="34" charset="0"/>
                          <a:cs typeface="Arial" panose="020B0604020202020204" pitchFamily="34" charset="0"/>
                        </a:rPr>
                        <a:t>ngày</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2</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6</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8</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3</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800" smtClean="0">
                          <a:solidFill>
                            <a:srgbClr val="000000"/>
                          </a:solidFill>
                          <a:effectLst/>
                          <a:latin typeface="Arial" panose="020B0604020202020204" pitchFamily="34" charset="0"/>
                          <a:cs typeface="Arial" panose="020B0604020202020204" pitchFamily="34" charset="0"/>
                        </a:rPr>
                        <a:t>1</a:t>
                      </a:r>
                      <a:endParaRPr lang="en-US" sz="380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942725"/>
                  </a:ext>
                </a:extLst>
              </a:tr>
            </a:tbl>
          </a:graphicData>
        </a:graphic>
      </p:graphicFrame>
    </p:spTree>
    <p:extLst>
      <p:ext uri="{BB962C8B-B14F-4D97-AF65-F5344CB8AC3E}">
        <p14:creationId xmlns:p14="http://schemas.microsoft.com/office/powerpoint/2010/main" val="370463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779350">
            <a:off x="-34861" y="-242090"/>
            <a:ext cx="1278094" cy="143752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60914">
            <a:off x="17024665" y="-143416"/>
            <a:ext cx="1411502" cy="1587579"/>
          </a:xfrm>
          <a:prstGeom prst="rect">
            <a:avLst/>
          </a:prstGeom>
        </p:spPr>
      </p:pic>
      <p:grpSp>
        <p:nvGrpSpPr>
          <p:cNvPr id="16" name="Group 15"/>
          <p:cNvGrpSpPr/>
          <p:nvPr/>
        </p:nvGrpSpPr>
        <p:grpSpPr>
          <a:xfrm>
            <a:off x="1168617" y="5981700"/>
            <a:ext cx="7760176" cy="3536879"/>
            <a:chOff x="5295900" y="4566444"/>
            <a:chExt cx="5286285" cy="3536879"/>
          </a:xfrm>
        </p:grpSpPr>
        <p:grpSp>
          <p:nvGrpSpPr>
            <p:cNvPr id="17" name="Group 2"/>
            <p:cNvGrpSpPr/>
            <p:nvPr/>
          </p:nvGrpSpPr>
          <p:grpSpPr>
            <a:xfrm>
              <a:off x="5295900" y="4914900"/>
              <a:ext cx="5067300" cy="3188423"/>
              <a:chOff x="0" y="176392"/>
              <a:chExt cx="11697721" cy="4884634"/>
            </a:xfrm>
          </p:grpSpPr>
          <p:sp>
            <p:nvSpPr>
              <p:cNvPr id="20" name="Freeform 3"/>
              <p:cNvSpPr/>
              <p:nvPr/>
            </p:nvSpPr>
            <p:spPr>
              <a:xfrm>
                <a:off x="31750" y="176394"/>
                <a:ext cx="11665971" cy="4884632"/>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21" name="Freeform 4"/>
              <p:cNvSpPr/>
              <p:nvPr/>
            </p:nvSpPr>
            <p:spPr>
              <a:xfrm>
                <a:off x="0" y="176392"/>
                <a:ext cx="11697721" cy="488463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18" name="Rectangle 17"/>
            <p:cNvSpPr/>
            <p:nvPr/>
          </p:nvSpPr>
          <p:spPr>
            <a:xfrm>
              <a:off x="5516907" y="5156231"/>
              <a:ext cx="4495800" cy="2654573"/>
            </a:xfrm>
            <a:prstGeom prst="rect">
              <a:avLst/>
            </a:prstGeom>
          </p:spPr>
          <p:txBody>
            <a:bodyPr wrap="square">
              <a:spAutoFit/>
            </a:bodyPr>
            <a:lstStyle/>
            <a:p>
              <a:pPr algn="just">
                <a:lnSpc>
                  <a:spcPct val="150000"/>
                </a:lnSpc>
                <a:tabLst>
                  <a:tab pos="3429000" algn="ctr"/>
                  <a:tab pos="4552315" algn="l"/>
                </a:tabLst>
              </a:pPr>
              <a:r>
                <a:rPr lang="vi-VN" sz="3700">
                  <a:ea typeface="Times New Roman" panose="02020603050405020304" pitchFamily="18" charset="0"/>
                  <a:cs typeface="Arial" panose="020B0604020202020204" pitchFamily="34" charset="0"/>
                </a:rPr>
                <a:t>Nêu công thức tính số trung bình của mẫu số liệu </a:t>
              </a:r>
              <a:r>
                <a:rPr lang="vi-VN" sz="3700">
                  <a:ea typeface="Times New Roman" panose="02020603050405020304" pitchFamily="18" charset="0"/>
                  <a:cs typeface="Arial" panose="020B0604020202020204" pitchFamily="34" charset="0"/>
                </a:rPr>
                <a:t>ghép </a:t>
              </a:r>
              <a:r>
                <a:rPr lang="vi-VN" sz="3700" smtClean="0">
                  <a:ea typeface="Times New Roman" panose="02020603050405020304" pitchFamily="18" charset="0"/>
                  <a:cs typeface="Arial" panose="020B0604020202020204" pitchFamily="34" charset="0"/>
                </a:rPr>
                <a:t>nhóm</a:t>
              </a:r>
              <a:r>
                <a:rPr lang="en-US" sz="3700" smtClean="0">
                  <a:ea typeface="Times New Roman" panose="02020603050405020304" pitchFamily="18" charset="0"/>
                  <a:cs typeface="Arial" panose="020B0604020202020204" pitchFamily="34" charset="0"/>
                </a:rPr>
                <a:t>.</a:t>
              </a:r>
              <a:endParaRPr lang="en-US" sz="3700" smtClean="0">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16529">
              <a:off x="9626918" y="4963237"/>
              <a:ext cx="1352059" cy="558474"/>
            </a:xfrm>
            <a:prstGeom prst="rect">
              <a:avLst/>
            </a:prstGeom>
          </p:spPr>
        </p:pic>
      </p:grpSp>
      <p:sp>
        <p:nvSpPr>
          <p:cNvPr id="31" name="TextBox 5"/>
          <p:cNvSpPr txBox="1"/>
          <p:nvPr/>
        </p:nvSpPr>
        <p:spPr>
          <a:xfrm>
            <a:off x="2549899" y="580961"/>
            <a:ext cx="13239801" cy="1154162"/>
          </a:xfrm>
          <a:prstGeom prst="rect">
            <a:avLst/>
          </a:prstGeom>
        </p:spPr>
        <p:txBody>
          <a:bodyPr wrap="square" lIns="0" tIns="0" rIns="0" bIns="0" rtlCol="0" anchor="t">
            <a:spAutoFit/>
          </a:bodyPr>
          <a:lstStyle/>
          <a:p>
            <a:pPr lvl="0" algn="ctr">
              <a:lnSpc>
                <a:spcPct val="150000"/>
              </a:lnSpc>
            </a:pPr>
            <a:r>
              <a:rPr lang="vi-VN" sz="5000" b="1">
                <a:solidFill>
                  <a:srgbClr val="C00000"/>
                </a:solidFill>
                <a:cs typeface="Arial" panose="020B0604020202020204" pitchFamily="34" charset="0"/>
              </a:rPr>
              <a:t>Ôn tập kiến thức đã học trong chương </a:t>
            </a:r>
            <a:r>
              <a:rPr lang="en-US" sz="5000" b="1" smtClean="0">
                <a:solidFill>
                  <a:srgbClr val="C00000"/>
                </a:solidFill>
                <a:cs typeface="Arial" panose="020B0604020202020204" pitchFamily="34" charset="0"/>
              </a:rPr>
              <a:t>V</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grpSp>
        <p:nvGrpSpPr>
          <p:cNvPr id="32" name="Group 31"/>
          <p:cNvGrpSpPr/>
          <p:nvPr/>
        </p:nvGrpSpPr>
        <p:grpSpPr>
          <a:xfrm>
            <a:off x="1148427" y="2063821"/>
            <a:ext cx="7760176" cy="3536879"/>
            <a:chOff x="5295900" y="4566444"/>
            <a:chExt cx="5286285" cy="3536879"/>
          </a:xfrm>
        </p:grpSpPr>
        <p:grpSp>
          <p:nvGrpSpPr>
            <p:cNvPr id="33" name="Group 2"/>
            <p:cNvGrpSpPr/>
            <p:nvPr/>
          </p:nvGrpSpPr>
          <p:grpSpPr>
            <a:xfrm>
              <a:off x="5295900" y="4914900"/>
              <a:ext cx="5067300" cy="3188423"/>
              <a:chOff x="0" y="176392"/>
              <a:chExt cx="11697721" cy="4884633"/>
            </a:xfrm>
          </p:grpSpPr>
          <p:sp>
            <p:nvSpPr>
              <p:cNvPr id="48" name="Freeform 3"/>
              <p:cNvSpPr/>
              <p:nvPr/>
            </p:nvSpPr>
            <p:spPr>
              <a:xfrm>
                <a:off x="31750" y="176393"/>
                <a:ext cx="11665971" cy="4884632"/>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9" name="Freeform 4"/>
              <p:cNvSpPr/>
              <p:nvPr/>
            </p:nvSpPr>
            <p:spPr>
              <a:xfrm>
                <a:off x="0" y="176392"/>
                <a:ext cx="11697721" cy="488463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46" name="Rectangle 45"/>
            <p:cNvSpPr/>
            <p:nvPr/>
          </p:nvSpPr>
          <p:spPr>
            <a:xfrm>
              <a:off x="5516907" y="5156231"/>
              <a:ext cx="4495800" cy="2615460"/>
            </a:xfrm>
            <a:prstGeom prst="rect">
              <a:avLst/>
            </a:prstGeom>
          </p:spPr>
          <p:txBody>
            <a:bodyPr wrap="square">
              <a:spAutoFit/>
            </a:bodyPr>
            <a:lstStyle/>
            <a:p>
              <a:pPr algn="just">
                <a:lnSpc>
                  <a:spcPct val="150000"/>
                </a:lnSpc>
                <a:tabLst>
                  <a:tab pos="3429000" algn="ctr"/>
                  <a:tab pos="4552315" algn="l"/>
                </a:tabLst>
              </a:pPr>
              <a:r>
                <a:rPr lang="vi-VN" sz="3700">
                  <a:ea typeface="Times New Roman" panose="02020603050405020304" pitchFamily="18" charset="0"/>
                  <a:cs typeface="Arial" panose="020B0604020202020204" pitchFamily="34" charset="0"/>
                </a:rPr>
                <a:t>Nêu một số quy tắc thường tuân theo khi ghép nhóm của mẫu số liệu.</a:t>
              </a:r>
              <a:endParaRPr lang="en-US" sz="3700" smtClean="0">
                <a:latin typeface="Arial" panose="020B0604020202020204" pitchFamily="34" charset="0"/>
                <a:ea typeface="Times New Roman" panose="02020603050405020304" pitchFamily="18" charset="0"/>
                <a:cs typeface="Arial" panose="020B0604020202020204" pitchFamily="34" charset="0"/>
              </a:endParaRPr>
            </a:p>
          </p:txBody>
        </p:sp>
        <p:pic>
          <p:nvPicPr>
            <p:cNvPr id="47"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16529">
              <a:off x="9626918" y="4963237"/>
              <a:ext cx="1352059" cy="558474"/>
            </a:xfrm>
            <a:prstGeom prst="rect">
              <a:avLst/>
            </a:prstGeom>
          </p:spPr>
        </p:pic>
      </p:grpSp>
      <p:grpSp>
        <p:nvGrpSpPr>
          <p:cNvPr id="50" name="Group 49"/>
          <p:cNvGrpSpPr/>
          <p:nvPr/>
        </p:nvGrpSpPr>
        <p:grpSpPr>
          <a:xfrm>
            <a:off x="9621390" y="5981700"/>
            <a:ext cx="7760176" cy="3536879"/>
            <a:chOff x="5295900" y="4566444"/>
            <a:chExt cx="5286285" cy="3536879"/>
          </a:xfrm>
        </p:grpSpPr>
        <p:grpSp>
          <p:nvGrpSpPr>
            <p:cNvPr id="51" name="Group 2"/>
            <p:cNvGrpSpPr/>
            <p:nvPr/>
          </p:nvGrpSpPr>
          <p:grpSpPr>
            <a:xfrm>
              <a:off x="5295900" y="4914900"/>
              <a:ext cx="5067300" cy="3188423"/>
              <a:chOff x="0" y="176392"/>
              <a:chExt cx="11697721" cy="4884633"/>
            </a:xfrm>
          </p:grpSpPr>
          <p:sp>
            <p:nvSpPr>
              <p:cNvPr id="54" name="Freeform 3"/>
              <p:cNvSpPr/>
              <p:nvPr/>
            </p:nvSpPr>
            <p:spPr>
              <a:xfrm>
                <a:off x="31750" y="176393"/>
                <a:ext cx="11665971" cy="4884632"/>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55" name="Freeform 4"/>
              <p:cNvSpPr/>
              <p:nvPr/>
            </p:nvSpPr>
            <p:spPr>
              <a:xfrm>
                <a:off x="0" y="176392"/>
                <a:ext cx="11697721" cy="488463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2" name="Rectangle 51"/>
            <p:cNvSpPr/>
            <p:nvPr/>
          </p:nvSpPr>
          <p:spPr>
            <a:xfrm>
              <a:off x="5516907" y="5156231"/>
              <a:ext cx="4495800" cy="2549031"/>
            </a:xfrm>
            <a:prstGeom prst="rect">
              <a:avLst/>
            </a:prstGeom>
          </p:spPr>
          <p:txBody>
            <a:bodyPr wrap="square">
              <a:spAutoFit/>
            </a:bodyPr>
            <a:lstStyle/>
            <a:p>
              <a:pPr algn="just">
                <a:lnSpc>
                  <a:spcPct val="150000"/>
                </a:lnSpc>
                <a:tabLst>
                  <a:tab pos="3429000" algn="ctr"/>
                  <a:tab pos="4552315" algn="l"/>
                </a:tabLst>
              </a:pPr>
              <a:r>
                <a:rPr lang="vi-VN" sz="3700">
                  <a:ea typeface="Times New Roman" panose="02020603050405020304" pitchFamily="18" charset="0"/>
                  <a:cs typeface="Arial" panose="020B0604020202020204" pitchFamily="34" charset="0"/>
                </a:rPr>
                <a:t>Nêu công thức tính trung vị và tứ phân vị thứ nhất và thứ ba của mẫu số liệu ghép nhóm.</a:t>
              </a:r>
              <a:endParaRPr lang="en-US" sz="3700" smtClean="0">
                <a:latin typeface="Arial" panose="020B0604020202020204" pitchFamily="34" charset="0"/>
                <a:ea typeface="Times New Roman" panose="02020603050405020304" pitchFamily="18" charset="0"/>
                <a:cs typeface="Arial" panose="020B0604020202020204" pitchFamily="34" charset="0"/>
              </a:endParaRPr>
            </a:p>
          </p:txBody>
        </p:sp>
        <p:pic>
          <p:nvPicPr>
            <p:cNvPr id="5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16529">
              <a:off x="9626918" y="4963237"/>
              <a:ext cx="1352059" cy="558474"/>
            </a:xfrm>
            <a:prstGeom prst="rect">
              <a:avLst/>
            </a:prstGeom>
          </p:spPr>
        </p:pic>
      </p:grpSp>
      <p:grpSp>
        <p:nvGrpSpPr>
          <p:cNvPr id="56" name="Group 55"/>
          <p:cNvGrpSpPr/>
          <p:nvPr/>
        </p:nvGrpSpPr>
        <p:grpSpPr>
          <a:xfrm>
            <a:off x="9601200" y="2063821"/>
            <a:ext cx="7760176" cy="3536879"/>
            <a:chOff x="5295900" y="4566444"/>
            <a:chExt cx="5286285" cy="3536879"/>
          </a:xfrm>
        </p:grpSpPr>
        <p:grpSp>
          <p:nvGrpSpPr>
            <p:cNvPr id="57" name="Group 2"/>
            <p:cNvGrpSpPr/>
            <p:nvPr/>
          </p:nvGrpSpPr>
          <p:grpSpPr>
            <a:xfrm>
              <a:off x="5295900" y="4914900"/>
              <a:ext cx="5067300" cy="3188423"/>
              <a:chOff x="0" y="176392"/>
              <a:chExt cx="11697721" cy="4884633"/>
            </a:xfrm>
          </p:grpSpPr>
          <p:sp>
            <p:nvSpPr>
              <p:cNvPr id="60" name="Freeform 3"/>
              <p:cNvSpPr/>
              <p:nvPr/>
            </p:nvSpPr>
            <p:spPr>
              <a:xfrm>
                <a:off x="31750" y="176393"/>
                <a:ext cx="11665971" cy="4884632"/>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61" name="Freeform 4"/>
              <p:cNvSpPr/>
              <p:nvPr/>
            </p:nvSpPr>
            <p:spPr>
              <a:xfrm>
                <a:off x="0" y="176392"/>
                <a:ext cx="11697721" cy="4884633"/>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8" name="Rectangle 57"/>
            <p:cNvSpPr/>
            <p:nvPr/>
          </p:nvSpPr>
          <p:spPr>
            <a:xfrm>
              <a:off x="5516907" y="5156231"/>
              <a:ext cx="4495800" cy="1738296"/>
            </a:xfrm>
            <a:prstGeom prst="rect">
              <a:avLst/>
            </a:prstGeom>
          </p:spPr>
          <p:txBody>
            <a:bodyPr wrap="square">
              <a:spAutoFit/>
            </a:bodyPr>
            <a:lstStyle/>
            <a:p>
              <a:pPr algn="just">
                <a:lnSpc>
                  <a:spcPct val="150000"/>
                </a:lnSpc>
                <a:tabLst>
                  <a:tab pos="3429000" algn="ctr"/>
                  <a:tab pos="4552315" algn="l"/>
                </a:tabLst>
              </a:pPr>
              <a:r>
                <a:rPr lang="vi-VN" sz="3700">
                  <a:ea typeface="Times New Roman" panose="02020603050405020304" pitchFamily="18" charset="0"/>
                  <a:cs typeface="Arial" panose="020B0604020202020204" pitchFamily="34" charset="0"/>
                </a:rPr>
                <a:t>Nêu công thức tính mốt của mẫu số liệu ghép nhóm.</a:t>
              </a:r>
              <a:endParaRPr lang="en-US" sz="3700" smtClean="0">
                <a:latin typeface="Arial" panose="020B0604020202020204" pitchFamily="34" charset="0"/>
                <a:ea typeface="Times New Roman" panose="02020603050405020304" pitchFamily="18" charset="0"/>
                <a:cs typeface="Arial" panose="020B0604020202020204" pitchFamily="34" charset="0"/>
              </a:endParaRPr>
            </a:p>
          </p:txBody>
        </p:sp>
        <p:pic>
          <p:nvPicPr>
            <p:cNvPr id="59"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316529">
              <a:off x="9626918" y="4963237"/>
              <a:ext cx="1352059" cy="558474"/>
            </a:xfrm>
            <a:prstGeom prst="rect">
              <a:avLst/>
            </a:prstGeom>
          </p:spPr>
        </p:pic>
      </p:grpSp>
    </p:spTree>
    <p:extLst>
      <p:ext uri="{BB962C8B-B14F-4D97-AF65-F5344CB8AC3E}">
        <p14:creationId xmlns:p14="http://schemas.microsoft.com/office/powerpoint/2010/main" val="31153080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anim calcmode="lin" valueType="num">
                                      <p:cBhvr>
                                        <p:cTn id="23" dur="500" fill="hold"/>
                                        <p:tgtEl>
                                          <p:spTgt spid="50"/>
                                        </p:tgtEl>
                                        <p:attrNameLst>
                                          <p:attrName>ppt_x</p:attrName>
                                        </p:attrNameLst>
                                      </p:cBhvr>
                                      <p:tavLst>
                                        <p:tav tm="0">
                                          <p:val>
                                            <p:strVal val="#ppt_x"/>
                                          </p:val>
                                        </p:tav>
                                        <p:tav tm="100000">
                                          <p:val>
                                            <p:strVal val="#ppt_x"/>
                                          </p:val>
                                        </p:tav>
                                      </p:tavLst>
                                    </p:anim>
                                    <p:anim calcmode="lin" valueType="num">
                                      <p:cBhvr>
                                        <p:cTn id="24" dur="50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anim calcmode="lin" valueType="num">
                                      <p:cBhvr>
                                        <p:cTn id="28" dur="500" fill="hold"/>
                                        <p:tgtEl>
                                          <p:spTgt spid="56"/>
                                        </p:tgtEl>
                                        <p:attrNameLst>
                                          <p:attrName>ppt_x</p:attrName>
                                        </p:attrNameLst>
                                      </p:cBhvr>
                                      <p:tavLst>
                                        <p:tav tm="0">
                                          <p:val>
                                            <p:strVal val="#ppt_x"/>
                                          </p:val>
                                        </p:tav>
                                        <p:tav tm="100000">
                                          <p:val>
                                            <p:strVal val="#ppt_x"/>
                                          </p:val>
                                        </p:tav>
                                      </p:tavLst>
                                    </p:anim>
                                    <p:anim calcmode="lin" valueType="num">
                                      <p:cBhvr>
                                        <p:cTn id="29"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721968">
            <a:off x="-620429" y="128388"/>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1078">
            <a:off x="-567886" y="9202302"/>
            <a:ext cx="1075409" cy="924851"/>
          </a:xfrm>
          <a:prstGeom prst="rect">
            <a:avLst/>
          </a:prstGeom>
        </p:spPr>
      </p:pic>
      <p:grpSp>
        <p:nvGrpSpPr>
          <p:cNvPr id="8" name="Group 7"/>
          <p:cNvGrpSpPr/>
          <p:nvPr/>
        </p:nvGrpSpPr>
        <p:grpSpPr>
          <a:xfrm>
            <a:off x="1066800" y="876300"/>
            <a:ext cx="16764621" cy="8153399"/>
            <a:chOff x="-229516" y="1819075"/>
            <a:chExt cx="7268868" cy="3443923"/>
          </a:xfrm>
        </p:grpSpPr>
        <p:sp>
          <p:nvSpPr>
            <p:cNvPr id="9" name="Folded Corner 8"/>
            <p:cNvSpPr/>
            <p:nvPr/>
          </p:nvSpPr>
          <p:spPr>
            <a:xfrm>
              <a:off x="-229516" y="1950384"/>
              <a:ext cx="7055365" cy="3312614"/>
            </a:xfrm>
            <a:prstGeom prst="foldedCorner">
              <a:avLst>
                <a:gd name="adj" fmla="val 14619"/>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Rectangle 9"/>
                <p:cNvSpPr/>
                <p:nvPr/>
              </p:nvSpPr>
              <p:spPr>
                <a:xfrm>
                  <a:off x="-94936" y="2053116"/>
                  <a:ext cx="6797038" cy="3035549"/>
                </a:xfrm>
                <a:prstGeom prst="rect">
                  <a:avLst/>
                </a:prstGeom>
              </p:spPr>
              <p:txBody>
                <a:bodyPr wrap="square">
                  <a:spAutoFit/>
                </a:bodyPr>
                <a:lstStyle/>
                <a:p>
                  <a:pPr marL="571500" indent="-571500" algn="just">
                    <a:lnSpc>
                      <a:spcPct val="150000"/>
                    </a:lnSpc>
                    <a:spcBef>
                      <a:spcPts val="100"/>
                    </a:spcBef>
                    <a:spcAft>
                      <a:spcPts val="100"/>
                    </a:spcAft>
                    <a:buFont typeface="Wingdings" panose="05000000000000000000" pitchFamily="2" charset="2"/>
                    <a:buChar char="§"/>
                  </a:pPr>
                  <a:r>
                    <a:rPr lang="en-US" sz="3800" b="1" i="1" kern="100" smtClean="0">
                      <a:latin typeface="Arial" panose="020B0604020202020204" pitchFamily="34" charset="0"/>
                      <a:ea typeface="Calibri" panose="020F0502020204030204" pitchFamily="34" charset="0"/>
                      <a:cs typeface="Arial" panose="020B0604020202020204" pitchFamily="34" charset="0"/>
                    </a:rPr>
                    <a:t>Một </a:t>
                  </a:r>
                  <a:r>
                    <a:rPr lang="en-US" sz="3800" b="1" i="1" kern="100">
                      <a:latin typeface="Arial" panose="020B0604020202020204" pitchFamily="34" charset="0"/>
                      <a:ea typeface="Calibri" panose="020F0502020204030204" pitchFamily="34" charset="0"/>
                      <a:cs typeface="Arial" panose="020B0604020202020204" pitchFamily="34" charset="0"/>
                    </a:rPr>
                    <a:t>số quy tắc ghép nhóm của mẫu số liệu</a:t>
                  </a:r>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100"/>
                    </a:spcBef>
                    <a:spcAft>
                      <a:spcPts val="100"/>
                    </a:spcAft>
                    <a:buFontTx/>
                    <a:buChar char="-"/>
                  </a:pPr>
                  <a:r>
                    <a:rPr lang="en-US" sz="3800" kern="100" smtClean="0">
                      <a:effectLst/>
                      <a:latin typeface="Arial" panose="020B0604020202020204" pitchFamily="34" charset="0"/>
                      <a:ea typeface="Calibri" panose="020F0502020204030204" pitchFamily="34" charset="0"/>
                      <a:cs typeface="Arial" panose="020B0604020202020204" pitchFamily="34" charset="0"/>
                    </a:rPr>
                    <a:t>Sử </a:t>
                  </a:r>
                  <a:r>
                    <a:rPr lang="en-US" sz="3800" kern="100">
                      <a:effectLst/>
                      <a:latin typeface="Arial" panose="020B0604020202020204" pitchFamily="34" charset="0"/>
                      <a:ea typeface="Calibri" panose="020F0502020204030204" pitchFamily="34" charset="0"/>
                      <a:cs typeface="Arial" panose="020B0604020202020204" pitchFamily="34" charset="0"/>
                    </a:rPr>
                    <a:t>dụng từ </a:t>
                  </a:r>
                  <a14:m>
                    <m:oMath xmlns:m="http://schemas.openxmlformats.org/officeDocument/2006/math">
                      <m:r>
                        <a:rPr lang="en-US" sz="3800" i="1" kern="100" smtClean="0">
                          <a:effectLst/>
                          <a:latin typeface="Cambria Math" panose="02040503050406030204" pitchFamily="18" charset="0"/>
                          <a:ea typeface="Calibri" panose="020F0502020204030204" pitchFamily="34" charset="0"/>
                          <a:cs typeface="Arial" panose="020B0604020202020204" pitchFamily="34" charset="0"/>
                        </a:rPr>
                        <m:t>𝑘</m:t>
                      </m:r>
                      <m:r>
                        <a:rPr lang="en-US" sz="3800" i="1" kern="100" smtClean="0">
                          <a:effectLst/>
                          <a:latin typeface="Cambria Math" panose="02040503050406030204" pitchFamily="18" charset="0"/>
                          <a:ea typeface="Calibri" panose="020F0502020204030204" pitchFamily="34" charset="0"/>
                          <a:cs typeface="Arial" panose="020B0604020202020204" pitchFamily="34" charset="0"/>
                        </a:rPr>
                        <m:t>=5 </m:t>
                      </m:r>
                    </m:oMath>
                  </a14:m>
                  <a:r>
                    <a:rPr lang="en-US" sz="3800" kern="100" smtClean="0">
                      <a:effectLst/>
                      <a:latin typeface="Arial" panose="020B0604020202020204" pitchFamily="34" charset="0"/>
                      <a:ea typeface="Calibri" panose="020F0502020204030204" pitchFamily="34" charset="0"/>
                      <a:cs typeface="Arial" panose="020B0604020202020204" pitchFamily="34" charset="0"/>
                    </a:rPr>
                    <a:t> đến </a:t>
                  </a:r>
                  <a14:m>
                    <m:oMath xmlns:m="http://schemas.openxmlformats.org/officeDocument/2006/math">
                      <m:r>
                        <a:rPr lang="en-US" sz="3800" i="1" kern="100" smtClean="0">
                          <a:effectLst/>
                          <a:latin typeface="Cambria Math" panose="02040503050406030204" pitchFamily="18" charset="0"/>
                          <a:ea typeface="Calibri" panose="020F0502020204030204" pitchFamily="34" charset="0"/>
                          <a:cs typeface="Arial" panose="020B0604020202020204" pitchFamily="34" charset="0"/>
                        </a:rPr>
                        <m:t>𝑘</m:t>
                      </m:r>
                      <m:r>
                        <a:rPr lang="en-US" sz="3800" i="1" kern="100" smtClean="0">
                          <a:effectLst/>
                          <a:latin typeface="Cambria Math" panose="02040503050406030204" pitchFamily="18" charset="0"/>
                          <a:ea typeface="Calibri" panose="020F0502020204030204" pitchFamily="34" charset="0"/>
                          <a:cs typeface="Arial" panose="020B0604020202020204" pitchFamily="34" charset="0"/>
                        </a:rPr>
                        <m:t>=20</m:t>
                      </m:r>
                    </m:oMath>
                  </a14:m>
                  <a:r>
                    <a:rPr lang="en-US" sz="3800" kern="100">
                      <a:effectLst/>
                      <a:latin typeface="Arial" panose="020B0604020202020204" pitchFamily="34" charset="0"/>
                      <a:ea typeface="Calibri" panose="020F0502020204030204" pitchFamily="34" charset="0"/>
                      <a:cs typeface="Arial" panose="020B0604020202020204" pitchFamily="34" charset="0"/>
                    </a:rPr>
                    <a:t>. Cỡ mẫu càng lớn thì cần càng nhiều nhóm </a:t>
                  </a:r>
                  <a:r>
                    <a:rPr lang="en-US" sz="3800" kern="100">
                      <a:effectLst/>
                      <a:latin typeface="Arial" panose="020B0604020202020204" pitchFamily="34" charset="0"/>
                      <a:ea typeface="Calibri" panose="020F0502020204030204" pitchFamily="34" charset="0"/>
                      <a:cs typeface="Arial" panose="020B0604020202020204" pitchFamily="34" charset="0"/>
                    </a:rPr>
                    <a:t>số </a:t>
                  </a:r>
                  <a:r>
                    <a:rPr lang="en-US" sz="3800" kern="100" smtClean="0">
                      <a:effectLst/>
                      <a:latin typeface="Arial" panose="020B0604020202020204" pitchFamily="34" charset="0"/>
                      <a:ea typeface="Calibri" panose="020F0502020204030204" pitchFamily="34" charset="0"/>
                      <a:cs typeface="Arial" panose="020B0604020202020204" pitchFamily="34" charset="0"/>
                    </a:rPr>
                    <a:t>liệu.</a:t>
                  </a:r>
                </a:p>
                <a:p>
                  <a:pPr marL="571500" indent="-571500" algn="just">
                    <a:lnSpc>
                      <a:spcPct val="150000"/>
                    </a:lnSpc>
                    <a:spcBef>
                      <a:spcPts val="100"/>
                    </a:spcBef>
                    <a:spcAft>
                      <a:spcPts val="100"/>
                    </a:spcAft>
                    <a:buFontTx/>
                    <a:buChar char="-"/>
                  </a:pPr>
                  <a:r>
                    <a:rPr lang="en-US" sz="3800" kern="100" smtClean="0">
                      <a:effectLst/>
                      <a:latin typeface="Arial" panose="020B0604020202020204" pitchFamily="34" charset="0"/>
                      <a:ea typeface="Calibri" panose="020F0502020204030204" pitchFamily="34" charset="0"/>
                      <a:cs typeface="Arial" panose="020B0604020202020204" pitchFamily="34" charset="0"/>
                    </a:rPr>
                    <a:t>Các </a:t>
                  </a:r>
                  <a:r>
                    <a:rPr lang="en-US" sz="3800" kern="100">
                      <a:effectLst/>
                      <a:latin typeface="Arial" panose="020B0604020202020204" pitchFamily="34" charset="0"/>
                      <a:ea typeface="Calibri" panose="020F0502020204030204" pitchFamily="34" charset="0"/>
                      <a:cs typeface="Arial" panose="020B0604020202020204" pitchFamily="34" charset="0"/>
                    </a:rPr>
                    <a:t>nhóm có cùng độ dài bằng </a:t>
                  </a:r>
                  <a14:m>
                    <m:oMath xmlns:m="http://schemas.openxmlformats.org/officeDocument/2006/math">
                      <m:r>
                        <a:rPr lang="en-US" sz="3800" i="1" kern="100">
                          <a:latin typeface="Cambria Math" panose="02040503050406030204" pitchFamily="18" charset="0"/>
                          <a:ea typeface="Calibri" panose="020F0502020204030204" pitchFamily="34" charset="0"/>
                          <a:cs typeface="Times New Roman" panose="02020603050405020304" pitchFamily="18" charset="0"/>
                        </a:rPr>
                        <m:t>𝐿</m:t>
                      </m:r>
                    </m:oMath>
                  </a14:m>
                  <a:r>
                    <a:rPr lang="en-US" sz="3800" kern="100">
                      <a:effectLst/>
                      <a:latin typeface="Arial" panose="020B0604020202020204" pitchFamily="34" charset="0"/>
                      <a:ea typeface="Calibri" panose="020F0502020204030204" pitchFamily="34" charset="0"/>
                      <a:cs typeface="Arial" panose="020B0604020202020204" pitchFamily="34" charset="0"/>
                    </a:rPr>
                    <a:t> thỏa mãn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𝑅</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&lt;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𝑘</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𝐿</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trong đó </a:t>
                  </a:r>
                  <a14:m>
                    <m:oMath xmlns:m="http://schemas.openxmlformats.org/officeDocument/2006/math">
                      <m:r>
                        <a:rPr lang="en-US" sz="3800" i="1" kern="100">
                          <a:latin typeface="Cambria Math" panose="02040503050406030204" pitchFamily="18" charset="0"/>
                          <a:ea typeface="Calibri" panose="020F0502020204030204" pitchFamily="34" charset="0"/>
                          <a:cs typeface="Times New Roman" panose="02020603050405020304" pitchFamily="18" charset="0"/>
                        </a:rPr>
                        <m:t>𝑅</m:t>
                      </m:r>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 là khoảng biến thiến, </a:t>
                  </a:r>
                  <a14:m>
                    <m:oMath xmlns:m="http://schemas.openxmlformats.org/officeDocument/2006/math">
                      <m:r>
                        <a:rPr lang="en-US" sz="3800" i="1" kern="100">
                          <a:latin typeface="Cambria Math" panose="02040503050406030204" pitchFamily="18" charset="0"/>
                          <a:ea typeface="Calibri" panose="020F0502020204030204" pitchFamily="34" charset="0"/>
                          <a:cs typeface="Times New Roman" panose="02020603050405020304" pitchFamily="18" charset="0"/>
                        </a:rPr>
                        <m:t>𝑘</m:t>
                      </m:r>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 là </a:t>
                  </a:r>
                  <a:r>
                    <a:rPr lang="en-US" sz="3800" kern="100">
                      <a:effectLst/>
                      <a:latin typeface="Arial" panose="020B0604020202020204" pitchFamily="34" charset="0"/>
                      <a:ea typeface="Malgun Gothic" panose="020B0503020000020004" pitchFamily="34" charset="-127"/>
                      <a:cs typeface="Arial" panose="020B0604020202020204" pitchFamily="34" charset="0"/>
                    </a:rPr>
                    <a:t>số </a:t>
                  </a:r>
                  <a:r>
                    <a:rPr lang="en-US" sz="3800" kern="100" smtClean="0">
                      <a:effectLst/>
                      <a:latin typeface="Arial" panose="020B0604020202020204" pitchFamily="34" charset="0"/>
                      <a:ea typeface="Malgun Gothic" panose="020B0503020000020004" pitchFamily="34" charset="-127"/>
                      <a:cs typeface="Arial" panose="020B0604020202020204" pitchFamily="34" charset="0"/>
                    </a:rPr>
                    <a:t>nhóm.</a:t>
                  </a:r>
                  <a:endParaRPr lang="en-US" sz="3800" kern="10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100"/>
                    </a:spcBef>
                    <a:spcAft>
                      <a:spcPts val="100"/>
                    </a:spcAft>
                    <a:buFontTx/>
                    <a:buChar char="-"/>
                  </a:pPr>
                  <a:r>
                    <a:rPr lang="en-US" sz="3800" kern="100" smtClean="0">
                      <a:effectLst/>
                      <a:latin typeface="Arial" panose="020B0604020202020204" pitchFamily="34" charset="0"/>
                      <a:ea typeface="Calibri" panose="020F0502020204030204" pitchFamily="34" charset="0"/>
                      <a:cs typeface="Arial" panose="020B0604020202020204" pitchFamily="34" charset="0"/>
                    </a:rPr>
                    <a:t>Giá </a:t>
                  </a:r>
                  <a:r>
                    <a:rPr lang="en-US" sz="3800" kern="100">
                      <a:effectLst/>
                      <a:latin typeface="Arial" panose="020B0604020202020204" pitchFamily="34" charset="0"/>
                      <a:ea typeface="Calibri" panose="020F0502020204030204" pitchFamily="34" charset="0"/>
                      <a:cs typeface="Arial" panose="020B0604020202020204" pitchFamily="34" charset="0"/>
                    </a:rPr>
                    <a:t>trị nhỏ nhất của mẫu thuộc vào nhóm </a:t>
                  </a:r>
                  <a14:m>
                    <m:oMath xmlns:m="http://schemas.openxmlformats.org/officeDocument/2006/math">
                      <m:d>
                        <m:dPr>
                          <m:begChr m:val="["/>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sSub>
                            <m:sSub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2</m:t>
                              </m:r>
                            </m:sub>
                          </m:sSub>
                        </m:e>
                      </m:d>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 và càng gần </a:t>
                  </a:r>
                  <a14:m>
                    <m:oMath xmlns:m="http://schemas.openxmlformats.org/officeDocument/2006/math">
                      <m:sSub>
                        <m:sSub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càng tốt. Giá trị lớn nhất của mẫu thuộc nhóm </a:t>
                  </a:r>
                  <a14:m>
                    <m:oMath xmlns:m="http://schemas.openxmlformats.org/officeDocument/2006/math">
                      <m:d>
                        <m:dPr>
                          <m:begChr m:val="["/>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dPr>
                        <m:e>
                          <m:sSub>
                            <m:sSub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𝑘</m:t>
                              </m:r>
                            </m:sub>
                          </m:sSub>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𝑘</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m:t>
                              </m:r>
                            </m:sub>
                          </m:sSub>
                        </m:e>
                      </m:d>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 và càng gần </a:t>
                  </a:r>
                  <a14:m>
                    <m:oMath xmlns:m="http://schemas.openxmlformats.org/officeDocument/2006/math">
                      <m:sSub>
                        <m:sSubPr>
                          <m:ctrlP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𝑢</m:t>
                          </m:r>
                        </m:e>
                        <m:sub>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𝑘</m:t>
                          </m:r>
                          <m:r>
                            <a:rPr lang="en-US" sz="3800" i="1" kern="100">
                              <a:effectLst/>
                              <a:latin typeface="Cambria Math" panose="02040503050406030204" pitchFamily="18" charset="0"/>
                              <a:ea typeface="Malgun Gothic" panose="020B0503020000020004" pitchFamily="34" charset="-127"/>
                              <a:cs typeface="Times New Roman" panose="02020603050405020304" pitchFamily="18" charset="0"/>
                            </a:rPr>
                            <m:t>+1 </m:t>
                          </m:r>
                        </m:sub>
                      </m:sSub>
                    </m:oMath>
                  </a14:m>
                  <a:r>
                    <a:rPr lang="en-US" sz="3800" kern="100">
                      <a:effectLst/>
                      <a:latin typeface="Arial" panose="020B0604020202020204" pitchFamily="34" charset="0"/>
                      <a:ea typeface="Malgun Gothic" panose="020B0503020000020004" pitchFamily="34" charset="-127"/>
                      <a:cs typeface="Arial" panose="020B0604020202020204" pitchFamily="34" charset="0"/>
                    </a:rPr>
                    <a:t>càng tốt.</a:t>
                  </a:r>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4936" y="2053116"/>
                  <a:ext cx="6797038" cy="3035549"/>
                </a:xfrm>
                <a:prstGeom prst="rect">
                  <a:avLst/>
                </a:prstGeom>
                <a:blipFill>
                  <a:blip r:embed="rId14"/>
                  <a:stretch>
                    <a:fillRect l="-1166" r="-1244" b="-933"/>
                  </a:stretch>
                </a:blipFill>
              </p:spPr>
              <p:txBody>
                <a:bodyPr/>
                <a:lstStyle/>
                <a:p>
                  <a:r>
                    <a:rPr lang="en-US">
                      <a:noFill/>
                    </a:rPr>
                    <a:t> </a:t>
                  </a:r>
                </a:p>
              </p:txBody>
            </p:sp>
          </mc:Fallback>
        </mc:AlternateContent>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12345" y="1819075"/>
              <a:ext cx="427007" cy="643247"/>
            </a:xfrm>
            <a:prstGeom prst="rect">
              <a:avLst/>
            </a:prstGeom>
          </p:spPr>
        </p:pic>
      </p:grpSp>
    </p:spTree>
    <p:extLst>
      <p:ext uri="{BB962C8B-B14F-4D97-AF65-F5344CB8AC3E}">
        <p14:creationId xmlns:p14="http://schemas.microsoft.com/office/powerpoint/2010/main" val="129495729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1610</Words>
  <PresentationFormat>Custom</PresentationFormat>
  <Paragraphs>311</Paragraphs>
  <Slides>37</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Kavoon</vt:lpstr>
      <vt:lpstr>Montserrat</vt:lpstr>
      <vt:lpstr>Malgun Gothic</vt:lpstr>
      <vt:lpstr>等线 Light</vt:lpstr>
      <vt:lpstr>Anton</vt:lpstr>
      <vt:lpstr>Elsie</vt:lpstr>
      <vt:lpstr>Calibri</vt:lpstr>
      <vt:lpstr>Wingdings</vt:lpstr>
      <vt:lpstr>Arial</vt:lpstr>
      <vt:lpstr>Cambria Math</vt:lpstr>
      <vt:lpstr>Times New Roman</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2023-10-20T16:50:13Z</dcterms:modified>
  <dc:identifier>DAFOPxnPWEw</dc:identifier>
</cp:coreProperties>
</file>