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60" r:id="rId4"/>
    <p:sldId id="263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4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0.wmf"/><Relationship Id="rId4" Type="http://schemas.openxmlformats.org/officeDocument/2006/relationships/image" Target="../media/image5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7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7.wmf"/><Relationship Id="rId7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2.wmf"/><Relationship Id="rId5" Type="http://schemas.openxmlformats.org/officeDocument/2006/relationships/image" Target="../media/image9.wmf"/><Relationship Id="rId10" Type="http://schemas.openxmlformats.org/officeDocument/2006/relationships/image" Target="../media/image32.wmf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036699D-5421-454E-B817-7E5D0FD391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50238B-FA5F-4ABC-888B-1BE65BF57459}" type="datetimeFigureOut">
              <a:rPr lang="en-US" smtClean="0"/>
              <a:t>15-Apr-18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C1992C-7C38-483E-AA7E-370AF614FF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34" Type="http://schemas.openxmlformats.org/officeDocument/2006/relationships/oleObject" Target="../embeddings/oleObject15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20.png"/><Relationship Id="rId33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19.png"/><Relationship Id="rId2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24" Type="http://schemas.openxmlformats.org/officeDocument/2006/relationships/image" Target="../media/image11.wmf"/><Relationship Id="rId32" Type="http://schemas.openxmlformats.org/officeDocument/2006/relationships/oleObject" Target="../embeddings/oleObject14.bin"/><Relationship Id="rId37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0.bin"/><Relationship Id="rId28" Type="http://schemas.openxmlformats.org/officeDocument/2006/relationships/oleObject" Target="../embeddings/oleObject12.bin"/><Relationship Id="rId36" Type="http://schemas.openxmlformats.org/officeDocument/2006/relationships/oleObject" Target="../embeddings/oleObject16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4.wmf"/><Relationship Id="rId4" Type="http://schemas.openxmlformats.org/officeDocument/2006/relationships/image" Target="../media/image2.wmf"/><Relationship Id="rId9" Type="http://schemas.openxmlformats.org/officeDocument/2006/relationships/image" Target="../media/image18.png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0.wmf"/><Relationship Id="rId27" Type="http://schemas.openxmlformats.org/officeDocument/2006/relationships/image" Target="../media/image12.wmf"/><Relationship Id="rId30" Type="http://schemas.openxmlformats.org/officeDocument/2006/relationships/oleObject" Target="../embeddings/oleObject13.bin"/><Relationship Id="rId35" Type="http://schemas.openxmlformats.org/officeDocument/2006/relationships/image" Target="../media/image1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4.bin"/><Relationship Id="rId25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1.bin"/><Relationship Id="rId24" Type="http://schemas.openxmlformats.org/officeDocument/2006/relationships/oleObject" Target="../embeddings/oleObject28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36.bin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17.wmf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3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35.bin"/><Relationship Id="rId20" Type="http://schemas.openxmlformats.org/officeDocument/2006/relationships/oleObject" Target="../embeddings/oleObject37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24" Type="http://schemas.openxmlformats.org/officeDocument/2006/relationships/image" Target="../media/image10.wmf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38.bin"/><Relationship Id="rId10" Type="http://schemas.openxmlformats.org/officeDocument/2006/relationships/oleObject" Target="../embeddings/oleObject32.bin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image" Target="../media/image18.png"/><Relationship Id="rId14" Type="http://schemas.openxmlformats.org/officeDocument/2006/relationships/oleObject" Target="../embeddings/oleObject34.bin"/><Relationship Id="rId22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9.wmf"/><Relationship Id="rId3" Type="http://schemas.openxmlformats.org/officeDocument/2006/relationships/image" Target="../media/image18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4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8.png"/><Relationship Id="rId18" Type="http://schemas.openxmlformats.org/officeDocument/2006/relationships/image" Target="../media/image19.png"/><Relationship Id="rId3" Type="http://schemas.openxmlformats.org/officeDocument/2006/relationships/oleObject" Target="../embeddings/oleObject45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9.wmf"/><Relationship Id="rId17" Type="http://schemas.openxmlformats.org/officeDocument/2006/relationships/image" Target="../media/image3.wmf"/><Relationship Id="rId25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1.bin"/><Relationship Id="rId20" Type="http://schemas.openxmlformats.org/officeDocument/2006/relationships/image" Target="../media/image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9.bin"/><Relationship Id="rId24" Type="http://schemas.openxmlformats.org/officeDocument/2006/relationships/image" Target="../media/image32.wmf"/><Relationship Id="rId5" Type="http://schemas.openxmlformats.org/officeDocument/2006/relationships/oleObject" Target="../embeddings/oleObject46.bin"/><Relationship Id="rId15" Type="http://schemas.openxmlformats.org/officeDocument/2006/relationships/image" Target="../media/image2.wmf"/><Relationship Id="rId23" Type="http://schemas.openxmlformats.org/officeDocument/2006/relationships/oleObject" Target="../embeddings/oleObject54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0.bin"/><Relationship Id="rId22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4714"/>
            <a:ext cx="7772400" cy="91439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CHƯƠNG I TA HỌC NHỮNG NỘI DUNG GÌ?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03525" y="178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33400" y="2514600"/>
            <a:ext cx="8392820" cy="1942603"/>
            <a:chOff x="457200" y="274638"/>
            <a:chExt cx="8392820" cy="1942603"/>
          </a:xfrm>
        </p:grpSpPr>
        <p:sp>
          <p:nvSpPr>
            <p:cNvPr id="6" name="Rectangle 4"/>
            <p:cNvSpPr txBox="1">
              <a:spLocks noChangeArrowheads="1"/>
            </p:cNvSpPr>
            <p:nvPr/>
          </p:nvSpPr>
          <p:spPr>
            <a:xfrm>
              <a:off x="457200" y="274638"/>
              <a:ext cx="7772400" cy="563562"/>
            </a:xfrm>
            <a:prstGeom prst="rect">
              <a:avLst/>
            </a:prstGeom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lIns="91440" tIns="45720" rIns="91440" bIns="45720" rtlCol="0" anchor="ctr">
              <a:normAutofit fontScale="92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HỆ THỨC LƯỢNG TRONG TAM GIÁC VUÔNG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57200" y="1371600"/>
              <a:ext cx="3408305" cy="76944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993813" y="1447800"/>
              <a:ext cx="2170787" cy="76944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lượng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nhọn</a:t>
              </a:r>
              <a:endParaRPr lang="en-US" sz="2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6645569" y="1371600"/>
              <a:ext cx="2204451" cy="76944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11" name="Line 57"/>
            <p:cNvSpPr>
              <a:spLocks noChangeShapeType="1"/>
            </p:cNvSpPr>
            <p:nvPr/>
          </p:nvSpPr>
          <p:spPr bwMode="auto">
            <a:xfrm flipH="1">
              <a:off x="1752600" y="819150"/>
              <a:ext cx="25908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58"/>
            <p:cNvSpPr>
              <a:spLocks noChangeShapeType="1"/>
            </p:cNvSpPr>
            <p:nvPr/>
          </p:nvSpPr>
          <p:spPr bwMode="auto">
            <a:xfrm>
              <a:off x="4267200" y="838200"/>
              <a:ext cx="762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59"/>
            <p:cNvSpPr>
              <a:spLocks noChangeShapeType="1"/>
            </p:cNvSpPr>
            <p:nvPr/>
          </p:nvSpPr>
          <p:spPr bwMode="auto">
            <a:xfrm>
              <a:off x="4245429" y="819150"/>
              <a:ext cx="34290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85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3" name="Object 2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724400" y="1138238"/>
          <a:ext cx="10668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138238"/>
                        <a:ext cx="106680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5" name="Object 2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019800" y="1123950"/>
          <a:ext cx="137001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1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123950"/>
                        <a:ext cx="137001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7" name="Object 2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48200" y="1847850"/>
          <a:ext cx="12954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847850"/>
                        <a:ext cx="12954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28600" y="238125"/>
            <a:ext cx="26388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24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81000" y="771525"/>
            <a:ext cx="40909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28813"/>
            <a:ext cx="22193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457200" y="1800225"/>
          <a:ext cx="24606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10" imgW="1371600" imgH="228600" progId="Equation.DSMT4">
                  <p:embed/>
                </p:oleObj>
              </mc:Choice>
              <mc:Fallback>
                <p:oleObj name="Equation" r:id="rId10" imgW="1371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00225"/>
                        <a:ext cx="24606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04813" y="2251075"/>
          <a:ext cx="14414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Equation" r:id="rId12" imgW="736560" imgH="228600" progId="Equation.DSMT4">
                  <p:embed/>
                </p:oleObj>
              </mc:Choice>
              <mc:Fallback>
                <p:oleObj name="Equation" r:id="rId12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3" y="2251075"/>
                        <a:ext cx="1441450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338138" y="3116263"/>
          <a:ext cx="1870075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Equation" r:id="rId14" imgW="1028520" imgH="393480" progId="Equation.DSMT4">
                  <p:embed/>
                </p:oleObj>
              </mc:Choice>
              <mc:Fallback>
                <p:oleObj name="Equation" r:id="rId14" imgW="1028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3116263"/>
                        <a:ext cx="1870075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414338" y="2779713"/>
          <a:ext cx="12954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Equation" r:id="rId16" imgW="723600" imgH="203040" progId="Equation.DSMT4">
                  <p:embed/>
                </p:oleObj>
              </mc:Choice>
              <mc:Fallback>
                <p:oleObj name="Equation" r:id="rId16" imgW="723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2779713"/>
                        <a:ext cx="12954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95275" y="3798888"/>
            <a:ext cx="3676650" cy="465137"/>
            <a:chOff x="444" y="3298"/>
            <a:chExt cx="2316" cy="293"/>
          </a:xfrm>
        </p:grpSpPr>
        <p:graphicFrame>
          <p:nvGraphicFramePr>
            <p:cNvPr id="2063" name="Object 15"/>
            <p:cNvGraphicFramePr>
              <a:graphicFrameLocks noChangeAspect="1"/>
            </p:cNvGraphicFramePr>
            <p:nvPr/>
          </p:nvGraphicFramePr>
          <p:xfrm>
            <a:off x="444" y="3298"/>
            <a:ext cx="1140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7" name="Equation" r:id="rId18" imgW="888840" imgH="228600" progId="Equation.DSMT4">
                    <p:embed/>
                  </p:oleObj>
                </mc:Choice>
                <mc:Fallback>
                  <p:oleObj name="Equation" r:id="rId18" imgW="8888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" y="3298"/>
                          <a:ext cx="1140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1536" y="3327"/>
              <a:ext cx="12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(Định lí Pi-ta-go)</a:t>
              </a:r>
            </a:p>
          </p:txBody>
        </p:sp>
      </p:grp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4572000" y="14478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648200" y="714375"/>
            <a:ext cx="38496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1152525"/>
            <a:ext cx="16573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79" name="Object 31"/>
          <p:cNvGraphicFramePr>
            <a:graphicFrameLocks noChangeAspect="1"/>
          </p:cNvGraphicFramePr>
          <p:nvPr/>
        </p:nvGraphicFramePr>
        <p:xfrm>
          <a:off x="6019800" y="1881188"/>
          <a:ext cx="1066800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8" name="Equation" r:id="rId21" imgW="571320" imgH="393480" progId="Equation.DSMT4">
                  <p:embed/>
                </p:oleObj>
              </mc:Choice>
              <mc:Fallback>
                <p:oleObj name="Equation" r:id="rId21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881188"/>
                        <a:ext cx="1066800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700588" y="3733800"/>
            <a:ext cx="31575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084" name="Object 36"/>
          <p:cNvGraphicFramePr>
            <a:graphicFrameLocks noChangeAspect="1"/>
          </p:cNvGraphicFramePr>
          <p:nvPr/>
        </p:nvGraphicFramePr>
        <p:xfrm>
          <a:off x="4876800" y="4165600"/>
          <a:ext cx="1600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9" name="Equation" r:id="rId23" imgW="1002960" imgH="228600" progId="Equation.DSMT4">
                  <p:embed/>
                </p:oleObj>
              </mc:Choice>
              <mc:Fallback>
                <p:oleObj name="Equation" r:id="rId23" imgW="1002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65600"/>
                        <a:ext cx="1600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241925" y="559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572000" y="4130675"/>
            <a:ext cx="4657725" cy="2368550"/>
            <a:chOff x="4572000" y="4130675"/>
            <a:chExt cx="4657725" cy="2368550"/>
          </a:xfrm>
        </p:grpSpPr>
        <p:pic>
          <p:nvPicPr>
            <p:cNvPr id="2083" name="Picture 35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2738" y="4130675"/>
              <a:ext cx="2566987" cy="185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86" name="Text Box 38"/>
            <p:cNvSpPr txBox="1">
              <a:spLocks noChangeArrowheads="1"/>
            </p:cNvSpPr>
            <p:nvPr/>
          </p:nvSpPr>
          <p:spPr bwMode="auto">
            <a:xfrm>
              <a:off x="4584700" y="4613275"/>
              <a:ext cx="2251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a.sinB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a.cosC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7" name="Text Box 39"/>
            <p:cNvSpPr txBox="1">
              <a:spLocks noChangeArrowheads="1"/>
            </p:cNvSpPr>
            <p:nvPr/>
          </p:nvSpPr>
          <p:spPr bwMode="auto">
            <a:xfrm>
              <a:off x="4572000" y="5632450"/>
              <a:ext cx="225107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c.tanB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c.cotC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8" name="Text Box 40"/>
            <p:cNvSpPr txBox="1">
              <a:spLocks noChangeArrowheads="1"/>
            </p:cNvSpPr>
            <p:nvPr/>
          </p:nvSpPr>
          <p:spPr bwMode="auto">
            <a:xfrm>
              <a:off x="4572000" y="6102350"/>
              <a:ext cx="227965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c = b.tanC = b.cotB</a:t>
              </a:r>
            </a:p>
          </p:txBody>
        </p:sp>
        <p:sp>
          <p:nvSpPr>
            <p:cNvPr id="2089" name="Text Box 41"/>
            <p:cNvSpPr txBox="1">
              <a:spLocks noChangeArrowheads="1"/>
            </p:cNvSpPr>
            <p:nvPr/>
          </p:nvSpPr>
          <p:spPr bwMode="auto">
            <a:xfrm>
              <a:off x="4572000" y="5108575"/>
              <a:ext cx="22225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c = a.sinC = a.cosB</a:t>
              </a:r>
            </a:p>
          </p:txBody>
        </p:sp>
      </p:grp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4648200" y="2971800"/>
            <a:ext cx="34448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sinB = cosC  ;  cosB = sinC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tanB = cotC  ;  cotB = tanC</a:t>
            </a:r>
          </a:p>
        </p:txBody>
      </p:sp>
      <p:grpSp>
        <p:nvGrpSpPr>
          <p:cNvPr id="2095" name="Group 47"/>
          <p:cNvGrpSpPr>
            <a:grpSpLocks/>
          </p:cNvGrpSpPr>
          <p:nvPr/>
        </p:nvGrpSpPr>
        <p:grpSpPr bwMode="auto">
          <a:xfrm>
            <a:off x="4579938" y="2497138"/>
            <a:ext cx="2286000" cy="438150"/>
            <a:chOff x="2885" y="1588"/>
            <a:chExt cx="1440" cy="276"/>
          </a:xfrm>
        </p:grpSpPr>
        <p:graphicFrame>
          <p:nvGraphicFramePr>
            <p:cNvPr id="2092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3193657"/>
                </p:ext>
              </p:extLst>
            </p:nvPr>
          </p:nvGraphicFramePr>
          <p:xfrm>
            <a:off x="2885" y="1588"/>
            <a:ext cx="859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0" name="Equation" r:id="rId26" imgW="901440" imgH="253800" progId="Equation.DSMT4">
                    <p:embed/>
                  </p:oleObj>
                </mc:Choice>
                <mc:Fallback>
                  <p:oleObj name="Equation" r:id="rId26" imgW="90144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5" y="1588"/>
                          <a:ext cx="859" cy="2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3819" y="1614"/>
              <a:ext cx="5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sz="2000">
                  <a:latin typeface="Times New Roman" pitchFamily="18" charset="0"/>
                  <a:cs typeface="Times New Roman" pitchFamily="18" charset="0"/>
                </a:rPr>
                <a:t>ta có:</a:t>
              </a:r>
            </a:p>
          </p:txBody>
        </p:sp>
      </p:grp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228600" y="4167188"/>
            <a:ext cx="4243388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chât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410368" y="4660900"/>
            <a:ext cx="250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98" name="Object 50"/>
          <p:cNvGraphicFramePr>
            <a:graphicFrameLocks noChangeAspect="1"/>
          </p:cNvGraphicFramePr>
          <p:nvPr/>
        </p:nvGraphicFramePr>
        <p:xfrm>
          <a:off x="457200" y="5143500"/>
          <a:ext cx="27432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1" name="Equation" r:id="rId28" imgW="1612800" imgH="203040" progId="Equation.DSMT4">
                  <p:embed/>
                </p:oleObj>
              </mc:Choice>
              <mc:Fallback>
                <p:oleObj name="Equation" r:id="rId28" imgW="1612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43500"/>
                        <a:ext cx="27432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" name="Object 51"/>
          <p:cNvGraphicFramePr>
            <a:graphicFrameLocks noChangeAspect="1"/>
          </p:cNvGraphicFramePr>
          <p:nvPr/>
        </p:nvGraphicFramePr>
        <p:xfrm>
          <a:off x="476250" y="5526088"/>
          <a:ext cx="19050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2" name="Equation" r:id="rId30" imgW="1041120" imgH="203040" progId="Equation.DSMT4">
                  <p:embed/>
                </p:oleObj>
              </mc:Choice>
              <mc:Fallback>
                <p:oleObj name="Equation" r:id="rId30" imgW="1041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5526088"/>
                        <a:ext cx="19050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0" name="Object 52"/>
          <p:cNvGraphicFramePr>
            <a:graphicFrameLocks noChangeAspect="1"/>
          </p:cNvGraphicFramePr>
          <p:nvPr/>
        </p:nvGraphicFramePr>
        <p:xfrm>
          <a:off x="447675" y="5972175"/>
          <a:ext cx="30480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" name="Equation" r:id="rId32" imgW="1765080" imgH="393480" progId="Equation.DSMT4">
                  <p:embed/>
                </p:oleObj>
              </mc:Choice>
              <mc:Fallback>
                <p:oleObj name="Equation" r:id="rId32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972175"/>
                        <a:ext cx="3048000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1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550660"/>
              </p:ext>
            </p:extLst>
          </p:nvPr>
        </p:nvGraphicFramePr>
        <p:xfrm>
          <a:off x="2747963" y="5599113"/>
          <a:ext cx="1512887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" name="Equation" r:id="rId34" imgW="825480" imgH="177480" progId="Equation.DSMT4">
                  <p:embed/>
                </p:oleObj>
              </mc:Choice>
              <mc:Fallback>
                <p:oleObj name="Equation" r:id="rId34" imgW="825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3" y="5599113"/>
                        <a:ext cx="1512887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533400" y="1425575"/>
            <a:ext cx="3187700" cy="396875"/>
            <a:chOff x="336" y="898"/>
            <a:chExt cx="2008" cy="250"/>
          </a:xfrm>
        </p:grpSpPr>
        <p:sp>
          <p:nvSpPr>
            <p:cNvPr id="2102" name="Text Box 54"/>
            <p:cNvSpPr txBox="1">
              <a:spLocks noChangeArrowheads="1"/>
            </p:cNvSpPr>
            <p:nvPr/>
          </p:nvSpPr>
          <p:spPr bwMode="auto">
            <a:xfrm>
              <a:off x="336" y="898"/>
              <a:ext cx="14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∆ABC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tại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A ;</a:t>
              </a:r>
            </a:p>
          </p:txBody>
        </p:sp>
        <p:graphicFrame>
          <p:nvGraphicFramePr>
            <p:cNvPr id="2103" name="Object 55"/>
            <p:cNvGraphicFramePr>
              <a:graphicFrameLocks noChangeAspect="1"/>
            </p:cNvGraphicFramePr>
            <p:nvPr/>
          </p:nvGraphicFramePr>
          <p:xfrm>
            <a:off x="1720" y="952"/>
            <a:ext cx="624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25" name="Equation" r:id="rId36" imgW="634680" imgH="177480" progId="Equation.DSMT4">
                    <p:embed/>
                  </p:oleObj>
                </mc:Choice>
                <mc:Fallback>
                  <p:oleObj name="Equation" r:id="rId36" imgW="634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0" y="952"/>
                          <a:ext cx="624" cy="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" name="Title 1"/>
          <p:cNvSpPr txBox="1">
            <a:spLocks/>
          </p:cNvSpPr>
          <p:nvPr/>
        </p:nvSpPr>
        <p:spPr bwMode="auto">
          <a:xfrm>
            <a:off x="2825070" y="172809"/>
            <a:ext cx="6096000" cy="609599"/>
          </a:xfrm>
          <a:prstGeom prst="rect">
            <a:avLst/>
          </a:prstGeom>
          <a:noFill/>
          <a:ln>
            <a:solidFill>
              <a:srgbClr val="FDEADA"/>
            </a:solidFill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I: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9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20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  <p:bldP spid="2068" grpId="0"/>
      <p:bldP spid="2081" grpId="0"/>
      <p:bldP spid="2093" grpId="0"/>
      <p:bldP spid="2096" grpId="0"/>
      <p:bldP spid="20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35" name="Rectangle 47"/>
          <p:cNvSpPr>
            <a:spLocks noChangeArrowheads="1"/>
          </p:cNvSpPr>
          <p:nvPr/>
        </p:nvSpPr>
        <p:spPr bwMode="auto">
          <a:xfrm>
            <a:off x="816429" y="228600"/>
            <a:ext cx="640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B. BÀI TẬP: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17136" name="Text Box 48"/>
          <p:cNvSpPr txBox="1">
            <a:spLocks noChangeArrowheads="1"/>
          </p:cNvSpPr>
          <p:nvPr/>
        </p:nvSpPr>
        <p:spPr bwMode="auto">
          <a:xfrm>
            <a:off x="21772" y="1216967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1: Cho tam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AH.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b="1" dirty="0" smtClean="0">
                <a:latin typeface=".VnTime" pitchFamily="34" charset="0"/>
              </a:rPr>
              <a:t>: </a:t>
            </a:r>
            <a:endParaRPr lang="en-US" b="1" u="sng" dirty="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447800" y="1679575"/>
            <a:ext cx="6380163" cy="876300"/>
            <a:chOff x="960" y="747"/>
            <a:chExt cx="4019" cy="552"/>
          </a:xfrm>
        </p:grpSpPr>
        <p:graphicFrame>
          <p:nvGraphicFramePr>
            <p:cNvPr id="217138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8559581"/>
                </p:ext>
              </p:extLst>
            </p:nvPr>
          </p:nvGraphicFramePr>
          <p:xfrm>
            <a:off x="960" y="747"/>
            <a:ext cx="1248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2" name="Equation" r:id="rId3" imgW="1091880" imgH="228600" progId="Equation.DSMT4">
                    <p:embed/>
                  </p:oleObj>
                </mc:Choice>
                <mc:Fallback>
                  <p:oleObj name="Equation" r:id="rId3" imgW="1091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747"/>
                          <a:ext cx="1248" cy="2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39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2259815"/>
                </p:ext>
              </p:extLst>
            </p:nvPr>
          </p:nvGraphicFramePr>
          <p:xfrm>
            <a:off x="2359" y="768"/>
            <a:ext cx="1186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3" name="Equation" r:id="rId5" imgW="1091880" imgH="228600" progId="Equation.DSMT4">
                    <p:embed/>
                  </p:oleObj>
                </mc:Choice>
                <mc:Fallback>
                  <p:oleObj name="Equation" r:id="rId5" imgW="109188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9" y="768"/>
                          <a:ext cx="1186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40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9965299"/>
                </p:ext>
              </p:extLst>
            </p:nvPr>
          </p:nvGraphicFramePr>
          <p:xfrm>
            <a:off x="3853" y="768"/>
            <a:ext cx="1126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4" name="Equation" r:id="rId7" imgW="1117440" imgH="228600" progId="Equation.DSMT4">
                    <p:embed/>
                  </p:oleObj>
                </mc:Choice>
                <mc:Fallback>
                  <p:oleObj name="Equation" r:id="rId7" imgW="1117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3" y="768"/>
                          <a:ext cx="1126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41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7336571"/>
                </p:ext>
              </p:extLst>
            </p:nvPr>
          </p:nvGraphicFramePr>
          <p:xfrm>
            <a:off x="1495" y="1056"/>
            <a:ext cx="1186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5" name="Equation" r:id="rId9" imgW="1117440" imgH="228600" progId="Equation.DSMT4">
                    <p:embed/>
                  </p:oleObj>
                </mc:Choice>
                <mc:Fallback>
                  <p:oleObj name="Equation" r:id="rId9" imgW="11174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5" y="1056"/>
                          <a:ext cx="1186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42" name="Object 5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1115796"/>
                </p:ext>
              </p:extLst>
            </p:nvPr>
          </p:nvGraphicFramePr>
          <p:xfrm>
            <a:off x="3216" y="1096"/>
            <a:ext cx="1248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6" name="Equation" r:id="rId11" imgW="1269720" imgH="203040" progId="Equation.DSMT4">
                    <p:embed/>
                  </p:oleObj>
                </mc:Choice>
                <mc:Fallback>
                  <p:oleObj name="Equation" r:id="rId11" imgW="126972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1096"/>
                          <a:ext cx="1248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7143" name="Oval 55"/>
          <p:cNvSpPr>
            <a:spLocks noChangeArrowheads="1"/>
          </p:cNvSpPr>
          <p:nvPr/>
        </p:nvSpPr>
        <p:spPr bwMode="auto">
          <a:xfrm>
            <a:off x="2209800" y="21748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>
                <a:latin typeface="Arial" charset="0"/>
              </a:rPr>
              <a:t>D</a:t>
            </a:r>
          </a:p>
        </p:txBody>
      </p:sp>
      <p:sp>
        <p:nvSpPr>
          <p:cNvPr id="217144" name="Text Box 56"/>
          <p:cNvSpPr txBox="1">
            <a:spLocks noChangeArrowheads="1"/>
          </p:cNvSpPr>
          <p:nvPr/>
        </p:nvSpPr>
        <p:spPr bwMode="auto">
          <a:xfrm>
            <a:off x="21772" y="2667000"/>
            <a:ext cx="9144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2: Cho tam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A, AB = 5cm, BC = 6,25 cm,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AD.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BC).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.VnTime" pitchFamily="34" charset="0"/>
              </a:rPr>
              <a:t>  </a:t>
            </a:r>
          </a:p>
        </p:txBody>
      </p:sp>
      <p:sp>
        <p:nvSpPr>
          <p:cNvPr id="217145" name="Text Box 57"/>
          <p:cNvSpPr txBox="1">
            <a:spLocks noChangeArrowheads="1"/>
          </p:cNvSpPr>
          <p:nvPr/>
        </p:nvSpPr>
        <p:spPr bwMode="auto">
          <a:xfrm>
            <a:off x="838200" y="3411537"/>
            <a:ext cx="7543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.VnTime" pitchFamily="34" charset="0"/>
              </a:rPr>
              <a:t>A.  </a:t>
            </a:r>
            <a:r>
              <a:rPr lang="en-US" sz="1800" dirty="0" smtClean="0">
                <a:latin typeface=".VnTime" pitchFamily="34" charset="0"/>
              </a:rPr>
              <a:t> </a:t>
            </a:r>
            <a:r>
              <a:rPr lang="en-US" sz="2000" dirty="0" smtClean="0">
                <a:latin typeface=".VnTime" pitchFamily="34" charset="0"/>
              </a:rPr>
              <a:t>4 </a:t>
            </a:r>
            <a:r>
              <a:rPr lang="en-US" sz="2000" dirty="0">
                <a:latin typeface=".VnTime" pitchFamily="34" charset="0"/>
              </a:rPr>
              <a:t>cm		 B. 5 cm		    C. 6 cm	       D. 5,5 cm           </a:t>
            </a:r>
          </a:p>
        </p:txBody>
      </p:sp>
      <p:sp>
        <p:nvSpPr>
          <p:cNvPr id="217146" name="Oval 58"/>
          <p:cNvSpPr>
            <a:spLocks noChangeArrowheads="1"/>
          </p:cNvSpPr>
          <p:nvPr/>
        </p:nvSpPr>
        <p:spPr bwMode="auto">
          <a:xfrm>
            <a:off x="849086" y="3411537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Arial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772" y="3990789"/>
            <a:ext cx="8763000" cy="1041586"/>
            <a:chOff x="21772" y="3990789"/>
            <a:chExt cx="8763000" cy="1041586"/>
          </a:xfrm>
        </p:grpSpPr>
        <p:sp>
          <p:nvSpPr>
            <p:cNvPr id="217148" name="Text Box 60"/>
            <p:cNvSpPr txBox="1">
              <a:spLocks noChangeArrowheads="1"/>
            </p:cNvSpPr>
            <p:nvPr/>
          </p:nvSpPr>
          <p:spPr bwMode="auto">
            <a:xfrm>
              <a:off x="21772" y="3990789"/>
              <a:ext cx="87630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3: Cho tam </a:t>
              </a:r>
              <a:r>
                <a:rPr lang="en-US" b="1" dirty="0" err="1"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b="1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tại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C,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AB = 8cm,  AC = 4cm.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B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b="1" dirty="0">
                <a:latin typeface=".VnTime" pitchFamily="34" charset="0"/>
              </a:endParaRPr>
            </a:p>
          </p:txBody>
        </p:sp>
        <p:grpSp>
          <p:nvGrpSpPr>
            <p:cNvPr id="217150" name="Group 62"/>
            <p:cNvGrpSpPr>
              <a:grpSpLocks/>
            </p:cNvGrpSpPr>
            <p:nvPr/>
          </p:nvGrpSpPr>
          <p:grpSpPr bwMode="auto">
            <a:xfrm>
              <a:off x="857250" y="4575175"/>
              <a:ext cx="6610350" cy="457200"/>
              <a:chOff x="540" y="2448"/>
              <a:chExt cx="4164" cy="288"/>
            </a:xfrm>
          </p:grpSpPr>
          <p:graphicFrame>
            <p:nvGraphicFramePr>
              <p:cNvPr id="217151" name="Object 6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30598345"/>
                  </p:ext>
                </p:extLst>
              </p:nvPr>
            </p:nvGraphicFramePr>
            <p:xfrm>
              <a:off x="540" y="2481"/>
              <a:ext cx="468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7" name="Equation" r:id="rId13" imgW="419040" imgH="228600" progId="Equation.DSMT4">
                      <p:embed/>
                    </p:oleObj>
                  </mc:Choice>
                  <mc:Fallback>
                    <p:oleObj name="Equation" r:id="rId13" imgW="4190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0" y="2481"/>
                            <a:ext cx="468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2" name="Object 64"/>
              <p:cNvGraphicFramePr>
                <a:graphicFrameLocks noChangeAspect="1"/>
              </p:cNvGraphicFramePr>
              <p:nvPr/>
            </p:nvGraphicFramePr>
            <p:xfrm>
              <a:off x="1740" y="2448"/>
              <a:ext cx="468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8" name="Equation" r:id="rId15" imgW="419040" imgH="228600" progId="Equation.DSMT4">
                      <p:embed/>
                    </p:oleObj>
                  </mc:Choice>
                  <mc:Fallback>
                    <p:oleObj name="Equation" r:id="rId15" imgW="4190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40" y="2448"/>
                            <a:ext cx="468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3" name="Object 6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97653156"/>
                  </p:ext>
                </p:extLst>
              </p:nvPr>
            </p:nvGraphicFramePr>
            <p:xfrm>
              <a:off x="2995" y="2448"/>
              <a:ext cx="454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49" name="Equation" r:id="rId17" imgW="406080" imgH="228600" progId="Equation.DSMT4">
                      <p:embed/>
                    </p:oleObj>
                  </mc:Choice>
                  <mc:Fallback>
                    <p:oleObj name="Equation" r:id="rId17" imgW="40608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95" y="2448"/>
                            <a:ext cx="454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7154" name="Object 6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5539052"/>
                  </p:ext>
                </p:extLst>
              </p:nvPr>
            </p:nvGraphicFramePr>
            <p:xfrm>
              <a:off x="4236" y="2448"/>
              <a:ext cx="468" cy="25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0" name="Equation" r:id="rId19" imgW="419040" imgH="228600" progId="Equation.DSMT4">
                      <p:embed/>
                    </p:oleObj>
                  </mc:Choice>
                  <mc:Fallback>
                    <p:oleObj name="Equation" r:id="rId19" imgW="4190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36" y="2448"/>
                            <a:ext cx="468" cy="25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17155" name="Text Box 67"/>
          <p:cNvSpPr txBox="1">
            <a:spLocks noChangeArrowheads="1"/>
          </p:cNvSpPr>
          <p:nvPr/>
        </p:nvSpPr>
        <p:spPr bwMode="auto">
          <a:xfrm>
            <a:off x="76200" y="5105400"/>
            <a:ext cx="7315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4: Cho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cm).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x, 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.VnTime" pitchFamily="34" charset="0"/>
            </a:endParaRPr>
          </a:p>
        </p:txBody>
      </p:sp>
      <p:grpSp>
        <p:nvGrpSpPr>
          <p:cNvPr id="217156" name="Group 68"/>
          <p:cNvGrpSpPr>
            <a:grpSpLocks/>
          </p:cNvGrpSpPr>
          <p:nvPr/>
        </p:nvGrpSpPr>
        <p:grpSpPr bwMode="auto">
          <a:xfrm>
            <a:off x="3276600" y="5641975"/>
            <a:ext cx="5105400" cy="779463"/>
            <a:chOff x="2064" y="3120"/>
            <a:chExt cx="3216" cy="491"/>
          </a:xfrm>
        </p:grpSpPr>
        <p:sp>
          <p:nvSpPr>
            <p:cNvPr id="217157" name="Text Box 69"/>
            <p:cNvSpPr txBox="1">
              <a:spLocks noChangeArrowheads="1"/>
            </p:cNvSpPr>
            <p:nvPr/>
          </p:nvSpPr>
          <p:spPr bwMode="auto">
            <a:xfrm>
              <a:off x="2064" y="3120"/>
              <a:ext cx="3216" cy="4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b="1" dirty="0">
                  <a:latin typeface=".VnTime" pitchFamily="34" charset="0"/>
                </a:rPr>
                <a:t>A. x = 3; y = 3                    B. x = 2; y =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800" b="1" dirty="0">
                  <a:latin typeface=".VnTime" pitchFamily="34" charset="0"/>
                </a:rPr>
                <a:t>C. x =         ; y = 3              D. x = 3;y = </a:t>
              </a:r>
            </a:p>
          </p:txBody>
        </p:sp>
        <p:graphicFrame>
          <p:nvGraphicFramePr>
            <p:cNvPr id="217158" name="Object 70"/>
            <p:cNvGraphicFramePr>
              <a:graphicFrameLocks noChangeAspect="1"/>
            </p:cNvGraphicFramePr>
            <p:nvPr/>
          </p:nvGraphicFramePr>
          <p:xfrm>
            <a:off x="2496" y="3360"/>
            <a:ext cx="240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1" name="Equation" r:id="rId21" imgW="304560" imgH="215640" progId="Equation.DSMT4">
                    <p:embed/>
                  </p:oleObj>
                </mc:Choice>
                <mc:Fallback>
                  <p:oleObj name="Equation" r:id="rId21" imgW="3045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3360"/>
                          <a:ext cx="240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7159" name="Object 71"/>
            <p:cNvGraphicFramePr>
              <a:graphicFrameLocks noChangeAspect="1"/>
            </p:cNvGraphicFramePr>
            <p:nvPr/>
          </p:nvGraphicFramePr>
          <p:xfrm>
            <a:off x="4464" y="3360"/>
            <a:ext cx="240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2" name="Equation" r:id="rId23" imgW="304560" imgH="215640" progId="Equation.DSMT4">
                    <p:embed/>
                  </p:oleObj>
                </mc:Choice>
                <mc:Fallback>
                  <p:oleObj name="Equation" r:id="rId23" imgW="3045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3360"/>
                          <a:ext cx="240" cy="2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7160" name="Oval 72"/>
          <p:cNvSpPr>
            <a:spLocks noChangeArrowheads="1"/>
          </p:cNvSpPr>
          <p:nvPr/>
        </p:nvSpPr>
        <p:spPr bwMode="auto">
          <a:xfrm>
            <a:off x="2667000" y="45751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17161" name="Oval 73"/>
          <p:cNvSpPr>
            <a:spLocks noChangeArrowheads="1"/>
          </p:cNvSpPr>
          <p:nvPr/>
        </p:nvSpPr>
        <p:spPr bwMode="auto">
          <a:xfrm>
            <a:off x="3200400" y="60991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Arial" charset="0"/>
              </a:rPr>
              <a:t>C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68388" y="5641975"/>
            <a:ext cx="1446212" cy="1216025"/>
            <a:chOff x="1068388" y="5641975"/>
            <a:chExt cx="1446212" cy="1216025"/>
          </a:xfrm>
        </p:grpSpPr>
        <p:sp>
          <p:nvSpPr>
            <p:cNvPr id="217163" name="AutoShape 75"/>
            <p:cNvSpPr>
              <a:spLocks noChangeArrowheads="1"/>
            </p:cNvSpPr>
            <p:nvPr/>
          </p:nvSpPr>
          <p:spPr bwMode="auto">
            <a:xfrm rot="8601845">
              <a:off x="1068388" y="5943600"/>
              <a:ext cx="1298575" cy="914400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64" name="Freeform 76"/>
            <p:cNvSpPr>
              <a:spLocks/>
            </p:cNvSpPr>
            <p:nvPr/>
          </p:nvSpPr>
          <p:spPr bwMode="auto">
            <a:xfrm>
              <a:off x="1152525" y="6267450"/>
              <a:ext cx="26987" cy="146050"/>
            </a:xfrm>
            <a:custGeom>
              <a:avLst/>
              <a:gdLst>
                <a:gd name="T0" fmla="*/ 0 w 17"/>
                <a:gd name="T1" fmla="*/ 0 h 92"/>
                <a:gd name="T2" fmla="*/ 11 w 17"/>
                <a:gd name="T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" h="92">
                  <a:moveTo>
                    <a:pt x="0" y="0"/>
                  </a:moveTo>
                  <a:cubicBezTo>
                    <a:pt x="17" y="52"/>
                    <a:pt x="11" y="22"/>
                    <a:pt x="11" y="92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17165" name="Object 7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80437984"/>
                </p:ext>
              </p:extLst>
            </p:nvPr>
          </p:nvGraphicFramePr>
          <p:xfrm>
            <a:off x="1219200" y="6118225"/>
            <a:ext cx="3810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3" name="Equation" r:id="rId24" imgW="253800" imgH="190440" progId="Equation.DSMT4">
                    <p:embed/>
                  </p:oleObj>
                </mc:Choice>
                <mc:Fallback>
                  <p:oleObj name="Equation" r:id="rId24" imgW="25380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6118225"/>
                          <a:ext cx="3810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7166" name="Text Box 78"/>
            <p:cNvSpPr txBox="1">
              <a:spLocks noChangeArrowheads="1"/>
            </p:cNvSpPr>
            <p:nvPr/>
          </p:nvSpPr>
          <p:spPr bwMode="auto">
            <a:xfrm>
              <a:off x="1219200" y="5718175"/>
              <a:ext cx="3048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  <p:sp>
          <p:nvSpPr>
            <p:cNvPr id="217167" name="Text Box 79"/>
            <p:cNvSpPr txBox="1">
              <a:spLocks noChangeArrowheads="1"/>
            </p:cNvSpPr>
            <p:nvPr/>
          </p:nvSpPr>
          <p:spPr bwMode="auto">
            <a:xfrm>
              <a:off x="2286000" y="5641975"/>
              <a:ext cx="2286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sp>
          <p:nvSpPr>
            <p:cNvPr id="217168" name="Text Box 80"/>
            <p:cNvSpPr txBox="1">
              <a:spLocks noChangeArrowheads="1"/>
            </p:cNvSpPr>
            <p:nvPr/>
          </p:nvSpPr>
          <p:spPr bwMode="auto">
            <a:xfrm>
              <a:off x="1447800" y="6403975"/>
              <a:ext cx="838200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6 cm</a:t>
              </a:r>
            </a:p>
          </p:txBody>
        </p:sp>
        <p:grpSp>
          <p:nvGrpSpPr>
            <p:cNvPr id="217169" name="Group 81"/>
            <p:cNvGrpSpPr>
              <a:grpSpLocks/>
            </p:cNvGrpSpPr>
            <p:nvPr/>
          </p:nvGrpSpPr>
          <p:grpSpPr bwMode="auto">
            <a:xfrm rot="19208435">
              <a:off x="1905000" y="5678488"/>
              <a:ext cx="133350" cy="115888"/>
              <a:chOff x="2544" y="3744"/>
              <a:chExt cx="384" cy="384"/>
            </a:xfrm>
          </p:grpSpPr>
          <p:sp>
            <p:nvSpPr>
              <p:cNvPr id="217170" name="Line 82"/>
              <p:cNvSpPr>
                <a:spLocks noChangeShapeType="1"/>
              </p:cNvSpPr>
              <p:nvPr/>
            </p:nvSpPr>
            <p:spPr bwMode="auto">
              <a:xfrm>
                <a:off x="2544" y="3744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171" name="Line 83"/>
              <p:cNvSpPr>
                <a:spLocks noChangeShapeType="1"/>
              </p:cNvSpPr>
              <p:nvPr/>
            </p:nvSpPr>
            <p:spPr bwMode="auto">
              <a:xfrm>
                <a:off x="2544" y="412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992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1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1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7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1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36" grpId="0"/>
      <p:bldP spid="217143" grpId="0" animBg="1"/>
      <p:bldP spid="217144" grpId="0"/>
      <p:bldP spid="217145" grpId="0"/>
      <p:bldP spid="217146" grpId="0" animBg="1"/>
      <p:bldP spid="217155" grpId="0"/>
      <p:bldP spid="217160" grpId="0" animBg="1"/>
      <p:bldP spid="2171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3276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graphicFrame>
        <p:nvGraphicFramePr>
          <p:cNvPr id="24" name="Object 25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82158594"/>
              </p:ext>
            </p:extLst>
          </p:nvPr>
        </p:nvGraphicFramePr>
        <p:xfrm>
          <a:off x="4717028" y="4656592"/>
          <a:ext cx="1027040" cy="677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1" name="Equation" r:id="rId3" imgW="596880" imgH="393480" progId="Equation.DSMT4">
                  <p:embed/>
                </p:oleObj>
              </mc:Choice>
              <mc:Fallback>
                <p:oleObj name="Equation" r:id="rId3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7028" y="4656592"/>
                        <a:ext cx="1027040" cy="677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961709460"/>
              </p:ext>
            </p:extLst>
          </p:nvPr>
        </p:nvGraphicFramePr>
        <p:xfrm>
          <a:off x="6076040" y="4724400"/>
          <a:ext cx="1101214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2" name="Equation" r:id="rId5" imgW="711000" imgH="393480" progId="Equation.DSMT4">
                  <p:embed/>
                </p:oleObj>
              </mc:Choice>
              <mc:Fallback>
                <p:oleObj name="Equation" r:id="rId5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040" y="4724400"/>
                        <a:ext cx="1101214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39247814"/>
              </p:ext>
            </p:extLst>
          </p:nvPr>
        </p:nvGraphicFramePr>
        <p:xfrm>
          <a:off x="4696441" y="5334000"/>
          <a:ext cx="1170960" cy="625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3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441" y="5334000"/>
                        <a:ext cx="1170960" cy="6258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4572000" y="728662"/>
            <a:ext cx="0" cy="579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4743450" y="550862"/>
            <a:ext cx="4286250" cy="3492500"/>
            <a:chOff x="295275" y="771525"/>
            <a:chExt cx="4286250" cy="3492500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1000" y="771525"/>
              <a:ext cx="4090988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FontTx/>
                <a:buAutoNum type="arabicPeriod"/>
              </a:pP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1928813"/>
              <a:ext cx="2219325" cy="180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462001"/>
                </p:ext>
              </p:extLst>
            </p:nvPr>
          </p:nvGraphicFramePr>
          <p:xfrm>
            <a:off x="457200" y="1800225"/>
            <a:ext cx="24606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4" name="Equation" r:id="rId10" imgW="1371600" imgH="228600" progId="Equation.DSMT4">
                    <p:embed/>
                  </p:oleObj>
                </mc:Choice>
                <mc:Fallback>
                  <p:oleObj name="Equation" r:id="rId10" imgW="13716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1800225"/>
                          <a:ext cx="246062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2813859"/>
                </p:ext>
              </p:extLst>
            </p:nvPr>
          </p:nvGraphicFramePr>
          <p:xfrm>
            <a:off x="404813" y="2251075"/>
            <a:ext cx="1441450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5" name="Equation" r:id="rId12" imgW="736560" imgH="228600" progId="Equation.DSMT4">
                    <p:embed/>
                  </p:oleObj>
                </mc:Choice>
                <mc:Fallback>
                  <p:oleObj name="Equation" r:id="rId12" imgW="736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813" y="2251075"/>
                          <a:ext cx="1441450" cy="446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416454"/>
                </p:ext>
              </p:extLst>
            </p:nvPr>
          </p:nvGraphicFramePr>
          <p:xfrm>
            <a:off x="338138" y="3116263"/>
            <a:ext cx="1870075" cy="715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6" name="Equation" r:id="rId14" imgW="1028520" imgH="393480" progId="Equation.DSMT4">
                    <p:embed/>
                  </p:oleObj>
                </mc:Choice>
                <mc:Fallback>
                  <p:oleObj name="Equation" r:id="rId14" imgW="1028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138" y="3116263"/>
                          <a:ext cx="1870075" cy="715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97507"/>
                </p:ext>
              </p:extLst>
            </p:nvPr>
          </p:nvGraphicFramePr>
          <p:xfrm>
            <a:off x="414338" y="2779713"/>
            <a:ext cx="129540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77" name="Equation" r:id="rId16" imgW="723600" imgH="203040" progId="Equation.DSMT4">
                    <p:embed/>
                  </p:oleObj>
                </mc:Choice>
                <mc:Fallback>
                  <p:oleObj name="Equation" r:id="rId16" imgW="7236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8" y="2779713"/>
                          <a:ext cx="1295400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295275" y="3798888"/>
              <a:ext cx="3676650" cy="465137"/>
              <a:chOff x="444" y="3298"/>
              <a:chExt cx="2316" cy="293"/>
            </a:xfrm>
          </p:grpSpPr>
          <p:graphicFrame>
            <p:nvGraphicFramePr>
              <p:cNvPr id="18" name="Object 15"/>
              <p:cNvGraphicFramePr>
                <a:graphicFrameLocks noChangeAspect="1"/>
              </p:cNvGraphicFramePr>
              <p:nvPr/>
            </p:nvGraphicFramePr>
            <p:xfrm>
              <a:off x="444" y="3298"/>
              <a:ext cx="1140" cy="29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78" name="Equation" r:id="rId18" imgW="888840" imgH="228600" progId="Equation.DSMT4">
                      <p:embed/>
                    </p:oleObj>
                  </mc:Choice>
                  <mc:Fallback>
                    <p:oleObj name="Equation" r:id="rId18" imgW="888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4" y="3298"/>
                            <a:ext cx="1140" cy="29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1536" y="3327"/>
                <a:ext cx="12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(Định lí Pi-ta-go)</a:t>
                </a:r>
              </a:p>
            </p:txBody>
          </p:sp>
        </p:grpSp>
        <p:grpSp>
          <p:nvGrpSpPr>
            <p:cNvPr id="20" name="Group 56"/>
            <p:cNvGrpSpPr>
              <a:grpSpLocks/>
            </p:cNvGrpSpPr>
            <p:nvPr/>
          </p:nvGrpSpPr>
          <p:grpSpPr bwMode="auto">
            <a:xfrm>
              <a:off x="533400" y="1425575"/>
              <a:ext cx="3187700" cy="396875"/>
              <a:chOff x="336" y="898"/>
              <a:chExt cx="2008" cy="250"/>
            </a:xfrm>
          </p:grpSpPr>
          <p:sp>
            <p:nvSpPr>
              <p:cNvPr id="21" name="Text Box 54"/>
              <p:cNvSpPr txBox="1">
                <a:spLocks noChangeArrowheads="1"/>
              </p:cNvSpPr>
              <p:nvPr/>
            </p:nvSpPr>
            <p:spPr bwMode="auto">
              <a:xfrm>
                <a:off x="336" y="898"/>
                <a:ext cx="14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∆ABC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A ;</a:t>
                </a:r>
              </a:p>
            </p:txBody>
          </p:sp>
          <p:graphicFrame>
            <p:nvGraphicFramePr>
              <p:cNvPr id="22" name="Object 55"/>
              <p:cNvGraphicFramePr>
                <a:graphicFrameLocks noChangeAspect="1"/>
              </p:cNvGraphicFramePr>
              <p:nvPr/>
            </p:nvGraphicFramePr>
            <p:xfrm>
              <a:off x="1720" y="952"/>
              <a:ext cx="624" cy="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79" name="Equation" r:id="rId20" imgW="634680" imgH="177480" progId="Equation.DSMT4">
                      <p:embed/>
                    </p:oleObj>
                  </mc:Choice>
                  <mc:Fallback>
                    <p:oleObj name="Equation" r:id="rId20" imgW="634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0" y="952"/>
                            <a:ext cx="624" cy="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688341" y="4229554"/>
            <a:ext cx="384968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2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4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4644720"/>
            <a:ext cx="16573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793564"/>
              </p:ext>
            </p:extLst>
          </p:nvPr>
        </p:nvGraphicFramePr>
        <p:xfrm>
          <a:off x="6205821" y="5410200"/>
          <a:ext cx="956979" cy="65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0" name="Equation" r:id="rId23" imgW="571320" imgH="393480" progId="Equation.DSMT4">
                  <p:embed/>
                </p:oleObj>
              </mc:Choice>
              <mc:Fallback>
                <p:oleObj name="Equation" r:id="rId23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821" y="5410200"/>
                        <a:ext cx="956979" cy="659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152400" y="1069717"/>
            <a:ext cx="4267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1: Cho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 = 6cm AC = 4,5cm, BC = 7,5 cm.</a:t>
            </a:r>
          </a:p>
          <a:p>
            <a:pPr marL="342900" indent="-342900" eaLnBrk="0" hangingPunct="0">
              <a:spcBef>
                <a:spcPct val="50000"/>
              </a:spcBef>
              <a:buAutoNum type="alphaLcParenR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minh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C.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AH (H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BC).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AH, HB, HC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2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3276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46743" y="782189"/>
            <a:ext cx="0" cy="579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4584497" y="550862"/>
            <a:ext cx="4286250" cy="3492500"/>
            <a:chOff x="295275" y="771525"/>
            <a:chExt cx="4286250" cy="3492500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1000" y="771525"/>
              <a:ext cx="4090988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8001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2573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7145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171700" indent="-3429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buFontTx/>
                <a:buAutoNum type="arabicPeriod"/>
              </a:pP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200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endPara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2200" y="1928813"/>
              <a:ext cx="2219325" cy="180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1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2060862"/>
                </p:ext>
              </p:extLst>
            </p:nvPr>
          </p:nvGraphicFramePr>
          <p:xfrm>
            <a:off x="457200" y="1800225"/>
            <a:ext cx="2460625" cy="409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5" name="Equation" r:id="rId4" imgW="1371600" imgH="228600" progId="Equation.DSMT4">
                    <p:embed/>
                  </p:oleObj>
                </mc:Choice>
                <mc:Fallback>
                  <p:oleObj name="Equation" r:id="rId4" imgW="13716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1800225"/>
                          <a:ext cx="2460625" cy="409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5185199"/>
                </p:ext>
              </p:extLst>
            </p:nvPr>
          </p:nvGraphicFramePr>
          <p:xfrm>
            <a:off x="404813" y="2251075"/>
            <a:ext cx="1441450" cy="44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6" name="Equation" r:id="rId6" imgW="736560" imgH="228600" progId="Equation.DSMT4">
                    <p:embed/>
                  </p:oleObj>
                </mc:Choice>
                <mc:Fallback>
                  <p:oleObj name="Equation" r:id="rId6" imgW="736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813" y="2251075"/>
                          <a:ext cx="1441450" cy="446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8517413"/>
                </p:ext>
              </p:extLst>
            </p:nvPr>
          </p:nvGraphicFramePr>
          <p:xfrm>
            <a:off x="338138" y="3116263"/>
            <a:ext cx="1870075" cy="715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7" name="Equation" r:id="rId8" imgW="1028520" imgH="393480" progId="Equation.DSMT4">
                    <p:embed/>
                  </p:oleObj>
                </mc:Choice>
                <mc:Fallback>
                  <p:oleObj name="Equation" r:id="rId8" imgW="1028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138" y="3116263"/>
                          <a:ext cx="1870075" cy="7159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3166262"/>
                </p:ext>
              </p:extLst>
            </p:nvPr>
          </p:nvGraphicFramePr>
          <p:xfrm>
            <a:off x="414338" y="2779713"/>
            <a:ext cx="1295400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8" name="Equation" r:id="rId10" imgW="723600" imgH="203040" progId="Equation.DSMT4">
                    <p:embed/>
                  </p:oleObj>
                </mc:Choice>
                <mc:Fallback>
                  <p:oleObj name="Equation" r:id="rId10" imgW="7236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338" y="2779713"/>
                          <a:ext cx="1295400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295275" y="3798888"/>
              <a:ext cx="3676650" cy="465137"/>
              <a:chOff x="444" y="3298"/>
              <a:chExt cx="2316" cy="293"/>
            </a:xfrm>
          </p:grpSpPr>
          <p:graphicFrame>
            <p:nvGraphicFramePr>
              <p:cNvPr id="18" name="Object 15"/>
              <p:cNvGraphicFramePr>
                <a:graphicFrameLocks noChangeAspect="1"/>
              </p:cNvGraphicFramePr>
              <p:nvPr/>
            </p:nvGraphicFramePr>
            <p:xfrm>
              <a:off x="444" y="3298"/>
              <a:ext cx="1140" cy="29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29" name="Equation" r:id="rId12" imgW="888840" imgH="228600" progId="Equation.DSMT4">
                      <p:embed/>
                    </p:oleObj>
                  </mc:Choice>
                  <mc:Fallback>
                    <p:oleObj name="Equation" r:id="rId12" imgW="888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44" y="3298"/>
                            <a:ext cx="1140" cy="29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1536" y="3327"/>
                <a:ext cx="12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(Định lí Pi-ta-go)</a:t>
                </a:r>
              </a:p>
            </p:txBody>
          </p:sp>
        </p:grpSp>
        <p:grpSp>
          <p:nvGrpSpPr>
            <p:cNvPr id="20" name="Group 56"/>
            <p:cNvGrpSpPr>
              <a:grpSpLocks/>
            </p:cNvGrpSpPr>
            <p:nvPr/>
          </p:nvGrpSpPr>
          <p:grpSpPr bwMode="auto">
            <a:xfrm>
              <a:off x="533400" y="1425575"/>
              <a:ext cx="3187700" cy="396875"/>
              <a:chOff x="336" y="898"/>
              <a:chExt cx="2008" cy="250"/>
            </a:xfrm>
          </p:grpSpPr>
          <p:sp>
            <p:nvSpPr>
              <p:cNvPr id="21" name="Text Box 54"/>
              <p:cNvSpPr txBox="1">
                <a:spLocks noChangeArrowheads="1"/>
              </p:cNvSpPr>
              <p:nvPr/>
            </p:nvSpPr>
            <p:spPr bwMode="auto">
              <a:xfrm>
                <a:off x="336" y="898"/>
                <a:ext cx="14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∆ABC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A ;</a:t>
                </a:r>
              </a:p>
            </p:txBody>
          </p:sp>
          <p:graphicFrame>
            <p:nvGraphicFramePr>
              <p:cNvPr id="22" name="Object 55"/>
              <p:cNvGraphicFramePr>
                <a:graphicFrameLocks noChangeAspect="1"/>
              </p:cNvGraphicFramePr>
              <p:nvPr/>
            </p:nvGraphicFramePr>
            <p:xfrm>
              <a:off x="1720" y="952"/>
              <a:ext cx="624" cy="1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30" name="Equation" r:id="rId14" imgW="634680" imgH="177480" progId="Equation.DSMT4">
                      <p:embed/>
                    </p:oleObj>
                  </mc:Choice>
                  <mc:Fallback>
                    <p:oleObj name="Equation" r:id="rId14" imgW="634680" imgH="177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0" y="952"/>
                            <a:ext cx="624" cy="1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32" name="Picture 3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599" y="4194886"/>
            <a:ext cx="249453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 Box 38"/>
          <p:cNvSpPr txBox="1">
            <a:spLocks noChangeArrowheads="1"/>
          </p:cNvSpPr>
          <p:nvPr/>
        </p:nvSpPr>
        <p:spPr bwMode="auto">
          <a:xfrm>
            <a:off x="4485979" y="4571999"/>
            <a:ext cx="218753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a.sinB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a.cosC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4510377" y="5603222"/>
            <a:ext cx="218753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c.tanB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c.cotC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4522538" y="6036104"/>
            <a:ext cx="221530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b.tanC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b.cotB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4538146" y="5060204"/>
            <a:ext cx="215976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a.sinC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a.cosB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4603547" y="4062319"/>
            <a:ext cx="315753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37091" y="1095578"/>
            <a:ext cx="44177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en-US" sz="2000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u="sng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Cho tam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ở 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CM,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BC = a.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BN</a:t>
            </a: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46952" y="949306"/>
            <a:ext cx="4409652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</a:pP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Cho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AC = 15cm,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 chia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HB.</a:t>
            </a:r>
          </a:p>
          <a:p>
            <a:pPr eaLnBrk="0" hangingPunct="0">
              <a:spcBef>
                <a:spcPts val="600"/>
              </a:spcBef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HB = 16cm.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873" y="1093955"/>
            <a:ext cx="42857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20cm.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AC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17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40" grpId="0"/>
      <p:bldP spid="40" grpId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563562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HỆ THỨC LƯỢNG TRONG TAM GIÁC VUÔNG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803525" y="178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57200" y="1371600"/>
            <a:ext cx="3408305" cy="76944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993813" y="1447800"/>
            <a:ext cx="2170787" cy="76944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6645569" y="1371600"/>
            <a:ext cx="2204451" cy="7694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33810" name="Group 18"/>
          <p:cNvGrpSpPr>
            <a:grpSpLocks/>
          </p:cNvGrpSpPr>
          <p:nvPr/>
        </p:nvGrpSpPr>
        <p:grpSpPr bwMode="auto">
          <a:xfrm>
            <a:off x="152400" y="2542233"/>
            <a:ext cx="3680599" cy="2324100"/>
            <a:chOff x="355" y="1532"/>
            <a:chExt cx="2283" cy="1464"/>
          </a:xfrm>
        </p:grpSpPr>
        <p:graphicFrame>
          <p:nvGraphicFramePr>
            <p:cNvPr id="33803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6083296"/>
                </p:ext>
              </p:extLst>
            </p:nvPr>
          </p:nvGraphicFramePr>
          <p:xfrm>
            <a:off x="465" y="1532"/>
            <a:ext cx="1550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Equation" r:id="rId3" imgW="1371600" imgH="228600" progId="Equation.DSMT4">
                    <p:embed/>
                  </p:oleObj>
                </mc:Choice>
                <mc:Fallback>
                  <p:oleObj name="Equation" r:id="rId3" imgW="13716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" y="1532"/>
                          <a:ext cx="1550" cy="2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9999636"/>
                </p:ext>
              </p:extLst>
            </p:nvPr>
          </p:nvGraphicFramePr>
          <p:xfrm>
            <a:off x="414" y="1837"/>
            <a:ext cx="908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7" name="Equation" r:id="rId5" imgW="736560" imgH="228600" progId="Equation.DSMT4">
                    <p:embed/>
                  </p:oleObj>
                </mc:Choice>
                <mc:Fallback>
                  <p:oleObj name="Equation" r:id="rId5" imgW="736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" y="1837"/>
                          <a:ext cx="908" cy="2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1599220"/>
                </p:ext>
              </p:extLst>
            </p:nvPr>
          </p:nvGraphicFramePr>
          <p:xfrm>
            <a:off x="416" y="2270"/>
            <a:ext cx="1178" cy="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8" name="Equation" r:id="rId7" imgW="1028520" imgH="393480" progId="Equation.DSMT4">
                    <p:embed/>
                  </p:oleObj>
                </mc:Choice>
                <mc:Fallback>
                  <p:oleObj name="Equation" r:id="rId7" imgW="10285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6" y="2270"/>
                          <a:ext cx="1178" cy="4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0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4794109"/>
                </p:ext>
              </p:extLst>
            </p:nvPr>
          </p:nvGraphicFramePr>
          <p:xfrm>
            <a:off x="415" y="2119"/>
            <a:ext cx="816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9" name="Equation" r:id="rId9" imgW="723600" imgH="203040" progId="Equation.DSMT4">
                    <p:embed/>
                  </p:oleObj>
                </mc:Choice>
                <mc:Fallback>
                  <p:oleObj name="Equation" r:id="rId9" imgW="7236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" y="2119"/>
                          <a:ext cx="816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807" name="Group 15"/>
            <p:cNvGrpSpPr>
              <a:grpSpLocks/>
            </p:cNvGrpSpPr>
            <p:nvPr/>
          </p:nvGrpSpPr>
          <p:grpSpPr bwMode="auto">
            <a:xfrm>
              <a:off x="355" y="2703"/>
              <a:ext cx="2283" cy="293"/>
              <a:chOff x="571" y="3295"/>
              <a:chExt cx="2283" cy="293"/>
            </a:xfrm>
          </p:grpSpPr>
          <p:graphicFrame>
            <p:nvGraphicFramePr>
              <p:cNvPr id="33808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78355795"/>
                  </p:ext>
                </p:extLst>
              </p:nvPr>
            </p:nvGraphicFramePr>
            <p:xfrm>
              <a:off x="571" y="3295"/>
              <a:ext cx="1140" cy="29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0" name="Equation" r:id="rId11" imgW="888840" imgH="228600" progId="Equation.DSMT4">
                      <p:embed/>
                    </p:oleObj>
                  </mc:Choice>
                  <mc:Fallback>
                    <p:oleObj name="Equation" r:id="rId11" imgW="888840" imgH="2286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" y="3295"/>
                            <a:ext cx="1140" cy="29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09" name="Text Box 17"/>
              <p:cNvSpPr txBox="1">
                <a:spLocks noChangeArrowheads="1"/>
              </p:cNvSpPr>
              <p:nvPr/>
            </p:nvSpPr>
            <p:spPr bwMode="auto">
              <a:xfrm>
                <a:off x="1630" y="3327"/>
                <a:ext cx="122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 rtl="1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lí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Pi-ta-go)</a:t>
                </a:r>
              </a:p>
            </p:txBody>
          </p:sp>
        </p:grpSp>
      </p:grpSp>
      <p:pic>
        <p:nvPicPr>
          <p:cNvPr id="33811" name="Picture 1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71" y="4856162"/>
            <a:ext cx="2117725" cy="170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384925" y="4837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962401" y="2514600"/>
            <a:ext cx="2743200" cy="4044970"/>
            <a:chOff x="3962401" y="2514600"/>
            <a:chExt cx="2743200" cy="4044970"/>
          </a:xfrm>
        </p:grpSpPr>
        <p:graphicFrame>
          <p:nvGraphicFramePr>
            <p:cNvPr id="33839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59724496"/>
                </p:ext>
              </p:extLst>
            </p:nvPr>
          </p:nvGraphicFramePr>
          <p:xfrm>
            <a:off x="4049712" y="2528887"/>
            <a:ext cx="979488" cy="6457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1" name="Equation" r:id="rId14" imgW="596880" imgH="393480" progId="Equation.DSMT4">
                    <p:embed/>
                  </p:oleObj>
                </mc:Choice>
                <mc:Fallback>
                  <p:oleObj name="Equation" r:id="rId14" imgW="5968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9712" y="2528887"/>
                          <a:ext cx="979488" cy="6457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40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5854569"/>
                </p:ext>
              </p:extLst>
            </p:nvPr>
          </p:nvGraphicFramePr>
          <p:xfrm>
            <a:off x="5345112" y="2514600"/>
            <a:ext cx="1131888" cy="627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2" name="Equation" r:id="rId16" imgW="711000" imgH="393480" progId="Equation.DSMT4">
                    <p:embed/>
                  </p:oleObj>
                </mc:Choice>
                <mc:Fallback>
                  <p:oleObj name="Equation" r:id="rId16" imgW="7110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5112" y="2514600"/>
                          <a:ext cx="1131888" cy="6275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3841" name="Picture 49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2720" y="4730770"/>
              <a:ext cx="1657350" cy="1828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33842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7501355"/>
                </p:ext>
              </p:extLst>
            </p:nvPr>
          </p:nvGraphicFramePr>
          <p:xfrm>
            <a:off x="4000500" y="3133433"/>
            <a:ext cx="1181100" cy="6310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3" name="Equation" r:id="rId19" imgW="736560" imgH="393480" progId="Equation.DSMT4">
                    <p:embed/>
                  </p:oleObj>
                </mc:Choice>
                <mc:Fallback>
                  <p:oleObj name="Equation" r:id="rId19" imgW="736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0500" y="3133433"/>
                          <a:ext cx="1181100" cy="6310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43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3898290"/>
                </p:ext>
              </p:extLst>
            </p:nvPr>
          </p:nvGraphicFramePr>
          <p:xfrm>
            <a:off x="5226050" y="3069377"/>
            <a:ext cx="903288" cy="6223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4" name="Equation" r:id="rId21" imgW="571320" imgH="393480" progId="Equation.DSMT4">
                    <p:embed/>
                  </p:oleObj>
                </mc:Choice>
                <mc:Fallback>
                  <p:oleObj name="Equation" r:id="rId21" imgW="5713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6050" y="3069377"/>
                          <a:ext cx="903288" cy="6223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44" name="Text Box 52"/>
            <p:cNvSpPr txBox="1">
              <a:spLocks noChangeArrowheads="1"/>
            </p:cNvSpPr>
            <p:nvPr/>
          </p:nvSpPr>
          <p:spPr bwMode="auto">
            <a:xfrm>
              <a:off x="3962401" y="4119815"/>
              <a:ext cx="2743200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sinB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cosC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; 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cosB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sinC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tanB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cotC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 ; 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cotB</a:t>
              </a: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dirty="0" err="1">
                  <a:latin typeface="Times New Roman" pitchFamily="18" charset="0"/>
                  <a:cs typeface="Times New Roman" pitchFamily="18" charset="0"/>
                </a:rPr>
                <a:t>tanC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3845" name="Group 53"/>
            <p:cNvGrpSpPr>
              <a:grpSpLocks/>
            </p:cNvGrpSpPr>
            <p:nvPr/>
          </p:nvGrpSpPr>
          <p:grpSpPr bwMode="auto">
            <a:xfrm>
              <a:off x="4059313" y="3704283"/>
              <a:ext cx="2139950" cy="414338"/>
              <a:chOff x="2951" y="1569"/>
              <a:chExt cx="1348" cy="261"/>
            </a:xfrm>
          </p:grpSpPr>
          <p:graphicFrame>
            <p:nvGraphicFramePr>
              <p:cNvPr id="33846" name="Object 5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11094578"/>
                  </p:ext>
                </p:extLst>
              </p:nvPr>
            </p:nvGraphicFramePr>
            <p:xfrm>
              <a:off x="2951" y="1588"/>
              <a:ext cx="726" cy="2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5" name="Equation" r:id="rId23" imgW="761760" imgH="253800" progId="Equation.DSMT4">
                      <p:embed/>
                    </p:oleObj>
                  </mc:Choice>
                  <mc:Fallback>
                    <p:oleObj name="Equation" r:id="rId23" imgW="761760" imgH="2538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1" y="1588"/>
                            <a:ext cx="726" cy="2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47" name="Text Box 55"/>
              <p:cNvSpPr txBox="1">
                <a:spLocks noChangeArrowheads="1"/>
              </p:cNvSpPr>
              <p:nvPr/>
            </p:nvSpPr>
            <p:spPr bwMode="auto">
              <a:xfrm>
                <a:off x="3793" y="1569"/>
                <a:ext cx="50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</p:txBody>
          </p:sp>
        </p:grpSp>
      </p:grpSp>
      <p:sp>
        <p:nvSpPr>
          <p:cNvPr id="33849" name="Line 57"/>
          <p:cNvSpPr>
            <a:spLocks noChangeShapeType="1"/>
          </p:cNvSpPr>
          <p:nvPr/>
        </p:nvSpPr>
        <p:spPr bwMode="auto">
          <a:xfrm flipH="1">
            <a:off x="1752600" y="819150"/>
            <a:ext cx="2590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4267200" y="838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1" name="Line 59"/>
          <p:cNvSpPr>
            <a:spLocks noChangeShapeType="1"/>
          </p:cNvSpPr>
          <p:nvPr/>
        </p:nvSpPr>
        <p:spPr bwMode="auto">
          <a:xfrm>
            <a:off x="4191000" y="838200"/>
            <a:ext cx="3429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886327" y="2438400"/>
            <a:ext cx="0" cy="41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681833" y="2438400"/>
            <a:ext cx="51537" cy="412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6689005" y="2636837"/>
            <a:ext cx="2538895" cy="3858780"/>
            <a:chOff x="6689005" y="2636837"/>
            <a:chExt cx="2538895" cy="3858780"/>
          </a:xfrm>
        </p:grpSpPr>
        <p:pic>
          <p:nvPicPr>
            <p:cNvPr id="36" name="Picture 35"/>
            <p:cNvPicPr>
              <a:picLocks noChangeAspect="1" noChangeArrowheads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3370" y="4641417"/>
              <a:ext cx="2494530" cy="185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Text Box 38"/>
            <p:cNvSpPr txBox="1">
              <a:spLocks noChangeArrowheads="1"/>
            </p:cNvSpPr>
            <p:nvPr/>
          </p:nvSpPr>
          <p:spPr bwMode="auto">
            <a:xfrm>
              <a:off x="6689005" y="2636837"/>
              <a:ext cx="218753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a.sinB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a.cosC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 Box 39"/>
            <p:cNvSpPr txBox="1">
              <a:spLocks noChangeArrowheads="1"/>
            </p:cNvSpPr>
            <p:nvPr/>
          </p:nvSpPr>
          <p:spPr bwMode="auto">
            <a:xfrm>
              <a:off x="6719485" y="3663613"/>
              <a:ext cx="2187535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c.tanB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c.cotC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 Box 40"/>
            <p:cNvSpPr txBox="1">
              <a:spLocks noChangeArrowheads="1"/>
            </p:cNvSpPr>
            <p:nvPr/>
          </p:nvSpPr>
          <p:spPr bwMode="auto">
            <a:xfrm>
              <a:off x="6778550" y="4244542"/>
              <a:ext cx="221530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c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b.tanC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b.cotB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 Box 41"/>
            <p:cNvSpPr txBox="1">
              <a:spLocks noChangeArrowheads="1"/>
            </p:cNvSpPr>
            <p:nvPr/>
          </p:nvSpPr>
          <p:spPr bwMode="auto">
            <a:xfrm>
              <a:off x="6733370" y="3133725"/>
              <a:ext cx="2182008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c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a.sinC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a.cosB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19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261</TotalTime>
  <Words>654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Oriel</vt:lpstr>
      <vt:lpstr>Equation</vt:lpstr>
      <vt:lpstr> CHƯƠNG I TA HỌC NHỮNG NỘI DUNG GÌ?</vt:lpstr>
      <vt:lpstr>PowerPoint Presentation</vt:lpstr>
      <vt:lpstr>PowerPoint Presentation</vt:lpstr>
      <vt:lpstr>II. Bài tập tự luận:</vt:lpstr>
      <vt:lpstr>II. Bài tập tự luận:</vt:lpstr>
      <vt:lpstr>HỆ THỨC LƯỢNG TRONG TAM GIÁC VUÔNG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1 ta học nội dung gì ?</dc:title>
  <dc:creator>NhuBang</dc:creator>
  <cp:lastModifiedBy>NhuBang</cp:lastModifiedBy>
  <cp:revision>27</cp:revision>
  <dcterms:created xsi:type="dcterms:W3CDTF">2018-04-13T09:22:09Z</dcterms:created>
  <dcterms:modified xsi:type="dcterms:W3CDTF">2018-04-15T13:10:56Z</dcterms:modified>
</cp:coreProperties>
</file>