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1" r:id="rId1"/>
  </p:sldMasterIdLst>
  <p:notesMasterIdLst>
    <p:notesMasterId r:id="rId44"/>
  </p:notesMasterIdLst>
  <p:sldIdLst>
    <p:sldId id="278" r:id="rId2"/>
    <p:sldId id="257" r:id="rId3"/>
    <p:sldId id="450" r:id="rId4"/>
    <p:sldId id="451" r:id="rId5"/>
    <p:sldId id="452" r:id="rId6"/>
    <p:sldId id="453" r:id="rId7"/>
    <p:sldId id="449" r:id="rId8"/>
    <p:sldId id="423" r:id="rId9"/>
    <p:sldId id="356" r:id="rId10"/>
    <p:sldId id="359" r:id="rId11"/>
    <p:sldId id="310" r:id="rId12"/>
    <p:sldId id="293" r:id="rId13"/>
    <p:sldId id="320" r:id="rId14"/>
    <p:sldId id="322" r:id="rId15"/>
    <p:sldId id="323" r:id="rId16"/>
    <p:sldId id="324" r:id="rId17"/>
    <p:sldId id="325" r:id="rId18"/>
    <p:sldId id="424" r:id="rId19"/>
    <p:sldId id="321" r:id="rId20"/>
    <p:sldId id="425" r:id="rId21"/>
    <p:sldId id="431" r:id="rId22"/>
    <p:sldId id="436" r:id="rId23"/>
    <p:sldId id="446" r:id="rId24"/>
    <p:sldId id="434" r:id="rId25"/>
    <p:sldId id="433" r:id="rId26"/>
    <p:sldId id="448" r:id="rId27"/>
    <p:sldId id="441" r:id="rId28"/>
    <p:sldId id="440" r:id="rId29"/>
    <p:sldId id="426" r:id="rId30"/>
    <p:sldId id="454" r:id="rId31"/>
    <p:sldId id="455" r:id="rId32"/>
    <p:sldId id="280" r:id="rId33"/>
    <p:sldId id="296" r:id="rId34"/>
    <p:sldId id="297" r:id="rId35"/>
    <p:sldId id="298" r:id="rId36"/>
    <p:sldId id="408" r:id="rId37"/>
    <p:sldId id="361" r:id="rId38"/>
    <p:sldId id="362" r:id="rId39"/>
    <p:sldId id="363" r:id="rId40"/>
    <p:sldId id="364" r:id="rId41"/>
    <p:sldId id="284" r:id="rId42"/>
    <p:sldId id="286" r:id="rId4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02971B-5DFA-41FD-9EF5-1AA03F49B98C}" type="datetimeFigureOut">
              <a:rPr lang="vi-VN" smtClean="0"/>
              <a:t>04/08/2022</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D314F8-4801-41F2-899E-FDBD53E85A5E}" type="slidenum">
              <a:rPr lang="vi-VN" smtClean="0"/>
              <a:t>‹#›</a:t>
            </a:fld>
            <a:endParaRPr lang="vi-VN"/>
          </a:p>
        </p:txBody>
      </p:sp>
    </p:spTree>
    <p:extLst>
      <p:ext uri="{BB962C8B-B14F-4D97-AF65-F5344CB8AC3E}">
        <p14:creationId xmlns:p14="http://schemas.microsoft.com/office/powerpoint/2010/main" val="3464684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a:extLst>
              <a:ext uri="{FF2B5EF4-FFF2-40B4-BE49-F238E27FC236}">
                <a16:creationId xmlns:a16="http://schemas.microsoft.com/office/drawing/2014/main" id="{FDAFCFDA-67A0-9431-FF4C-5792FD14DC3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a:extLst>
              <a:ext uri="{FF2B5EF4-FFF2-40B4-BE49-F238E27FC236}">
                <a16:creationId xmlns:a16="http://schemas.microsoft.com/office/drawing/2014/main" id="{D5E42145-D19E-1DA3-6A39-03A9A7C1D50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ltLang="vi-VN">
              <a:latin typeface="Calibri" panose="020F0502020204030204" pitchFamily="34" charset="0"/>
            </a:endParaRPr>
          </a:p>
        </p:txBody>
      </p:sp>
      <p:sp>
        <p:nvSpPr>
          <p:cNvPr id="73732" name="Slide Number Placeholder 3">
            <a:extLst>
              <a:ext uri="{FF2B5EF4-FFF2-40B4-BE49-F238E27FC236}">
                <a16:creationId xmlns:a16="http://schemas.microsoft.com/office/drawing/2014/main" id="{0B53B6D8-3389-CE4F-D53B-2B40D0523B0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B126450-3682-41D2-B030-7C36F82248F3}" type="slidenum">
              <a:rPr lang="en-US" altLang="vi-VN"/>
              <a:pPr eaLnBrk="1" hangingPunct="1"/>
              <a:t>10</a:t>
            </a:fld>
            <a:endParaRPr lang="en-US" altLang="vi-V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A9E62D5-DF0E-4E9B-A79F-D4E50E016E0A}" type="datetimeFigureOut">
              <a:rPr lang="vi-VN" smtClean="0"/>
              <a:t>04/08/2022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6851470A-6B65-417C-898B-574FFBAB7BC9}" type="slidenum">
              <a:rPr lang="vi-VN" smtClean="0"/>
              <a:t>‹#›</a:t>
            </a:fld>
            <a:endParaRPr lang="vi-VN"/>
          </a:p>
        </p:txBody>
      </p:sp>
    </p:spTree>
    <p:extLst>
      <p:ext uri="{BB962C8B-B14F-4D97-AF65-F5344CB8AC3E}">
        <p14:creationId xmlns:p14="http://schemas.microsoft.com/office/powerpoint/2010/main" val="5407166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A9E62D5-DF0E-4E9B-A79F-D4E50E016E0A}" type="datetimeFigureOut">
              <a:rPr lang="vi-VN" smtClean="0"/>
              <a:t>04/08/2022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6851470A-6B65-417C-898B-574FFBAB7BC9}" type="slidenum">
              <a:rPr lang="vi-VN" smtClean="0"/>
              <a:t>‹#›</a:t>
            </a:fld>
            <a:endParaRPr lang="vi-VN"/>
          </a:p>
        </p:txBody>
      </p:sp>
    </p:spTree>
    <p:extLst>
      <p:ext uri="{BB962C8B-B14F-4D97-AF65-F5344CB8AC3E}">
        <p14:creationId xmlns:p14="http://schemas.microsoft.com/office/powerpoint/2010/main" val="17487932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A9E62D5-DF0E-4E9B-A79F-D4E50E016E0A}" type="datetimeFigureOut">
              <a:rPr lang="vi-VN" smtClean="0"/>
              <a:t>04/08/2022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6851470A-6B65-417C-898B-574FFBAB7BC9}" type="slidenum">
              <a:rPr lang="vi-VN" smtClean="0"/>
              <a:t>‹#›</a:t>
            </a:fld>
            <a:endParaRPr lang="vi-VN"/>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896729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A9E62D5-DF0E-4E9B-A79F-D4E50E016E0A}" type="datetimeFigureOut">
              <a:rPr lang="vi-VN" smtClean="0"/>
              <a:t>04/08/2022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6851470A-6B65-417C-898B-574FFBAB7BC9}" type="slidenum">
              <a:rPr lang="vi-VN" smtClean="0"/>
              <a:t>‹#›</a:t>
            </a:fld>
            <a:endParaRPr lang="vi-VN"/>
          </a:p>
        </p:txBody>
      </p:sp>
    </p:spTree>
    <p:extLst>
      <p:ext uri="{BB962C8B-B14F-4D97-AF65-F5344CB8AC3E}">
        <p14:creationId xmlns:p14="http://schemas.microsoft.com/office/powerpoint/2010/main" val="39484469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A9E62D5-DF0E-4E9B-A79F-D4E50E016E0A}" type="datetimeFigureOut">
              <a:rPr lang="vi-VN" smtClean="0"/>
              <a:t>04/08/2022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6851470A-6B65-417C-898B-574FFBAB7BC9}" type="slidenum">
              <a:rPr lang="vi-VN" smtClean="0"/>
              <a:t>‹#›</a:t>
            </a:fld>
            <a:endParaRPr lang="vi-VN"/>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834183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A9E62D5-DF0E-4E9B-A79F-D4E50E016E0A}" type="datetimeFigureOut">
              <a:rPr lang="vi-VN" smtClean="0"/>
              <a:t>04/08/2022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6851470A-6B65-417C-898B-574FFBAB7BC9}" type="slidenum">
              <a:rPr lang="vi-VN" smtClean="0"/>
              <a:t>‹#›</a:t>
            </a:fld>
            <a:endParaRPr lang="vi-VN"/>
          </a:p>
        </p:txBody>
      </p:sp>
    </p:spTree>
    <p:extLst>
      <p:ext uri="{BB962C8B-B14F-4D97-AF65-F5344CB8AC3E}">
        <p14:creationId xmlns:p14="http://schemas.microsoft.com/office/powerpoint/2010/main" val="39618380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A9E62D5-DF0E-4E9B-A79F-D4E50E016E0A}" type="datetimeFigureOut">
              <a:rPr lang="vi-VN" smtClean="0"/>
              <a:t>04/08/2022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6851470A-6B65-417C-898B-574FFBAB7BC9}" type="slidenum">
              <a:rPr lang="vi-VN" smtClean="0"/>
              <a:t>‹#›</a:t>
            </a:fld>
            <a:endParaRPr lang="vi-VN"/>
          </a:p>
        </p:txBody>
      </p:sp>
    </p:spTree>
    <p:extLst>
      <p:ext uri="{BB962C8B-B14F-4D97-AF65-F5344CB8AC3E}">
        <p14:creationId xmlns:p14="http://schemas.microsoft.com/office/powerpoint/2010/main" val="27866484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A9E62D5-DF0E-4E9B-A79F-D4E50E016E0A}" type="datetimeFigureOut">
              <a:rPr lang="vi-VN" smtClean="0"/>
              <a:t>04/08/2022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6851470A-6B65-417C-898B-574FFBAB7BC9}" type="slidenum">
              <a:rPr lang="vi-VN" smtClean="0"/>
              <a:t>‹#›</a:t>
            </a:fld>
            <a:endParaRPr lang="vi-VN"/>
          </a:p>
        </p:txBody>
      </p:sp>
    </p:spTree>
    <p:extLst>
      <p:ext uri="{BB962C8B-B14F-4D97-AF65-F5344CB8AC3E}">
        <p14:creationId xmlns:p14="http://schemas.microsoft.com/office/powerpoint/2010/main" val="40042189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A9E62D5-DF0E-4E9B-A79F-D4E50E016E0A}" type="datetimeFigureOut">
              <a:rPr lang="vi-VN" smtClean="0"/>
              <a:t>04/08/2022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6851470A-6B65-417C-898B-574FFBAB7BC9}" type="slidenum">
              <a:rPr lang="vi-VN" smtClean="0"/>
              <a:t>‹#›</a:t>
            </a:fld>
            <a:endParaRPr lang="vi-VN"/>
          </a:p>
        </p:txBody>
      </p:sp>
    </p:spTree>
    <p:extLst>
      <p:ext uri="{BB962C8B-B14F-4D97-AF65-F5344CB8AC3E}">
        <p14:creationId xmlns:p14="http://schemas.microsoft.com/office/powerpoint/2010/main" val="8502375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A9E62D5-DF0E-4E9B-A79F-D4E50E016E0A}" type="datetimeFigureOut">
              <a:rPr lang="vi-VN" smtClean="0"/>
              <a:t>04/08/2022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6851470A-6B65-417C-898B-574FFBAB7BC9}" type="slidenum">
              <a:rPr lang="vi-VN" smtClean="0"/>
              <a:t>‹#›</a:t>
            </a:fld>
            <a:endParaRPr lang="vi-VN"/>
          </a:p>
        </p:txBody>
      </p:sp>
    </p:spTree>
    <p:extLst>
      <p:ext uri="{BB962C8B-B14F-4D97-AF65-F5344CB8AC3E}">
        <p14:creationId xmlns:p14="http://schemas.microsoft.com/office/powerpoint/2010/main" val="20313778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A9E62D5-DF0E-4E9B-A79F-D4E50E016E0A}" type="datetimeFigureOut">
              <a:rPr lang="vi-VN" smtClean="0"/>
              <a:t>04/08/2022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6851470A-6B65-417C-898B-574FFBAB7BC9}" type="slidenum">
              <a:rPr lang="vi-VN" smtClean="0"/>
              <a:t>‹#›</a:t>
            </a:fld>
            <a:endParaRPr lang="vi-VN"/>
          </a:p>
        </p:txBody>
      </p:sp>
    </p:spTree>
    <p:extLst>
      <p:ext uri="{BB962C8B-B14F-4D97-AF65-F5344CB8AC3E}">
        <p14:creationId xmlns:p14="http://schemas.microsoft.com/office/powerpoint/2010/main" val="33338020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A9E62D5-DF0E-4E9B-A79F-D4E50E016E0A}" type="datetimeFigureOut">
              <a:rPr lang="vi-VN" smtClean="0"/>
              <a:t>04/08/2022</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6851470A-6B65-417C-898B-574FFBAB7BC9}" type="slidenum">
              <a:rPr lang="vi-VN" smtClean="0"/>
              <a:t>‹#›</a:t>
            </a:fld>
            <a:endParaRPr lang="vi-VN"/>
          </a:p>
        </p:txBody>
      </p:sp>
    </p:spTree>
    <p:extLst>
      <p:ext uri="{BB962C8B-B14F-4D97-AF65-F5344CB8AC3E}">
        <p14:creationId xmlns:p14="http://schemas.microsoft.com/office/powerpoint/2010/main" val="7681998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A9E62D5-DF0E-4E9B-A79F-D4E50E016E0A}" type="datetimeFigureOut">
              <a:rPr lang="vi-VN" smtClean="0"/>
              <a:t>04/08/2022</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6851470A-6B65-417C-898B-574FFBAB7BC9}" type="slidenum">
              <a:rPr lang="vi-VN" smtClean="0"/>
              <a:t>‹#›</a:t>
            </a:fld>
            <a:endParaRPr lang="vi-VN"/>
          </a:p>
        </p:txBody>
      </p:sp>
    </p:spTree>
    <p:extLst>
      <p:ext uri="{BB962C8B-B14F-4D97-AF65-F5344CB8AC3E}">
        <p14:creationId xmlns:p14="http://schemas.microsoft.com/office/powerpoint/2010/main" val="1278279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9E62D5-DF0E-4E9B-A79F-D4E50E016E0A}" type="datetimeFigureOut">
              <a:rPr lang="vi-VN" smtClean="0"/>
              <a:t>04/08/2022</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6851470A-6B65-417C-898B-574FFBAB7BC9}" type="slidenum">
              <a:rPr lang="vi-VN" smtClean="0"/>
              <a:t>‹#›</a:t>
            </a:fld>
            <a:endParaRPr lang="vi-VN"/>
          </a:p>
        </p:txBody>
      </p:sp>
    </p:spTree>
    <p:extLst>
      <p:ext uri="{BB962C8B-B14F-4D97-AF65-F5344CB8AC3E}">
        <p14:creationId xmlns:p14="http://schemas.microsoft.com/office/powerpoint/2010/main" val="42287532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A9E62D5-DF0E-4E9B-A79F-D4E50E016E0A}" type="datetimeFigureOut">
              <a:rPr lang="vi-VN" smtClean="0"/>
              <a:t>04/08/2022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6851470A-6B65-417C-898B-574FFBAB7BC9}" type="slidenum">
              <a:rPr lang="vi-VN" smtClean="0"/>
              <a:t>‹#›</a:t>
            </a:fld>
            <a:endParaRPr lang="vi-VN"/>
          </a:p>
        </p:txBody>
      </p:sp>
    </p:spTree>
    <p:extLst>
      <p:ext uri="{BB962C8B-B14F-4D97-AF65-F5344CB8AC3E}">
        <p14:creationId xmlns:p14="http://schemas.microsoft.com/office/powerpoint/2010/main" val="1894997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A9E62D5-DF0E-4E9B-A79F-D4E50E016E0A}" type="datetimeFigureOut">
              <a:rPr lang="vi-VN" smtClean="0"/>
              <a:t>04/08/2022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6851470A-6B65-417C-898B-574FFBAB7BC9}" type="slidenum">
              <a:rPr lang="vi-VN" smtClean="0"/>
              <a:t>‹#›</a:t>
            </a:fld>
            <a:endParaRPr lang="vi-VN"/>
          </a:p>
        </p:txBody>
      </p:sp>
    </p:spTree>
    <p:extLst>
      <p:ext uri="{BB962C8B-B14F-4D97-AF65-F5344CB8AC3E}">
        <p14:creationId xmlns:p14="http://schemas.microsoft.com/office/powerpoint/2010/main" val="77318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A9E62D5-DF0E-4E9B-A79F-D4E50E016E0A}" type="datetimeFigureOut">
              <a:rPr lang="vi-VN" smtClean="0"/>
              <a:t>04/08/2022</a:t>
            </a:fld>
            <a:endParaRPr lang="vi-VN"/>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851470A-6B65-417C-898B-574FFBAB7BC9}" type="slidenum">
              <a:rPr lang="vi-VN" smtClean="0"/>
              <a:t>‹#›</a:t>
            </a:fld>
            <a:endParaRPr lang="vi-VN"/>
          </a:p>
        </p:txBody>
      </p:sp>
    </p:spTree>
    <p:extLst>
      <p:ext uri="{BB962C8B-B14F-4D97-AF65-F5344CB8AC3E}">
        <p14:creationId xmlns:p14="http://schemas.microsoft.com/office/powerpoint/2010/main" val="4269598526"/>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 id="2147483734" r:id="rId13"/>
    <p:sldLayoutId id="2147483735" r:id="rId14"/>
    <p:sldLayoutId id="2147483736" r:id="rId15"/>
    <p:sldLayoutId id="2147483737"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1.wmf"/><Relationship Id="rId5" Type="http://schemas.openxmlformats.org/officeDocument/2006/relationships/oleObject" Target="../embeddings/oleObject2.bin"/><Relationship Id="rId4" Type="http://schemas.openxmlformats.org/officeDocument/2006/relationships/image" Target="../media/image10.wmf"/></Relationships>
</file>

<file path=ppt/slides/_rels/slide11.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WordArt 9">
            <a:extLst>
              <a:ext uri="{FF2B5EF4-FFF2-40B4-BE49-F238E27FC236}">
                <a16:creationId xmlns:a16="http://schemas.microsoft.com/office/drawing/2014/main" id="{17C989C0-44DD-390F-88A6-2EB21EB056FD}"/>
              </a:ext>
            </a:extLst>
          </p:cNvPr>
          <p:cNvSpPr>
            <a:spLocks noChangeArrowheads="1" noChangeShapeType="1" noTextEdit="1"/>
          </p:cNvSpPr>
          <p:nvPr/>
        </p:nvSpPr>
        <p:spPr bwMode="auto">
          <a:xfrm>
            <a:off x="144379" y="22226"/>
            <a:ext cx="12047621" cy="3025775"/>
          </a:xfrm>
          <a:prstGeom prst="rect">
            <a:avLst/>
          </a:prstGeom>
        </p:spPr>
        <p:txBody>
          <a:bodyPr wrap="none" fromWordArt="1">
            <a:prstTxWarp prst="textDeflate">
              <a:avLst>
                <a:gd name="adj" fmla="val 26227"/>
              </a:avLst>
            </a:prstTxWarp>
          </a:bodyPr>
          <a:lstStyle/>
          <a:p>
            <a:pPr algn="ctr"/>
            <a:r>
              <a:rPr lang="vi-VN" sz="3600" kern="10" dirty="0">
                <a:ln w="9525">
                  <a:solidFill>
                    <a:srgbClr val="000000"/>
                  </a:solidFill>
                  <a:round/>
                  <a:headEnd/>
                  <a:tailEnd/>
                </a:ln>
                <a:solidFill>
                  <a:srgbClr val="CC0000"/>
                </a:solidFill>
                <a:latin typeface="Times New Roman" panose="02020603050405020304" pitchFamily="18" charset="0"/>
                <a:cs typeface="Times New Roman" panose="02020603050405020304" pitchFamily="18" charset="0"/>
              </a:rPr>
              <a:t>CH</a:t>
            </a:r>
            <a:r>
              <a:rPr lang="en-US" sz="3600" kern="10" dirty="0">
                <a:ln w="9525">
                  <a:solidFill>
                    <a:srgbClr val="000000"/>
                  </a:solidFill>
                  <a:round/>
                  <a:headEnd/>
                  <a:tailEnd/>
                </a:ln>
                <a:solidFill>
                  <a:srgbClr val="CC0000"/>
                </a:solidFill>
                <a:latin typeface="Times New Roman" panose="02020603050405020304" pitchFamily="18" charset="0"/>
                <a:cs typeface="Times New Roman" panose="02020603050405020304" pitchFamily="18" charset="0"/>
              </a:rPr>
              <a:t>ƯƠNG 6</a:t>
            </a:r>
            <a:r>
              <a:rPr lang="vi-VN" sz="3600" kern="10" dirty="0">
                <a:ln w="9525">
                  <a:solidFill>
                    <a:srgbClr val="000000"/>
                  </a:solidFill>
                  <a:round/>
                  <a:headEnd/>
                  <a:tailEnd/>
                </a:ln>
                <a:solidFill>
                  <a:srgbClr val="CC0000"/>
                </a:solidFill>
                <a:latin typeface="Times New Roman" panose="02020603050405020304" pitchFamily="18" charset="0"/>
                <a:cs typeface="Times New Roman" panose="02020603050405020304" pitchFamily="18" charset="0"/>
              </a:rPr>
              <a:t>:</a:t>
            </a:r>
          </a:p>
          <a:p>
            <a:pPr algn="ctr"/>
            <a:r>
              <a:rPr lang="vi-VN" sz="3600" kern="10" dirty="0">
                <a:ln w="9525">
                  <a:solidFill>
                    <a:srgbClr val="000000"/>
                  </a:solidFill>
                  <a:round/>
                  <a:headEnd/>
                  <a:tailEnd/>
                </a:ln>
                <a:solidFill>
                  <a:srgbClr val="CC0000"/>
                </a:solidFill>
                <a:latin typeface="Times New Roman" panose="02020603050405020304" pitchFamily="18" charset="0"/>
                <a:cs typeface="Times New Roman" panose="02020603050405020304" pitchFamily="18" charset="0"/>
              </a:rPr>
              <a:t>SINH HỌC VI SINH VẬT</a:t>
            </a:r>
          </a:p>
        </p:txBody>
      </p:sp>
      <p:sp>
        <p:nvSpPr>
          <p:cNvPr id="4" name="WordArt 5">
            <a:extLst>
              <a:ext uri="{FF2B5EF4-FFF2-40B4-BE49-F238E27FC236}">
                <a16:creationId xmlns:a16="http://schemas.microsoft.com/office/drawing/2014/main" id="{16D0FCB7-C530-9F68-85D3-35BEA27A9279}"/>
              </a:ext>
            </a:extLst>
          </p:cNvPr>
          <p:cNvSpPr>
            <a:spLocks noChangeArrowheads="1" noChangeShapeType="1" noTextEdit="1"/>
          </p:cNvSpPr>
          <p:nvPr/>
        </p:nvSpPr>
        <p:spPr bwMode="auto">
          <a:xfrm rot="726270">
            <a:off x="3148265" y="2492927"/>
            <a:ext cx="1400175" cy="1300163"/>
          </a:xfrm>
          <a:prstGeom prst="rect">
            <a:avLst/>
          </a:prstGeom>
        </p:spPr>
        <p:txBody>
          <a:bodyPr wrap="none" fromWordArt="1">
            <a:prstTxWarp prst="textSlantUp">
              <a:avLst>
                <a:gd name="adj" fmla="val 32056"/>
              </a:avLst>
            </a:prstTxWarp>
          </a:bodyPr>
          <a:lstStyle/>
          <a:p>
            <a:pPr algn="ctr"/>
            <a:r>
              <a:rPr lang="vi-VN" sz="3600" b="1" kern="10" dirty="0">
                <a:ln w="9525">
                  <a:solidFill>
                    <a:srgbClr val="0000FF"/>
                  </a:solidFill>
                  <a:round/>
                  <a:headEnd/>
                  <a:tailEnd/>
                </a:ln>
                <a:solidFill>
                  <a:srgbClr val="008000"/>
                </a:solidFill>
                <a:effectLst>
                  <a:outerShdw dist="53882" dir="2700000" algn="ctr" rotWithShape="0">
                    <a:srgbClr val="9999FF">
                      <a:alpha val="79999"/>
                    </a:srgbClr>
                  </a:outerShdw>
                </a:effectLst>
              </a:rPr>
              <a:t>BÀI </a:t>
            </a:r>
            <a:r>
              <a:rPr lang="en-US" sz="3600" b="1" kern="10" dirty="0">
                <a:ln w="9525">
                  <a:solidFill>
                    <a:srgbClr val="0000FF"/>
                  </a:solidFill>
                  <a:round/>
                  <a:headEnd/>
                  <a:tailEnd/>
                </a:ln>
                <a:solidFill>
                  <a:srgbClr val="008000"/>
                </a:solidFill>
                <a:effectLst>
                  <a:outerShdw dist="53882" dir="2700000" algn="ctr" rotWithShape="0">
                    <a:srgbClr val="9999FF">
                      <a:alpha val="79999"/>
                    </a:srgbClr>
                  </a:outerShdw>
                </a:effectLst>
              </a:rPr>
              <a:t>21</a:t>
            </a:r>
            <a:endParaRPr lang="vi-VN" sz="3600" b="1" kern="10" dirty="0">
              <a:ln w="9525">
                <a:solidFill>
                  <a:srgbClr val="0000FF"/>
                </a:solidFill>
                <a:round/>
                <a:headEnd/>
                <a:tailEnd/>
              </a:ln>
              <a:solidFill>
                <a:srgbClr val="008000"/>
              </a:solidFill>
              <a:effectLst>
                <a:outerShdw dist="53882" dir="2700000" algn="ctr" rotWithShape="0">
                  <a:srgbClr val="9999FF">
                    <a:alpha val="79999"/>
                  </a:srgbClr>
                </a:outerShdw>
              </a:effectLst>
            </a:endParaRPr>
          </a:p>
        </p:txBody>
      </p:sp>
      <p:sp>
        <p:nvSpPr>
          <p:cNvPr id="5" name="WordArt 6">
            <a:extLst>
              <a:ext uri="{FF2B5EF4-FFF2-40B4-BE49-F238E27FC236}">
                <a16:creationId xmlns:a16="http://schemas.microsoft.com/office/drawing/2014/main" id="{102FA3B0-CF7A-C8B3-C60F-D95F2E842849}"/>
              </a:ext>
            </a:extLst>
          </p:cNvPr>
          <p:cNvSpPr>
            <a:spLocks noChangeArrowheads="1" noChangeShapeType="1" noTextEdit="1"/>
          </p:cNvSpPr>
          <p:nvPr/>
        </p:nvSpPr>
        <p:spPr bwMode="auto">
          <a:xfrm rot="726270">
            <a:off x="7968917" y="5309771"/>
            <a:ext cx="1400175" cy="1300162"/>
          </a:xfrm>
          <a:prstGeom prst="rect">
            <a:avLst/>
          </a:prstGeom>
        </p:spPr>
        <p:txBody>
          <a:bodyPr wrap="none" fromWordArt="1">
            <a:prstTxWarp prst="textSlantUp">
              <a:avLst>
                <a:gd name="adj" fmla="val 32056"/>
              </a:avLst>
            </a:prstTxWarp>
          </a:bodyPr>
          <a:lstStyle/>
          <a:p>
            <a:pPr algn="ctr"/>
            <a:r>
              <a:rPr lang="vi-VN" sz="3600" b="1" kern="10" dirty="0">
                <a:ln w="9525">
                  <a:solidFill>
                    <a:srgbClr val="0000FF"/>
                  </a:solidFill>
                  <a:round/>
                  <a:headEnd/>
                  <a:tailEnd/>
                </a:ln>
                <a:solidFill>
                  <a:srgbClr val="008000"/>
                </a:solidFill>
                <a:effectLst>
                  <a:outerShdw dist="53882" dir="2700000" algn="ctr" rotWithShape="0">
                    <a:srgbClr val="9999FF">
                      <a:alpha val="79999"/>
                    </a:srgbClr>
                  </a:outerShdw>
                </a:effectLst>
              </a:rPr>
              <a:t>TIẾT ...</a:t>
            </a:r>
          </a:p>
        </p:txBody>
      </p:sp>
      <p:sp>
        <p:nvSpPr>
          <p:cNvPr id="6" name="WordArt 8">
            <a:extLst>
              <a:ext uri="{FF2B5EF4-FFF2-40B4-BE49-F238E27FC236}">
                <a16:creationId xmlns:a16="http://schemas.microsoft.com/office/drawing/2014/main" id="{59CC80DF-36F8-7AB2-AECF-3E088C3C2385}"/>
              </a:ext>
            </a:extLst>
          </p:cNvPr>
          <p:cNvSpPr>
            <a:spLocks noChangeArrowheads="1" noChangeShapeType="1" noTextEdit="1"/>
          </p:cNvSpPr>
          <p:nvPr/>
        </p:nvSpPr>
        <p:spPr bwMode="auto">
          <a:xfrm>
            <a:off x="978568" y="3740301"/>
            <a:ext cx="10379242" cy="1527252"/>
          </a:xfrm>
          <a:prstGeom prst="rect">
            <a:avLst/>
          </a:prstGeom>
        </p:spPr>
        <p:txBody>
          <a:bodyPr wrap="none" fromWordArt="1">
            <a:prstTxWarp prst="textPlain">
              <a:avLst>
                <a:gd name="adj" fmla="val 50000"/>
              </a:avLst>
            </a:prstTxWarp>
          </a:bodyPr>
          <a:lstStyle/>
          <a:p>
            <a:pPr algn="ctr"/>
            <a:r>
              <a:rPr lang="en-US" sz="2000" b="1" kern="10" dirty="0">
                <a:ln w="19050">
                  <a:solidFill>
                    <a:srgbClr val="800000"/>
                  </a:solidFill>
                  <a:round/>
                  <a:headEnd/>
                  <a:tailEnd/>
                </a:ln>
                <a:solidFill>
                  <a:srgbClr val="FF66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TRAO ĐỔI CHẤT, </a:t>
            </a:r>
            <a:r>
              <a:rPr lang="vi-VN" sz="2000" b="1" kern="10" dirty="0">
                <a:ln w="19050">
                  <a:solidFill>
                    <a:srgbClr val="800000"/>
                  </a:solidFill>
                  <a:round/>
                  <a:headEnd/>
                  <a:tailEnd/>
                </a:ln>
                <a:solidFill>
                  <a:srgbClr val="FF66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SINH TRƯỞNG VÀ SINH SẢN </a:t>
            </a:r>
          </a:p>
          <a:p>
            <a:pPr algn="ctr"/>
            <a:r>
              <a:rPr lang="vi-VN" sz="2000" b="1" kern="10" dirty="0">
                <a:ln w="19050">
                  <a:solidFill>
                    <a:srgbClr val="800000"/>
                  </a:solidFill>
                  <a:round/>
                  <a:headEnd/>
                  <a:tailEnd/>
                </a:ln>
                <a:solidFill>
                  <a:srgbClr val="FF66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Ở VI SINH VẬT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Freeform 2">
            <a:extLst>
              <a:ext uri="{FF2B5EF4-FFF2-40B4-BE49-F238E27FC236}">
                <a16:creationId xmlns:a16="http://schemas.microsoft.com/office/drawing/2014/main" id="{1984DB3E-7B37-DEB9-60BA-8B251FAB013A}"/>
              </a:ext>
            </a:extLst>
          </p:cNvPr>
          <p:cNvSpPr>
            <a:spLocks/>
          </p:cNvSpPr>
          <p:nvPr/>
        </p:nvSpPr>
        <p:spPr bwMode="auto">
          <a:xfrm>
            <a:off x="1636713" y="3848100"/>
            <a:ext cx="1352550" cy="1981200"/>
          </a:xfrm>
          <a:custGeom>
            <a:avLst/>
            <a:gdLst>
              <a:gd name="T0" fmla="*/ 2147483647 w 880"/>
              <a:gd name="T1" fmla="*/ 2147483647 h 1252"/>
              <a:gd name="T2" fmla="*/ 0 w 880"/>
              <a:gd name="T3" fmla="*/ 2147483647 h 1252"/>
              <a:gd name="T4" fmla="*/ 2147483647 w 880"/>
              <a:gd name="T5" fmla="*/ 2147483647 h 1252"/>
              <a:gd name="T6" fmla="*/ 2147483647 w 880"/>
              <a:gd name="T7" fmla="*/ 2147483647 h 1252"/>
              <a:gd name="T8" fmla="*/ 2147483647 w 880"/>
              <a:gd name="T9" fmla="*/ 2147483647 h 1252"/>
              <a:gd name="T10" fmla="*/ 2147483647 w 880"/>
              <a:gd name="T11" fmla="*/ 2147483647 h 1252"/>
              <a:gd name="T12" fmla="*/ 2147483647 w 880"/>
              <a:gd name="T13" fmla="*/ 2147483647 h 1252"/>
              <a:gd name="T14" fmla="*/ 2147483647 w 880"/>
              <a:gd name="T15" fmla="*/ 2147483647 h 1252"/>
              <a:gd name="T16" fmla="*/ 2147483647 w 880"/>
              <a:gd name="T17" fmla="*/ 2147483647 h 1252"/>
              <a:gd name="T18" fmla="*/ 2147483647 w 880"/>
              <a:gd name="T19" fmla="*/ 2147483647 h 1252"/>
              <a:gd name="T20" fmla="*/ 2147483647 w 880"/>
              <a:gd name="T21" fmla="*/ 0 h 1252"/>
              <a:gd name="T22" fmla="*/ 2147483647 w 880"/>
              <a:gd name="T23" fmla="*/ 0 h 1252"/>
              <a:gd name="T24" fmla="*/ 2147483647 w 880"/>
              <a:gd name="T25" fmla="*/ 2147483647 h 1252"/>
              <a:gd name="T26" fmla="*/ 2147483647 w 880"/>
              <a:gd name="T27" fmla="*/ 2147483647 h 1252"/>
              <a:gd name="T28" fmla="*/ 2147483647 w 880"/>
              <a:gd name="T29" fmla="*/ 2147483647 h 125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80"/>
              <a:gd name="T46" fmla="*/ 0 h 1252"/>
              <a:gd name="T47" fmla="*/ 880 w 880"/>
              <a:gd name="T48" fmla="*/ 1252 h 125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80" h="1252">
                <a:moveTo>
                  <a:pt x="4" y="136"/>
                </a:moveTo>
                <a:cubicBezTo>
                  <a:pt x="10" y="488"/>
                  <a:pt x="0" y="848"/>
                  <a:pt x="0" y="1200"/>
                </a:cubicBezTo>
                <a:lnTo>
                  <a:pt x="28" y="1232"/>
                </a:lnTo>
                <a:lnTo>
                  <a:pt x="56" y="1252"/>
                </a:lnTo>
                <a:lnTo>
                  <a:pt x="808" y="1252"/>
                </a:lnTo>
                <a:lnTo>
                  <a:pt x="856" y="1244"/>
                </a:lnTo>
                <a:lnTo>
                  <a:pt x="880" y="1208"/>
                </a:lnTo>
                <a:lnTo>
                  <a:pt x="880" y="125"/>
                </a:lnTo>
                <a:lnTo>
                  <a:pt x="864" y="64"/>
                </a:lnTo>
                <a:lnTo>
                  <a:pt x="800" y="20"/>
                </a:lnTo>
                <a:lnTo>
                  <a:pt x="720" y="0"/>
                </a:lnTo>
                <a:lnTo>
                  <a:pt x="136" y="0"/>
                </a:lnTo>
                <a:lnTo>
                  <a:pt x="84" y="16"/>
                </a:lnTo>
                <a:lnTo>
                  <a:pt x="44" y="40"/>
                </a:lnTo>
                <a:lnTo>
                  <a:pt x="8" y="141"/>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86019" name="Freeform 3">
            <a:extLst>
              <a:ext uri="{FF2B5EF4-FFF2-40B4-BE49-F238E27FC236}">
                <a16:creationId xmlns:a16="http://schemas.microsoft.com/office/drawing/2014/main" id="{872A7B09-21A0-DD61-542A-3E48E045434B}"/>
              </a:ext>
            </a:extLst>
          </p:cNvPr>
          <p:cNvSpPr>
            <a:spLocks/>
          </p:cNvSpPr>
          <p:nvPr/>
        </p:nvSpPr>
        <p:spPr bwMode="auto">
          <a:xfrm>
            <a:off x="1643064" y="4894263"/>
            <a:ext cx="1328737" cy="836612"/>
          </a:xfrm>
          <a:custGeom>
            <a:avLst/>
            <a:gdLst>
              <a:gd name="T0" fmla="*/ 2147483647 w 864"/>
              <a:gd name="T1" fmla="*/ 0 h 672"/>
              <a:gd name="T2" fmla="*/ 2147483647 w 864"/>
              <a:gd name="T3" fmla="*/ 2147483647 h 672"/>
              <a:gd name="T4" fmla="*/ 2147483647 w 864"/>
              <a:gd name="T5" fmla="*/ 2147483647 h 672"/>
              <a:gd name="T6" fmla="*/ 2147483647 w 864"/>
              <a:gd name="T7" fmla="*/ 2147483647 h 672"/>
              <a:gd name="T8" fmla="*/ 2147483647 w 864"/>
              <a:gd name="T9" fmla="*/ 2147483647 h 672"/>
              <a:gd name="T10" fmla="*/ 2147483647 w 864"/>
              <a:gd name="T11" fmla="*/ 2147483647 h 672"/>
              <a:gd name="T12" fmla="*/ 2147483647 w 864"/>
              <a:gd name="T13" fmla="*/ 2147483647 h 672"/>
              <a:gd name="T14" fmla="*/ 0 w 864"/>
              <a:gd name="T15" fmla="*/ 2147483647 h 672"/>
              <a:gd name="T16" fmla="*/ 2147483647 w 864"/>
              <a:gd name="T17" fmla="*/ 0 h 6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64"/>
              <a:gd name="T28" fmla="*/ 0 h 672"/>
              <a:gd name="T29" fmla="*/ 864 w 864"/>
              <a:gd name="T30" fmla="*/ 672 h 67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64" h="672">
                <a:moveTo>
                  <a:pt x="8" y="0"/>
                </a:moveTo>
                <a:lnTo>
                  <a:pt x="864" y="4"/>
                </a:lnTo>
                <a:lnTo>
                  <a:pt x="864" y="636"/>
                </a:lnTo>
                <a:lnTo>
                  <a:pt x="848" y="668"/>
                </a:lnTo>
                <a:lnTo>
                  <a:pt x="808" y="672"/>
                </a:lnTo>
                <a:lnTo>
                  <a:pt x="60" y="672"/>
                </a:lnTo>
                <a:lnTo>
                  <a:pt x="40" y="668"/>
                </a:lnTo>
                <a:lnTo>
                  <a:pt x="0" y="624"/>
                </a:lnTo>
                <a:lnTo>
                  <a:pt x="8" y="0"/>
                </a:lnTo>
                <a:close/>
              </a:path>
            </a:pathLst>
          </a:cu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grpSp>
        <p:nvGrpSpPr>
          <p:cNvPr id="2" name="Group 4">
            <a:extLst>
              <a:ext uri="{FF2B5EF4-FFF2-40B4-BE49-F238E27FC236}">
                <a16:creationId xmlns:a16="http://schemas.microsoft.com/office/drawing/2014/main" id="{5E4753D0-8712-A71D-8DEC-89DFE73FF7D1}"/>
              </a:ext>
            </a:extLst>
          </p:cNvPr>
          <p:cNvGrpSpPr>
            <a:grpSpLocks/>
          </p:cNvGrpSpPr>
          <p:nvPr/>
        </p:nvGrpSpPr>
        <p:grpSpPr bwMode="auto">
          <a:xfrm>
            <a:off x="3179763" y="2806700"/>
            <a:ext cx="1636712" cy="1531938"/>
            <a:chOff x="462" y="1246"/>
            <a:chExt cx="1316" cy="1231"/>
          </a:xfrm>
        </p:grpSpPr>
        <p:sp>
          <p:nvSpPr>
            <p:cNvPr id="2106" name="AutoShape 5">
              <a:extLst>
                <a:ext uri="{FF2B5EF4-FFF2-40B4-BE49-F238E27FC236}">
                  <a16:creationId xmlns:a16="http://schemas.microsoft.com/office/drawing/2014/main" id="{B7255E9D-4AC0-D076-96B4-7A00AEDBAB61}"/>
                </a:ext>
              </a:extLst>
            </p:cNvPr>
            <p:cNvSpPr>
              <a:spLocks noChangeArrowheads="1"/>
            </p:cNvSpPr>
            <p:nvPr/>
          </p:nvSpPr>
          <p:spPr bwMode="auto">
            <a:xfrm>
              <a:off x="632" y="1861"/>
              <a:ext cx="1089" cy="616"/>
            </a:xfrm>
            <a:prstGeom prst="flowChartAlternateProcess">
              <a:avLst/>
            </a:prstGeom>
            <a:solidFill>
              <a:srgbClr val="0099FF"/>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2107" name="Freeform 6">
              <a:extLst>
                <a:ext uri="{FF2B5EF4-FFF2-40B4-BE49-F238E27FC236}">
                  <a16:creationId xmlns:a16="http://schemas.microsoft.com/office/drawing/2014/main" id="{8B77D2AD-FCEB-E6B3-806D-163A0872E350}"/>
                </a:ext>
              </a:extLst>
            </p:cNvPr>
            <p:cNvSpPr>
              <a:spLocks/>
            </p:cNvSpPr>
            <p:nvPr/>
          </p:nvSpPr>
          <p:spPr bwMode="auto">
            <a:xfrm>
              <a:off x="462" y="1246"/>
              <a:ext cx="1316" cy="725"/>
            </a:xfrm>
            <a:custGeom>
              <a:avLst/>
              <a:gdLst>
                <a:gd name="T0" fmla="*/ 6 w 1740"/>
                <a:gd name="T1" fmla="*/ 3 h 1129"/>
                <a:gd name="T2" fmla="*/ 6 w 1740"/>
                <a:gd name="T3" fmla="*/ 1 h 1129"/>
                <a:gd name="T4" fmla="*/ 6 w 1740"/>
                <a:gd name="T5" fmla="*/ 1 h 1129"/>
                <a:gd name="T6" fmla="*/ 0 w 1740"/>
                <a:gd name="T7" fmla="*/ 1 h 1129"/>
                <a:gd name="T8" fmla="*/ 8 w 1740"/>
                <a:gd name="T9" fmla="*/ 0 h 1129"/>
                <a:gd name="T10" fmla="*/ 46 w 1740"/>
                <a:gd name="T11" fmla="*/ 0 h 1129"/>
                <a:gd name="T12" fmla="*/ 44 w 1740"/>
                <a:gd name="T13" fmla="*/ 1 h 1129"/>
                <a:gd name="T14" fmla="*/ 44 w 1740"/>
                <a:gd name="T15" fmla="*/ 3 h 1129"/>
                <a:gd name="T16" fmla="*/ 0 60000 65536"/>
                <a:gd name="T17" fmla="*/ 0 60000 65536"/>
                <a:gd name="T18" fmla="*/ 0 60000 65536"/>
                <a:gd name="T19" fmla="*/ 0 60000 65536"/>
                <a:gd name="T20" fmla="*/ 0 60000 65536"/>
                <a:gd name="T21" fmla="*/ 0 60000 65536"/>
                <a:gd name="T22" fmla="*/ 0 60000 65536"/>
                <a:gd name="T23" fmla="*/ 0 60000 65536"/>
                <a:gd name="T24" fmla="*/ 0 w 1740"/>
                <a:gd name="T25" fmla="*/ 0 h 1129"/>
                <a:gd name="T26" fmla="*/ 1740 w 1740"/>
                <a:gd name="T27" fmla="*/ 1129 h 112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40" h="1129">
                  <a:moveTo>
                    <a:pt x="225" y="1129"/>
                  </a:moveTo>
                  <a:lnTo>
                    <a:pt x="225" y="360"/>
                  </a:lnTo>
                  <a:lnTo>
                    <a:pt x="225" y="180"/>
                  </a:lnTo>
                  <a:lnTo>
                    <a:pt x="0" y="45"/>
                  </a:lnTo>
                  <a:lnTo>
                    <a:pt x="285" y="0"/>
                  </a:lnTo>
                  <a:lnTo>
                    <a:pt x="1740" y="0"/>
                  </a:lnTo>
                  <a:lnTo>
                    <a:pt x="1665" y="120"/>
                  </a:lnTo>
                  <a:lnTo>
                    <a:pt x="1665" y="1129"/>
                  </a:lnTo>
                </a:path>
              </a:pathLst>
            </a:custGeom>
            <a:solidFill>
              <a:srgbClr val="0099FF"/>
            </a:solidFill>
            <a:ln w="9525">
              <a:solidFill>
                <a:srgbClr val="000000"/>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vi-VN" b="1"/>
            </a:p>
            <a:p>
              <a:pPr algn="ctr" eaLnBrk="1" hangingPunct="1"/>
              <a:r>
                <a:rPr lang="en-US" altLang="vi-VN" b="1">
                  <a:solidFill>
                    <a:schemeClr val="bg1"/>
                  </a:solidFill>
                </a:rPr>
                <a:t>DD NƯỚC DỪA VÀ CHUỐI</a:t>
              </a:r>
            </a:p>
          </p:txBody>
        </p:sp>
      </p:grpSp>
      <p:sp>
        <p:nvSpPr>
          <p:cNvPr id="86023" name="Freeform 7">
            <a:extLst>
              <a:ext uri="{FF2B5EF4-FFF2-40B4-BE49-F238E27FC236}">
                <a16:creationId xmlns:a16="http://schemas.microsoft.com/office/drawing/2014/main" id="{244D2CD6-D3B0-BDCE-4B1A-1724385EE005}"/>
              </a:ext>
            </a:extLst>
          </p:cNvPr>
          <p:cNvSpPr>
            <a:spLocks/>
          </p:cNvSpPr>
          <p:nvPr/>
        </p:nvSpPr>
        <p:spPr bwMode="auto">
          <a:xfrm>
            <a:off x="2836864" y="3513139"/>
            <a:ext cx="160337" cy="2295525"/>
          </a:xfrm>
          <a:custGeom>
            <a:avLst/>
            <a:gdLst>
              <a:gd name="T0" fmla="*/ 2147483647 w 183"/>
              <a:gd name="T1" fmla="*/ 0 h 1360"/>
              <a:gd name="T2" fmla="*/ 2147483647 w 183"/>
              <a:gd name="T3" fmla="*/ 2147483647 h 1360"/>
              <a:gd name="T4" fmla="*/ 2147483647 w 183"/>
              <a:gd name="T5" fmla="*/ 2147483647 h 1360"/>
              <a:gd name="T6" fmla="*/ 2147483647 w 183"/>
              <a:gd name="T7" fmla="*/ 2147483647 h 1360"/>
              <a:gd name="T8" fmla="*/ 2147483647 w 183"/>
              <a:gd name="T9" fmla="*/ 2147483647 h 1360"/>
              <a:gd name="T10" fmla="*/ 2147483647 w 183"/>
              <a:gd name="T11" fmla="*/ 2147483647 h 1360"/>
              <a:gd name="T12" fmla="*/ 2147483647 w 183"/>
              <a:gd name="T13" fmla="*/ 2147483647 h 1360"/>
              <a:gd name="T14" fmla="*/ 2147483647 w 183"/>
              <a:gd name="T15" fmla="*/ 2147483647 h 1360"/>
              <a:gd name="T16" fmla="*/ 2147483647 w 183"/>
              <a:gd name="T17" fmla="*/ 2147483647 h 1360"/>
              <a:gd name="T18" fmla="*/ 2147483647 w 183"/>
              <a:gd name="T19" fmla="*/ 0 h 13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3"/>
              <a:gd name="T31" fmla="*/ 0 h 1360"/>
              <a:gd name="T32" fmla="*/ 183 w 183"/>
              <a:gd name="T33" fmla="*/ 1360 h 136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3" h="1360">
                <a:moveTo>
                  <a:pt x="122" y="0"/>
                </a:moveTo>
                <a:cubicBezTo>
                  <a:pt x="116" y="0"/>
                  <a:pt x="91" y="17"/>
                  <a:pt x="80" y="100"/>
                </a:cubicBezTo>
                <a:cubicBezTo>
                  <a:pt x="69" y="183"/>
                  <a:pt x="67" y="344"/>
                  <a:pt x="54" y="500"/>
                </a:cubicBezTo>
                <a:cubicBezTo>
                  <a:pt x="41" y="656"/>
                  <a:pt x="3" y="901"/>
                  <a:pt x="2" y="1034"/>
                </a:cubicBezTo>
                <a:cubicBezTo>
                  <a:pt x="0" y="1166"/>
                  <a:pt x="22" y="1245"/>
                  <a:pt x="44" y="1295"/>
                </a:cubicBezTo>
                <a:cubicBezTo>
                  <a:pt x="65" y="1345"/>
                  <a:pt x="110" y="1360"/>
                  <a:pt x="132" y="1334"/>
                </a:cubicBezTo>
                <a:cubicBezTo>
                  <a:pt x="155" y="1308"/>
                  <a:pt x="176" y="1262"/>
                  <a:pt x="180" y="1138"/>
                </a:cubicBezTo>
                <a:cubicBezTo>
                  <a:pt x="183" y="1014"/>
                  <a:pt x="164" y="764"/>
                  <a:pt x="153" y="591"/>
                </a:cubicBezTo>
                <a:cubicBezTo>
                  <a:pt x="142" y="418"/>
                  <a:pt x="119" y="198"/>
                  <a:pt x="114" y="100"/>
                </a:cubicBezTo>
                <a:cubicBezTo>
                  <a:pt x="109" y="2"/>
                  <a:pt x="128" y="0"/>
                  <a:pt x="122" y="0"/>
                </a:cubicBezTo>
                <a:close/>
              </a:path>
            </a:pathLst>
          </a:cu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2056" name="Text Box 10">
            <a:extLst>
              <a:ext uri="{FF2B5EF4-FFF2-40B4-BE49-F238E27FC236}">
                <a16:creationId xmlns:a16="http://schemas.microsoft.com/office/drawing/2014/main" id="{D9C70632-3769-A3F6-E53A-49BEC33BA08D}"/>
              </a:ext>
            </a:extLst>
          </p:cNvPr>
          <p:cNvSpPr txBox="1">
            <a:spLocks noChangeArrowheads="1"/>
          </p:cNvSpPr>
          <p:nvPr/>
        </p:nvSpPr>
        <p:spPr bwMode="auto">
          <a:xfrm>
            <a:off x="2660651" y="4984750"/>
            <a:ext cx="301942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vi-VN" sz="2800"/>
              <a:t>  Bình nuôi cấy VK</a:t>
            </a:r>
            <a:endParaRPr lang="vi-VN" altLang="vi-VN" sz="2800"/>
          </a:p>
        </p:txBody>
      </p:sp>
      <p:sp>
        <p:nvSpPr>
          <p:cNvPr id="2057" name="Line 14">
            <a:extLst>
              <a:ext uri="{FF2B5EF4-FFF2-40B4-BE49-F238E27FC236}">
                <a16:creationId xmlns:a16="http://schemas.microsoft.com/office/drawing/2014/main" id="{B840E47F-F5DF-FB8D-F117-5D1791B70409}"/>
              </a:ext>
            </a:extLst>
          </p:cNvPr>
          <p:cNvSpPr>
            <a:spLocks noChangeShapeType="1"/>
          </p:cNvSpPr>
          <p:nvPr/>
        </p:nvSpPr>
        <p:spPr bwMode="auto">
          <a:xfrm>
            <a:off x="5591176" y="1981201"/>
            <a:ext cx="47625" cy="47418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grpSp>
        <p:nvGrpSpPr>
          <p:cNvPr id="3" name="Group 3">
            <a:extLst>
              <a:ext uri="{FF2B5EF4-FFF2-40B4-BE49-F238E27FC236}">
                <a16:creationId xmlns:a16="http://schemas.microsoft.com/office/drawing/2014/main" id="{4C7E55B4-6033-E09F-2E1B-C7E832042AE6}"/>
              </a:ext>
            </a:extLst>
          </p:cNvPr>
          <p:cNvGrpSpPr>
            <a:grpSpLocks/>
          </p:cNvGrpSpPr>
          <p:nvPr/>
        </p:nvGrpSpPr>
        <p:grpSpPr bwMode="auto">
          <a:xfrm>
            <a:off x="7600951" y="4559300"/>
            <a:ext cx="1255713" cy="1435100"/>
            <a:chOff x="3152" y="2568"/>
            <a:chExt cx="817" cy="907"/>
          </a:xfrm>
        </p:grpSpPr>
        <p:sp>
          <p:nvSpPr>
            <p:cNvPr id="2103" name="Rectangle 4">
              <a:extLst>
                <a:ext uri="{FF2B5EF4-FFF2-40B4-BE49-F238E27FC236}">
                  <a16:creationId xmlns:a16="http://schemas.microsoft.com/office/drawing/2014/main" id="{73BA8B58-236E-B165-CE8D-32C6AA2EA305}"/>
                </a:ext>
              </a:extLst>
            </p:cNvPr>
            <p:cNvSpPr>
              <a:spLocks noChangeArrowheads="1"/>
            </p:cNvSpPr>
            <p:nvPr/>
          </p:nvSpPr>
          <p:spPr bwMode="auto">
            <a:xfrm>
              <a:off x="3423" y="2568"/>
              <a:ext cx="318" cy="182"/>
            </a:xfrm>
            <a:prstGeom prst="rect">
              <a:avLst/>
            </a:prstGeom>
            <a:gradFill rotWithShape="1">
              <a:gsLst>
                <a:gs pos="0">
                  <a:srgbClr val="47765E"/>
                </a:gs>
                <a:gs pos="50000">
                  <a:srgbClr val="99FFCC"/>
                </a:gs>
                <a:gs pos="100000">
                  <a:srgbClr val="47765E"/>
                </a:gs>
              </a:gsLst>
              <a:lin ang="0" scaled="1"/>
            </a:gra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2104" name="Oval 5">
              <a:extLst>
                <a:ext uri="{FF2B5EF4-FFF2-40B4-BE49-F238E27FC236}">
                  <a16:creationId xmlns:a16="http://schemas.microsoft.com/office/drawing/2014/main" id="{5D08D8E2-CCEB-221C-B1CD-90C606AD51BA}"/>
                </a:ext>
              </a:extLst>
            </p:cNvPr>
            <p:cNvSpPr>
              <a:spLocks noChangeArrowheads="1"/>
            </p:cNvSpPr>
            <p:nvPr/>
          </p:nvSpPr>
          <p:spPr bwMode="auto">
            <a:xfrm>
              <a:off x="3152" y="2704"/>
              <a:ext cx="817" cy="771"/>
            </a:xfrm>
            <a:prstGeom prst="ellipse">
              <a:avLst/>
            </a:prstGeom>
            <a:gradFill rotWithShape="1">
              <a:gsLst>
                <a:gs pos="0">
                  <a:srgbClr val="47765E"/>
                </a:gs>
                <a:gs pos="50000">
                  <a:srgbClr val="99FFCC"/>
                </a:gs>
                <a:gs pos="100000">
                  <a:srgbClr val="47765E"/>
                </a:gs>
              </a:gsLst>
              <a:lin ang="0" scaled="1"/>
            </a:gra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2105" name="Oval 6">
              <a:extLst>
                <a:ext uri="{FF2B5EF4-FFF2-40B4-BE49-F238E27FC236}">
                  <a16:creationId xmlns:a16="http://schemas.microsoft.com/office/drawing/2014/main" id="{1BA24B2E-D54A-4125-3732-D90B018C37AB}"/>
                </a:ext>
              </a:extLst>
            </p:cNvPr>
            <p:cNvSpPr>
              <a:spLocks noChangeArrowheads="1"/>
            </p:cNvSpPr>
            <p:nvPr/>
          </p:nvSpPr>
          <p:spPr bwMode="auto">
            <a:xfrm>
              <a:off x="3424" y="2659"/>
              <a:ext cx="318" cy="91"/>
            </a:xfrm>
            <a:prstGeom prst="ellipse">
              <a:avLst/>
            </a:prstGeom>
            <a:gradFill rotWithShape="1">
              <a:gsLst>
                <a:gs pos="0">
                  <a:srgbClr val="47765E"/>
                </a:gs>
                <a:gs pos="50000">
                  <a:srgbClr val="99FFCC"/>
                </a:gs>
                <a:gs pos="100000">
                  <a:srgbClr val="47765E"/>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grpSp>
      <p:sp>
        <p:nvSpPr>
          <p:cNvPr id="63" name="Rectangle 7">
            <a:extLst>
              <a:ext uri="{FF2B5EF4-FFF2-40B4-BE49-F238E27FC236}">
                <a16:creationId xmlns:a16="http://schemas.microsoft.com/office/drawing/2014/main" id="{B73BC964-EC54-F9F1-D510-99D004193769}"/>
              </a:ext>
            </a:extLst>
          </p:cNvPr>
          <p:cNvSpPr>
            <a:spLocks noChangeArrowheads="1"/>
          </p:cNvSpPr>
          <p:nvPr/>
        </p:nvSpPr>
        <p:spPr bwMode="auto">
          <a:xfrm rot="18633855">
            <a:off x="8533607" y="4488657"/>
            <a:ext cx="790575" cy="211138"/>
          </a:xfrm>
          <a:prstGeom prst="rect">
            <a:avLst/>
          </a:prstGeom>
          <a:gradFill rotWithShape="1">
            <a:gsLst>
              <a:gs pos="0">
                <a:srgbClr val="47765E"/>
              </a:gs>
              <a:gs pos="50000">
                <a:srgbClr val="99FFCC"/>
              </a:gs>
              <a:gs pos="100000">
                <a:srgbClr val="47765E"/>
              </a:gs>
            </a:gsLst>
            <a:lin ang="2700000" scaled="1"/>
          </a:gra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grpSp>
        <p:nvGrpSpPr>
          <p:cNvPr id="4" name="Group 8">
            <a:extLst>
              <a:ext uri="{FF2B5EF4-FFF2-40B4-BE49-F238E27FC236}">
                <a16:creationId xmlns:a16="http://schemas.microsoft.com/office/drawing/2014/main" id="{8189671A-29F7-4F24-F2A9-D00ECD27BF6C}"/>
              </a:ext>
            </a:extLst>
          </p:cNvPr>
          <p:cNvGrpSpPr>
            <a:grpSpLocks/>
          </p:cNvGrpSpPr>
          <p:nvPr/>
        </p:nvGrpSpPr>
        <p:grpSpPr bwMode="auto">
          <a:xfrm>
            <a:off x="7324725" y="3944939"/>
            <a:ext cx="908050" cy="1868487"/>
            <a:chOff x="3605" y="2432"/>
            <a:chExt cx="590" cy="1180"/>
          </a:xfrm>
        </p:grpSpPr>
        <p:sp>
          <p:nvSpPr>
            <p:cNvPr id="2099" name="Rectangle 9">
              <a:extLst>
                <a:ext uri="{FF2B5EF4-FFF2-40B4-BE49-F238E27FC236}">
                  <a16:creationId xmlns:a16="http://schemas.microsoft.com/office/drawing/2014/main" id="{E513C97E-C0B2-68EB-EB76-17A0294152C6}"/>
                </a:ext>
              </a:extLst>
            </p:cNvPr>
            <p:cNvSpPr>
              <a:spLocks noChangeArrowheads="1"/>
            </p:cNvSpPr>
            <p:nvPr/>
          </p:nvSpPr>
          <p:spPr bwMode="auto">
            <a:xfrm>
              <a:off x="4150" y="2478"/>
              <a:ext cx="45" cy="1134"/>
            </a:xfrm>
            <a:prstGeom prst="rect">
              <a:avLst/>
            </a:prstGeom>
            <a:gradFill rotWithShape="1">
              <a:gsLst>
                <a:gs pos="0">
                  <a:srgbClr val="765E76"/>
                </a:gs>
                <a:gs pos="50000">
                  <a:srgbClr val="FFCCFF"/>
                </a:gs>
                <a:gs pos="100000">
                  <a:srgbClr val="765E76"/>
                </a:gs>
              </a:gsLst>
              <a:lin ang="0" scaled="1"/>
            </a:gra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2100" name="Rectangle 10">
              <a:extLst>
                <a:ext uri="{FF2B5EF4-FFF2-40B4-BE49-F238E27FC236}">
                  <a16:creationId xmlns:a16="http://schemas.microsoft.com/office/drawing/2014/main" id="{165126C1-BCCF-0653-72D6-0D94FB1092D2}"/>
                </a:ext>
              </a:extLst>
            </p:cNvPr>
            <p:cNvSpPr>
              <a:spLocks noChangeArrowheads="1"/>
            </p:cNvSpPr>
            <p:nvPr/>
          </p:nvSpPr>
          <p:spPr bwMode="auto">
            <a:xfrm>
              <a:off x="3605" y="2432"/>
              <a:ext cx="590" cy="46"/>
            </a:xfrm>
            <a:prstGeom prst="rect">
              <a:avLst/>
            </a:prstGeom>
            <a:gradFill rotWithShape="1">
              <a:gsLst>
                <a:gs pos="0">
                  <a:srgbClr val="765E76"/>
                </a:gs>
                <a:gs pos="50000">
                  <a:srgbClr val="FFCCFF"/>
                </a:gs>
                <a:gs pos="100000">
                  <a:srgbClr val="765E76"/>
                </a:gs>
              </a:gsLst>
              <a:lin ang="5400000" scaled="1"/>
            </a:gra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2101" name="Oval 11">
              <a:extLst>
                <a:ext uri="{FF2B5EF4-FFF2-40B4-BE49-F238E27FC236}">
                  <a16:creationId xmlns:a16="http://schemas.microsoft.com/office/drawing/2014/main" id="{45E79AB2-2655-949F-ED22-267F08D7727A}"/>
                </a:ext>
              </a:extLst>
            </p:cNvPr>
            <p:cNvSpPr>
              <a:spLocks noChangeArrowheads="1"/>
            </p:cNvSpPr>
            <p:nvPr/>
          </p:nvSpPr>
          <p:spPr bwMode="auto">
            <a:xfrm>
              <a:off x="3696" y="2432"/>
              <a:ext cx="136" cy="46"/>
            </a:xfrm>
            <a:prstGeom prst="ellipse">
              <a:avLst/>
            </a:prstGeom>
            <a:solidFill>
              <a:schemeClr val="bg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2102" name="Line 12">
              <a:extLst>
                <a:ext uri="{FF2B5EF4-FFF2-40B4-BE49-F238E27FC236}">
                  <a16:creationId xmlns:a16="http://schemas.microsoft.com/office/drawing/2014/main" id="{C251FBB8-DB66-16DF-A750-DC88D1AA7554}"/>
                </a:ext>
              </a:extLst>
            </p:cNvPr>
            <p:cNvSpPr>
              <a:spLocks noChangeShapeType="1"/>
            </p:cNvSpPr>
            <p:nvPr/>
          </p:nvSpPr>
          <p:spPr bwMode="auto">
            <a:xfrm>
              <a:off x="4150" y="2478"/>
              <a:ext cx="45" cy="1"/>
            </a:xfrm>
            <a:prstGeom prst="line">
              <a:avLst/>
            </a:prstGeom>
            <a:noFill/>
            <a:ln w="28575">
              <a:solidFill>
                <a:srgbClr val="FFCCFF"/>
              </a:solidFill>
              <a:round/>
              <a:headEnd/>
              <a:tailEnd/>
            </a:ln>
            <a:extLst>
              <a:ext uri="{909E8E84-426E-40DD-AFC4-6F175D3DCCD1}">
                <a14:hiddenFill xmlns:a14="http://schemas.microsoft.com/office/drawing/2010/main">
                  <a:noFill/>
                </a14:hiddenFill>
              </a:ext>
            </a:extLst>
          </p:spPr>
          <p:txBody>
            <a:bodyPr wrap="none"/>
            <a:lstStyle/>
            <a:p>
              <a:endParaRPr lang="vi-VN"/>
            </a:p>
          </p:txBody>
        </p:sp>
      </p:grpSp>
      <p:grpSp>
        <p:nvGrpSpPr>
          <p:cNvPr id="5" name="Group 13">
            <a:extLst>
              <a:ext uri="{FF2B5EF4-FFF2-40B4-BE49-F238E27FC236}">
                <a16:creationId xmlns:a16="http://schemas.microsoft.com/office/drawing/2014/main" id="{863DD60A-331E-0117-CABD-520A30AD2C30}"/>
              </a:ext>
            </a:extLst>
          </p:cNvPr>
          <p:cNvGrpSpPr>
            <a:grpSpLocks/>
          </p:cNvGrpSpPr>
          <p:nvPr/>
        </p:nvGrpSpPr>
        <p:grpSpPr bwMode="auto">
          <a:xfrm>
            <a:off x="8001000" y="1524000"/>
            <a:ext cx="2374900" cy="3232150"/>
            <a:chOff x="4013" y="572"/>
            <a:chExt cx="1544" cy="2041"/>
          </a:xfrm>
        </p:grpSpPr>
        <p:grpSp>
          <p:nvGrpSpPr>
            <p:cNvPr id="2092" name="Group 14">
              <a:extLst>
                <a:ext uri="{FF2B5EF4-FFF2-40B4-BE49-F238E27FC236}">
                  <a16:creationId xmlns:a16="http://schemas.microsoft.com/office/drawing/2014/main" id="{88958493-523B-E110-8CF6-41BA38ABA14A}"/>
                </a:ext>
              </a:extLst>
            </p:cNvPr>
            <p:cNvGrpSpPr>
              <a:grpSpLocks/>
            </p:cNvGrpSpPr>
            <p:nvPr/>
          </p:nvGrpSpPr>
          <p:grpSpPr bwMode="auto">
            <a:xfrm>
              <a:off x="4559" y="572"/>
              <a:ext cx="590" cy="861"/>
              <a:chOff x="4649" y="709"/>
              <a:chExt cx="590" cy="861"/>
            </a:xfrm>
          </p:grpSpPr>
          <p:grpSp>
            <p:nvGrpSpPr>
              <p:cNvPr id="2095" name="Group 15">
                <a:extLst>
                  <a:ext uri="{FF2B5EF4-FFF2-40B4-BE49-F238E27FC236}">
                    <a16:creationId xmlns:a16="http://schemas.microsoft.com/office/drawing/2014/main" id="{C92DC5F3-301E-A562-6F7B-8B3A66FF21DC}"/>
                  </a:ext>
                </a:extLst>
              </p:cNvPr>
              <p:cNvGrpSpPr>
                <a:grpSpLocks/>
              </p:cNvGrpSpPr>
              <p:nvPr/>
            </p:nvGrpSpPr>
            <p:grpSpPr bwMode="auto">
              <a:xfrm>
                <a:off x="4649" y="709"/>
                <a:ext cx="590" cy="861"/>
                <a:chOff x="4649" y="709"/>
                <a:chExt cx="590" cy="861"/>
              </a:xfrm>
            </p:grpSpPr>
            <p:sp>
              <p:nvSpPr>
                <p:cNvPr id="2097" name="Freeform 16">
                  <a:extLst>
                    <a:ext uri="{FF2B5EF4-FFF2-40B4-BE49-F238E27FC236}">
                      <a16:creationId xmlns:a16="http://schemas.microsoft.com/office/drawing/2014/main" id="{B860F175-07E0-DB4E-78D5-540999A4851D}"/>
                    </a:ext>
                  </a:extLst>
                </p:cNvPr>
                <p:cNvSpPr>
                  <a:spLocks/>
                </p:cNvSpPr>
                <p:nvPr/>
              </p:nvSpPr>
              <p:spPr bwMode="auto">
                <a:xfrm>
                  <a:off x="4649" y="709"/>
                  <a:ext cx="590" cy="861"/>
                </a:xfrm>
                <a:custGeom>
                  <a:avLst/>
                  <a:gdLst>
                    <a:gd name="T0" fmla="*/ 0 w 590"/>
                    <a:gd name="T1" fmla="*/ 226 h 861"/>
                    <a:gd name="T2" fmla="*/ 0 w 590"/>
                    <a:gd name="T3" fmla="*/ 816 h 861"/>
                    <a:gd name="T4" fmla="*/ 13 w 590"/>
                    <a:gd name="T5" fmla="*/ 839 h 861"/>
                    <a:gd name="T6" fmla="*/ 45 w 590"/>
                    <a:gd name="T7" fmla="*/ 861 h 861"/>
                    <a:gd name="T8" fmla="*/ 544 w 590"/>
                    <a:gd name="T9" fmla="*/ 861 h 861"/>
                    <a:gd name="T10" fmla="*/ 571 w 590"/>
                    <a:gd name="T11" fmla="*/ 839 h 861"/>
                    <a:gd name="T12" fmla="*/ 590 w 590"/>
                    <a:gd name="T13" fmla="*/ 816 h 861"/>
                    <a:gd name="T14" fmla="*/ 590 w 590"/>
                    <a:gd name="T15" fmla="*/ 226 h 861"/>
                    <a:gd name="T16" fmla="*/ 363 w 590"/>
                    <a:gd name="T17" fmla="*/ 136 h 861"/>
                    <a:gd name="T18" fmla="*/ 363 w 590"/>
                    <a:gd name="T19" fmla="*/ 45 h 861"/>
                    <a:gd name="T20" fmla="*/ 408 w 590"/>
                    <a:gd name="T21" fmla="*/ 45 h 861"/>
                    <a:gd name="T22" fmla="*/ 408 w 590"/>
                    <a:gd name="T23" fmla="*/ 0 h 861"/>
                    <a:gd name="T24" fmla="*/ 181 w 590"/>
                    <a:gd name="T25" fmla="*/ 0 h 861"/>
                    <a:gd name="T26" fmla="*/ 181 w 590"/>
                    <a:gd name="T27" fmla="*/ 45 h 861"/>
                    <a:gd name="T28" fmla="*/ 227 w 590"/>
                    <a:gd name="T29" fmla="*/ 45 h 861"/>
                    <a:gd name="T30" fmla="*/ 227 w 590"/>
                    <a:gd name="T31" fmla="*/ 136 h 861"/>
                    <a:gd name="T32" fmla="*/ 0 w 590"/>
                    <a:gd name="T33" fmla="*/ 226 h 86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90"/>
                    <a:gd name="T52" fmla="*/ 0 h 861"/>
                    <a:gd name="T53" fmla="*/ 590 w 590"/>
                    <a:gd name="T54" fmla="*/ 861 h 86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90" h="861">
                      <a:moveTo>
                        <a:pt x="0" y="226"/>
                      </a:moveTo>
                      <a:lnTo>
                        <a:pt x="0" y="816"/>
                      </a:lnTo>
                      <a:lnTo>
                        <a:pt x="13" y="839"/>
                      </a:lnTo>
                      <a:lnTo>
                        <a:pt x="45" y="861"/>
                      </a:lnTo>
                      <a:lnTo>
                        <a:pt x="544" y="861"/>
                      </a:lnTo>
                      <a:lnTo>
                        <a:pt x="571" y="839"/>
                      </a:lnTo>
                      <a:lnTo>
                        <a:pt x="590" y="816"/>
                      </a:lnTo>
                      <a:lnTo>
                        <a:pt x="590" y="226"/>
                      </a:lnTo>
                      <a:lnTo>
                        <a:pt x="363" y="136"/>
                      </a:lnTo>
                      <a:lnTo>
                        <a:pt x="363" y="45"/>
                      </a:lnTo>
                      <a:lnTo>
                        <a:pt x="408" y="45"/>
                      </a:lnTo>
                      <a:lnTo>
                        <a:pt x="408" y="0"/>
                      </a:lnTo>
                      <a:lnTo>
                        <a:pt x="181" y="0"/>
                      </a:lnTo>
                      <a:lnTo>
                        <a:pt x="181" y="45"/>
                      </a:lnTo>
                      <a:lnTo>
                        <a:pt x="227" y="45"/>
                      </a:lnTo>
                      <a:lnTo>
                        <a:pt x="227" y="136"/>
                      </a:lnTo>
                      <a:lnTo>
                        <a:pt x="0" y="226"/>
                      </a:lnTo>
                      <a:close/>
                    </a:path>
                  </a:pathLst>
                </a:custGeom>
                <a:gradFill rotWithShape="1">
                  <a:gsLst>
                    <a:gs pos="0">
                      <a:srgbClr val="5E7676"/>
                    </a:gs>
                    <a:gs pos="50000">
                      <a:srgbClr val="CCFFFF"/>
                    </a:gs>
                    <a:gs pos="100000">
                      <a:srgbClr val="5E7676"/>
                    </a:gs>
                  </a:gsLst>
                  <a:lin ang="0" scaled="1"/>
                </a:gradFill>
                <a:ln w="9525">
                  <a:solidFill>
                    <a:schemeClr val="tx1"/>
                  </a:solidFill>
                  <a:round/>
                  <a:headEnd/>
                  <a:tailEnd/>
                </a:ln>
              </p:spPr>
              <p:txBody>
                <a:bodyPr wrap="none"/>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2098" name="Freeform 17">
                  <a:extLst>
                    <a:ext uri="{FF2B5EF4-FFF2-40B4-BE49-F238E27FC236}">
                      <a16:creationId xmlns:a16="http://schemas.microsoft.com/office/drawing/2014/main" id="{B90D45F6-1AD1-91B2-FFD9-F2FABB68D79D}"/>
                    </a:ext>
                  </a:extLst>
                </p:cNvPr>
                <p:cNvSpPr>
                  <a:spLocks/>
                </p:cNvSpPr>
                <p:nvPr/>
              </p:nvSpPr>
              <p:spPr bwMode="auto">
                <a:xfrm>
                  <a:off x="4662" y="1164"/>
                  <a:ext cx="564" cy="384"/>
                </a:xfrm>
                <a:custGeom>
                  <a:avLst/>
                  <a:gdLst>
                    <a:gd name="T0" fmla="*/ 0 w 564"/>
                    <a:gd name="T1" fmla="*/ 0 h 384"/>
                    <a:gd name="T2" fmla="*/ 0 w 564"/>
                    <a:gd name="T3" fmla="*/ 360 h 384"/>
                    <a:gd name="T4" fmla="*/ 72 w 564"/>
                    <a:gd name="T5" fmla="*/ 384 h 384"/>
                    <a:gd name="T6" fmla="*/ 504 w 564"/>
                    <a:gd name="T7" fmla="*/ 384 h 384"/>
                    <a:gd name="T8" fmla="*/ 564 w 564"/>
                    <a:gd name="T9" fmla="*/ 354 h 384"/>
                    <a:gd name="T10" fmla="*/ 564 w 564"/>
                    <a:gd name="T11" fmla="*/ 6 h 384"/>
                    <a:gd name="T12" fmla="*/ 0 w 564"/>
                    <a:gd name="T13" fmla="*/ 0 h 384"/>
                    <a:gd name="T14" fmla="*/ 0 60000 65536"/>
                    <a:gd name="T15" fmla="*/ 0 60000 65536"/>
                    <a:gd name="T16" fmla="*/ 0 60000 65536"/>
                    <a:gd name="T17" fmla="*/ 0 60000 65536"/>
                    <a:gd name="T18" fmla="*/ 0 60000 65536"/>
                    <a:gd name="T19" fmla="*/ 0 60000 65536"/>
                    <a:gd name="T20" fmla="*/ 0 60000 65536"/>
                    <a:gd name="T21" fmla="*/ 0 w 564"/>
                    <a:gd name="T22" fmla="*/ 0 h 384"/>
                    <a:gd name="T23" fmla="*/ 564 w 564"/>
                    <a:gd name="T24" fmla="*/ 384 h 38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4" h="384">
                      <a:moveTo>
                        <a:pt x="0" y="0"/>
                      </a:moveTo>
                      <a:lnTo>
                        <a:pt x="0" y="360"/>
                      </a:lnTo>
                      <a:lnTo>
                        <a:pt x="72" y="384"/>
                      </a:lnTo>
                      <a:lnTo>
                        <a:pt x="504" y="384"/>
                      </a:lnTo>
                      <a:lnTo>
                        <a:pt x="564" y="354"/>
                      </a:lnTo>
                      <a:lnTo>
                        <a:pt x="564" y="6"/>
                      </a:lnTo>
                      <a:lnTo>
                        <a:pt x="0" y="0"/>
                      </a:lnTo>
                      <a:close/>
                    </a:path>
                  </a:pathLst>
                </a:custGeom>
                <a:solidFill>
                  <a:srgbClr val="FF00FF"/>
                </a:solidFill>
                <a:ln w="9525">
                  <a:solidFill>
                    <a:schemeClr val="tx1"/>
                  </a:solidFill>
                  <a:round/>
                  <a:headEnd/>
                  <a:tailEnd/>
                </a:ln>
              </p:spPr>
              <p:txBody>
                <a:bodyPr wrap="none"/>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grpSp>
          <p:sp>
            <p:nvSpPr>
              <p:cNvPr id="2096" name="Line 18">
                <a:extLst>
                  <a:ext uri="{FF2B5EF4-FFF2-40B4-BE49-F238E27FC236}">
                    <a16:creationId xmlns:a16="http://schemas.microsoft.com/office/drawing/2014/main" id="{5CA8D8C1-51F7-444F-9CE3-49E1F784B007}"/>
                  </a:ext>
                </a:extLst>
              </p:cNvPr>
              <p:cNvSpPr>
                <a:spLocks noChangeShapeType="1"/>
              </p:cNvSpPr>
              <p:nvPr/>
            </p:nvSpPr>
            <p:spPr bwMode="auto">
              <a:xfrm>
                <a:off x="4876" y="754"/>
                <a:ext cx="136" cy="1"/>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vi-VN"/>
              </a:p>
            </p:txBody>
          </p:sp>
        </p:grpSp>
        <p:sp>
          <p:nvSpPr>
            <p:cNvPr id="2093" name="Rectangle 19">
              <a:extLst>
                <a:ext uri="{FF2B5EF4-FFF2-40B4-BE49-F238E27FC236}">
                  <a16:creationId xmlns:a16="http://schemas.microsoft.com/office/drawing/2014/main" id="{3284078F-1378-0A1B-78A5-0A2B16A345C4}"/>
                </a:ext>
              </a:extLst>
            </p:cNvPr>
            <p:cNvSpPr>
              <a:spLocks noChangeArrowheads="1"/>
            </p:cNvSpPr>
            <p:nvPr/>
          </p:nvSpPr>
          <p:spPr bwMode="auto">
            <a:xfrm>
              <a:off x="4013" y="2341"/>
              <a:ext cx="318" cy="272"/>
            </a:xfrm>
            <a:prstGeom prst="rect">
              <a:avLst/>
            </a:prstGeom>
            <a:gradFill rotWithShape="1">
              <a:gsLst>
                <a:gs pos="0">
                  <a:srgbClr val="5E5E00"/>
                </a:gs>
                <a:gs pos="50000">
                  <a:srgbClr val="CCCC00"/>
                </a:gs>
                <a:gs pos="100000">
                  <a:srgbClr val="5E5E00"/>
                </a:gs>
              </a:gsLst>
              <a:lin ang="0" scaled="1"/>
            </a:gra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2" name="Rectangle 20">
              <a:extLst>
                <a:ext uri="{FF2B5EF4-FFF2-40B4-BE49-F238E27FC236}">
                  <a16:creationId xmlns:a16="http://schemas.microsoft.com/office/drawing/2014/main" id="{FD96466A-F610-88BD-23F3-0EB64A0F4CE4}"/>
                </a:ext>
              </a:extLst>
            </p:cNvPr>
            <p:cNvSpPr>
              <a:spLocks noChangeArrowheads="1"/>
            </p:cNvSpPr>
            <p:nvPr/>
          </p:nvSpPr>
          <p:spPr bwMode="auto">
            <a:xfrm>
              <a:off x="4423" y="1434"/>
              <a:ext cx="1134" cy="227"/>
            </a:xfrm>
            <a:prstGeom prst="rect">
              <a:avLst/>
            </a:prstGeom>
            <a:gradFill rotWithShape="1">
              <a:gsLst>
                <a:gs pos="0">
                  <a:schemeClr val="folHlink">
                    <a:gamma/>
                    <a:shade val="46275"/>
                    <a:invGamma/>
                  </a:schemeClr>
                </a:gs>
                <a:gs pos="100000">
                  <a:schemeClr val="folHlink"/>
                </a:gs>
              </a:gsLst>
              <a:lin ang="0" scaled="1"/>
            </a:gradFill>
            <a:ln w="9525">
              <a:solidFill>
                <a:schemeClr val="folHlink"/>
              </a:solidFill>
              <a:miter lim="800000"/>
              <a:headEnd/>
              <a:tailEnd/>
            </a:ln>
            <a:effectLst/>
          </p:spPr>
          <p:txBody>
            <a:bodyPr wrap="none" anchor="ctr"/>
            <a:lstStyle/>
            <a:p>
              <a:pPr>
                <a:defRPr/>
              </a:pPr>
              <a:endParaRPr lang="en-US">
                <a:latin typeface="Arial" charset="0"/>
              </a:endParaRPr>
            </a:p>
          </p:txBody>
        </p:sp>
      </p:grpSp>
      <p:grpSp>
        <p:nvGrpSpPr>
          <p:cNvPr id="8" name="Group 21">
            <a:extLst>
              <a:ext uri="{FF2B5EF4-FFF2-40B4-BE49-F238E27FC236}">
                <a16:creationId xmlns:a16="http://schemas.microsoft.com/office/drawing/2014/main" id="{C30F5FA6-1B9F-71A0-1DF9-7F92E8064DF5}"/>
              </a:ext>
            </a:extLst>
          </p:cNvPr>
          <p:cNvGrpSpPr>
            <a:grpSpLocks/>
          </p:cNvGrpSpPr>
          <p:nvPr/>
        </p:nvGrpSpPr>
        <p:grpSpPr bwMode="auto">
          <a:xfrm>
            <a:off x="6657976" y="5316538"/>
            <a:ext cx="3629025" cy="1008062"/>
            <a:chOff x="3198" y="3111"/>
            <a:chExt cx="2359" cy="637"/>
          </a:xfrm>
        </p:grpSpPr>
        <p:grpSp>
          <p:nvGrpSpPr>
            <p:cNvPr id="2084" name="Group 22">
              <a:extLst>
                <a:ext uri="{FF2B5EF4-FFF2-40B4-BE49-F238E27FC236}">
                  <a16:creationId xmlns:a16="http://schemas.microsoft.com/office/drawing/2014/main" id="{EF41115E-C4D7-9AC0-65E5-028D393120DA}"/>
                </a:ext>
              </a:extLst>
            </p:cNvPr>
            <p:cNvGrpSpPr>
              <a:grpSpLocks/>
            </p:cNvGrpSpPr>
            <p:nvPr/>
          </p:nvGrpSpPr>
          <p:grpSpPr bwMode="auto">
            <a:xfrm>
              <a:off x="3198" y="3112"/>
              <a:ext cx="907" cy="408"/>
              <a:chOff x="3651" y="3067"/>
              <a:chExt cx="907" cy="408"/>
            </a:xfrm>
          </p:grpSpPr>
          <p:sp>
            <p:nvSpPr>
              <p:cNvPr id="2087" name="Rectangle 23">
                <a:extLst>
                  <a:ext uri="{FF2B5EF4-FFF2-40B4-BE49-F238E27FC236}">
                    <a16:creationId xmlns:a16="http://schemas.microsoft.com/office/drawing/2014/main" id="{9D61CB19-EC2A-7334-E222-DBB3ED4B70F1}"/>
                  </a:ext>
                </a:extLst>
              </p:cNvPr>
              <p:cNvSpPr>
                <a:spLocks noChangeArrowheads="1"/>
              </p:cNvSpPr>
              <p:nvPr/>
            </p:nvSpPr>
            <p:spPr bwMode="auto">
              <a:xfrm>
                <a:off x="4059" y="3430"/>
                <a:ext cx="499" cy="45"/>
              </a:xfrm>
              <a:prstGeom prst="rect">
                <a:avLst/>
              </a:prstGeom>
              <a:gradFill rotWithShape="1">
                <a:gsLst>
                  <a:gs pos="0">
                    <a:srgbClr val="47765E"/>
                  </a:gs>
                  <a:gs pos="50000">
                    <a:srgbClr val="99FFCC"/>
                  </a:gs>
                  <a:gs pos="100000">
                    <a:srgbClr val="47765E"/>
                  </a:gs>
                </a:gsLst>
                <a:lin ang="5400000" scaled="1"/>
              </a:gra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2088" name="Rectangle 24">
                <a:extLst>
                  <a:ext uri="{FF2B5EF4-FFF2-40B4-BE49-F238E27FC236}">
                    <a16:creationId xmlns:a16="http://schemas.microsoft.com/office/drawing/2014/main" id="{5F3C6FC5-E521-BFC5-B86F-BE13D7E4272B}"/>
                  </a:ext>
                </a:extLst>
              </p:cNvPr>
              <p:cNvSpPr>
                <a:spLocks noChangeArrowheads="1"/>
              </p:cNvSpPr>
              <p:nvPr/>
            </p:nvSpPr>
            <p:spPr bwMode="auto">
              <a:xfrm>
                <a:off x="4014" y="3113"/>
                <a:ext cx="45" cy="362"/>
              </a:xfrm>
              <a:prstGeom prst="rect">
                <a:avLst/>
              </a:prstGeom>
              <a:gradFill rotWithShape="1">
                <a:gsLst>
                  <a:gs pos="0">
                    <a:srgbClr val="47765E"/>
                  </a:gs>
                  <a:gs pos="50000">
                    <a:srgbClr val="99FFCC"/>
                  </a:gs>
                  <a:gs pos="100000">
                    <a:srgbClr val="47765E"/>
                  </a:gs>
                </a:gsLst>
                <a:lin ang="0" scaled="1"/>
              </a:gra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2089" name="Rectangle 25">
                <a:extLst>
                  <a:ext uri="{FF2B5EF4-FFF2-40B4-BE49-F238E27FC236}">
                    <a16:creationId xmlns:a16="http://schemas.microsoft.com/office/drawing/2014/main" id="{32EAAE27-7EC6-2C4A-7D79-2B00B7A7C8FB}"/>
                  </a:ext>
                </a:extLst>
              </p:cNvPr>
              <p:cNvSpPr>
                <a:spLocks noChangeArrowheads="1"/>
              </p:cNvSpPr>
              <p:nvPr/>
            </p:nvSpPr>
            <p:spPr bwMode="auto">
              <a:xfrm>
                <a:off x="3651" y="3067"/>
                <a:ext cx="408" cy="46"/>
              </a:xfrm>
              <a:prstGeom prst="rect">
                <a:avLst/>
              </a:prstGeom>
              <a:gradFill rotWithShape="1">
                <a:gsLst>
                  <a:gs pos="0">
                    <a:srgbClr val="47765E"/>
                  </a:gs>
                  <a:gs pos="50000">
                    <a:srgbClr val="99FFCC"/>
                  </a:gs>
                  <a:gs pos="100000">
                    <a:srgbClr val="47765E"/>
                  </a:gs>
                </a:gsLst>
                <a:lin ang="5400000" scaled="1"/>
              </a:gra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2090" name="Line 26">
                <a:extLst>
                  <a:ext uri="{FF2B5EF4-FFF2-40B4-BE49-F238E27FC236}">
                    <a16:creationId xmlns:a16="http://schemas.microsoft.com/office/drawing/2014/main" id="{468BC76D-B710-BE8E-4126-9B7D18A77036}"/>
                  </a:ext>
                </a:extLst>
              </p:cNvPr>
              <p:cNvSpPr>
                <a:spLocks noChangeShapeType="1"/>
              </p:cNvSpPr>
              <p:nvPr/>
            </p:nvSpPr>
            <p:spPr bwMode="auto">
              <a:xfrm>
                <a:off x="4014" y="3112"/>
                <a:ext cx="45" cy="1"/>
              </a:xfrm>
              <a:prstGeom prst="line">
                <a:avLst/>
              </a:prstGeom>
              <a:noFill/>
              <a:ln w="19050">
                <a:solidFill>
                  <a:srgbClr val="99FFCC"/>
                </a:solidFill>
                <a:round/>
                <a:headEnd/>
                <a:tailEnd/>
              </a:ln>
              <a:extLst>
                <a:ext uri="{909E8E84-426E-40DD-AFC4-6F175D3DCCD1}">
                  <a14:hiddenFill xmlns:a14="http://schemas.microsoft.com/office/drawing/2010/main">
                    <a:noFill/>
                  </a14:hiddenFill>
                </a:ext>
              </a:extLst>
            </p:spPr>
            <p:txBody>
              <a:bodyPr wrap="none"/>
              <a:lstStyle/>
              <a:p>
                <a:endParaRPr lang="vi-VN"/>
              </a:p>
            </p:txBody>
          </p:sp>
          <p:sp>
            <p:nvSpPr>
              <p:cNvPr id="2091" name="Line 27">
                <a:extLst>
                  <a:ext uri="{FF2B5EF4-FFF2-40B4-BE49-F238E27FC236}">
                    <a16:creationId xmlns:a16="http://schemas.microsoft.com/office/drawing/2014/main" id="{9F8F34D7-45B3-3438-2F3D-0D7CAA3E37B7}"/>
                  </a:ext>
                </a:extLst>
              </p:cNvPr>
              <p:cNvSpPr>
                <a:spLocks noChangeShapeType="1"/>
              </p:cNvSpPr>
              <p:nvPr/>
            </p:nvSpPr>
            <p:spPr bwMode="auto">
              <a:xfrm>
                <a:off x="4059" y="3430"/>
                <a:ext cx="1" cy="45"/>
              </a:xfrm>
              <a:prstGeom prst="line">
                <a:avLst/>
              </a:prstGeom>
              <a:noFill/>
              <a:ln w="9525">
                <a:solidFill>
                  <a:srgbClr val="99FFCC"/>
                </a:solidFill>
                <a:round/>
                <a:headEnd/>
                <a:tailEnd/>
              </a:ln>
              <a:extLst>
                <a:ext uri="{909E8E84-426E-40DD-AFC4-6F175D3DCCD1}">
                  <a14:hiddenFill xmlns:a14="http://schemas.microsoft.com/office/drawing/2010/main">
                    <a:noFill/>
                  </a14:hiddenFill>
                </a:ext>
              </a:extLst>
            </p:spPr>
            <p:txBody>
              <a:bodyPr wrap="none"/>
              <a:lstStyle/>
              <a:p>
                <a:endParaRPr lang="vi-VN"/>
              </a:p>
            </p:txBody>
          </p:sp>
        </p:grpSp>
        <p:sp>
          <p:nvSpPr>
            <p:cNvPr id="2085" name="Freeform 28">
              <a:extLst>
                <a:ext uri="{FF2B5EF4-FFF2-40B4-BE49-F238E27FC236}">
                  <a16:creationId xmlns:a16="http://schemas.microsoft.com/office/drawing/2014/main" id="{7A2C0222-89ED-14BF-DA9E-C88E4EE47487}"/>
                </a:ext>
              </a:extLst>
            </p:cNvPr>
            <p:cNvSpPr>
              <a:spLocks/>
            </p:cNvSpPr>
            <p:nvPr/>
          </p:nvSpPr>
          <p:spPr bwMode="auto">
            <a:xfrm>
              <a:off x="3747" y="3111"/>
              <a:ext cx="806" cy="400"/>
            </a:xfrm>
            <a:custGeom>
              <a:avLst/>
              <a:gdLst>
                <a:gd name="T0" fmla="*/ 0 w 806"/>
                <a:gd name="T1" fmla="*/ 4 h 400"/>
                <a:gd name="T2" fmla="*/ 2 w 806"/>
                <a:gd name="T3" fmla="*/ 52 h 400"/>
                <a:gd name="T4" fmla="*/ 10 w 806"/>
                <a:gd name="T5" fmla="*/ 100 h 400"/>
                <a:gd name="T6" fmla="*/ 26 w 806"/>
                <a:gd name="T7" fmla="*/ 144 h 400"/>
                <a:gd name="T8" fmla="*/ 41 w 806"/>
                <a:gd name="T9" fmla="*/ 183 h 400"/>
                <a:gd name="T10" fmla="*/ 74 w 806"/>
                <a:gd name="T11" fmla="*/ 230 h 400"/>
                <a:gd name="T12" fmla="*/ 104 w 806"/>
                <a:gd name="T13" fmla="*/ 272 h 400"/>
                <a:gd name="T14" fmla="*/ 140 w 806"/>
                <a:gd name="T15" fmla="*/ 302 h 400"/>
                <a:gd name="T16" fmla="*/ 180 w 806"/>
                <a:gd name="T17" fmla="*/ 336 h 400"/>
                <a:gd name="T18" fmla="*/ 228 w 806"/>
                <a:gd name="T19" fmla="*/ 360 h 400"/>
                <a:gd name="T20" fmla="*/ 264 w 806"/>
                <a:gd name="T21" fmla="*/ 374 h 400"/>
                <a:gd name="T22" fmla="*/ 310 w 806"/>
                <a:gd name="T23" fmla="*/ 388 h 400"/>
                <a:gd name="T24" fmla="*/ 382 w 806"/>
                <a:gd name="T25" fmla="*/ 400 h 400"/>
                <a:gd name="T26" fmla="*/ 446 w 806"/>
                <a:gd name="T27" fmla="*/ 396 h 400"/>
                <a:gd name="T28" fmla="*/ 504 w 806"/>
                <a:gd name="T29" fmla="*/ 388 h 400"/>
                <a:gd name="T30" fmla="*/ 560 w 806"/>
                <a:gd name="T31" fmla="*/ 368 h 400"/>
                <a:gd name="T32" fmla="*/ 600 w 806"/>
                <a:gd name="T33" fmla="*/ 350 h 400"/>
                <a:gd name="T34" fmla="*/ 636 w 806"/>
                <a:gd name="T35" fmla="*/ 326 h 400"/>
                <a:gd name="T36" fmla="*/ 680 w 806"/>
                <a:gd name="T37" fmla="*/ 290 h 400"/>
                <a:gd name="T38" fmla="*/ 712 w 806"/>
                <a:gd name="T39" fmla="*/ 260 h 400"/>
                <a:gd name="T40" fmla="*/ 744 w 806"/>
                <a:gd name="T41" fmla="*/ 222 h 400"/>
                <a:gd name="T42" fmla="*/ 766 w 806"/>
                <a:gd name="T43" fmla="*/ 184 h 400"/>
                <a:gd name="T44" fmla="*/ 790 w 806"/>
                <a:gd name="T45" fmla="*/ 132 h 400"/>
                <a:gd name="T46" fmla="*/ 800 w 806"/>
                <a:gd name="T47" fmla="*/ 90 h 400"/>
                <a:gd name="T48" fmla="*/ 806 w 806"/>
                <a:gd name="T49" fmla="*/ 42 h 400"/>
                <a:gd name="T50" fmla="*/ 806 w 806"/>
                <a:gd name="T51" fmla="*/ 0 h 400"/>
                <a:gd name="T52" fmla="*/ 0 w 806"/>
                <a:gd name="T53" fmla="*/ 4 h 40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806"/>
                <a:gd name="T82" fmla="*/ 0 h 400"/>
                <a:gd name="T83" fmla="*/ 806 w 806"/>
                <a:gd name="T84" fmla="*/ 400 h 40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806" h="400">
                  <a:moveTo>
                    <a:pt x="0" y="4"/>
                  </a:moveTo>
                  <a:lnTo>
                    <a:pt x="2" y="52"/>
                  </a:lnTo>
                  <a:lnTo>
                    <a:pt x="10" y="100"/>
                  </a:lnTo>
                  <a:lnTo>
                    <a:pt x="26" y="144"/>
                  </a:lnTo>
                  <a:lnTo>
                    <a:pt x="41" y="183"/>
                  </a:lnTo>
                  <a:lnTo>
                    <a:pt x="74" y="230"/>
                  </a:lnTo>
                  <a:lnTo>
                    <a:pt x="104" y="272"/>
                  </a:lnTo>
                  <a:lnTo>
                    <a:pt x="140" y="302"/>
                  </a:lnTo>
                  <a:lnTo>
                    <a:pt x="180" y="336"/>
                  </a:lnTo>
                  <a:lnTo>
                    <a:pt x="228" y="360"/>
                  </a:lnTo>
                  <a:lnTo>
                    <a:pt x="264" y="374"/>
                  </a:lnTo>
                  <a:lnTo>
                    <a:pt x="310" y="388"/>
                  </a:lnTo>
                  <a:lnTo>
                    <a:pt x="382" y="400"/>
                  </a:lnTo>
                  <a:lnTo>
                    <a:pt x="446" y="396"/>
                  </a:lnTo>
                  <a:lnTo>
                    <a:pt x="504" y="388"/>
                  </a:lnTo>
                  <a:lnTo>
                    <a:pt x="560" y="368"/>
                  </a:lnTo>
                  <a:lnTo>
                    <a:pt x="600" y="350"/>
                  </a:lnTo>
                  <a:lnTo>
                    <a:pt x="636" y="326"/>
                  </a:lnTo>
                  <a:lnTo>
                    <a:pt x="680" y="290"/>
                  </a:lnTo>
                  <a:lnTo>
                    <a:pt x="712" y="260"/>
                  </a:lnTo>
                  <a:lnTo>
                    <a:pt x="744" y="222"/>
                  </a:lnTo>
                  <a:lnTo>
                    <a:pt x="766" y="184"/>
                  </a:lnTo>
                  <a:lnTo>
                    <a:pt x="790" y="132"/>
                  </a:lnTo>
                  <a:lnTo>
                    <a:pt x="800" y="90"/>
                  </a:lnTo>
                  <a:lnTo>
                    <a:pt x="806" y="42"/>
                  </a:lnTo>
                  <a:lnTo>
                    <a:pt x="806" y="0"/>
                  </a:lnTo>
                  <a:lnTo>
                    <a:pt x="0" y="4"/>
                  </a:lnTo>
                  <a:close/>
                </a:path>
              </a:pathLst>
            </a:custGeom>
            <a:solidFill>
              <a:srgbClr val="CC00CC"/>
            </a:solidFill>
            <a:ln w="9525">
              <a:solidFill>
                <a:srgbClr val="FF66FF"/>
              </a:solidFill>
              <a:round/>
              <a:headEnd/>
              <a:tailEnd/>
            </a:ln>
          </p:spPr>
          <p:txBody>
            <a:bodyPr wrap="none"/>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80" name="Rectangle 29">
              <a:extLst>
                <a:ext uri="{FF2B5EF4-FFF2-40B4-BE49-F238E27FC236}">
                  <a16:creationId xmlns:a16="http://schemas.microsoft.com/office/drawing/2014/main" id="{AB35257B-B1EE-E80A-C8B9-7E2493AED5DD}"/>
                </a:ext>
              </a:extLst>
            </p:cNvPr>
            <p:cNvSpPr>
              <a:spLocks noChangeArrowheads="1"/>
            </p:cNvSpPr>
            <p:nvPr/>
          </p:nvSpPr>
          <p:spPr bwMode="auto">
            <a:xfrm>
              <a:off x="3289" y="3521"/>
              <a:ext cx="2268" cy="227"/>
            </a:xfrm>
            <a:prstGeom prst="rect">
              <a:avLst/>
            </a:prstGeom>
            <a:gradFill rotWithShape="1">
              <a:gsLst>
                <a:gs pos="0">
                  <a:schemeClr val="folHlink"/>
                </a:gs>
                <a:gs pos="100000">
                  <a:schemeClr val="folHlink">
                    <a:gamma/>
                    <a:shade val="46275"/>
                    <a:invGamma/>
                  </a:schemeClr>
                </a:gs>
              </a:gsLst>
              <a:lin ang="0" scaled="1"/>
            </a:gradFill>
            <a:ln w="9525">
              <a:solidFill>
                <a:schemeClr val="folHlink"/>
              </a:solidFill>
              <a:miter lim="800000"/>
              <a:headEnd/>
              <a:tailEnd/>
            </a:ln>
            <a:effectLst/>
          </p:spPr>
          <p:txBody>
            <a:bodyPr wrap="none" anchor="ctr"/>
            <a:lstStyle/>
            <a:p>
              <a:pPr>
                <a:defRPr/>
              </a:pPr>
              <a:endParaRPr lang="en-US">
                <a:latin typeface="Arial" charset="0"/>
              </a:endParaRPr>
            </a:p>
          </p:txBody>
        </p:sp>
      </p:grpSp>
      <p:sp>
        <p:nvSpPr>
          <p:cNvPr id="86" name="Rectangle 30">
            <a:extLst>
              <a:ext uri="{FF2B5EF4-FFF2-40B4-BE49-F238E27FC236}">
                <a16:creationId xmlns:a16="http://schemas.microsoft.com/office/drawing/2014/main" id="{BA8BD531-5E77-5ABF-EFC2-250ABF6E08B1}"/>
              </a:ext>
            </a:extLst>
          </p:cNvPr>
          <p:cNvSpPr>
            <a:spLocks noChangeArrowheads="1"/>
          </p:cNvSpPr>
          <p:nvPr/>
        </p:nvSpPr>
        <p:spPr bwMode="auto">
          <a:xfrm>
            <a:off x="9844088" y="1658939"/>
            <a:ext cx="698500" cy="4956175"/>
          </a:xfrm>
          <a:prstGeom prst="rect">
            <a:avLst/>
          </a:prstGeom>
          <a:gradFill rotWithShape="1">
            <a:gsLst>
              <a:gs pos="0">
                <a:schemeClr val="folHlink"/>
              </a:gs>
              <a:gs pos="100000">
                <a:schemeClr val="folHlink">
                  <a:gamma/>
                  <a:shade val="46275"/>
                  <a:invGamma/>
                </a:schemeClr>
              </a:gs>
            </a:gsLst>
            <a:lin ang="5400000" scaled="1"/>
          </a:gradFill>
          <a:ln w="9525">
            <a:solidFill>
              <a:srgbClr val="969696"/>
            </a:solidFill>
            <a:miter lim="800000"/>
            <a:headEnd/>
            <a:tailEnd/>
          </a:ln>
          <a:effectLst/>
        </p:spPr>
        <p:txBody>
          <a:bodyPr wrap="none" anchor="ctr"/>
          <a:lstStyle/>
          <a:p>
            <a:pPr>
              <a:defRPr/>
            </a:pPr>
            <a:endParaRPr lang="en-US">
              <a:latin typeface="Arial" charset="0"/>
            </a:endParaRPr>
          </a:p>
        </p:txBody>
      </p:sp>
      <p:graphicFrame>
        <p:nvGraphicFramePr>
          <p:cNvPr id="87" name="Object 31">
            <a:extLst>
              <a:ext uri="{FF2B5EF4-FFF2-40B4-BE49-F238E27FC236}">
                <a16:creationId xmlns:a16="http://schemas.microsoft.com/office/drawing/2014/main" id="{E68C4EA6-9CA0-7490-3DF5-B205914BB70F}"/>
              </a:ext>
            </a:extLst>
          </p:cNvPr>
          <p:cNvGraphicFramePr>
            <a:graphicFrameLocks noChangeAspect="1"/>
          </p:cNvGraphicFramePr>
          <p:nvPr/>
        </p:nvGraphicFramePr>
        <p:xfrm>
          <a:off x="8283575" y="4851400"/>
          <a:ext cx="184150" cy="184150"/>
        </p:xfrm>
        <a:graphic>
          <a:graphicData uri="http://schemas.openxmlformats.org/presentationml/2006/ole">
            <mc:AlternateContent xmlns:mc="http://schemas.openxmlformats.org/markup-compatibility/2006">
              <mc:Choice xmlns:v="urn:schemas-microsoft-com:vml" Requires="v">
                <p:oleObj name="SmartDraw" r:id="rId3" imgW="164592" imgH="164592" progId="SmartDraw.2">
                  <p:embed/>
                </p:oleObj>
              </mc:Choice>
              <mc:Fallback>
                <p:oleObj name="SmartDraw" r:id="rId3" imgW="164592" imgH="164592" progId="SmartDraw.2">
                  <p:embed/>
                  <p:pic>
                    <p:nvPicPr>
                      <p:cNvPr id="87" name="Object 31">
                        <a:extLst>
                          <a:ext uri="{FF2B5EF4-FFF2-40B4-BE49-F238E27FC236}">
                            <a16:creationId xmlns:a16="http://schemas.microsoft.com/office/drawing/2014/main" id="{E68C4EA6-9CA0-7490-3DF5-B205914BB70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83575" y="4851400"/>
                        <a:ext cx="1841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10" name="Group 32">
            <a:extLst>
              <a:ext uri="{FF2B5EF4-FFF2-40B4-BE49-F238E27FC236}">
                <a16:creationId xmlns:a16="http://schemas.microsoft.com/office/drawing/2014/main" id="{2E9F9C65-9B4E-CD86-01C7-9C8885499574}"/>
              </a:ext>
            </a:extLst>
          </p:cNvPr>
          <p:cNvGrpSpPr>
            <a:grpSpLocks/>
          </p:cNvGrpSpPr>
          <p:nvPr/>
        </p:nvGrpSpPr>
        <p:grpSpPr bwMode="auto">
          <a:xfrm>
            <a:off x="8343900" y="2493964"/>
            <a:ext cx="558800" cy="2655887"/>
            <a:chOff x="3606" y="1344"/>
            <a:chExt cx="363" cy="1678"/>
          </a:xfrm>
        </p:grpSpPr>
        <p:sp>
          <p:nvSpPr>
            <p:cNvPr id="2078" name="Rectangle 33">
              <a:extLst>
                <a:ext uri="{FF2B5EF4-FFF2-40B4-BE49-F238E27FC236}">
                  <a16:creationId xmlns:a16="http://schemas.microsoft.com/office/drawing/2014/main" id="{0064ADC5-74EB-454C-868B-B06DF63C4347}"/>
                </a:ext>
              </a:extLst>
            </p:cNvPr>
            <p:cNvSpPr>
              <a:spLocks noChangeArrowheads="1"/>
            </p:cNvSpPr>
            <p:nvPr/>
          </p:nvSpPr>
          <p:spPr bwMode="auto">
            <a:xfrm>
              <a:off x="3606" y="1480"/>
              <a:ext cx="45" cy="1542"/>
            </a:xfrm>
            <a:prstGeom prst="rect">
              <a:avLst/>
            </a:prstGeom>
            <a:gradFill rotWithShape="1">
              <a:gsLst>
                <a:gs pos="0">
                  <a:srgbClr val="76765E"/>
                </a:gs>
                <a:gs pos="50000">
                  <a:srgbClr val="FFFFCC"/>
                </a:gs>
                <a:gs pos="100000">
                  <a:srgbClr val="76765E"/>
                </a:gs>
              </a:gsLst>
              <a:lin ang="0" scaled="1"/>
            </a:gra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2079" name="Rectangle 34">
              <a:extLst>
                <a:ext uri="{FF2B5EF4-FFF2-40B4-BE49-F238E27FC236}">
                  <a16:creationId xmlns:a16="http://schemas.microsoft.com/office/drawing/2014/main" id="{971F8A15-3DE7-E160-FF54-A6268D014BAF}"/>
                </a:ext>
              </a:extLst>
            </p:cNvPr>
            <p:cNvSpPr>
              <a:spLocks noChangeArrowheads="1"/>
            </p:cNvSpPr>
            <p:nvPr/>
          </p:nvSpPr>
          <p:spPr bwMode="auto">
            <a:xfrm>
              <a:off x="3606" y="1434"/>
              <a:ext cx="363" cy="46"/>
            </a:xfrm>
            <a:prstGeom prst="rect">
              <a:avLst/>
            </a:prstGeom>
            <a:gradFill rotWithShape="1">
              <a:gsLst>
                <a:gs pos="0">
                  <a:srgbClr val="76765E"/>
                </a:gs>
                <a:gs pos="50000">
                  <a:srgbClr val="FFFFCC"/>
                </a:gs>
                <a:gs pos="100000">
                  <a:srgbClr val="76765E"/>
                </a:gs>
              </a:gsLst>
              <a:lin ang="5400000" scaled="1"/>
            </a:gra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2080" name="Line 35">
              <a:extLst>
                <a:ext uri="{FF2B5EF4-FFF2-40B4-BE49-F238E27FC236}">
                  <a16:creationId xmlns:a16="http://schemas.microsoft.com/office/drawing/2014/main" id="{A7F79DBA-756C-A0C7-C692-7FBC45BEFF77}"/>
                </a:ext>
              </a:extLst>
            </p:cNvPr>
            <p:cNvSpPr>
              <a:spLocks noChangeShapeType="1"/>
            </p:cNvSpPr>
            <p:nvPr/>
          </p:nvSpPr>
          <p:spPr bwMode="auto">
            <a:xfrm>
              <a:off x="3606" y="1480"/>
              <a:ext cx="45" cy="1"/>
            </a:xfrm>
            <a:prstGeom prst="line">
              <a:avLst/>
            </a:prstGeom>
            <a:noFill/>
            <a:ln w="19050">
              <a:solidFill>
                <a:srgbClr val="FFFFCC"/>
              </a:solidFill>
              <a:round/>
              <a:headEnd/>
              <a:tailEnd/>
            </a:ln>
            <a:extLst>
              <a:ext uri="{909E8E84-426E-40DD-AFC4-6F175D3DCCD1}">
                <a14:hiddenFill xmlns:a14="http://schemas.microsoft.com/office/drawing/2010/main">
                  <a:noFill/>
                </a14:hiddenFill>
              </a:ext>
            </a:extLst>
          </p:spPr>
          <p:txBody>
            <a:bodyPr wrap="none"/>
            <a:lstStyle/>
            <a:p>
              <a:endParaRPr lang="vi-VN"/>
            </a:p>
          </p:txBody>
        </p:sp>
        <p:sp>
          <p:nvSpPr>
            <p:cNvPr id="92" name="Rectangle 36">
              <a:extLst>
                <a:ext uri="{FF2B5EF4-FFF2-40B4-BE49-F238E27FC236}">
                  <a16:creationId xmlns:a16="http://schemas.microsoft.com/office/drawing/2014/main" id="{B1CEF8EC-F472-EA90-114F-490E0C0A40BF}"/>
                </a:ext>
              </a:extLst>
            </p:cNvPr>
            <p:cNvSpPr>
              <a:spLocks noChangeArrowheads="1"/>
            </p:cNvSpPr>
            <p:nvPr/>
          </p:nvSpPr>
          <p:spPr bwMode="auto">
            <a:xfrm>
              <a:off x="3696" y="1434"/>
              <a:ext cx="137" cy="46"/>
            </a:xfrm>
            <a:prstGeom prst="rect">
              <a:avLst/>
            </a:prstGeom>
            <a:gradFill rotWithShape="1">
              <a:gsLst>
                <a:gs pos="0">
                  <a:schemeClr val="tx2"/>
                </a:gs>
                <a:gs pos="50000">
                  <a:schemeClr val="tx2">
                    <a:gamma/>
                    <a:tint val="0"/>
                    <a:invGamma/>
                  </a:schemeClr>
                </a:gs>
                <a:gs pos="100000">
                  <a:schemeClr val="tx2"/>
                </a:gs>
              </a:gsLst>
              <a:lin ang="5400000" scaled="1"/>
            </a:gradFill>
            <a:ln w="9525">
              <a:solidFill>
                <a:schemeClr val="tx1"/>
              </a:solidFill>
              <a:miter lim="800000"/>
              <a:headEnd/>
              <a:tailEnd/>
            </a:ln>
            <a:effectLst/>
          </p:spPr>
          <p:txBody>
            <a:bodyPr wrap="none" anchor="ctr"/>
            <a:lstStyle/>
            <a:p>
              <a:pPr>
                <a:defRPr/>
              </a:pPr>
              <a:endParaRPr lang="en-US">
                <a:latin typeface="Arial" charset="0"/>
              </a:endParaRPr>
            </a:p>
          </p:txBody>
        </p:sp>
        <p:sp>
          <p:nvSpPr>
            <p:cNvPr id="93" name="Rectangle 37">
              <a:extLst>
                <a:ext uri="{FF2B5EF4-FFF2-40B4-BE49-F238E27FC236}">
                  <a16:creationId xmlns:a16="http://schemas.microsoft.com/office/drawing/2014/main" id="{F8538C42-6EFB-5BA4-6FEB-A60431675DC5}"/>
                </a:ext>
              </a:extLst>
            </p:cNvPr>
            <p:cNvSpPr>
              <a:spLocks noChangeArrowheads="1"/>
            </p:cNvSpPr>
            <p:nvPr/>
          </p:nvSpPr>
          <p:spPr bwMode="auto">
            <a:xfrm>
              <a:off x="3742" y="1389"/>
              <a:ext cx="45" cy="45"/>
            </a:xfrm>
            <a:prstGeom prst="rect">
              <a:avLst/>
            </a:prstGeom>
            <a:gradFill rotWithShape="1">
              <a:gsLst>
                <a:gs pos="0">
                  <a:schemeClr val="tx2"/>
                </a:gs>
                <a:gs pos="50000">
                  <a:schemeClr val="tx2">
                    <a:gamma/>
                    <a:tint val="0"/>
                    <a:invGamma/>
                  </a:schemeClr>
                </a:gs>
                <a:gs pos="100000">
                  <a:schemeClr val="tx2"/>
                </a:gs>
              </a:gsLst>
              <a:lin ang="0" scaled="1"/>
            </a:gradFill>
            <a:ln w="9525">
              <a:solidFill>
                <a:schemeClr val="tx1"/>
              </a:solidFill>
              <a:miter lim="800000"/>
              <a:headEnd/>
              <a:tailEnd/>
            </a:ln>
            <a:effectLst/>
          </p:spPr>
          <p:txBody>
            <a:bodyPr wrap="none" anchor="ctr"/>
            <a:lstStyle/>
            <a:p>
              <a:pPr>
                <a:defRPr/>
              </a:pPr>
              <a:endParaRPr lang="en-US">
                <a:latin typeface="Arial" charset="0"/>
              </a:endParaRPr>
            </a:p>
          </p:txBody>
        </p:sp>
        <p:sp>
          <p:nvSpPr>
            <p:cNvPr id="94" name="Rectangle 38">
              <a:extLst>
                <a:ext uri="{FF2B5EF4-FFF2-40B4-BE49-F238E27FC236}">
                  <a16:creationId xmlns:a16="http://schemas.microsoft.com/office/drawing/2014/main" id="{4C36A997-2FF3-3197-F674-EFA1A5891970}"/>
                </a:ext>
              </a:extLst>
            </p:cNvPr>
            <p:cNvSpPr>
              <a:spLocks noChangeArrowheads="1"/>
            </p:cNvSpPr>
            <p:nvPr/>
          </p:nvSpPr>
          <p:spPr bwMode="auto">
            <a:xfrm>
              <a:off x="3651" y="1344"/>
              <a:ext cx="227" cy="45"/>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5400000" scaled="1"/>
            </a:gradFill>
            <a:ln w="9525">
              <a:solidFill>
                <a:schemeClr val="tx1"/>
              </a:solidFill>
              <a:miter lim="800000"/>
              <a:headEnd/>
              <a:tailEnd/>
            </a:ln>
            <a:effectLst/>
          </p:spPr>
          <p:txBody>
            <a:bodyPr wrap="none" anchor="ctr"/>
            <a:lstStyle/>
            <a:p>
              <a:pPr>
                <a:defRPr/>
              </a:pPr>
              <a:endParaRPr lang="en-US">
                <a:latin typeface="Arial" charset="0"/>
              </a:endParaRPr>
            </a:p>
          </p:txBody>
        </p:sp>
      </p:grpSp>
      <p:graphicFrame>
        <p:nvGraphicFramePr>
          <p:cNvPr id="95" name="Object 39">
            <a:extLst>
              <a:ext uri="{FF2B5EF4-FFF2-40B4-BE49-F238E27FC236}">
                <a16:creationId xmlns:a16="http://schemas.microsoft.com/office/drawing/2014/main" id="{BFFD4D27-67A1-B3BB-4916-1A3EE6D5CE9C}"/>
              </a:ext>
            </a:extLst>
          </p:cNvPr>
          <p:cNvGraphicFramePr>
            <a:graphicFrameLocks noChangeAspect="1"/>
          </p:cNvGraphicFramePr>
          <p:nvPr/>
        </p:nvGraphicFramePr>
        <p:xfrm>
          <a:off x="6678613" y="5233988"/>
          <a:ext cx="184150" cy="184150"/>
        </p:xfrm>
        <a:graphic>
          <a:graphicData uri="http://schemas.openxmlformats.org/presentationml/2006/ole">
            <mc:AlternateContent xmlns:mc="http://schemas.openxmlformats.org/markup-compatibility/2006">
              <mc:Choice xmlns:v="urn:schemas-microsoft-com:vml" Requires="v">
                <p:oleObj name="SmartDraw" r:id="rId5" imgW="164592" imgH="164592" progId="SmartDraw.2">
                  <p:embed/>
                </p:oleObj>
              </mc:Choice>
              <mc:Fallback>
                <p:oleObj name="SmartDraw" r:id="rId5" imgW="164592" imgH="164592" progId="SmartDraw.2">
                  <p:embed/>
                  <p:pic>
                    <p:nvPicPr>
                      <p:cNvPr id="95" name="Object 39">
                        <a:extLst>
                          <a:ext uri="{FF2B5EF4-FFF2-40B4-BE49-F238E27FC236}">
                            <a16:creationId xmlns:a16="http://schemas.microsoft.com/office/drawing/2014/main" id="{BFFD4D27-67A1-B3BB-4916-1A3EE6D5CE9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78613" y="5233988"/>
                        <a:ext cx="1841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6" name="Text Box 41">
            <a:extLst>
              <a:ext uri="{FF2B5EF4-FFF2-40B4-BE49-F238E27FC236}">
                <a16:creationId xmlns:a16="http://schemas.microsoft.com/office/drawing/2014/main" id="{B4592393-27D9-A720-1830-EDAD09CFB9F2}"/>
              </a:ext>
            </a:extLst>
          </p:cNvPr>
          <p:cNvSpPr txBox="1">
            <a:spLocks noChangeArrowheads="1"/>
          </p:cNvSpPr>
          <p:nvPr/>
        </p:nvSpPr>
        <p:spPr bwMode="auto">
          <a:xfrm>
            <a:off x="6959600" y="1498600"/>
            <a:ext cx="1519238"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vi-VN" sz="2000" b="1">
                <a:solidFill>
                  <a:srgbClr val="FF0000"/>
                </a:solidFill>
              </a:rPr>
              <a:t>DD NƯỚC DỪA VÀ CHUỐI</a:t>
            </a:r>
          </a:p>
        </p:txBody>
      </p:sp>
      <p:sp>
        <p:nvSpPr>
          <p:cNvPr id="97" name="Text Box 42">
            <a:extLst>
              <a:ext uri="{FF2B5EF4-FFF2-40B4-BE49-F238E27FC236}">
                <a16:creationId xmlns:a16="http://schemas.microsoft.com/office/drawing/2014/main" id="{FCC4969D-DE09-2CC6-B8D5-91611CA9DAA3}"/>
              </a:ext>
            </a:extLst>
          </p:cNvPr>
          <p:cNvSpPr txBox="1">
            <a:spLocks noChangeArrowheads="1"/>
          </p:cNvSpPr>
          <p:nvPr/>
        </p:nvSpPr>
        <p:spPr bwMode="auto">
          <a:xfrm>
            <a:off x="8802688" y="4926013"/>
            <a:ext cx="11049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vi-VN" sz="2000" b="1">
                <a:solidFill>
                  <a:schemeClr val="tx2"/>
                </a:solidFill>
                <a:latin typeface="VNI-Times" pitchFamily="2" charset="0"/>
                <a:cs typeface="Arial" panose="020B0604020202020204" pitchFamily="34" charset="0"/>
              </a:rPr>
              <a:t> Bình nuoâi cấy VK</a:t>
            </a:r>
          </a:p>
        </p:txBody>
      </p:sp>
      <p:sp>
        <p:nvSpPr>
          <p:cNvPr id="98" name="Rectangle 43">
            <a:extLst>
              <a:ext uri="{FF2B5EF4-FFF2-40B4-BE49-F238E27FC236}">
                <a16:creationId xmlns:a16="http://schemas.microsoft.com/office/drawing/2014/main" id="{7E676BB4-5046-096C-CE5C-35520CC85E88}"/>
              </a:ext>
            </a:extLst>
          </p:cNvPr>
          <p:cNvSpPr>
            <a:spLocks noChangeArrowheads="1"/>
          </p:cNvSpPr>
          <p:nvPr/>
        </p:nvSpPr>
        <p:spPr bwMode="auto">
          <a:xfrm>
            <a:off x="6178550" y="5715001"/>
            <a:ext cx="698500" cy="574675"/>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9525">
            <a:solidFill>
              <a:schemeClr val="tx1"/>
            </a:solidFill>
            <a:miter lim="800000"/>
            <a:headEnd/>
            <a:tailEnd/>
          </a:ln>
          <a:effectLst/>
        </p:spPr>
        <p:txBody>
          <a:bodyPr wrap="none" anchor="ctr"/>
          <a:lstStyle/>
          <a:p>
            <a:pPr>
              <a:defRPr/>
            </a:pPr>
            <a:endParaRPr lang="en-US">
              <a:latin typeface="Arial" charset="0"/>
            </a:endParaRPr>
          </a:p>
        </p:txBody>
      </p:sp>
      <p:sp>
        <p:nvSpPr>
          <p:cNvPr id="99" name="Line 44">
            <a:extLst>
              <a:ext uri="{FF2B5EF4-FFF2-40B4-BE49-F238E27FC236}">
                <a16:creationId xmlns:a16="http://schemas.microsoft.com/office/drawing/2014/main" id="{82863D6D-97F1-0423-7545-13EF2B71429C}"/>
              </a:ext>
            </a:extLst>
          </p:cNvPr>
          <p:cNvSpPr>
            <a:spLocks noChangeShapeType="1"/>
          </p:cNvSpPr>
          <p:nvPr/>
        </p:nvSpPr>
        <p:spPr bwMode="auto">
          <a:xfrm>
            <a:off x="8447088" y="1682751"/>
            <a:ext cx="442912" cy="37941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vi-VN"/>
          </a:p>
        </p:txBody>
      </p:sp>
      <p:sp>
        <p:nvSpPr>
          <p:cNvPr id="100" name="Line 45">
            <a:extLst>
              <a:ext uri="{FF2B5EF4-FFF2-40B4-BE49-F238E27FC236}">
                <a16:creationId xmlns:a16="http://schemas.microsoft.com/office/drawing/2014/main" id="{326D7352-A39F-4095-5128-6F7379EAEF7D}"/>
              </a:ext>
            </a:extLst>
          </p:cNvPr>
          <p:cNvSpPr>
            <a:spLocks noChangeShapeType="1"/>
          </p:cNvSpPr>
          <p:nvPr/>
        </p:nvSpPr>
        <p:spPr bwMode="auto">
          <a:xfrm>
            <a:off x="6764338" y="3733800"/>
            <a:ext cx="419100" cy="698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vi-VN"/>
          </a:p>
        </p:txBody>
      </p:sp>
      <p:sp>
        <p:nvSpPr>
          <p:cNvPr id="101" name="Line 46">
            <a:extLst>
              <a:ext uri="{FF2B5EF4-FFF2-40B4-BE49-F238E27FC236}">
                <a16:creationId xmlns:a16="http://schemas.microsoft.com/office/drawing/2014/main" id="{D6C8FFAD-E63B-75E7-8B5B-5E97FEC0C547}"/>
              </a:ext>
            </a:extLst>
          </p:cNvPr>
          <p:cNvSpPr>
            <a:spLocks noChangeShapeType="1"/>
          </p:cNvSpPr>
          <p:nvPr/>
        </p:nvSpPr>
        <p:spPr bwMode="auto">
          <a:xfrm flipV="1">
            <a:off x="6913563" y="3876675"/>
            <a:ext cx="279400" cy="714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vi-VN"/>
          </a:p>
        </p:txBody>
      </p:sp>
      <p:sp>
        <p:nvSpPr>
          <p:cNvPr id="102" name="Line 47">
            <a:extLst>
              <a:ext uri="{FF2B5EF4-FFF2-40B4-BE49-F238E27FC236}">
                <a16:creationId xmlns:a16="http://schemas.microsoft.com/office/drawing/2014/main" id="{2CF719C5-60EB-9FD3-F777-9C636BCDCD60}"/>
              </a:ext>
            </a:extLst>
          </p:cNvPr>
          <p:cNvSpPr>
            <a:spLocks noChangeShapeType="1"/>
          </p:cNvSpPr>
          <p:nvPr/>
        </p:nvSpPr>
        <p:spPr bwMode="auto">
          <a:xfrm flipV="1">
            <a:off x="9294813" y="3960813"/>
            <a:ext cx="138112" cy="21431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vi-VN"/>
          </a:p>
        </p:txBody>
      </p:sp>
      <p:sp>
        <p:nvSpPr>
          <p:cNvPr id="103" name="Line 48">
            <a:extLst>
              <a:ext uri="{FF2B5EF4-FFF2-40B4-BE49-F238E27FC236}">
                <a16:creationId xmlns:a16="http://schemas.microsoft.com/office/drawing/2014/main" id="{5365D7F3-3C05-B140-4947-145AF41DE3BF}"/>
              </a:ext>
            </a:extLst>
          </p:cNvPr>
          <p:cNvSpPr>
            <a:spLocks noChangeShapeType="1"/>
          </p:cNvSpPr>
          <p:nvPr/>
        </p:nvSpPr>
        <p:spPr bwMode="auto">
          <a:xfrm flipV="1">
            <a:off x="9366250" y="4097338"/>
            <a:ext cx="139700" cy="1444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vi-VN"/>
          </a:p>
        </p:txBody>
      </p:sp>
      <p:sp>
        <p:nvSpPr>
          <p:cNvPr id="104" name="Text Box 49">
            <a:extLst>
              <a:ext uri="{FF2B5EF4-FFF2-40B4-BE49-F238E27FC236}">
                <a16:creationId xmlns:a16="http://schemas.microsoft.com/office/drawing/2014/main" id="{E1DF1E26-B578-781D-0805-99B25E8436CE}"/>
              </a:ext>
            </a:extLst>
          </p:cNvPr>
          <p:cNvSpPr txBox="1">
            <a:spLocks noChangeArrowheads="1"/>
          </p:cNvSpPr>
          <p:nvPr/>
        </p:nvSpPr>
        <p:spPr bwMode="auto">
          <a:xfrm>
            <a:off x="5646738" y="6353175"/>
            <a:ext cx="2209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fr-FR" altLang="vi-VN" sz="2000" b="1"/>
              <a:t>Phần dịch lấy ra</a:t>
            </a:r>
            <a:r>
              <a:rPr lang="en-US" altLang="vi-VN" sz="2000"/>
              <a:t>  </a:t>
            </a:r>
          </a:p>
        </p:txBody>
      </p:sp>
      <p:sp>
        <p:nvSpPr>
          <p:cNvPr id="61" name="Text Box 9">
            <a:extLst>
              <a:ext uri="{FF2B5EF4-FFF2-40B4-BE49-F238E27FC236}">
                <a16:creationId xmlns:a16="http://schemas.microsoft.com/office/drawing/2014/main" id="{46CCDFAF-1BA0-3B36-02BB-FC7FA6A0EA19}"/>
              </a:ext>
            </a:extLst>
          </p:cNvPr>
          <p:cNvSpPr txBox="1">
            <a:spLocks noChangeArrowheads="1"/>
          </p:cNvSpPr>
          <p:nvPr/>
        </p:nvSpPr>
        <p:spPr bwMode="auto">
          <a:xfrm>
            <a:off x="1600200" y="1676401"/>
            <a:ext cx="46482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vi-VN" sz="2600" b="1">
                <a:solidFill>
                  <a:srgbClr val="CC0000"/>
                </a:solidFill>
              </a:rPr>
              <a:t>Nuôi cấy không liên tục</a:t>
            </a:r>
          </a:p>
        </p:txBody>
      </p:sp>
      <p:sp>
        <p:nvSpPr>
          <p:cNvPr id="62" name="Text Box 9">
            <a:extLst>
              <a:ext uri="{FF2B5EF4-FFF2-40B4-BE49-F238E27FC236}">
                <a16:creationId xmlns:a16="http://schemas.microsoft.com/office/drawing/2014/main" id="{A723BFB1-D645-D901-D481-0FB3A0639C92}"/>
              </a:ext>
            </a:extLst>
          </p:cNvPr>
          <p:cNvSpPr txBox="1">
            <a:spLocks noChangeArrowheads="1"/>
          </p:cNvSpPr>
          <p:nvPr/>
        </p:nvSpPr>
        <p:spPr bwMode="auto">
          <a:xfrm>
            <a:off x="5638800" y="2667001"/>
            <a:ext cx="28956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vi-VN" sz="2600" b="1">
                <a:solidFill>
                  <a:srgbClr val="CC0000"/>
                </a:solidFill>
              </a:rPr>
              <a:t>Nuôi cấy liên tục</a:t>
            </a:r>
          </a:p>
        </p:txBody>
      </p:sp>
      <p:sp>
        <p:nvSpPr>
          <p:cNvPr id="66" name="Text Box 5">
            <a:extLst>
              <a:ext uri="{FF2B5EF4-FFF2-40B4-BE49-F238E27FC236}">
                <a16:creationId xmlns:a16="http://schemas.microsoft.com/office/drawing/2014/main" id="{4FA2181A-90B4-3CBD-647B-79AC3E41C510}"/>
              </a:ext>
            </a:extLst>
          </p:cNvPr>
          <p:cNvSpPr txBox="1">
            <a:spLocks noChangeArrowheads="1"/>
          </p:cNvSpPr>
          <p:nvPr/>
        </p:nvSpPr>
        <p:spPr bwMode="auto">
          <a:xfrm>
            <a:off x="252664" y="677781"/>
            <a:ext cx="58674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vi-VN" sz="2600" b="1">
                <a:solidFill>
                  <a:srgbClr val="CC0000"/>
                </a:solidFill>
              </a:rPr>
              <a:t>II. </a:t>
            </a:r>
            <a:r>
              <a:rPr lang="en-US" altLang="vi-VN" sz="2600" b="1" dirty="0">
                <a:solidFill>
                  <a:srgbClr val="CC0000"/>
                </a:solidFill>
              </a:rPr>
              <a:t>SINH TRƯỞNG CỦA VI SINH VẬT </a:t>
            </a:r>
          </a:p>
        </p:txBody>
      </p:sp>
      <p:sp>
        <p:nvSpPr>
          <p:cNvPr id="67" name="WordArt 68">
            <a:extLst>
              <a:ext uri="{FF2B5EF4-FFF2-40B4-BE49-F238E27FC236}">
                <a16:creationId xmlns:a16="http://schemas.microsoft.com/office/drawing/2014/main" id="{F10AE0B3-5BFF-39D7-7920-9F3B43B4F608}"/>
              </a:ext>
            </a:extLst>
          </p:cNvPr>
          <p:cNvSpPr>
            <a:spLocks noChangeArrowheads="1" noChangeShapeType="1" noTextEdit="1"/>
          </p:cNvSpPr>
          <p:nvPr/>
        </p:nvSpPr>
        <p:spPr bwMode="auto">
          <a:xfrm>
            <a:off x="128336" y="81380"/>
            <a:ext cx="11806989" cy="492125"/>
          </a:xfrm>
          <a:prstGeom prst="rect">
            <a:avLst/>
          </a:prstGeom>
        </p:spPr>
        <p:txBody>
          <a:bodyPr wrap="none" fromWordArt="1">
            <a:prstTxWarp prst="textPlain">
              <a:avLst>
                <a:gd name="adj" fmla="val 50000"/>
              </a:avLst>
            </a:prstTxWarp>
          </a:bodyPr>
          <a:lstStyle/>
          <a:p>
            <a:pPr algn="ctr"/>
            <a:r>
              <a:rPr lang="vi-VN" sz="2000" b="1" kern="10" dirty="0">
                <a:ln w="19050">
                  <a:solidFill>
                    <a:srgbClr val="800000"/>
                  </a:solidFill>
                  <a:round/>
                  <a:headEnd/>
                  <a:tailEnd/>
                </a:ln>
                <a:solidFill>
                  <a:srgbClr val="FF66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BÀI </a:t>
            </a:r>
            <a:r>
              <a:rPr lang="en-US" sz="2000" b="1" kern="10" dirty="0">
                <a:ln w="19050">
                  <a:solidFill>
                    <a:srgbClr val="800000"/>
                  </a:solidFill>
                  <a:round/>
                  <a:headEnd/>
                  <a:tailEnd/>
                </a:ln>
                <a:solidFill>
                  <a:srgbClr val="FF66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21</a:t>
            </a:r>
            <a:r>
              <a:rPr lang="vi-VN" sz="2000" b="1" kern="10" dirty="0">
                <a:ln w="19050">
                  <a:solidFill>
                    <a:srgbClr val="800000"/>
                  </a:solidFill>
                  <a:round/>
                  <a:headEnd/>
                  <a:tailEnd/>
                </a:ln>
                <a:solidFill>
                  <a:srgbClr val="FF66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 </a:t>
            </a:r>
            <a:r>
              <a:rPr lang="en-US" sz="2000" b="1" kern="10" dirty="0">
                <a:ln w="19050">
                  <a:solidFill>
                    <a:srgbClr val="800000"/>
                  </a:solidFill>
                  <a:round/>
                  <a:headEnd/>
                  <a:tailEnd/>
                </a:ln>
                <a:solidFill>
                  <a:srgbClr val="FF66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TRAO ĐỔI CHẤT, </a:t>
            </a:r>
            <a:r>
              <a:rPr lang="vi-VN" sz="2000" b="1" kern="10" dirty="0">
                <a:ln w="19050">
                  <a:solidFill>
                    <a:srgbClr val="800000"/>
                  </a:solidFill>
                  <a:round/>
                  <a:headEnd/>
                  <a:tailEnd/>
                </a:ln>
                <a:solidFill>
                  <a:srgbClr val="FF66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SINH TRƯỞNG VÀ SINH SẢN Ở VI SINH VẬT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fill="hold" nodeType="afterEffect">
                                  <p:stCondLst>
                                    <p:cond delay="0"/>
                                  </p:stCondLst>
                                  <p:childTnLst>
                                    <p:animRot by="-2100000">
                                      <p:cBhvr>
                                        <p:cTn id="6" dur="2000" fill="hold"/>
                                        <p:tgtEl>
                                          <p:spTgt spid="2"/>
                                        </p:tgtEl>
                                        <p:attrNameLst>
                                          <p:attrName>r</p:attrName>
                                        </p:attrNameLst>
                                      </p:cBhvr>
                                    </p:animRot>
                                  </p:childTnLst>
                                </p:cTn>
                              </p:par>
                            </p:childTnLst>
                          </p:cTn>
                        </p:par>
                        <p:par>
                          <p:cTn id="7" fill="hold" nodeType="afterGroup">
                            <p:stCondLst>
                              <p:cond delay="2000"/>
                            </p:stCondLst>
                            <p:childTnLst>
                              <p:par>
                                <p:cTn id="8" presetID="18" presetClass="entr" presetSubtype="12" fill="hold" grpId="0" nodeType="afterEffect">
                                  <p:stCondLst>
                                    <p:cond delay="0"/>
                                  </p:stCondLst>
                                  <p:childTnLst>
                                    <p:set>
                                      <p:cBhvr>
                                        <p:cTn id="9" dur="1" fill="hold">
                                          <p:stCondLst>
                                            <p:cond delay="0"/>
                                          </p:stCondLst>
                                        </p:cTn>
                                        <p:tgtEl>
                                          <p:spTgt spid="86023"/>
                                        </p:tgtEl>
                                        <p:attrNameLst>
                                          <p:attrName>style.visibility</p:attrName>
                                        </p:attrNameLst>
                                      </p:cBhvr>
                                      <p:to>
                                        <p:strVal val="visible"/>
                                      </p:to>
                                    </p:set>
                                    <p:animEffect transition="in" filter="strips(downLeft)">
                                      <p:cBhvr>
                                        <p:cTn id="10" dur="2000"/>
                                        <p:tgtEl>
                                          <p:spTgt spid="86023"/>
                                        </p:tgtEl>
                                      </p:cBhvr>
                                    </p:animEffect>
                                  </p:childTnLst>
                                </p:cTn>
                              </p:par>
                            </p:childTnLst>
                          </p:cTn>
                        </p:par>
                        <p:par>
                          <p:cTn id="11" fill="hold" nodeType="afterGroup">
                            <p:stCondLst>
                              <p:cond delay="4000"/>
                            </p:stCondLst>
                            <p:childTnLst>
                              <p:par>
                                <p:cTn id="12" presetID="22" presetClass="entr" presetSubtype="4" fill="hold" grpId="0" nodeType="afterEffect">
                                  <p:stCondLst>
                                    <p:cond delay="0"/>
                                  </p:stCondLst>
                                  <p:childTnLst>
                                    <p:set>
                                      <p:cBhvr>
                                        <p:cTn id="13" dur="1" fill="hold">
                                          <p:stCondLst>
                                            <p:cond delay="0"/>
                                          </p:stCondLst>
                                        </p:cTn>
                                        <p:tgtEl>
                                          <p:spTgt spid="86019"/>
                                        </p:tgtEl>
                                        <p:attrNameLst>
                                          <p:attrName>style.visibility</p:attrName>
                                        </p:attrNameLst>
                                      </p:cBhvr>
                                      <p:to>
                                        <p:strVal val="visible"/>
                                      </p:to>
                                    </p:set>
                                    <p:animEffect transition="in" filter="wipe(down)">
                                      <p:cBhvr>
                                        <p:cTn id="14" dur="5000"/>
                                        <p:tgtEl>
                                          <p:spTgt spid="86019"/>
                                        </p:tgtEl>
                                      </p:cBhvr>
                                    </p:animEffect>
                                  </p:childTnLst>
                                </p:cTn>
                              </p:par>
                            </p:childTnLst>
                          </p:cTn>
                        </p:par>
                        <p:par>
                          <p:cTn id="15" fill="hold" nodeType="afterGroup">
                            <p:stCondLst>
                              <p:cond delay="9000"/>
                            </p:stCondLst>
                            <p:childTnLst>
                              <p:par>
                                <p:cTn id="16" presetID="18" presetClass="exit" presetSubtype="9" fill="hold" grpId="1" nodeType="afterEffect">
                                  <p:stCondLst>
                                    <p:cond delay="0"/>
                                  </p:stCondLst>
                                  <p:childTnLst>
                                    <p:animEffect transition="out" filter="strips(upLeft)">
                                      <p:cBhvr>
                                        <p:cTn id="17" dur="1000"/>
                                        <p:tgtEl>
                                          <p:spTgt spid="86023"/>
                                        </p:tgtEl>
                                      </p:cBhvr>
                                    </p:animEffect>
                                    <p:set>
                                      <p:cBhvr>
                                        <p:cTn id="18" dur="1" fill="hold">
                                          <p:stCondLst>
                                            <p:cond delay="999"/>
                                          </p:stCondLst>
                                        </p:cTn>
                                        <p:tgtEl>
                                          <p:spTgt spid="86023"/>
                                        </p:tgtEl>
                                        <p:attrNameLst>
                                          <p:attrName>style.visibility</p:attrName>
                                        </p:attrNameLst>
                                      </p:cBhvr>
                                      <p:to>
                                        <p:strVal val="hidden"/>
                                      </p:to>
                                    </p:set>
                                  </p:childTnLst>
                                </p:cTn>
                              </p:par>
                            </p:childTnLst>
                          </p:cTn>
                        </p:par>
                        <p:par>
                          <p:cTn id="19" fill="hold" nodeType="afterGroup">
                            <p:stCondLst>
                              <p:cond delay="10000"/>
                            </p:stCondLst>
                            <p:childTnLst>
                              <p:par>
                                <p:cTn id="20" presetID="10" presetClass="exit" presetSubtype="0" fill="hold" nodeType="afterEffect">
                                  <p:stCondLst>
                                    <p:cond delay="0"/>
                                  </p:stCondLst>
                                  <p:childTnLst>
                                    <p:animEffect transition="out" filter="fade">
                                      <p:cBhvr>
                                        <p:cTn id="21" dur="2000"/>
                                        <p:tgtEl>
                                          <p:spTgt spid="2"/>
                                        </p:tgtEl>
                                      </p:cBhvr>
                                    </p:animEffect>
                                    <p:set>
                                      <p:cBhvr>
                                        <p:cTn id="22" dur="1" fill="hold">
                                          <p:stCondLst>
                                            <p:cond delay="1999"/>
                                          </p:stCondLst>
                                        </p:cTn>
                                        <p:tgtEl>
                                          <p:spTgt spid="2"/>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53"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par>
                                <p:cTn id="30" presetID="53" presetClass="entr" presetSubtype="0" fill="hold" grpId="0" nodeType="withEffect">
                                  <p:stCondLst>
                                    <p:cond delay="0"/>
                                  </p:stCondLst>
                                  <p:childTnLst>
                                    <p:set>
                                      <p:cBhvr>
                                        <p:cTn id="31" dur="1" fill="hold">
                                          <p:stCondLst>
                                            <p:cond delay="0"/>
                                          </p:stCondLst>
                                        </p:cTn>
                                        <p:tgtEl>
                                          <p:spTgt spid="63"/>
                                        </p:tgtEl>
                                        <p:attrNameLst>
                                          <p:attrName>style.visibility</p:attrName>
                                        </p:attrNameLst>
                                      </p:cBhvr>
                                      <p:to>
                                        <p:strVal val="visible"/>
                                      </p:to>
                                    </p:set>
                                    <p:anim calcmode="lin" valueType="num">
                                      <p:cBhvr>
                                        <p:cTn id="32" dur="500" fill="hold"/>
                                        <p:tgtEl>
                                          <p:spTgt spid="63"/>
                                        </p:tgtEl>
                                        <p:attrNameLst>
                                          <p:attrName>ppt_w</p:attrName>
                                        </p:attrNameLst>
                                      </p:cBhvr>
                                      <p:tavLst>
                                        <p:tav tm="0">
                                          <p:val>
                                            <p:fltVal val="0"/>
                                          </p:val>
                                        </p:tav>
                                        <p:tav tm="100000">
                                          <p:val>
                                            <p:strVal val="#ppt_w"/>
                                          </p:val>
                                        </p:tav>
                                      </p:tavLst>
                                    </p:anim>
                                    <p:anim calcmode="lin" valueType="num">
                                      <p:cBhvr>
                                        <p:cTn id="33" dur="500" fill="hold"/>
                                        <p:tgtEl>
                                          <p:spTgt spid="63"/>
                                        </p:tgtEl>
                                        <p:attrNameLst>
                                          <p:attrName>ppt_h</p:attrName>
                                        </p:attrNameLst>
                                      </p:cBhvr>
                                      <p:tavLst>
                                        <p:tav tm="0">
                                          <p:val>
                                            <p:fltVal val="0"/>
                                          </p:val>
                                        </p:tav>
                                        <p:tav tm="100000">
                                          <p:val>
                                            <p:strVal val="#ppt_h"/>
                                          </p:val>
                                        </p:tav>
                                      </p:tavLst>
                                    </p:anim>
                                    <p:animEffect transition="in" filter="fade">
                                      <p:cBhvr>
                                        <p:cTn id="34" dur="500"/>
                                        <p:tgtEl>
                                          <p:spTgt spid="63"/>
                                        </p:tgtEl>
                                      </p:cBhvr>
                                    </p:animEffect>
                                  </p:childTnLst>
                                </p:cTn>
                              </p:par>
                              <p:par>
                                <p:cTn id="35" presetID="53" presetClass="entr" presetSubtype="0" fill="hold" nodeType="with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p:cTn id="37" dur="500" fill="hold"/>
                                        <p:tgtEl>
                                          <p:spTgt spid="4"/>
                                        </p:tgtEl>
                                        <p:attrNameLst>
                                          <p:attrName>ppt_w</p:attrName>
                                        </p:attrNameLst>
                                      </p:cBhvr>
                                      <p:tavLst>
                                        <p:tav tm="0">
                                          <p:val>
                                            <p:fltVal val="0"/>
                                          </p:val>
                                        </p:tav>
                                        <p:tav tm="100000">
                                          <p:val>
                                            <p:strVal val="#ppt_w"/>
                                          </p:val>
                                        </p:tav>
                                      </p:tavLst>
                                    </p:anim>
                                    <p:anim calcmode="lin" valueType="num">
                                      <p:cBhvr>
                                        <p:cTn id="38" dur="500" fill="hold"/>
                                        <p:tgtEl>
                                          <p:spTgt spid="4"/>
                                        </p:tgtEl>
                                        <p:attrNameLst>
                                          <p:attrName>ppt_h</p:attrName>
                                        </p:attrNameLst>
                                      </p:cBhvr>
                                      <p:tavLst>
                                        <p:tav tm="0">
                                          <p:val>
                                            <p:fltVal val="0"/>
                                          </p:val>
                                        </p:tav>
                                        <p:tav tm="100000">
                                          <p:val>
                                            <p:strVal val="#ppt_h"/>
                                          </p:val>
                                        </p:tav>
                                      </p:tavLst>
                                    </p:anim>
                                    <p:animEffect transition="in" filter="fade">
                                      <p:cBhvr>
                                        <p:cTn id="39" dur="500"/>
                                        <p:tgtEl>
                                          <p:spTgt spid="4"/>
                                        </p:tgtEl>
                                      </p:cBhvr>
                                    </p:animEffect>
                                  </p:childTnLst>
                                </p:cTn>
                              </p:par>
                              <p:par>
                                <p:cTn id="40" presetID="53" presetClass="entr" presetSubtype="0" fill="hold" nodeType="withEffect">
                                  <p:stCondLst>
                                    <p:cond delay="0"/>
                                  </p:stCondLst>
                                  <p:childTnLst>
                                    <p:set>
                                      <p:cBhvr>
                                        <p:cTn id="41" dur="1" fill="hold">
                                          <p:stCondLst>
                                            <p:cond delay="0"/>
                                          </p:stCondLst>
                                        </p:cTn>
                                        <p:tgtEl>
                                          <p:spTgt spid="5"/>
                                        </p:tgtEl>
                                        <p:attrNameLst>
                                          <p:attrName>style.visibility</p:attrName>
                                        </p:attrNameLst>
                                      </p:cBhvr>
                                      <p:to>
                                        <p:strVal val="visible"/>
                                      </p:to>
                                    </p:set>
                                    <p:anim calcmode="lin" valueType="num">
                                      <p:cBhvr>
                                        <p:cTn id="42" dur="500" fill="hold"/>
                                        <p:tgtEl>
                                          <p:spTgt spid="5"/>
                                        </p:tgtEl>
                                        <p:attrNameLst>
                                          <p:attrName>ppt_w</p:attrName>
                                        </p:attrNameLst>
                                      </p:cBhvr>
                                      <p:tavLst>
                                        <p:tav tm="0">
                                          <p:val>
                                            <p:fltVal val="0"/>
                                          </p:val>
                                        </p:tav>
                                        <p:tav tm="100000">
                                          <p:val>
                                            <p:strVal val="#ppt_w"/>
                                          </p:val>
                                        </p:tav>
                                      </p:tavLst>
                                    </p:anim>
                                    <p:anim calcmode="lin" valueType="num">
                                      <p:cBhvr>
                                        <p:cTn id="43" dur="500" fill="hold"/>
                                        <p:tgtEl>
                                          <p:spTgt spid="5"/>
                                        </p:tgtEl>
                                        <p:attrNameLst>
                                          <p:attrName>ppt_h</p:attrName>
                                        </p:attrNameLst>
                                      </p:cBhvr>
                                      <p:tavLst>
                                        <p:tav tm="0">
                                          <p:val>
                                            <p:fltVal val="0"/>
                                          </p:val>
                                        </p:tav>
                                        <p:tav tm="100000">
                                          <p:val>
                                            <p:strVal val="#ppt_h"/>
                                          </p:val>
                                        </p:tav>
                                      </p:tavLst>
                                    </p:anim>
                                    <p:animEffect transition="in" filter="fade">
                                      <p:cBhvr>
                                        <p:cTn id="44" dur="500"/>
                                        <p:tgtEl>
                                          <p:spTgt spid="5"/>
                                        </p:tgtEl>
                                      </p:cBhvr>
                                    </p:animEffect>
                                  </p:childTnLst>
                                </p:cTn>
                              </p:par>
                              <p:par>
                                <p:cTn id="45" presetID="53" presetClass="entr" presetSubtype="0" fill="hold" nodeType="with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p:cTn id="47" dur="500" fill="hold"/>
                                        <p:tgtEl>
                                          <p:spTgt spid="8"/>
                                        </p:tgtEl>
                                        <p:attrNameLst>
                                          <p:attrName>ppt_w</p:attrName>
                                        </p:attrNameLst>
                                      </p:cBhvr>
                                      <p:tavLst>
                                        <p:tav tm="0">
                                          <p:val>
                                            <p:fltVal val="0"/>
                                          </p:val>
                                        </p:tav>
                                        <p:tav tm="100000">
                                          <p:val>
                                            <p:strVal val="#ppt_w"/>
                                          </p:val>
                                        </p:tav>
                                      </p:tavLst>
                                    </p:anim>
                                    <p:anim calcmode="lin" valueType="num">
                                      <p:cBhvr>
                                        <p:cTn id="48" dur="500" fill="hold"/>
                                        <p:tgtEl>
                                          <p:spTgt spid="8"/>
                                        </p:tgtEl>
                                        <p:attrNameLst>
                                          <p:attrName>ppt_h</p:attrName>
                                        </p:attrNameLst>
                                      </p:cBhvr>
                                      <p:tavLst>
                                        <p:tav tm="0">
                                          <p:val>
                                            <p:fltVal val="0"/>
                                          </p:val>
                                        </p:tav>
                                        <p:tav tm="100000">
                                          <p:val>
                                            <p:strVal val="#ppt_h"/>
                                          </p:val>
                                        </p:tav>
                                      </p:tavLst>
                                    </p:anim>
                                    <p:animEffect transition="in" filter="fade">
                                      <p:cBhvr>
                                        <p:cTn id="49" dur="500"/>
                                        <p:tgtEl>
                                          <p:spTgt spid="8"/>
                                        </p:tgtEl>
                                      </p:cBhvr>
                                    </p:animEffect>
                                  </p:childTnLst>
                                </p:cTn>
                              </p:par>
                              <p:par>
                                <p:cTn id="50" presetID="53" presetClass="entr" presetSubtype="0" fill="hold" grpId="0" nodeType="withEffect">
                                  <p:stCondLst>
                                    <p:cond delay="0"/>
                                  </p:stCondLst>
                                  <p:childTnLst>
                                    <p:set>
                                      <p:cBhvr>
                                        <p:cTn id="51" dur="1" fill="hold">
                                          <p:stCondLst>
                                            <p:cond delay="0"/>
                                          </p:stCondLst>
                                        </p:cTn>
                                        <p:tgtEl>
                                          <p:spTgt spid="86"/>
                                        </p:tgtEl>
                                        <p:attrNameLst>
                                          <p:attrName>style.visibility</p:attrName>
                                        </p:attrNameLst>
                                      </p:cBhvr>
                                      <p:to>
                                        <p:strVal val="visible"/>
                                      </p:to>
                                    </p:set>
                                    <p:anim calcmode="lin" valueType="num">
                                      <p:cBhvr>
                                        <p:cTn id="52" dur="500" fill="hold"/>
                                        <p:tgtEl>
                                          <p:spTgt spid="86"/>
                                        </p:tgtEl>
                                        <p:attrNameLst>
                                          <p:attrName>ppt_w</p:attrName>
                                        </p:attrNameLst>
                                      </p:cBhvr>
                                      <p:tavLst>
                                        <p:tav tm="0">
                                          <p:val>
                                            <p:fltVal val="0"/>
                                          </p:val>
                                        </p:tav>
                                        <p:tav tm="100000">
                                          <p:val>
                                            <p:strVal val="#ppt_w"/>
                                          </p:val>
                                        </p:tav>
                                      </p:tavLst>
                                    </p:anim>
                                    <p:anim calcmode="lin" valueType="num">
                                      <p:cBhvr>
                                        <p:cTn id="53" dur="500" fill="hold"/>
                                        <p:tgtEl>
                                          <p:spTgt spid="86"/>
                                        </p:tgtEl>
                                        <p:attrNameLst>
                                          <p:attrName>ppt_h</p:attrName>
                                        </p:attrNameLst>
                                      </p:cBhvr>
                                      <p:tavLst>
                                        <p:tav tm="0">
                                          <p:val>
                                            <p:fltVal val="0"/>
                                          </p:val>
                                        </p:tav>
                                        <p:tav tm="100000">
                                          <p:val>
                                            <p:strVal val="#ppt_h"/>
                                          </p:val>
                                        </p:tav>
                                      </p:tavLst>
                                    </p:anim>
                                    <p:animEffect transition="in" filter="fade">
                                      <p:cBhvr>
                                        <p:cTn id="54" dur="500"/>
                                        <p:tgtEl>
                                          <p:spTgt spid="86"/>
                                        </p:tgtEl>
                                      </p:cBhvr>
                                    </p:animEffect>
                                  </p:childTnLst>
                                </p:cTn>
                              </p:par>
                              <p:par>
                                <p:cTn id="55" presetID="53" presetClass="entr" presetSubtype="0" fill="hold" nodeType="withEffect">
                                  <p:stCondLst>
                                    <p:cond delay="0"/>
                                  </p:stCondLst>
                                  <p:childTnLst>
                                    <p:set>
                                      <p:cBhvr>
                                        <p:cTn id="56" dur="1" fill="hold">
                                          <p:stCondLst>
                                            <p:cond delay="0"/>
                                          </p:stCondLst>
                                        </p:cTn>
                                        <p:tgtEl>
                                          <p:spTgt spid="87"/>
                                        </p:tgtEl>
                                        <p:attrNameLst>
                                          <p:attrName>style.visibility</p:attrName>
                                        </p:attrNameLst>
                                      </p:cBhvr>
                                      <p:to>
                                        <p:strVal val="visible"/>
                                      </p:to>
                                    </p:set>
                                    <p:anim calcmode="lin" valueType="num">
                                      <p:cBhvr>
                                        <p:cTn id="57" dur="500" fill="hold"/>
                                        <p:tgtEl>
                                          <p:spTgt spid="87"/>
                                        </p:tgtEl>
                                        <p:attrNameLst>
                                          <p:attrName>ppt_w</p:attrName>
                                        </p:attrNameLst>
                                      </p:cBhvr>
                                      <p:tavLst>
                                        <p:tav tm="0">
                                          <p:val>
                                            <p:fltVal val="0"/>
                                          </p:val>
                                        </p:tav>
                                        <p:tav tm="100000">
                                          <p:val>
                                            <p:strVal val="#ppt_w"/>
                                          </p:val>
                                        </p:tav>
                                      </p:tavLst>
                                    </p:anim>
                                    <p:anim calcmode="lin" valueType="num">
                                      <p:cBhvr>
                                        <p:cTn id="58" dur="500" fill="hold"/>
                                        <p:tgtEl>
                                          <p:spTgt spid="87"/>
                                        </p:tgtEl>
                                        <p:attrNameLst>
                                          <p:attrName>ppt_h</p:attrName>
                                        </p:attrNameLst>
                                      </p:cBhvr>
                                      <p:tavLst>
                                        <p:tav tm="0">
                                          <p:val>
                                            <p:fltVal val="0"/>
                                          </p:val>
                                        </p:tav>
                                        <p:tav tm="100000">
                                          <p:val>
                                            <p:strVal val="#ppt_h"/>
                                          </p:val>
                                        </p:tav>
                                      </p:tavLst>
                                    </p:anim>
                                    <p:animEffect transition="in" filter="fade">
                                      <p:cBhvr>
                                        <p:cTn id="59" dur="500"/>
                                        <p:tgtEl>
                                          <p:spTgt spid="87"/>
                                        </p:tgtEl>
                                      </p:cBhvr>
                                    </p:animEffect>
                                  </p:childTnLst>
                                </p:cTn>
                              </p:par>
                              <p:par>
                                <p:cTn id="60" presetID="53" presetClass="entr" presetSubtype="0" fill="hold" nodeType="withEffect">
                                  <p:stCondLst>
                                    <p:cond delay="0"/>
                                  </p:stCondLst>
                                  <p:childTnLst>
                                    <p:set>
                                      <p:cBhvr>
                                        <p:cTn id="61" dur="1" fill="hold">
                                          <p:stCondLst>
                                            <p:cond delay="0"/>
                                          </p:stCondLst>
                                        </p:cTn>
                                        <p:tgtEl>
                                          <p:spTgt spid="10"/>
                                        </p:tgtEl>
                                        <p:attrNameLst>
                                          <p:attrName>style.visibility</p:attrName>
                                        </p:attrNameLst>
                                      </p:cBhvr>
                                      <p:to>
                                        <p:strVal val="visible"/>
                                      </p:to>
                                    </p:set>
                                    <p:anim calcmode="lin" valueType="num">
                                      <p:cBhvr>
                                        <p:cTn id="62" dur="500" fill="hold"/>
                                        <p:tgtEl>
                                          <p:spTgt spid="10"/>
                                        </p:tgtEl>
                                        <p:attrNameLst>
                                          <p:attrName>ppt_w</p:attrName>
                                        </p:attrNameLst>
                                      </p:cBhvr>
                                      <p:tavLst>
                                        <p:tav tm="0">
                                          <p:val>
                                            <p:fltVal val="0"/>
                                          </p:val>
                                        </p:tav>
                                        <p:tav tm="100000">
                                          <p:val>
                                            <p:strVal val="#ppt_w"/>
                                          </p:val>
                                        </p:tav>
                                      </p:tavLst>
                                    </p:anim>
                                    <p:anim calcmode="lin" valueType="num">
                                      <p:cBhvr>
                                        <p:cTn id="63" dur="500" fill="hold"/>
                                        <p:tgtEl>
                                          <p:spTgt spid="10"/>
                                        </p:tgtEl>
                                        <p:attrNameLst>
                                          <p:attrName>ppt_h</p:attrName>
                                        </p:attrNameLst>
                                      </p:cBhvr>
                                      <p:tavLst>
                                        <p:tav tm="0">
                                          <p:val>
                                            <p:fltVal val="0"/>
                                          </p:val>
                                        </p:tav>
                                        <p:tav tm="100000">
                                          <p:val>
                                            <p:strVal val="#ppt_h"/>
                                          </p:val>
                                        </p:tav>
                                      </p:tavLst>
                                    </p:anim>
                                    <p:animEffect transition="in" filter="fade">
                                      <p:cBhvr>
                                        <p:cTn id="64" dur="500"/>
                                        <p:tgtEl>
                                          <p:spTgt spid="10"/>
                                        </p:tgtEl>
                                      </p:cBhvr>
                                    </p:animEffect>
                                  </p:childTnLst>
                                </p:cTn>
                              </p:par>
                              <p:par>
                                <p:cTn id="65" presetID="53" presetClass="entr" presetSubtype="0" fill="hold" nodeType="withEffect">
                                  <p:stCondLst>
                                    <p:cond delay="0"/>
                                  </p:stCondLst>
                                  <p:childTnLst>
                                    <p:set>
                                      <p:cBhvr>
                                        <p:cTn id="66" dur="1" fill="hold">
                                          <p:stCondLst>
                                            <p:cond delay="0"/>
                                          </p:stCondLst>
                                        </p:cTn>
                                        <p:tgtEl>
                                          <p:spTgt spid="95"/>
                                        </p:tgtEl>
                                        <p:attrNameLst>
                                          <p:attrName>style.visibility</p:attrName>
                                        </p:attrNameLst>
                                      </p:cBhvr>
                                      <p:to>
                                        <p:strVal val="visible"/>
                                      </p:to>
                                    </p:set>
                                    <p:anim calcmode="lin" valueType="num">
                                      <p:cBhvr>
                                        <p:cTn id="67" dur="500" fill="hold"/>
                                        <p:tgtEl>
                                          <p:spTgt spid="95"/>
                                        </p:tgtEl>
                                        <p:attrNameLst>
                                          <p:attrName>ppt_w</p:attrName>
                                        </p:attrNameLst>
                                      </p:cBhvr>
                                      <p:tavLst>
                                        <p:tav tm="0">
                                          <p:val>
                                            <p:fltVal val="0"/>
                                          </p:val>
                                        </p:tav>
                                        <p:tav tm="100000">
                                          <p:val>
                                            <p:strVal val="#ppt_w"/>
                                          </p:val>
                                        </p:tav>
                                      </p:tavLst>
                                    </p:anim>
                                    <p:anim calcmode="lin" valueType="num">
                                      <p:cBhvr>
                                        <p:cTn id="68" dur="500" fill="hold"/>
                                        <p:tgtEl>
                                          <p:spTgt spid="95"/>
                                        </p:tgtEl>
                                        <p:attrNameLst>
                                          <p:attrName>ppt_h</p:attrName>
                                        </p:attrNameLst>
                                      </p:cBhvr>
                                      <p:tavLst>
                                        <p:tav tm="0">
                                          <p:val>
                                            <p:fltVal val="0"/>
                                          </p:val>
                                        </p:tav>
                                        <p:tav tm="100000">
                                          <p:val>
                                            <p:strVal val="#ppt_h"/>
                                          </p:val>
                                        </p:tav>
                                      </p:tavLst>
                                    </p:anim>
                                    <p:animEffect transition="in" filter="fade">
                                      <p:cBhvr>
                                        <p:cTn id="69" dur="500"/>
                                        <p:tgtEl>
                                          <p:spTgt spid="95"/>
                                        </p:tgtEl>
                                      </p:cBhvr>
                                    </p:animEffect>
                                  </p:childTnLst>
                                </p:cTn>
                              </p:par>
                              <p:par>
                                <p:cTn id="70" presetID="53" presetClass="entr" presetSubtype="0" fill="hold" grpId="0" nodeType="withEffect">
                                  <p:stCondLst>
                                    <p:cond delay="0"/>
                                  </p:stCondLst>
                                  <p:childTnLst>
                                    <p:set>
                                      <p:cBhvr>
                                        <p:cTn id="71" dur="1" fill="hold">
                                          <p:stCondLst>
                                            <p:cond delay="0"/>
                                          </p:stCondLst>
                                        </p:cTn>
                                        <p:tgtEl>
                                          <p:spTgt spid="96"/>
                                        </p:tgtEl>
                                        <p:attrNameLst>
                                          <p:attrName>style.visibility</p:attrName>
                                        </p:attrNameLst>
                                      </p:cBhvr>
                                      <p:to>
                                        <p:strVal val="visible"/>
                                      </p:to>
                                    </p:set>
                                    <p:anim calcmode="lin" valueType="num">
                                      <p:cBhvr>
                                        <p:cTn id="72" dur="500" fill="hold"/>
                                        <p:tgtEl>
                                          <p:spTgt spid="96"/>
                                        </p:tgtEl>
                                        <p:attrNameLst>
                                          <p:attrName>ppt_w</p:attrName>
                                        </p:attrNameLst>
                                      </p:cBhvr>
                                      <p:tavLst>
                                        <p:tav tm="0">
                                          <p:val>
                                            <p:fltVal val="0"/>
                                          </p:val>
                                        </p:tav>
                                        <p:tav tm="100000">
                                          <p:val>
                                            <p:strVal val="#ppt_w"/>
                                          </p:val>
                                        </p:tav>
                                      </p:tavLst>
                                    </p:anim>
                                    <p:anim calcmode="lin" valueType="num">
                                      <p:cBhvr>
                                        <p:cTn id="73" dur="500" fill="hold"/>
                                        <p:tgtEl>
                                          <p:spTgt spid="96"/>
                                        </p:tgtEl>
                                        <p:attrNameLst>
                                          <p:attrName>ppt_h</p:attrName>
                                        </p:attrNameLst>
                                      </p:cBhvr>
                                      <p:tavLst>
                                        <p:tav tm="0">
                                          <p:val>
                                            <p:fltVal val="0"/>
                                          </p:val>
                                        </p:tav>
                                        <p:tav tm="100000">
                                          <p:val>
                                            <p:strVal val="#ppt_h"/>
                                          </p:val>
                                        </p:tav>
                                      </p:tavLst>
                                    </p:anim>
                                    <p:animEffect transition="in" filter="fade">
                                      <p:cBhvr>
                                        <p:cTn id="74" dur="500"/>
                                        <p:tgtEl>
                                          <p:spTgt spid="96"/>
                                        </p:tgtEl>
                                      </p:cBhvr>
                                    </p:animEffect>
                                  </p:childTnLst>
                                </p:cTn>
                              </p:par>
                              <p:par>
                                <p:cTn id="75" presetID="53" presetClass="entr" presetSubtype="0" fill="hold" grpId="0" nodeType="withEffect">
                                  <p:stCondLst>
                                    <p:cond delay="0"/>
                                  </p:stCondLst>
                                  <p:childTnLst>
                                    <p:set>
                                      <p:cBhvr>
                                        <p:cTn id="76" dur="1" fill="hold">
                                          <p:stCondLst>
                                            <p:cond delay="0"/>
                                          </p:stCondLst>
                                        </p:cTn>
                                        <p:tgtEl>
                                          <p:spTgt spid="97"/>
                                        </p:tgtEl>
                                        <p:attrNameLst>
                                          <p:attrName>style.visibility</p:attrName>
                                        </p:attrNameLst>
                                      </p:cBhvr>
                                      <p:to>
                                        <p:strVal val="visible"/>
                                      </p:to>
                                    </p:set>
                                    <p:anim calcmode="lin" valueType="num">
                                      <p:cBhvr>
                                        <p:cTn id="77" dur="500" fill="hold"/>
                                        <p:tgtEl>
                                          <p:spTgt spid="97"/>
                                        </p:tgtEl>
                                        <p:attrNameLst>
                                          <p:attrName>ppt_w</p:attrName>
                                        </p:attrNameLst>
                                      </p:cBhvr>
                                      <p:tavLst>
                                        <p:tav tm="0">
                                          <p:val>
                                            <p:fltVal val="0"/>
                                          </p:val>
                                        </p:tav>
                                        <p:tav tm="100000">
                                          <p:val>
                                            <p:strVal val="#ppt_w"/>
                                          </p:val>
                                        </p:tav>
                                      </p:tavLst>
                                    </p:anim>
                                    <p:anim calcmode="lin" valueType="num">
                                      <p:cBhvr>
                                        <p:cTn id="78" dur="500" fill="hold"/>
                                        <p:tgtEl>
                                          <p:spTgt spid="97"/>
                                        </p:tgtEl>
                                        <p:attrNameLst>
                                          <p:attrName>ppt_h</p:attrName>
                                        </p:attrNameLst>
                                      </p:cBhvr>
                                      <p:tavLst>
                                        <p:tav tm="0">
                                          <p:val>
                                            <p:fltVal val="0"/>
                                          </p:val>
                                        </p:tav>
                                        <p:tav tm="100000">
                                          <p:val>
                                            <p:strVal val="#ppt_h"/>
                                          </p:val>
                                        </p:tav>
                                      </p:tavLst>
                                    </p:anim>
                                    <p:animEffect transition="in" filter="fade">
                                      <p:cBhvr>
                                        <p:cTn id="79" dur="500"/>
                                        <p:tgtEl>
                                          <p:spTgt spid="97"/>
                                        </p:tgtEl>
                                      </p:cBhvr>
                                    </p:animEffect>
                                  </p:childTnLst>
                                </p:cTn>
                              </p:par>
                              <p:par>
                                <p:cTn id="80" presetID="53" presetClass="entr" presetSubtype="0" fill="hold" grpId="0" nodeType="with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p:cTn id="82" dur="500" fill="hold"/>
                                        <p:tgtEl>
                                          <p:spTgt spid="98"/>
                                        </p:tgtEl>
                                        <p:attrNameLst>
                                          <p:attrName>ppt_w</p:attrName>
                                        </p:attrNameLst>
                                      </p:cBhvr>
                                      <p:tavLst>
                                        <p:tav tm="0">
                                          <p:val>
                                            <p:fltVal val="0"/>
                                          </p:val>
                                        </p:tav>
                                        <p:tav tm="100000">
                                          <p:val>
                                            <p:strVal val="#ppt_w"/>
                                          </p:val>
                                        </p:tav>
                                      </p:tavLst>
                                    </p:anim>
                                    <p:anim calcmode="lin" valueType="num">
                                      <p:cBhvr>
                                        <p:cTn id="83" dur="500" fill="hold"/>
                                        <p:tgtEl>
                                          <p:spTgt spid="98"/>
                                        </p:tgtEl>
                                        <p:attrNameLst>
                                          <p:attrName>ppt_h</p:attrName>
                                        </p:attrNameLst>
                                      </p:cBhvr>
                                      <p:tavLst>
                                        <p:tav tm="0">
                                          <p:val>
                                            <p:fltVal val="0"/>
                                          </p:val>
                                        </p:tav>
                                        <p:tav tm="100000">
                                          <p:val>
                                            <p:strVal val="#ppt_h"/>
                                          </p:val>
                                        </p:tav>
                                      </p:tavLst>
                                    </p:anim>
                                    <p:animEffect transition="in" filter="fade">
                                      <p:cBhvr>
                                        <p:cTn id="84" dur="500"/>
                                        <p:tgtEl>
                                          <p:spTgt spid="98"/>
                                        </p:tgtEl>
                                      </p:cBhvr>
                                    </p:animEffect>
                                  </p:childTnLst>
                                </p:cTn>
                              </p:par>
                              <p:par>
                                <p:cTn id="85" presetID="53" presetClass="entr" presetSubtype="0" fill="hold" nodeType="withEffect">
                                  <p:stCondLst>
                                    <p:cond delay="0"/>
                                  </p:stCondLst>
                                  <p:childTnLst>
                                    <p:set>
                                      <p:cBhvr>
                                        <p:cTn id="86" dur="1" fill="hold">
                                          <p:stCondLst>
                                            <p:cond delay="0"/>
                                          </p:stCondLst>
                                        </p:cTn>
                                        <p:tgtEl>
                                          <p:spTgt spid="99"/>
                                        </p:tgtEl>
                                        <p:attrNameLst>
                                          <p:attrName>style.visibility</p:attrName>
                                        </p:attrNameLst>
                                      </p:cBhvr>
                                      <p:to>
                                        <p:strVal val="visible"/>
                                      </p:to>
                                    </p:set>
                                    <p:anim calcmode="lin" valueType="num">
                                      <p:cBhvr>
                                        <p:cTn id="87" dur="500" fill="hold"/>
                                        <p:tgtEl>
                                          <p:spTgt spid="99"/>
                                        </p:tgtEl>
                                        <p:attrNameLst>
                                          <p:attrName>ppt_w</p:attrName>
                                        </p:attrNameLst>
                                      </p:cBhvr>
                                      <p:tavLst>
                                        <p:tav tm="0">
                                          <p:val>
                                            <p:fltVal val="0"/>
                                          </p:val>
                                        </p:tav>
                                        <p:tav tm="100000">
                                          <p:val>
                                            <p:strVal val="#ppt_w"/>
                                          </p:val>
                                        </p:tav>
                                      </p:tavLst>
                                    </p:anim>
                                    <p:anim calcmode="lin" valueType="num">
                                      <p:cBhvr>
                                        <p:cTn id="88" dur="500" fill="hold"/>
                                        <p:tgtEl>
                                          <p:spTgt spid="99"/>
                                        </p:tgtEl>
                                        <p:attrNameLst>
                                          <p:attrName>ppt_h</p:attrName>
                                        </p:attrNameLst>
                                      </p:cBhvr>
                                      <p:tavLst>
                                        <p:tav tm="0">
                                          <p:val>
                                            <p:fltVal val="0"/>
                                          </p:val>
                                        </p:tav>
                                        <p:tav tm="100000">
                                          <p:val>
                                            <p:strVal val="#ppt_h"/>
                                          </p:val>
                                        </p:tav>
                                      </p:tavLst>
                                    </p:anim>
                                    <p:animEffect transition="in" filter="fade">
                                      <p:cBhvr>
                                        <p:cTn id="89" dur="500"/>
                                        <p:tgtEl>
                                          <p:spTgt spid="99"/>
                                        </p:tgtEl>
                                      </p:cBhvr>
                                    </p:animEffect>
                                  </p:childTnLst>
                                </p:cTn>
                              </p:par>
                              <p:par>
                                <p:cTn id="90" presetID="53" presetClass="entr" presetSubtype="0" fill="hold" nodeType="withEffect">
                                  <p:stCondLst>
                                    <p:cond delay="0"/>
                                  </p:stCondLst>
                                  <p:childTnLst>
                                    <p:set>
                                      <p:cBhvr>
                                        <p:cTn id="91" dur="1" fill="hold">
                                          <p:stCondLst>
                                            <p:cond delay="0"/>
                                          </p:stCondLst>
                                        </p:cTn>
                                        <p:tgtEl>
                                          <p:spTgt spid="100"/>
                                        </p:tgtEl>
                                        <p:attrNameLst>
                                          <p:attrName>style.visibility</p:attrName>
                                        </p:attrNameLst>
                                      </p:cBhvr>
                                      <p:to>
                                        <p:strVal val="visible"/>
                                      </p:to>
                                    </p:set>
                                    <p:anim calcmode="lin" valueType="num">
                                      <p:cBhvr>
                                        <p:cTn id="92" dur="500" fill="hold"/>
                                        <p:tgtEl>
                                          <p:spTgt spid="100"/>
                                        </p:tgtEl>
                                        <p:attrNameLst>
                                          <p:attrName>ppt_w</p:attrName>
                                        </p:attrNameLst>
                                      </p:cBhvr>
                                      <p:tavLst>
                                        <p:tav tm="0">
                                          <p:val>
                                            <p:fltVal val="0"/>
                                          </p:val>
                                        </p:tav>
                                        <p:tav tm="100000">
                                          <p:val>
                                            <p:strVal val="#ppt_w"/>
                                          </p:val>
                                        </p:tav>
                                      </p:tavLst>
                                    </p:anim>
                                    <p:anim calcmode="lin" valueType="num">
                                      <p:cBhvr>
                                        <p:cTn id="93" dur="500" fill="hold"/>
                                        <p:tgtEl>
                                          <p:spTgt spid="100"/>
                                        </p:tgtEl>
                                        <p:attrNameLst>
                                          <p:attrName>ppt_h</p:attrName>
                                        </p:attrNameLst>
                                      </p:cBhvr>
                                      <p:tavLst>
                                        <p:tav tm="0">
                                          <p:val>
                                            <p:fltVal val="0"/>
                                          </p:val>
                                        </p:tav>
                                        <p:tav tm="100000">
                                          <p:val>
                                            <p:strVal val="#ppt_h"/>
                                          </p:val>
                                        </p:tav>
                                      </p:tavLst>
                                    </p:anim>
                                    <p:animEffect transition="in" filter="fade">
                                      <p:cBhvr>
                                        <p:cTn id="94" dur="500"/>
                                        <p:tgtEl>
                                          <p:spTgt spid="100"/>
                                        </p:tgtEl>
                                      </p:cBhvr>
                                    </p:animEffect>
                                  </p:childTnLst>
                                </p:cTn>
                              </p:par>
                              <p:par>
                                <p:cTn id="95" presetID="53" presetClass="entr" presetSubtype="0" fill="hold" nodeType="withEffect">
                                  <p:stCondLst>
                                    <p:cond delay="0"/>
                                  </p:stCondLst>
                                  <p:childTnLst>
                                    <p:set>
                                      <p:cBhvr>
                                        <p:cTn id="96" dur="1" fill="hold">
                                          <p:stCondLst>
                                            <p:cond delay="0"/>
                                          </p:stCondLst>
                                        </p:cTn>
                                        <p:tgtEl>
                                          <p:spTgt spid="101"/>
                                        </p:tgtEl>
                                        <p:attrNameLst>
                                          <p:attrName>style.visibility</p:attrName>
                                        </p:attrNameLst>
                                      </p:cBhvr>
                                      <p:to>
                                        <p:strVal val="visible"/>
                                      </p:to>
                                    </p:set>
                                    <p:anim calcmode="lin" valueType="num">
                                      <p:cBhvr>
                                        <p:cTn id="97" dur="500" fill="hold"/>
                                        <p:tgtEl>
                                          <p:spTgt spid="101"/>
                                        </p:tgtEl>
                                        <p:attrNameLst>
                                          <p:attrName>ppt_w</p:attrName>
                                        </p:attrNameLst>
                                      </p:cBhvr>
                                      <p:tavLst>
                                        <p:tav tm="0">
                                          <p:val>
                                            <p:fltVal val="0"/>
                                          </p:val>
                                        </p:tav>
                                        <p:tav tm="100000">
                                          <p:val>
                                            <p:strVal val="#ppt_w"/>
                                          </p:val>
                                        </p:tav>
                                      </p:tavLst>
                                    </p:anim>
                                    <p:anim calcmode="lin" valueType="num">
                                      <p:cBhvr>
                                        <p:cTn id="98" dur="500" fill="hold"/>
                                        <p:tgtEl>
                                          <p:spTgt spid="101"/>
                                        </p:tgtEl>
                                        <p:attrNameLst>
                                          <p:attrName>ppt_h</p:attrName>
                                        </p:attrNameLst>
                                      </p:cBhvr>
                                      <p:tavLst>
                                        <p:tav tm="0">
                                          <p:val>
                                            <p:fltVal val="0"/>
                                          </p:val>
                                        </p:tav>
                                        <p:tav tm="100000">
                                          <p:val>
                                            <p:strVal val="#ppt_h"/>
                                          </p:val>
                                        </p:tav>
                                      </p:tavLst>
                                    </p:anim>
                                    <p:animEffect transition="in" filter="fade">
                                      <p:cBhvr>
                                        <p:cTn id="99" dur="500"/>
                                        <p:tgtEl>
                                          <p:spTgt spid="101"/>
                                        </p:tgtEl>
                                      </p:cBhvr>
                                    </p:animEffect>
                                  </p:childTnLst>
                                </p:cTn>
                              </p:par>
                              <p:par>
                                <p:cTn id="100" presetID="53" presetClass="entr" presetSubtype="0" fill="hold" grpId="0" nodeType="withEffect">
                                  <p:stCondLst>
                                    <p:cond delay="0"/>
                                  </p:stCondLst>
                                  <p:childTnLst>
                                    <p:set>
                                      <p:cBhvr>
                                        <p:cTn id="101" dur="1" fill="hold">
                                          <p:stCondLst>
                                            <p:cond delay="0"/>
                                          </p:stCondLst>
                                        </p:cTn>
                                        <p:tgtEl>
                                          <p:spTgt spid="104"/>
                                        </p:tgtEl>
                                        <p:attrNameLst>
                                          <p:attrName>style.visibility</p:attrName>
                                        </p:attrNameLst>
                                      </p:cBhvr>
                                      <p:to>
                                        <p:strVal val="visible"/>
                                      </p:to>
                                    </p:set>
                                    <p:anim calcmode="lin" valueType="num">
                                      <p:cBhvr>
                                        <p:cTn id="102" dur="500" fill="hold"/>
                                        <p:tgtEl>
                                          <p:spTgt spid="104"/>
                                        </p:tgtEl>
                                        <p:attrNameLst>
                                          <p:attrName>ppt_w</p:attrName>
                                        </p:attrNameLst>
                                      </p:cBhvr>
                                      <p:tavLst>
                                        <p:tav tm="0">
                                          <p:val>
                                            <p:fltVal val="0"/>
                                          </p:val>
                                        </p:tav>
                                        <p:tav tm="100000">
                                          <p:val>
                                            <p:strVal val="#ppt_w"/>
                                          </p:val>
                                        </p:tav>
                                      </p:tavLst>
                                    </p:anim>
                                    <p:anim calcmode="lin" valueType="num">
                                      <p:cBhvr>
                                        <p:cTn id="103" dur="500" fill="hold"/>
                                        <p:tgtEl>
                                          <p:spTgt spid="104"/>
                                        </p:tgtEl>
                                        <p:attrNameLst>
                                          <p:attrName>ppt_h</p:attrName>
                                        </p:attrNameLst>
                                      </p:cBhvr>
                                      <p:tavLst>
                                        <p:tav tm="0">
                                          <p:val>
                                            <p:fltVal val="0"/>
                                          </p:val>
                                        </p:tav>
                                        <p:tav tm="100000">
                                          <p:val>
                                            <p:strVal val="#ppt_h"/>
                                          </p:val>
                                        </p:tav>
                                      </p:tavLst>
                                    </p:anim>
                                    <p:animEffect transition="in" filter="fade">
                                      <p:cBhvr>
                                        <p:cTn id="104" dur="500"/>
                                        <p:tgtEl>
                                          <p:spTgt spid="104"/>
                                        </p:tgtEl>
                                      </p:cBhvr>
                                    </p:animEffect>
                                  </p:childTnLst>
                                </p:cTn>
                              </p:par>
                              <p:par>
                                <p:cTn id="105" presetID="53" presetClass="entr" presetSubtype="0" fill="hold" nodeType="withEffect">
                                  <p:stCondLst>
                                    <p:cond delay="0"/>
                                  </p:stCondLst>
                                  <p:childTnLst>
                                    <p:set>
                                      <p:cBhvr>
                                        <p:cTn id="106" dur="1" fill="hold">
                                          <p:stCondLst>
                                            <p:cond delay="0"/>
                                          </p:stCondLst>
                                        </p:cTn>
                                        <p:tgtEl>
                                          <p:spTgt spid="102"/>
                                        </p:tgtEl>
                                        <p:attrNameLst>
                                          <p:attrName>style.visibility</p:attrName>
                                        </p:attrNameLst>
                                      </p:cBhvr>
                                      <p:to>
                                        <p:strVal val="visible"/>
                                      </p:to>
                                    </p:set>
                                    <p:anim calcmode="lin" valueType="num">
                                      <p:cBhvr>
                                        <p:cTn id="107" dur="500" fill="hold"/>
                                        <p:tgtEl>
                                          <p:spTgt spid="102"/>
                                        </p:tgtEl>
                                        <p:attrNameLst>
                                          <p:attrName>ppt_w</p:attrName>
                                        </p:attrNameLst>
                                      </p:cBhvr>
                                      <p:tavLst>
                                        <p:tav tm="0">
                                          <p:val>
                                            <p:fltVal val="0"/>
                                          </p:val>
                                        </p:tav>
                                        <p:tav tm="100000">
                                          <p:val>
                                            <p:strVal val="#ppt_w"/>
                                          </p:val>
                                        </p:tav>
                                      </p:tavLst>
                                    </p:anim>
                                    <p:anim calcmode="lin" valueType="num">
                                      <p:cBhvr>
                                        <p:cTn id="108" dur="500" fill="hold"/>
                                        <p:tgtEl>
                                          <p:spTgt spid="102"/>
                                        </p:tgtEl>
                                        <p:attrNameLst>
                                          <p:attrName>ppt_h</p:attrName>
                                        </p:attrNameLst>
                                      </p:cBhvr>
                                      <p:tavLst>
                                        <p:tav tm="0">
                                          <p:val>
                                            <p:fltVal val="0"/>
                                          </p:val>
                                        </p:tav>
                                        <p:tav tm="100000">
                                          <p:val>
                                            <p:strVal val="#ppt_h"/>
                                          </p:val>
                                        </p:tav>
                                      </p:tavLst>
                                    </p:anim>
                                    <p:animEffect transition="in" filter="fade">
                                      <p:cBhvr>
                                        <p:cTn id="109" dur="500"/>
                                        <p:tgtEl>
                                          <p:spTgt spid="102"/>
                                        </p:tgtEl>
                                      </p:cBhvr>
                                    </p:animEffect>
                                  </p:childTnLst>
                                </p:cTn>
                              </p:par>
                              <p:par>
                                <p:cTn id="110" presetID="53" presetClass="entr" presetSubtype="0" fill="hold" nodeType="withEffect">
                                  <p:stCondLst>
                                    <p:cond delay="0"/>
                                  </p:stCondLst>
                                  <p:childTnLst>
                                    <p:set>
                                      <p:cBhvr>
                                        <p:cTn id="111" dur="1" fill="hold">
                                          <p:stCondLst>
                                            <p:cond delay="0"/>
                                          </p:stCondLst>
                                        </p:cTn>
                                        <p:tgtEl>
                                          <p:spTgt spid="103"/>
                                        </p:tgtEl>
                                        <p:attrNameLst>
                                          <p:attrName>style.visibility</p:attrName>
                                        </p:attrNameLst>
                                      </p:cBhvr>
                                      <p:to>
                                        <p:strVal val="visible"/>
                                      </p:to>
                                    </p:set>
                                    <p:anim calcmode="lin" valueType="num">
                                      <p:cBhvr>
                                        <p:cTn id="112" dur="500" fill="hold"/>
                                        <p:tgtEl>
                                          <p:spTgt spid="103"/>
                                        </p:tgtEl>
                                        <p:attrNameLst>
                                          <p:attrName>ppt_w</p:attrName>
                                        </p:attrNameLst>
                                      </p:cBhvr>
                                      <p:tavLst>
                                        <p:tav tm="0">
                                          <p:val>
                                            <p:fltVal val="0"/>
                                          </p:val>
                                        </p:tav>
                                        <p:tav tm="100000">
                                          <p:val>
                                            <p:strVal val="#ppt_w"/>
                                          </p:val>
                                        </p:tav>
                                      </p:tavLst>
                                    </p:anim>
                                    <p:anim calcmode="lin" valueType="num">
                                      <p:cBhvr>
                                        <p:cTn id="113" dur="500" fill="hold"/>
                                        <p:tgtEl>
                                          <p:spTgt spid="103"/>
                                        </p:tgtEl>
                                        <p:attrNameLst>
                                          <p:attrName>ppt_h</p:attrName>
                                        </p:attrNameLst>
                                      </p:cBhvr>
                                      <p:tavLst>
                                        <p:tav tm="0">
                                          <p:val>
                                            <p:fltVal val="0"/>
                                          </p:val>
                                        </p:tav>
                                        <p:tav tm="100000">
                                          <p:val>
                                            <p:strVal val="#ppt_h"/>
                                          </p:val>
                                        </p:tav>
                                      </p:tavLst>
                                    </p:anim>
                                    <p:animEffect transition="in" filter="fade">
                                      <p:cBhvr>
                                        <p:cTn id="114" dur="500"/>
                                        <p:tgtEl>
                                          <p:spTgt spid="103"/>
                                        </p:tgtEl>
                                      </p:cBhvr>
                                    </p:animEffect>
                                  </p:childTnLst>
                                </p:cTn>
                              </p:par>
                            </p:childTnLst>
                          </p:cTn>
                        </p:par>
                        <p:par>
                          <p:cTn id="115" fill="hold" nodeType="afterGroup">
                            <p:stCondLst>
                              <p:cond delay="500"/>
                            </p:stCondLst>
                            <p:childTnLst>
                              <p:par>
                                <p:cTn id="116" presetID="0" presetClass="path" presetSubtype="0" repeatCount="indefinite" accel="50000" decel="50000" fill="hold" nodeType="afterEffect">
                                  <p:stCondLst>
                                    <p:cond delay="0"/>
                                  </p:stCondLst>
                                  <p:childTnLst>
                                    <p:animMotion origin="layout" path="M 3.88889E-6 4.07407E-6 L 0.00017 0.05833 " pathEditMode="relative" ptsTypes="AA">
                                      <p:cBhvr>
                                        <p:cTn id="117" dur="1000" fill="hold"/>
                                        <p:tgtEl>
                                          <p:spTgt spid="87"/>
                                        </p:tgtEl>
                                        <p:attrNameLst>
                                          <p:attrName>ppt_x</p:attrName>
                                          <p:attrName>ppt_y</p:attrName>
                                        </p:attrNameLst>
                                      </p:cBhvr>
                                    </p:animMotion>
                                  </p:childTnLst>
                                </p:cTn>
                              </p:par>
                              <p:par>
                                <p:cTn id="118" presetID="0" presetClass="path" presetSubtype="0" repeatCount="indefinite" accel="50000" decel="50000" fill="hold" nodeType="withEffect">
                                  <p:stCondLst>
                                    <p:cond delay="0"/>
                                  </p:stCondLst>
                                  <p:childTnLst>
                                    <p:animMotion origin="layout" path="M 0.00017 0.0007 L 0.00121 0.11366 " pathEditMode="relative" rAng="0" ptsTypes="AA">
                                      <p:cBhvr>
                                        <p:cTn id="119" dur="2000" fill="hold"/>
                                        <p:tgtEl>
                                          <p:spTgt spid="95"/>
                                        </p:tgtEl>
                                        <p:attrNameLst>
                                          <p:attrName>ppt_x</p:attrName>
                                          <p:attrName>ppt_y</p:attrName>
                                        </p:attrNameLst>
                                      </p:cBhvr>
                                      <p:rCtr x="52" y="5648"/>
                                    </p:animMotion>
                                  </p:childTnLst>
                                </p:cTn>
                              </p:par>
                            </p:childTnLst>
                          </p:cTn>
                        </p:par>
                        <p:par>
                          <p:cTn id="120" fill="hold" nodeType="afterGroup">
                            <p:stCondLst>
                              <p:cond delay="2500"/>
                            </p:stCondLst>
                            <p:childTnLst>
                              <p:par>
                                <p:cTn id="121" presetID="18" presetClass="entr" presetSubtype="6" repeatCount="indefinite" fill="hold" nodeType="afterEffect">
                                  <p:stCondLst>
                                    <p:cond delay="0"/>
                                  </p:stCondLst>
                                  <p:childTnLst>
                                    <p:set>
                                      <p:cBhvr>
                                        <p:cTn id="122" dur="1" fill="hold">
                                          <p:stCondLst>
                                            <p:cond delay="0"/>
                                          </p:stCondLst>
                                        </p:cTn>
                                        <p:tgtEl>
                                          <p:spTgt spid="100"/>
                                        </p:tgtEl>
                                        <p:attrNameLst>
                                          <p:attrName>style.visibility</p:attrName>
                                        </p:attrNameLst>
                                      </p:cBhvr>
                                      <p:to>
                                        <p:strVal val="visible"/>
                                      </p:to>
                                    </p:set>
                                    <p:animEffect transition="in" filter="strips(downRight)">
                                      <p:cBhvr>
                                        <p:cTn id="123" dur="2000"/>
                                        <p:tgtEl>
                                          <p:spTgt spid="100"/>
                                        </p:tgtEl>
                                      </p:cBhvr>
                                    </p:animEffect>
                                  </p:childTnLst>
                                </p:cTn>
                              </p:par>
                              <p:par>
                                <p:cTn id="124" presetID="18" presetClass="entr" presetSubtype="6" repeatCount="indefinite" fill="hold" nodeType="withEffect">
                                  <p:stCondLst>
                                    <p:cond delay="0"/>
                                  </p:stCondLst>
                                  <p:childTnLst>
                                    <p:set>
                                      <p:cBhvr>
                                        <p:cTn id="125" dur="1" fill="hold">
                                          <p:stCondLst>
                                            <p:cond delay="0"/>
                                          </p:stCondLst>
                                        </p:cTn>
                                        <p:tgtEl>
                                          <p:spTgt spid="101"/>
                                        </p:tgtEl>
                                        <p:attrNameLst>
                                          <p:attrName>style.visibility</p:attrName>
                                        </p:attrNameLst>
                                      </p:cBhvr>
                                      <p:to>
                                        <p:strVal val="visible"/>
                                      </p:to>
                                    </p:set>
                                    <p:animEffect transition="in" filter="strips(downRight)">
                                      <p:cBhvr>
                                        <p:cTn id="126" dur="2000"/>
                                        <p:tgtEl>
                                          <p:spTgt spid="101"/>
                                        </p:tgtEl>
                                      </p:cBhvr>
                                    </p:animEffect>
                                  </p:childTnLst>
                                </p:cTn>
                              </p:par>
                            </p:childTnLst>
                          </p:cTn>
                        </p:par>
                        <p:par>
                          <p:cTn id="127" fill="hold" nodeType="afterGroup">
                            <p:stCondLst>
                              <p:cond delay="4500"/>
                            </p:stCondLst>
                            <p:childTnLst>
                              <p:par>
                                <p:cTn id="128" presetID="18" presetClass="entr" presetSubtype="3" repeatCount="indefinite" fill="hold" nodeType="afterEffect">
                                  <p:stCondLst>
                                    <p:cond delay="0"/>
                                  </p:stCondLst>
                                  <p:childTnLst>
                                    <p:set>
                                      <p:cBhvr>
                                        <p:cTn id="129" dur="1" fill="hold">
                                          <p:stCondLst>
                                            <p:cond delay="0"/>
                                          </p:stCondLst>
                                        </p:cTn>
                                        <p:tgtEl>
                                          <p:spTgt spid="102"/>
                                        </p:tgtEl>
                                        <p:attrNameLst>
                                          <p:attrName>style.visibility</p:attrName>
                                        </p:attrNameLst>
                                      </p:cBhvr>
                                      <p:to>
                                        <p:strVal val="visible"/>
                                      </p:to>
                                    </p:set>
                                    <p:animEffect transition="in" filter="strips(upRight)">
                                      <p:cBhvr>
                                        <p:cTn id="130" dur="2000"/>
                                        <p:tgtEl>
                                          <p:spTgt spid="102"/>
                                        </p:tgtEl>
                                      </p:cBhvr>
                                    </p:animEffect>
                                  </p:childTnLst>
                                </p:cTn>
                              </p:par>
                            </p:childTnLst>
                          </p:cTn>
                        </p:par>
                        <p:par>
                          <p:cTn id="131" fill="hold" nodeType="afterGroup">
                            <p:stCondLst>
                              <p:cond delay="6500"/>
                            </p:stCondLst>
                            <p:childTnLst>
                              <p:par>
                                <p:cTn id="132" presetID="18" presetClass="entr" presetSubtype="3" repeatCount="indefinite" fill="hold" nodeType="afterEffect">
                                  <p:stCondLst>
                                    <p:cond delay="0"/>
                                  </p:stCondLst>
                                  <p:childTnLst>
                                    <p:set>
                                      <p:cBhvr>
                                        <p:cTn id="133" dur="1" fill="hold">
                                          <p:stCondLst>
                                            <p:cond delay="0"/>
                                          </p:stCondLst>
                                        </p:cTn>
                                        <p:tgtEl>
                                          <p:spTgt spid="103"/>
                                        </p:tgtEl>
                                        <p:attrNameLst>
                                          <p:attrName>style.visibility</p:attrName>
                                        </p:attrNameLst>
                                      </p:cBhvr>
                                      <p:to>
                                        <p:strVal val="visible"/>
                                      </p:to>
                                    </p:set>
                                    <p:animEffect transition="in" filter="strips(upRight)">
                                      <p:cBhvr>
                                        <p:cTn id="134" dur="2000"/>
                                        <p:tgtEl>
                                          <p:spTgt spid="103"/>
                                        </p:tgtEl>
                                      </p:cBhvr>
                                    </p:animEffect>
                                  </p:childTnLst>
                                </p:cTn>
                              </p:par>
                            </p:childTnLst>
                          </p:cTn>
                        </p:par>
                      </p:childTnLst>
                    </p:cTn>
                  </p:par>
                  <p:par>
                    <p:cTn id="135" fill="hold" nodeType="clickPar">
                      <p:stCondLst>
                        <p:cond delay="indefinite"/>
                      </p:stCondLst>
                      <p:childTnLst>
                        <p:par>
                          <p:cTn id="136" fill="hold" nodeType="withGroup">
                            <p:stCondLst>
                              <p:cond delay="0"/>
                            </p:stCondLst>
                            <p:childTnLst>
                              <p:par>
                                <p:cTn id="137" presetID="5" presetClass="entr" presetSubtype="10" fill="hold" grpId="0" nodeType="click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checkerboard(across)">
                                      <p:cBhvr>
                                        <p:cTn id="139" dur="500"/>
                                        <p:tgtEl>
                                          <p:spTgt spid="61"/>
                                        </p:tgtEl>
                                      </p:cBhvr>
                                    </p:animEffect>
                                  </p:childTnLst>
                                </p:cTn>
                              </p:par>
                            </p:childTnLst>
                          </p:cTn>
                        </p:par>
                      </p:childTnLst>
                    </p:cTn>
                  </p:par>
                  <p:par>
                    <p:cTn id="140" fill="hold" nodeType="clickPar">
                      <p:stCondLst>
                        <p:cond delay="indefinite"/>
                      </p:stCondLst>
                      <p:childTnLst>
                        <p:par>
                          <p:cTn id="141" fill="hold" nodeType="withGroup">
                            <p:stCondLst>
                              <p:cond delay="0"/>
                            </p:stCondLst>
                            <p:childTnLst>
                              <p:par>
                                <p:cTn id="142" presetID="5" presetClass="entr" presetSubtype="10" fill="hold" grpId="0" nodeType="clickEffect">
                                  <p:stCondLst>
                                    <p:cond delay="0"/>
                                  </p:stCondLst>
                                  <p:childTnLst>
                                    <p:set>
                                      <p:cBhvr>
                                        <p:cTn id="143" dur="1" fill="hold">
                                          <p:stCondLst>
                                            <p:cond delay="0"/>
                                          </p:stCondLst>
                                        </p:cTn>
                                        <p:tgtEl>
                                          <p:spTgt spid="62"/>
                                        </p:tgtEl>
                                        <p:attrNameLst>
                                          <p:attrName>style.visibility</p:attrName>
                                        </p:attrNameLst>
                                      </p:cBhvr>
                                      <p:to>
                                        <p:strVal val="visible"/>
                                      </p:to>
                                    </p:set>
                                    <p:animEffect transition="in" filter="checkerboard(across)">
                                      <p:cBhvr>
                                        <p:cTn id="144"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9" grpId="0" animBg="1"/>
      <p:bldP spid="86023" grpId="0" animBg="1"/>
      <p:bldP spid="86023" grpId="1" animBg="1"/>
      <p:bldP spid="63" grpId="0" animBg="1"/>
      <p:bldP spid="86" grpId="0" animBg="1"/>
      <p:bldP spid="96" grpId="0"/>
      <p:bldP spid="97" grpId="0"/>
      <p:bldP spid="98" grpId="0" animBg="1"/>
      <p:bldP spid="104" grpId="0"/>
      <p:bldP spid="61" grpId="0"/>
      <p:bldP spid="6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Oval 2">
            <a:extLst>
              <a:ext uri="{FF2B5EF4-FFF2-40B4-BE49-F238E27FC236}">
                <a16:creationId xmlns:a16="http://schemas.microsoft.com/office/drawing/2014/main" id="{85B022A3-4314-FFE5-D2BA-C59F382E1487}"/>
              </a:ext>
            </a:extLst>
          </p:cNvPr>
          <p:cNvSpPr>
            <a:spLocks noChangeArrowheads="1"/>
          </p:cNvSpPr>
          <p:nvPr/>
        </p:nvSpPr>
        <p:spPr bwMode="auto">
          <a:xfrm>
            <a:off x="9898063" y="5921376"/>
            <a:ext cx="647700" cy="555625"/>
          </a:xfrm>
          <a:prstGeom prst="ellipse">
            <a:avLst/>
          </a:prstGeom>
          <a:solidFill>
            <a:srgbClr val="FFFFFF"/>
          </a:solidFill>
          <a:ln w="9525">
            <a:solidFill>
              <a:srgbClr val="000000"/>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31747" name="Text Box 3">
            <a:extLst>
              <a:ext uri="{FF2B5EF4-FFF2-40B4-BE49-F238E27FC236}">
                <a16:creationId xmlns:a16="http://schemas.microsoft.com/office/drawing/2014/main" id="{2180899E-689A-16E6-4A5F-A8B4DB7E30C1}"/>
              </a:ext>
            </a:extLst>
          </p:cNvPr>
          <p:cNvSpPr txBox="1">
            <a:spLocks noChangeArrowheads="1"/>
          </p:cNvSpPr>
          <p:nvPr/>
        </p:nvSpPr>
        <p:spPr bwMode="auto">
          <a:xfrm>
            <a:off x="7124701" y="457200"/>
            <a:ext cx="4257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vi-VN" sz="2400" b="1">
                <a:solidFill>
                  <a:srgbClr val="0000FF"/>
                </a:solidFill>
              </a:rPr>
              <a:t>Nuôi cấy liên tục</a:t>
            </a:r>
            <a:endParaRPr lang="vi-VN" altLang="vi-VN" sz="2400" b="1">
              <a:solidFill>
                <a:srgbClr val="0000FF"/>
              </a:solidFill>
            </a:endParaRPr>
          </a:p>
        </p:txBody>
      </p:sp>
      <p:grpSp>
        <p:nvGrpSpPr>
          <p:cNvPr id="31748" name="Group 4">
            <a:extLst>
              <a:ext uri="{FF2B5EF4-FFF2-40B4-BE49-F238E27FC236}">
                <a16:creationId xmlns:a16="http://schemas.microsoft.com/office/drawing/2014/main" id="{3F8EC6FD-D381-F1AF-38E8-2ECDA206E6E6}"/>
              </a:ext>
            </a:extLst>
          </p:cNvPr>
          <p:cNvGrpSpPr>
            <a:grpSpLocks/>
          </p:cNvGrpSpPr>
          <p:nvPr/>
        </p:nvGrpSpPr>
        <p:grpSpPr bwMode="auto">
          <a:xfrm>
            <a:off x="5638800" y="609600"/>
            <a:ext cx="4903788" cy="5835650"/>
            <a:chOff x="2592" y="402"/>
            <a:chExt cx="3089" cy="3676"/>
          </a:xfrm>
        </p:grpSpPr>
        <p:grpSp>
          <p:nvGrpSpPr>
            <p:cNvPr id="31769" name="Group 5">
              <a:extLst>
                <a:ext uri="{FF2B5EF4-FFF2-40B4-BE49-F238E27FC236}">
                  <a16:creationId xmlns:a16="http://schemas.microsoft.com/office/drawing/2014/main" id="{EEAFA60C-ED1A-52BA-2FC7-9C32644C6186}"/>
                </a:ext>
              </a:extLst>
            </p:cNvPr>
            <p:cNvGrpSpPr>
              <a:grpSpLocks/>
            </p:cNvGrpSpPr>
            <p:nvPr/>
          </p:nvGrpSpPr>
          <p:grpSpPr bwMode="auto">
            <a:xfrm>
              <a:off x="2592" y="402"/>
              <a:ext cx="3089" cy="3676"/>
              <a:chOff x="2592" y="402"/>
              <a:chExt cx="3089" cy="3676"/>
            </a:xfrm>
          </p:grpSpPr>
          <p:pic>
            <p:nvPicPr>
              <p:cNvPr id="31771" name="Picture 6" descr="quyen">
                <a:extLst>
                  <a:ext uri="{FF2B5EF4-FFF2-40B4-BE49-F238E27FC236}">
                    <a16:creationId xmlns:a16="http://schemas.microsoft.com/office/drawing/2014/main" id="{931DAA54-EEE3-F5E7-991B-D888E65583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6" y="583"/>
                <a:ext cx="2915" cy="3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72" name="xjhxzj1">
                <a:extLst>
                  <a:ext uri="{FF2B5EF4-FFF2-40B4-BE49-F238E27FC236}">
                    <a16:creationId xmlns:a16="http://schemas.microsoft.com/office/drawing/2014/main" id="{B81427D3-D169-DE2A-E6FA-3FF144D70052}"/>
                  </a:ext>
                </a:extLst>
              </p:cNvPr>
              <p:cNvSpPr>
                <a:spLocks/>
              </p:cNvSpPr>
              <p:nvPr/>
            </p:nvSpPr>
            <p:spPr bwMode="auto">
              <a:xfrm>
                <a:off x="5276" y="3881"/>
                <a:ext cx="405" cy="197"/>
              </a:xfrm>
              <a:custGeom>
                <a:avLst/>
                <a:gdLst>
                  <a:gd name="T0" fmla="*/ 403 w 405"/>
                  <a:gd name="T1" fmla="*/ 9 h 197"/>
                  <a:gd name="T2" fmla="*/ 405 w 405"/>
                  <a:gd name="T3" fmla="*/ 24 h 197"/>
                  <a:gd name="T4" fmla="*/ 405 w 405"/>
                  <a:gd name="T5" fmla="*/ 36 h 197"/>
                  <a:gd name="T6" fmla="*/ 403 w 405"/>
                  <a:gd name="T7" fmla="*/ 50 h 197"/>
                  <a:gd name="T8" fmla="*/ 399 w 405"/>
                  <a:gd name="T9" fmla="*/ 63 h 197"/>
                  <a:gd name="T10" fmla="*/ 394 w 405"/>
                  <a:gd name="T11" fmla="*/ 76 h 197"/>
                  <a:gd name="T12" fmla="*/ 388 w 405"/>
                  <a:gd name="T13" fmla="*/ 88 h 197"/>
                  <a:gd name="T14" fmla="*/ 382 w 405"/>
                  <a:gd name="T15" fmla="*/ 100 h 197"/>
                  <a:gd name="T16" fmla="*/ 374 w 405"/>
                  <a:gd name="T17" fmla="*/ 111 h 197"/>
                  <a:gd name="T18" fmla="*/ 365 w 405"/>
                  <a:gd name="T19" fmla="*/ 123 h 197"/>
                  <a:gd name="T20" fmla="*/ 356 w 405"/>
                  <a:gd name="T21" fmla="*/ 133 h 197"/>
                  <a:gd name="T22" fmla="*/ 346 w 405"/>
                  <a:gd name="T23" fmla="*/ 143 h 197"/>
                  <a:gd name="T24" fmla="*/ 335 w 405"/>
                  <a:gd name="T25" fmla="*/ 152 h 197"/>
                  <a:gd name="T26" fmla="*/ 324 w 405"/>
                  <a:gd name="T27" fmla="*/ 160 h 197"/>
                  <a:gd name="T28" fmla="*/ 312 w 405"/>
                  <a:gd name="T29" fmla="*/ 167 h 197"/>
                  <a:gd name="T30" fmla="*/ 300 w 405"/>
                  <a:gd name="T31" fmla="*/ 174 h 197"/>
                  <a:gd name="T32" fmla="*/ 287 w 405"/>
                  <a:gd name="T33" fmla="*/ 180 h 197"/>
                  <a:gd name="T34" fmla="*/ 274 w 405"/>
                  <a:gd name="T35" fmla="*/ 185 h 197"/>
                  <a:gd name="T36" fmla="*/ 260 w 405"/>
                  <a:gd name="T37" fmla="*/ 189 h 197"/>
                  <a:gd name="T38" fmla="*/ 246 w 405"/>
                  <a:gd name="T39" fmla="*/ 193 h 197"/>
                  <a:gd name="T40" fmla="*/ 232 w 405"/>
                  <a:gd name="T41" fmla="*/ 195 h 197"/>
                  <a:gd name="T42" fmla="*/ 218 w 405"/>
                  <a:gd name="T43" fmla="*/ 197 h 197"/>
                  <a:gd name="T44" fmla="*/ 203 w 405"/>
                  <a:gd name="T45" fmla="*/ 197 h 197"/>
                  <a:gd name="T46" fmla="*/ 188 w 405"/>
                  <a:gd name="T47" fmla="*/ 197 h 197"/>
                  <a:gd name="T48" fmla="*/ 174 w 405"/>
                  <a:gd name="T49" fmla="*/ 195 h 197"/>
                  <a:gd name="T50" fmla="*/ 160 w 405"/>
                  <a:gd name="T51" fmla="*/ 193 h 197"/>
                  <a:gd name="T52" fmla="*/ 146 w 405"/>
                  <a:gd name="T53" fmla="*/ 189 h 197"/>
                  <a:gd name="T54" fmla="*/ 132 w 405"/>
                  <a:gd name="T55" fmla="*/ 185 h 197"/>
                  <a:gd name="T56" fmla="*/ 119 w 405"/>
                  <a:gd name="T57" fmla="*/ 180 h 197"/>
                  <a:gd name="T58" fmla="*/ 106 w 405"/>
                  <a:gd name="T59" fmla="*/ 174 h 197"/>
                  <a:gd name="T60" fmla="*/ 94 w 405"/>
                  <a:gd name="T61" fmla="*/ 167 h 197"/>
                  <a:gd name="T62" fmla="*/ 82 w 405"/>
                  <a:gd name="T63" fmla="*/ 160 h 197"/>
                  <a:gd name="T64" fmla="*/ 71 w 405"/>
                  <a:gd name="T65" fmla="*/ 152 h 197"/>
                  <a:gd name="T66" fmla="*/ 60 w 405"/>
                  <a:gd name="T67" fmla="*/ 143 h 197"/>
                  <a:gd name="T68" fmla="*/ 50 w 405"/>
                  <a:gd name="T69" fmla="*/ 133 h 197"/>
                  <a:gd name="T70" fmla="*/ 41 w 405"/>
                  <a:gd name="T71" fmla="*/ 123 h 197"/>
                  <a:gd name="T72" fmla="*/ 32 w 405"/>
                  <a:gd name="T73" fmla="*/ 111 h 197"/>
                  <a:gd name="T74" fmla="*/ 24 w 405"/>
                  <a:gd name="T75" fmla="*/ 100 h 197"/>
                  <a:gd name="T76" fmla="*/ 18 w 405"/>
                  <a:gd name="T77" fmla="*/ 88 h 197"/>
                  <a:gd name="T78" fmla="*/ 12 w 405"/>
                  <a:gd name="T79" fmla="*/ 76 h 197"/>
                  <a:gd name="T80" fmla="*/ 7 w 405"/>
                  <a:gd name="T81" fmla="*/ 63 h 197"/>
                  <a:gd name="T82" fmla="*/ 6 w 405"/>
                  <a:gd name="T83" fmla="*/ 49 h 197"/>
                  <a:gd name="T84" fmla="*/ 3 w 405"/>
                  <a:gd name="T85" fmla="*/ 37 h 197"/>
                  <a:gd name="T86" fmla="*/ 0 w 405"/>
                  <a:gd name="T87" fmla="*/ 21 h 197"/>
                  <a:gd name="T88" fmla="*/ 1 w 405"/>
                  <a:gd name="T89" fmla="*/ 16 h 197"/>
                  <a:gd name="T90" fmla="*/ 3 w 405"/>
                  <a:gd name="T91" fmla="*/ 1 h 19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05"/>
                  <a:gd name="T139" fmla="*/ 0 h 197"/>
                  <a:gd name="T140" fmla="*/ 405 w 405"/>
                  <a:gd name="T141" fmla="*/ 197 h 19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05" h="197">
                    <a:moveTo>
                      <a:pt x="400" y="0"/>
                    </a:moveTo>
                    <a:lnTo>
                      <a:pt x="403" y="9"/>
                    </a:lnTo>
                    <a:lnTo>
                      <a:pt x="405" y="16"/>
                    </a:lnTo>
                    <a:lnTo>
                      <a:pt x="405" y="24"/>
                    </a:lnTo>
                    <a:lnTo>
                      <a:pt x="405" y="30"/>
                    </a:lnTo>
                    <a:lnTo>
                      <a:pt x="405" y="36"/>
                    </a:lnTo>
                    <a:lnTo>
                      <a:pt x="404" y="43"/>
                    </a:lnTo>
                    <a:lnTo>
                      <a:pt x="403" y="50"/>
                    </a:lnTo>
                    <a:lnTo>
                      <a:pt x="401" y="57"/>
                    </a:lnTo>
                    <a:lnTo>
                      <a:pt x="399" y="63"/>
                    </a:lnTo>
                    <a:lnTo>
                      <a:pt x="397" y="69"/>
                    </a:lnTo>
                    <a:lnTo>
                      <a:pt x="394" y="76"/>
                    </a:lnTo>
                    <a:lnTo>
                      <a:pt x="391" y="82"/>
                    </a:lnTo>
                    <a:lnTo>
                      <a:pt x="388" y="88"/>
                    </a:lnTo>
                    <a:lnTo>
                      <a:pt x="385" y="94"/>
                    </a:lnTo>
                    <a:lnTo>
                      <a:pt x="382" y="100"/>
                    </a:lnTo>
                    <a:lnTo>
                      <a:pt x="378" y="106"/>
                    </a:lnTo>
                    <a:lnTo>
                      <a:pt x="374" y="111"/>
                    </a:lnTo>
                    <a:lnTo>
                      <a:pt x="370" y="117"/>
                    </a:lnTo>
                    <a:lnTo>
                      <a:pt x="365" y="123"/>
                    </a:lnTo>
                    <a:lnTo>
                      <a:pt x="361" y="128"/>
                    </a:lnTo>
                    <a:lnTo>
                      <a:pt x="356" y="133"/>
                    </a:lnTo>
                    <a:lnTo>
                      <a:pt x="351" y="138"/>
                    </a:lnTo>
                    <a:lnTo>
                      <a:pt x="346" y="143"/>
                    </a:lnTo>
                    <a:lnTo>
                      <a:pt x="341" y="147"/>
                    </a:lnTo>
                    <a:lnTo>
                      <a:pt x="335" y="152"/>
                    </a:lnTo>
                    <a:lnTo>
                      <a:pt x="330" y="156"/>
                    </a:lnTo>
                    <a:lnTo>
                      <a:pt x="324" y="160"/>
                    </a:lnTo>
                    <a:lnTo>
                      <a:pt x="318" y="164"/>
                    </a:lnTo>
                    <a:lnTo>
                      <a:pt x="312" y="167"/>
                    </a:lnTo>
                    <a:lnTo>
                      <a:pt x="306" y="171"/>
                    </a:lnTo>
                    <a:lnTo>
                      <a:pt x="300" y="174"/>
                    </a:lnTo>
                    <a:lnTo>
                      <a:pt x="293" y="177"/>
                    </a:lnTo>
                    <a:lnTo>
                      <a:pt x="287" y="180"/>
                    </a:lnTo>
                    <a:lnTo>
                      <a:pt x="280" y="183"/>
                    </a:lnTo>
                    <a:lnTo>
                      <a:pt x="274" y="185"/>
                    </a:lnTo>
                    <a:lnTo>
                      <a:pt x="267" y="188"/>
                    </a:lnTo>
                    <a:lnTo>
                      <a:pt x="260" y="189"/>
                    </a:lnTo>
                    <a:lnTo>
                      <a:pt x="253" y="191"/>
                    </a:lnTo>
                    <a:lnTo>
                      <a:pt x="246" y="193"/>
                    </a:lnTo>
                    <a:lnTo>
                      <a:pt x="239" y="194"/>
                    </a:lnTo>
                    <a:lnTo>
                      <a:pt x="232" y="195"/>
                    </a:lnTo>
                    <a:lnTo>
                      <a:pt x="224" y="196"/>
                    </a:lnTo>
                    <a:lnTo>
                      <a:pt x="218" y="197"/>
                    </a:lnTo>
                    <a:lnTo>
                      <a:pt x="210" y="197"/>
                    </a:lnTo>
                    <a:lnTo>
                      <a:pt x="203" y="197"/>
                    </a:lnTo>
                    <a:lnTo>
                      <a:pt x="196" y="197"/>
                    </a:lnTo>
                    <a:lnTo>
                      <a:pt x="188" y="197"/>
                    </a:lnTo>
                    <a:lnTo>
                      <a:pt x="182" y="196"/>
                    </a:lnTo>
                    <a:lnTo>
                      <a:pt x="174" y="195"/>
                    </a:lnTo>
                    <a:lnTo>
                      <a:pt x="167" y="194"/>
                    </a:lnTo>
                    <a:lnTo>
                      <a:pt x="160" y="193"/>
                    </a:lnTo>
                    <a:lnTo>
                      <a:pt x="153" y="191"/>
                    </a:lnTo>
                    <a:lnTo>
                      <a:pt x="146" y="189"/>
                    </a:lnTo>
                    <a:lnTo>
                      <a:pt x="139" y="188"/>
                    </a:lnTo>
                    <a:lnTo>
                      <a:pt x="132" y="185"/>
                    </a:lnTo>
                    <a:lnTo>
                      <a:pt x="126" y="183"/>
                    </a:lnTo>
                    <a:lnTo>
                      <a:pt x="119" y="180"/>
                    </a:lnTo>
                    <a:lnTo>
                      <a:pt x="113" y="177"/>
                    </a:lnTo>
                    <a:lnTo>
                      <a:pt x="106" y="174"/>
                    </a:lnTo>
                    <a:lnTo>
                      <a:pt x="100" y="171"/>
                    </a:lnTo>
                    <a:lnTo>
                      <a:pt x="94" y="167"/>
                    </a:lnTo>
                    <a:lnTo>
                      <a:pt x="88" y="164"/>
                    </a:lnTo>
                    <a:lnTo>
                      <a:pt x="82" y="160"/>
                    </a:lnTo>
                    <a:lnTo>
                      <a:pt x="76" y="156"/>
                    </a:lnTo>
                    <a:lnTo>
                      <a:pt x="71" y="152"/>
                    </a:lnTo>
                    <a:lnTo>
                      <a:pt x="65" y="147"/>
                    </a:lnTo>
                    <a:lnTo>
                      <a:pt x="60" y="143"/>
                    </a:lnTo>
                    <a:lnTo>
                      <a:pt x="55" y="138"/>
                    </a:lnTo>
                    <a:lnTo>
                      <a:pt x="50" y="133"/>
                    </a:lnTo>
                    <a:lnTo>
                      <a:pt x="45" y="128"/>
                    </a:lnTo>
                    <a:lnTo>
                      <a:pt x="41" y="123"/>
                    </a:lnTo>
                    <a:lnTo>
                      <a:pt x="36" y="117"/>
                    </a:lnTo>
                    <a:lnTo>
                      <a:pt x="32" y="111"/>
                    </a:lnTo>
                    <a:lnTo>
                      <a:pt x="28" y="106"/>
                    </a:lnTo>
                    <a:lnTo>
                      <a:pt x="24" y="100"/>
                    </a:lnTo>
                    <a:lnTo>
                      <a:pt x="21" y="94"/>
                    </a:lnTo>
                    <a:lnTo>
                      <a:pt x="18" y="88"/>
                    </a:lnTo>
                    <a:lnTo>
                      <a:pt x="15" y="82"/>
                    </a:lnTo>
                    <a:lnTo>
                      <a:pt x="12" y="76"/>
                    </a:lnTo>
                    <a:lnTo>
                      <a:pt x="9" y="69"/>
                    </a:lnTo>
                    <a:lnTo>
                      <a:pt x="7" y="63"/>
                    </a:lnTo>
                    <a:lnTo>
                      <a:pt x="5" y="57"/>
                    </a:lnTo>
                    <a:lnTo>
                      <a:pt x="6" y="49"/>
                    </a:lnTo>
                    <a:lnTo>
                      <a:pt x="4" y="43"/>
                    </a:lnTo>
                    <a:lnTo>
                      <a:pt x="3" y="37"/>
                    </a:lnTo>
                    <a:lnTo>
                      <a:pt x="3" y="30"/>
                    </a:lnTo>
                    <a:lnTo>
                      <a:pt x="0" y="21"/>
                    </a:lnTo>
                    <a:lnTo>
                      <a:pt x="0" y="22"/>
                    </a:lnTo>
                    <a:lnTo>
                      <a:pt x="1" y="16"/>
                    </a:lnTo>
                    <a:lnTo>
                      <a:pt x="3" y="10"/>
                    </a:lnTo>
                    <a:lnTo>
                      <a:pt x="3" y="1"/>
                    </a:lnTo>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31773" name="Freeform 8">
                <a:extLst>
                  <a:ext uri="{FF2B5EF4-FFF2-40B4-BE49-F238E27FC236}">
                    <a16:creationId xmlns:a16="http://schemas.microsoft.com/office/drawing/2014/main" id="{4ECB32A7-320D-009C-9295-E0414D40C04D}"/>
                  </a:ext>
                </a:extLst>
              </p:cNvPr>
              <p:cNvSpPr>
                <a:spLocks/>
              </p:cNvSpPr>
              <p:nvPr/>
            </p:nvSpPr>
            <p:spPr bwMode="auto">
              <a:xfrm>
                <a:off x="2592" y="402"/>
                <a:ext cx="1080" cy="1854"/>
              </a:xfrm>
              <a:custGeom>
                <a:avLst/>
                <a:gdLst>
                  <a:gd name="T0" fmla="*/ 450 w 1080"/>
                  <a:gd name="T1" fmla="*/ 0 h 1854"/>
                  <a:gd name="T2" fmla="*/ 450 w 1080"/>
                  <a:gd name="T3" fmla="*/ 138 h 1854"/>
                  <a:gd name="T4" fmla="*/ 432 w 1080"/>
                  <a:gd name="T5" fmla="*/ 204 h 1854"/>
                  <a:gd name="T6" fmla="*/ 402 w 1080"/>
                  <a:gd name="T7" fmla="*/ 240 h 1854"/>
                  <a:gd name="T8" fmla="*/ 354 w 1080"/>
                  <a:gd name="T9" fmla="*/ 282 h 1854"/>
                  <a:gd name="T10" fmla="*/ 288 w 1080"/>
                  <a:gd name="T11" fmla="*/ 312 h 1854"/>
                  <a:gd name="T12" fmla="*/ 186 w 1080"/>
                  <a:gd name="T13" fmla="*/ 318 h 1854"/>
                  <a:gd name="T14" fmla="*/ 90 w 1080"/>
                  <a:gd name="T15" fmla="*/ 318 h 1854"/>
                  <a:gd name="T16" fmla="*/ 42 w 1080"/>
                  <a:gd name="T17" fmla="*/ 330 h 1854"/>
                  <a:gd name="T18" fmla="*/ 12 w 1080"/>
                  <a:gd name="T19" fmla="*/ 366 h 1854"/>
                  <a:gd name="T20" fmla="*/ 0 w 1080"/>
                  <a:gd name="T21" fmla="*/ 420 h 1854"/>
                  <a:gd name="T22" fmla="*/ 0 w 1080"/>
                  <a:gd name="T23" fmla="*/ 1758 h 1854"/>
                  <a:gd name="T24" fmla="*/ 18 w 1080"/>
                  <a:gd name="T25" fmla="*/ 1806 h 1854"/>
                  <a:gd name="T26" fmla="*/ 48 w 1080"/>
                  <a:gd name="T27" fmla="*/ 1836 h 1854"/>
                  <a:gd name="T28" fmla="*/ 96 w 1080"/>
                  <a:gd name="T29" fmla="*/ 1854 h 1854"/>
                  <a:gd name="T30" fmla="*/ 972 w 1080"/>
                  <a:gd name="T31" fmla="*/ 1854 h 1854"/>
                  <a:gd name="T32" fmla="*/ 1032 w 1080"/>
                  <a:gd name="T33" fmla="*/ 1842 h 1854"/>
                  <a:gd name="T34" fmla="*/ 1062 w 1080"/>
                  <a:gd name="T35" fmla="*/ 1806 h 1854"/>
                  <a:gd name="T36" fmla="*/ 1080 w 1080"/>
                  <a:gd name="T37" fmla="*/ 1752 h 1854"/>
                  <a:gd name="T38" fmla="*/ 1080 w 1080"/>
                  <a:gd name="T39" fmla="*/ 432 h 1854"/>
                  <a:gd name="T40" fmla="*/ 1056 w 1080"/>
                  <a:gd name="T41" fmla="*/ 348 h 1854"/>
                  <a:gd name="T42" fmla="*/ 1026 w 1080"/>
                  <a:gd name="T43" fmla="*/ 324 h 1854"/>
                  <a:gd name="T44" fmla="*/ 984 w 1080"/>
                  <a:gd name="T45" fmla="*/ 318 h 1854"/>
                  <a:gd name="T46" fmla="*/ 846 w 1080"/>
                  <a:gd name="T47" fmla="*/ 318 h 1854"/>
                  <a:gd name="T48" fmla="*/ 768 w 1080"/>
                  <a:gd name="T49" fmla="*/ 306 h 1854"/>
                  <a:gd name="T50" fmla="*/ 720 w 1080"/>
                  <a:gd name="T51" fmla="*/ 276 h 1854"/>
                  <a:gd name="T52" fmla="*/ 666 w 1080"/>
                  <a:gd name="T53" fmla="*/ 234 h 1854"/>
                  <a:gd name="T54" fmla="*/ 642 w 1080"/>
                  <a:gd name="T55" fmla="*/ 186 h 1854"/>
                  <a:gd name="T56" fmla="*/ 630 w 1080"/>
                  <a:gd name="T57" fmla="*/ 144 h 1854"/>
                  <a:gd name="T58" fmla="*/ 630 w 1080"/>
                  <a:gd name="T59" fmla="*/ 0 h 1854"/>
                  <a:gd name="T60" fmla="*/ 450 w 1080"/>
                  <a:gd name="T61" fmla="*/ 0 h 185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080"/>
                  <a:gd name="T94" fmla="*/ 0 h 1854"/>
                  <a:gd name="T95" fmla="*/ 1080 w 1080"/>
                  <a:gd name="T96" fmla="*/ 1854 h 185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080" h="1854">
                    <a:moveTo>
                      <a:pt x="450" y="0"/>
                    </a:moveTo>
                    <a:lnTo>
                      <a:pt x="450" y="138"/>
                    </a:lnTo>
                    <a:lnTo>
                      <a:pt x="432" y="204"/>
                    </a:lnTo>
                    <a:lnTo>
                      <a:pt x="402" y="240"/>
                    </a:lnTo>
                    <a:lnTo>
                      <a:pt x="354" y="282"/>
                    </a:lnTo>
                    <a:lnTo>
                      <a:pt x="288" y="312"/>
                    </a:lnTo>
                    <a:lnTo>
                      <a:pt x="186" y="318"/>
                    </a:lnTo>
                    <a:lnTo>
                      <a:pt x="90" y="318"/>
                    </a:lnTo>
                    <a:lnTo>
                      <a:pt x="42" y="330"/>
                    </a:lnTo>
                    <a:lnTo>
                      <a:pt x="12" y="366"/>
                    </a:lnTo>
                    <a:lnTo>
                      <a:pt x="0" y="420"/>
                    </a:lnTo>
                    <a:lnTo>
                      <a:pt x="0" y="1758"/>
                    </a:lnTo>
                    <a:lnTo>
                      <a:pt x="18" y="1806"/>
                    </a:lnTo>
                    <a:lnTo>
                      <a:pt x="48" y="1836"/>
                    </a:lnTo>
                    <a:lnTo>
                      <a:pt x="96" y="1854"/>
                    </a:lnTo>
                    <a:lnTo>
                      <a:pt x="972" y="1854"/>
                    </a:lnTo>
                    <a:lnTo>
                      <a:pt x="1032" y="1842"/>
                    </a:lnTo>
                    <a:lnTo>
                      <a:pt x="1062" y="1806"/>
                    </a:lnTo>
                    <a:lnTo>
                      <a:pt x="1080" y="1752"/>
                    </a:lnTo>
                    <a:lnTo>
                      <a:pt x="1080" y="432"/>
                    </a:lnTo>
                    <a:lnTo>
                      <a:pt x="1056" y="348"/>
                    </a:lnTo>
                    <a:lnTo>
                      <a:pt x="1026" y="324"/>
                    </a:lnTo>
                    <a:lnTo>
                      <a:pt x="984" y="318"/>
                    </a:lnTo>
                    <a:lnTo>
                      <a:pt x="846" y="318"/>
                    </a:lnTo>
                    <a:lnTo>
                      <a:pt x="768" y="306"/>
                    </a:lnTo>
                    <a:lnTo>
                      <a:pt x="720" y="276"/>
                    </a:lnTo>
                    <a:lnTo>
                      <a:pt x="666" y="234"/>
                    </a:lnTo>
                    <a:lnTo>
                      <a:pt x="642" y="186"/>
                    </a:lnTo>
                    <a:lnTo>
                      <a:pt x="630" y="144"/>
                    </a:lnTo>
                    <a:lnTo>
                      <a:pt x="630" y="0"/>
                    </a:lnTo>
                    <a:lnTo>
                      <a:pt x="450" y="0"/>
                    </a:lnTo>
                    <a:close/>
                  </a:path>
                </a:pathLst>
              </a:custGeom>
              <a:solidFill>
                <a:schemeClr val="bg1"/>
              </a:solidFill>
              <a:ln w="28575">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31774" name="Freeform 9">
                <a:extLst>
                  <a:ext uri="{FF2B5EF4-FFF2-40B4-BE49-F238E27FC236}">
                    <a16:creationId xmlns:a16="http://schemas.microsoft.com/office/drawing/2014/main" id="{B1246458-FA29-AA37-5CAD-8056A6C47230}"/>
                  </a:ext>
                </a:extLst>
              </p:cNvPr>
              <p:cNvSpPr>
                <a:spLocks/>
              </p:cNvSpPr>
              <p:nvPr/>
            </p:nvSpPr>
            <p:spPr bwMode="auto">
              <a:xfrm>
                <a:off x="2602" y="1226"/>
                <a:ext cx="1058" cy="1022"/>
              </a:xfrm>
              <a:custGeom>
                <a:avLst/>
                <a:gdLst>
                  <a:gd name="T0" fmla="*/ 0 w 1062"/>
                  <a:gd name="T1" fmla="*/ 0 h 1026"/>
                  <a:gd name="T2" fmla="*/ 1046 w 1062"/>
                  <a:gd name="T3" fmla="*/ 0 h 1026"/>
                  <a:gd name="T4" fmla="*/ 1046 w 1062"/>
                  <a:gd name="T5" fmla="*/ 902 h 1026"/>
                  <a:gd name="T6" fmla="*/ 1046 w 1062"/>
                  <a:gd name="T7" fmla="*/ 914 h 1026"/>
                  <a:gd name="T8" fmla="*/ 1039 w 1062"/>
                  <a:gd name="T9" fmla="*/ 950 h 1026"/>
                  <a:gd name="T10" fmla="*/ 1022 w 1062"/>
                  <a:gd name="T11" fmla="*/ 984 h 1026"/>
                  <a:gd name="T12" fmla="*/ 998 w 1062"/>
                  <a:gd name="T13" fmla="*/ 1001 h 1026"/>
                  <a:gd name="T14" fmla="*/ 953 w 1062"/>
                  <a:gd name="T15" fmla="*/ 1008 h 1026"/>
                  <a:gd name="T16" fmla="*/ 90 w 1062"/>
                  <a:gd name="T17" fmla="*/ 1010 h 1026"/>
                  <a:gd name="T18" fmla="*/ 42 w 1062"/>
                  <a:gd name="T19" fmla="*/ 992 h 1026"/>
                  <a:gd name="T20" fmla="*/ 17 w 1062"/>
                  <a:gd name="T21" fmla="*/ 963 h 1026"/>
                  <a:gd name="T22" fmla="*/ 0 w 1062"/>
                  <a:gd name="T23" fmla="*/ 926 h 1026"/>
                  <a:gd name="T24" fmla="*/ 0 w 1062"/>
                  <a:gd name="T25" fmla="*/ 0 h 102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62"/>
                  <a:gd name="T40" fmla="*/ 0 h 1026"/>
                  <a:gd name="T41" fmla="*/ 1062 w 1062"/>
                  <a:gd name="T42" fmla="*/ 1026 h 102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62" h="1026">
                    <a:moveTo>
                      <a:pt x="0" y="0"/>
                    </a:moveTo>
                    <a:lnTo>
                      <a:pt x="1062" y="0"/>
                    </a:lnTo>
                    <a:lnTo>
                      <a:pt x="1062" y="918"/>
                    </a:lnTo>
                    <a:lnTo>
                      <a:pt x="1062" y="930"/>
                    </a:lnTo>
                    <a:lnTo>
                      <a:pt x="1055" y="966"/>
                    </a:lnTo>
                    <a:lnTo>
                      <a:pt x="1038" y="1000"/>
                    </a:lnTo>
                    <a:lnTo>
                      <a:pt x="1014" y="1017"/>
                    </a:lnTo>
                    <a:lnTo>
                      <a:pt x="969" y="1024"/>
                    </a:lnTo>
                    <a:lnTo>
                      <a:pt x="90" y="1026"/>
                    </a:lnTo>
                    <a:lnTo>
                      <a:pt x="42" y="1008"/>
                    </a:lnTo>
                    <a:lnTo>
                      <a:pt x="17" y="979"/>
                    </a:lnTo>
                    <a:lnTo>
                      <a:pt x="0" y="942"/>
                    </a:lnTo>
                    <a:lnTo>
                      <a:pt x="0" y="0"/>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grpSp>
        <p:sp>
          <p:nvSpPr>
            <p:cNvPr id="31770" name="Rectangle 10">
              <a:extLst>
                <a:ext uri="{FF2B5EF4-FFF2-40B4-BE49-F238E27FC236}">
                  <a16:creationId xmlns:a16="http://schemas.microsoft.com/office/drawing/2014/main" id="{EF27620C-0DF1-3224-E952-51BABC906E13}"/>
                </a:ext>
              </a:extLst>
            </p:cNvPr>
            <p:cNvSpPr>
              <a:spLocks noChangeArrowheads="1"/>
            </p:cNvSpPr>
            <p:nvPr/>
          </p:nvSpPr>
          <p:spPr bwMode="auto">
            <a:xfrm flipV="1">
              <a:off x="2600" y="1180"/>
              <a:ext cx="1063" cy="224"/>
            </a:xfrm>
            <a:prstGeom prst="rect">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grpSp>
      <p:sp>
        <p:nvSpPr>
          <p:cNvPr id="31749" name="Freeform 11">
            <a:extLst>
              <a:ext uri="{FF2B5EF4-FFF2-40B4-BE49-F238E27FC236}">
                <a16:creationId xmlns:a16="http://schemas.microsoft.com/office/drawing/2014/main" id="{A7DE9295-95AE-56EA-A74C-2176DBBD8137}"/>
              </a:ext>
            </a:extLst>
          </p:cNvPr>
          <p:cNvSpPr>
            <a:spLocks/>
          </p:cNvSpPr>
          <p:nvPr/>
        </p:nvSpPr>
        <p:spPr bwMode="auto">
          <a:xfrm>
            <a:off x="10128250" y="5221289"/>
            <a:ext cx="184150" cy="714375"/>
          </a:xfrm>
          <a:custGeom>
            <a:avLst/>
            <a:gdLst>
              <a:gd name="T0" fmla="*/ 0 w 540"/>
              <a:gd name="T1" fmla="*/ 2147483647 h 1560"/>
              <a:gd name="T2" fmla="*/ 0 w 540"/>
              <a:gd name="T3" fmla="*/ 0 h 1560"/>
              <a:gd name="T4" fmla="*/ 2147483647 w 540"/>
              <a:gd name="T5" fmla="*/ 0 h 1560"/>
              <a:gd name="T6" fmla="*/ 2147483647 w 540"/>
              <a:gd name="T7" fmla="*/ 2147483647 h 1560"/>
              <a:gd name="T8" fmla="*/ 0 60000 65536"/>
              <a:gd name="T9" fmla="*/ 0 60000 65536"/>
              <a:gd name="T10" fmla="*/ 0 60000 65536"/>
              <a:gd name="T11" fmla="*/ 0 60000 65536"/>
              <a:gd name="T12" fmla="*/ 0 w 540"/>
              <a:gd name="T13" fmla="*/ 0 h 1560"/>
              <a:gd name="T14" fmla="*/ 540 w 540"/>
              <a:gd name="T15" fmla="*/ 1560 h 1560"/>
            </a:gdLst>
            <a:ahLst/>
            <a:cxnLst>
              <a:cxn ang="T8">
                <a:pos x="T0" y="T1"/>
              </a:cxn>
              <a:cxn ang="T9">
                <a:pos x="T2" y="T3"/>
              </a:cxn>
              <a:cxn ang="T10">
                <a:pos x="T4" y="T5"/>
              </a:cxn>
              <a:cxn ang="T11">
                <a:pos x="T6" y="T7"/>
              </a:cxn>
            </a:cxnLst>
            <a:rect l="T12" t="T13" r="T14" b="T15"/>
            <a:pathLst>
              <a:path w="540" h="1560">
                <a:moveTo>
                  <a:pt x="0" y="1560"/>
                </a:moveTo>
                <a:lnTo>
                  <a:pt x="0" y="0"/>
                </a:lnTo>
                <a:lnTo>
                  <a:pt x="540" y="0"/>
                </a:lnTo>
                <a:lnTo>
                  <a:pt x="540" y="1560"/>
                </a:lnTo>
              </a:path>
            </a:pathLst>
          </a:custGeom>
          <a:solidFill>
            <a:srgbClr val="FFFFFF"/>
          </a:solidFill>
          <a:ln w="9525">
            <a:solidFill>
              <a:srgbClr val="000000"/>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31750" name="Freeform 12">
            <a:extLst>
              <a:ext uri="{FF2B5EF4-FFF2-40B4-BE49-F238E27FC236}">
                <a16:creationId xmlns:a16="http://schemas.microsoft.com/office/drawing/2014/main" id="{B66936ED-AF17-24C7-BA78-A2733FB9DBE1}"/>
              </a:ext>
            </a:extLst>
          </p:cNvPr>
          <p:cNvSpPr>
            <a:spLocks/>
          </p:cNvSpPr>
          <p:nvPr/>
        </p:nvSpPr>
        <p:spPr bwMode="auto">
          <a:xfrm>
            <a:off x="8229601" y="4648201"/>
            <a:ext cx="100013" cy="149225"/>
          </a:xfrm>
          <a:custGeom>
            <a:avLst/>
            <a:gdLst>
              <a:gd name="T0" fmla="*/ 2147483647 w 195"/>
              <a:gd name="T1" fmla="*/ 0 h 259"/>
              <a:gd name="T2" fmla="*/ 2147483647 w 195"/>
              <a:gd name="T3" fmla="*/ 2147483647 h 259"/>
              <a:gd name="T4" fmla="*/ 2147483647 w 195"/>
              <a:gd name="T5" fmla="*/ 2147483647 h 259"/>
              <a:gd name="T6" fmla="*/ 2147483647 w 195"/>
              <a:gd name="T7" fmla="*/ 2147483647 h 259"/>
              <a:gd name="T8" fmla="*/ 2147483647 w 195"/>
              <a:gd name="T9" fmla="*/ 2147483647 h 259"/>
              <a:gd name="T10" fmla="*/ 2147483647 w 195"/>
              <a:gd name="T11" fmla="*/ 2147483647 h 259"/>
              <a:gd name="T12" fmla="*/ 2147483647 w 195"/>
              <a:gd name="T13" fmla="*/ 2147483647 h 259"/>
              <a:gd name="T14" fmla="*/ 2147483647 w 195"/>
              <a:gd name="T15" fmla="*/ 2147483647 h 259"/>
              <a:gd name="T16" fmla="*/ 2147483647 w 195"/>
              <a:gd name="T17" fmla="*/ 2147483647 h 259"/>
              <a:gd name="T18" fmla="*/ 2147483647 w 195"/>
              <a:gd name="T19" fmla="*/ 0 h 25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5"/>
              <a:gd name="T31" fmla="*/ 0 h 259"/>
              <a:gd name="T32" fmla="*/ 195 w 195"/>
              <a:gd name="T33" fmla="*/ 259 h 25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5" h="259">
                <a:moveTo>
                  <a:pt x="88" y="0"/>
                </a:moveTo>
                <a:cubicBezTo>
                  <a:pt x="77" y="0"/>
                  <a:pt x="70" y="37"/>
                  <a:pt x="58" y="57"/>
                </a:cubicBezTo>
                <a:cubicBezTo>
                  <a:pt x="46" y="77"/>
                  <a:pt x="23" y="92"/>
                  <a:pt x="16" y="117"/>
                </a:cubicBezTo>
                <a:cubicBezTo>
                  <a:pt x="9" y="142"/>
                  <a:pt x="0" y="184"/>
                  <a:pt x="13" y="207"/>
                </a:cubicBezTo>
                <a:cubicBezTo>
                  <a:pt x="26" y="230"/>
                  <a:pt x="69" y="257"/>
                  <a:pt x="97" y="258"/>
                </a:cubicBezTo>
                <a:cubicBezTo>
                  <a:pt x="125" y="259"/>
                  <a:pt x="167" y="233"/>
                  <a:pt x="181" y="213"/>
                </a:cubicBezTo>
                <a:cubicBezTo>
                  <a:pt x="195" y="193"/>
                  <a:pt x="184" y="157"/>
                  <a:pt x="181" y="138"/>
                </a:cubicBezTo>
                <a:cubicBezTo>
                  <a:pt x="178" y="119"/>
                  <a:pt x="172" y="109"/>
                  <a:pt x="163" y="96"/>
                </a:cubicBezTo>
                <a:cubicBezTo>
                  <a:pt x="154" y="83"/>
                  <a:pt x="139" y="76"/>
                  <a:pt x="127" y="60"/>
                </a:cubicBezTo>
                <a:cubicBezTo>
                  <a:pt x="115" y="44"/>
                  <a:pt x="96" y="12"/>
                  <a:pt x="88" y="0"/>
                </a:cubicBezTo>
                <a:close/>
              </a:path>
            </a:pathLst>
          </a:custGeom>
          <a:solidFill>
            <a:srgbClr val="FFB64B"/>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31751" name="Freeform 13">
            <a:extLst>
              <a:ext uri="{FF2B5EF4-FFF2-40B4-BE49-F238E27FC236}">
                <a16:creationId xmlns:a16="http://schemas.microsoft.com/office/drawing/2014/main" id="{0F582AE3-2CE8-01BB-F585-647123C25BBF}"/>
              </a:ext>
            </a:extLst>
          </p:cNvPr>
          <p:cNvSpPr>
            <a:spLocks/>
          </p:cNvSpPr>
          <p:nvPr/>
        </p:nvSpPr>
        <p:spPr bwMode="auto">
          <a:xfrm>
            <a:off x="8902701" y="4489451"/>
            <a:ext cx="100013" cy="149225"/>
          </a:xfrm>
          <a:custGeom>
            <a:avLst/>
            <a:gdLst>
              <a:gd name="T0" fmla="*/ 2147483647 w 195"/>
              <a:gd name="T1" fmla="*/ 0 h 259"/>
              <a:gd name="T2" fmla="*/ 2147483647 w 195"/>
              <a:gd name="T3" fmla="*/ 2147483647 h 259"/>
              <a:gd name="T4" fmla="*/ 2147483647 w 195"/>
              <a:gd name="T5" fmla="*/ 2147483647 h 259"/>
              <a:gd name="T6" fmla="*/ 2147483647 w 195"/>
              <a:gd name="T7" fmla="*/ 2147483647 h 259"/>
              <a:gd name="T8" fmla="*/ 2147483647 w 195"/>
              <a:gd name="T9" fmla="*/ 2147483647 h 259"/>
              <a:gd name="T10" fmla="*/ 2147483647 w 195"/>
              <a:gd name="T11" fmla="*/ 2147483647 h 259"/>
              <a:gd name="T12" fmla="*/ 2147483647 w 195"/>
              <a:gd name="T13" fmla="*/ 2147483647 h 259"/>
              <a:gd name="T14" fmla="*/ 2147483647 w 195"/>
              <a:gd name="T15" fmla="*/ 2147483647 h 259"/>
              <a:gd name="T16" fmla="*/ 2147483647 w 195"/>
              <a:gd name="T17" fmla="*/ 2147483647 h 259"/>
              <a:gd name="T18" fmla="*/ 2147483647 w 195"/>
              <a:gd name="T19" fmla="*/ 0 h 25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5"/>
              <a:gd name="T31" fmla="*/ 0 h 259"/>
              <a:gd name="T32" fmla="*/ 195 w 195"/>
              <a:gd name="T33" fmla="*/ 259 h 25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5" h="259">
                <a:moveTo>
                  <a:pt x="88" y="0"/>
                </a:moveTo>
                <a:cubicBezTo>
                  <a:pt x="77" y="0"/>
                  <a:pt x="70" y="37"/>
                  <a:pt x="58" y="57"/>
                </a:cubicBezTo>
                <a:cubicBezTo>
                  <a:pt x="46" y="77"/>
                  <a:pt x="23" y="92"/>
                  <a:pt x="16" y="117"/>
                </a:cubicBezTo>
                <a:cubicBezTo>
                  <a:pt x="9" y="142"/>
                  <a:pt x="0" y="184"/>
                  <a:pt x="13" y="207"/>
                </a:cubicBezTo>
                <a:cubicBezTo>
                  <a:pt x="26" y="230"/>
                  <a:pt x="69" y="257"/>
                  <a:pt x="97" y="258"/>
                </a:cubicBezTo>
                <a:cubicBezTo>
                  <a:pt x="125" y="259"/>
                  <a:pt x="167" y="233"/>
                  <a:pt x="181" y="213"/>
                </a:cubicBezTo>
                <a:cubicBezTo>
                  <a:pt x="195" y="193"/>
                  <a:pt x="184" y="157"/>
                  <a:pt x="181" y="138"/>
                </a:cubicBezTo>
                <a:cubicBezTo>
                  <a:pt x="178" y="119"/>
                  <a:pt x="172" y="109"/>
                  <a:pt x="163" y="96"/>
                </a:cubicBezTo>
                <a:cubicBezTo>
                  <a:pt x="154" y="83"/>
                  <a:pt x="139" y="76"/>
                  <a:pt x="127" y="60"/>
                </a:cubicBezTo>
                <a:cubicBezTo>
                  <a:pt x="115" y="44"/>
                  <a:pt x="96" y="12"/>
                  <a:pt x="88" y="0"/>
                </a:cubicBezTo>
                <a:close/>
              </a:path>
            </a:pathLst>
          </a:custGeom>
          <a:solidFill>
            <a:srgbClr val="FFB64B"/>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31752" name="Freeform 14">
            <a:extLst>
              <a:ext uri="{FF2B5EF4-FFF2-40B4-BE49-F238E27FC236}">
                <a16:creationId xmlns:a16="http://schemas.microsoft.com/office/drawing/2014/main" id="{77259C64-73F9-E896-5BE6-88268F365829}"/>
              </a:ext>
            </a:extLst>
          </p:cNvPr>
          <p:cNvSpPr>
            <a:spLocks/>
          </p:cNvSpPr>
          <p:nvPr/>
        </p:nvSpPr>
        <p:spPr bwMode="auto">
          <a:xfrm>
            <a:off x="10172701" y="5151439"/>
            <a:ext cx="100013" cy="149225"/>
          </a:xfrm>
          <a:custGeom>
            <a:avLst/>
            <a:gdLst>
              <a:gd name="T0" fmla="*/ 2147483647 w 195"/>
              <a:gd name="T1" fmla="*/ 0 h 259"/>
              <a:gd name="T2" fmla="*/ 2147483647 w 195"/>
              <a:gd name="T3" fmla="*/ 2147483647 h 259"/>
              <a:gd name="T4" fmla="*/ 2147483647 w 195"/>
              <a:gd name="T5" fmla="*/ 2147483647 h 259"/>
              <a:gd name="T6" fmla="*/ 2147483647 w 195"/>
              <a:gd name="T7" fmla="*/ 2147483647 h 259"/>
              <a:gd name="T8" fmla="*/ 2147483647 w 195"/>
              <a:gd name="T9" fmla="*/ 2147483647 h 259"/>
              <a:gd name="T10" fmla="*/ 2147483647 w 195"/>
              <a:gd name="T11" fmla="*/ 2147483647 h 259"/>
              <a:gd name="T12" fmla="*/ 2147483647 w 195"/>
              <a:gd name="T13" fmla="*/ 2147483647 h 259"/>
              <a:gd name="T14" fmla="*/ 2147483647 w 195"/>
              <a:gd name="T15" fmla="*/ 2147483647 h 259"/>
              <a:gd name="T16" fmla="*/ 2147483647 w 195"/>
              <a:gd name="T17" fmla="*/ 2147483647 h 259"/>
              <a:gd name="T18" fmla="*/ 2147483647 w 195"/>
              <a:gd name="T19" fmla="*/ 0 h 25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5"/>
              <a:gd name="T31" fmla="*/ 0 h 259"/>
              <a:gd name="T32" fmla="*/ 195 w 195"/>
              <a:gd name="T33" fmla="*/ 259 h 25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5" h="259">
                <a:moveTo>
                  <a:pt x="88" y="0"/>
                </a:moveTo>
                <a:cubicBezTo>
                  <a:pt x="77" y="0"/>
                  <a:pt x="70" y="37"/>
                  <a:pt x="58" y="57"/>
                </a:cubicBezTo>
                <a:cubicBezTo>
                  <a:pt x="46" y="77"/>
                  <a:pt x="23" y="92"/>
                  <a:pt x="16" y="117"/>
                </a:cubicBezTo>
                <a:cubicBezTo>
                  <a:pt x="9" y="142"/>
                  <a:pt x="0" y="184"/>
                  <a:pt x="13" y="207"/>
                </a:cubicBezTo>
                <a:cubicBezTo>
                  <a:pt x="26" y="230"/>
                  <a:pt x="69" y="257"/>
                  <a:pt x="97" y="258"/>
                </a:cubicBezTo>
                <a:cubicBezTo>
                  <a:pt x="125" y="259"/>
                  <a:pt x="167" y="233"/>
                  <a:pt x="181" y="213"/>
                </a:cubicBezTo>
                <a:cubicBezTo>
                  <a:pt x="195" y="193"/>
                  <a:pt x="184" y="157"/>
                  <a:pt x="181" y="138"/>
                </a:cubicBezTo>
                <a:cubicBezTo>
                  <a:pt x="178" y="119"/>
                  <a:pt x="172" y="109"/>
                  <a:pt x="163" y="96"/>
                </a:cubicBezTo>
                <a:cubicBezTo>
                  <a:pt x="154" y="83"/>
                  <a:pt x="139" y="76"/>
                  <a:pt x="127" y="60"/>
                </a:cubicBezTo>
                <a:cubicBezTo>
                  <a:pt x="115" y="44"/>
                  <a:pt x="96" y="12"/>
                  <a:pt x="88" y="0"/>
                </a:cubicBezTo>
                <a:close/>
              </a:path>
            </a:pathLst>
          </a:custGeom>
          <a:solidFill>
            <a:srgbClr val="FFB64B"/>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31753" name="Freeform 15">
            <a:extLst>
              <a:ext uri="{FF2B5EF4-FFF2-40B4-BE49-F238E27FC236}">
                <a16:creationId xmlns:a16="http://schemas.microsoft.com/office/drawing/2014/main" id="{DBE871C2-D9E2-226F-7D3F-235D40AE1E8E}"/>
              </a:ext>
            </a:extLst>
          </p:cNvPr>
          <p:cNvSpPr>
            <a:spLocks/>
          </p:cNvSpPr>
          <p:nvPr/>
        </p:nvSpPr>
        <p:spPr bwMode="auto">
          <a:xfrm>
            <a:off x="10177463" y="5316539"/>
            <a:ext cx="100012" cy="149225"/>
          </a:xfrm>
          <a:custGeom>
            <a:avLst/>
            <a:gdLst>
              <a:gd name="T0" fmla="*/ 2147483647 w 195"/>
              <a:gd name="T1" fmla="*/ 0 h 259"/>
              <a:gd name="T2" fmla="*/ 2147483647 w 195"/>
              <a:gd name="T3" fmla="*/ 2147483647 h 259"/>
              <a:gd name="T4" fmla="*/ 2147483647 w 195"/>
              <a:gd name="T5" fmla="*/ 2147483647 h 259"/>
              <a:gd name="T6" fmla="*/ 2147483647 w 195"/>
              <a:gd name="T7" fmla="*/ 2147483647 h 259"/>
              <a:gd name="T8" fmla="*/ 2147483647 w 195"/>
              <a:gd name="T9" fmla="*/ 2147483647 h 259"/>
              <a:gd name="T10" fmla="*/ 2147483647 w 195"/>
              <a:gd name="T11" fmla="*/ 2147483647 h 259"/>
              <a:gd name="T12" fmla="*/ 2147483647 w 195"/>
              <a:gd name="T13" fmla="*/ 2147483647 h 259"/>
              <a:gd name="T14" fmla="*/ 2147483647 w 195"/>
              <a:gd name="T15" fmla="*/ 2147483647 h 259"/>
              <a:gd name="T16" fmla="*/ 2147483647 w 195"/>
              <a:gd name="T17" fmla="*/ 2147483647 h 259"/>
              <a:gd name="T18" fmla="*/ 2147483647 w 195"/>
              <a:gd name="T19" fmla="*/ 0 h 25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5"/>
              <a:gd name="T31" fmla="*/ 0 h 259"/>
              <a:gd name="T32" fmla="*/ 195 w 195"/>
              <a:gd name="T33" fmla="*/ 259 h 25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5" h="259">
                <a:moveTo>
                  <a:pt x="88" y="0"/>
                </a:moveTo>
                <a:cubicBezTo>
                  <a:pt x="77" y="0"/>
                  <a:pt x="70" y="37"/>
                  <a:pt x="58" y="57"/>
                </a:cubicBezTo>
                <a:cubicBezTo>
                  <a:pt x="46" y="77"/>
                  <a:pt x="23" y="92"/>
                  <a:pt x="16" y="117"/>
                </a:cubicBezTo>
                <a:cubicBezTo>
                  <a:pt x="9" y="142"/>
                  <a:pt x="0" y="184"/>
                  <a:pt x="13" y="207"/>
                </a:cubicBezTo>
                <a:cubicBezTo>
                  <a:pt x="26" y="230"/>
                  <a:pt x="69" y="257"/>
                  <a:pt x="97" y="258"/>
                </a:cubicBezTo>
                <a:cubicBezTo>
                  <a:pt x="125" y="259"/>
                  <a:pt x="167" y="233"/>
                  <a:pt x="181" y="213"/>
                </a:cubicBezTo>
                <a:cubicBezTo>
                  <a:pt x="195" y="193"/>
                  <a:pt x="184" y="157"/>
                  <a:pt x="181" y="138"/>
                </a:cubicBezTo>
                <a:cubicBezTo>
                  <a:pt x="178" y="119"/>
                  <a:pt x="172" y="109"/>
                  <a:pt x="163" y="96"/>
                </a:cubicBezTo>
                <a:cubicBezTo>
                  <a:pt x="154" y="83"/>
                  <a:pt x="139" y="76"/>
                  <a:pt x="127" y="60"/>
                </a:cubicBezTo>
                <a:cubicBezTo>
                  <a:pt x="115" y="44"/>
                  <a:pt x="96" y="12"/>
                  <a:pt x="88" y="0"/>
                </a:cubicBezTo>
                <a:close/>
              </a:path>
            </a:pathLst>
          </a:custGeom>
          <a:solidFill>
            <a:srgbClr val="FFB64B"/>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31754" name="Text Box 16">
            <a:extLst>
              <a:ext uri="{FF2B5EF4-FFF2-40B4-BE49-F238E27FC236}">
                <a16:creationId xmlns:a16="http://schemas.microsoft.com/office/drawing/2014/main" id="{6A3E94A7-AED3-9EE2-A31B-1705BD716F5F}"/>
              </a:ext>
            </a:extLst>
          </p:cNvPr>
          <p:cNvSpPr txBox="1">
            <a:spLocks noChangeArrowheads="1"/>
          </p:cNvSpPr>
          <p:nvPr/>
        </p:nvSpPr>
        <p:spPr bwMode="auto">
          <a:xfrm>
            <a:off x="7705725" y="2181226"/>
            <a:ext cx="1905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vi-VN" sz="2400"/>
              <a:t>Bình chứa môi trường</a:t>
            </a:r>
          </a:p>
        </p:txBody>
      </p:sp>
      <p:sp>
        <p:nvSpPr>
          <p:cNvPr id="31755" name="Text Box 17">
            <a:extLst>
              <a:ext uri="{FF2B5EF4-FFF2-40B4-BE49-F238E27FC236}">
                <a16:creationId xmlns:a16="http://schemas.microsoft.com/office/drawing/2014/main" id="{64971950-0043-ADB1-24EF-CCBC48A5B395}"/>
              </a:ext>
            </a:extLst>
          </p:cNvPr>
          <p:cNvSpPr txBox="1">
            <a:spLocks noChangeArrowheads="1"/>
          </p:cNvSpPr>
          <p:nvPr/>
        </p:nvSpPr>
        <p:spPr bwMode="auto">
          <a:xfrm>
            <a:off x="7448550" y="3429000"/>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vi-VN" sz="2400"/>
              <a:t>van</a:t>
            </a:r>
          </a:p>
        </p:txBody>
      </p:sp>
      <p:sp>
        <p:nvSpPr>
          <p:cNvPr id="31756" name="Text Box 18">
            <a:extLst>
              <a:ext uri="{FF2B5EF4-FFF2-40B4-BE49-F238E27FC236}">
                <a16:creationId xmlns:a16="http://schemas.microsoft.com/office/drawing/2014/main" id="{CC389402-0791-B89D-4AE1-CEEA560780C0}"/>
              </a:ext>
            </a:extLst>
          </p:cNvPr>
          <p:cNvSpPr txBox="1">
            <a:spLocks noChangeArrowheads="1"/>
          </p:cNvSpPr>
          <p:nvPr/>
        </p:nvSpPr>
        <p:spPr bwMode="auto">
          <a:xfrm>
            <a:off x="8867775" y="3038476"/>
            <a:ext cx="19812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10000"/>
              </a:spcBef>
            </a:pPr>
            <a:r>
              <a:rPr lang="en-US" altLang="vi-VN" sz="2400"/>
              <a:t>Bình nuôi cấy</a:t>
            </a:r>
          </a:p>
        </p:txBody>
      </p:sp>
      <p:sp>
        <p:nvSpPr>
          <p:cNvPr id="31757" name="Freeform 19">
            <a:extLst>
              <a:ext uri="{FF2B5EF4-FFF2-40B4-BE49-F238E27FC236}">
                <a16:creationId xmlns:a16="http://schemas.microsoft.com/office/drawing/2014/main" id="{21192477-B7D9-EC1B-19F6-5BCD4709C903}"/>
              </a:ext>
            </a:extLst>
          </p:cNvPr>
          <p:cNvSpPr>
            <a:spLocks/>
          </p:cNvSpPr>
          <p:nvPr/>
        </p:nvSpPr>
        <p:spPr bwMode="auto">
          <a:xfrm>
            <a:off x="9901239" y="6115050"/>
            <a:ext cx="638175" cy="52388"/>
          </a:xfrm>
          <a:custGeom>
            <a:avLst/>
            <a:gdLst>
              <a:gd name="T0" fmla="*/ 2147483647 w 402"/>
              <a:gd name="T1" fmla="*/ 2147483647 h 33"/>
              <a:gd name="T2" fmla="*/ 2147483647 w 402"/>
              <a:gd name="T3" fmla="*/ 2147483647 h 33"/>
              <a:gd name="T4" fmla="*/ 2147483647 w 402"/>
              <a:gd name="T5" fmla="*/ 2147483647 h 33"/>
              <a:gd name="T6" fmla="*/ 2147483647 w 402"/>
              <a:gd name="T7" fmla="*/ 2147483647 h 33"/>
              <a:gd name="T8" fmla="*/ 0 w 402"/>
              <a:gd name="T9" fmla="*/ 2147483647 h 33"/>
              <a:gd name="T10" fmla="*/ 2147483647 w 402"/>
              <a:gd name="T11" fmla="*/ 2147483647 h 33"/>
              <a:gd name="T12" fmla="*/ 2147483647 w 402"/>
              <a:gd name="T13" fmla="*/ 2147483647 h 33"/>
              <a:gd name="T14" fmla="*/ 0 60000 65536"/>
              <a:gd name="T15" fmla="*/ 0 60000 65536"/>
              <a:gd name="T16" fmla="*/ 0 60000 65536"/>
              <a:gd name="T17" fmla="*/ 0 60000 65536"/>
              <a:gd name="T18" fmla="*/ 0 60000 65536"/>
              <a:gd name="T19" fmla="*/ 0 60000 65536"/>
              <a:gd name="T20" fmla="*/ 0 60000 65536"/>
              <a:gd name="T21" fmla="*/ 0 w 402"/>
              <a:gd name="T22" fmla="*/ 0 h 33"/>
              <a:gd name="T23" fmla="*/ 402 w 402"/>
              <a:gd name="T24" fmla="*/ 33 h 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2" h="33">
                <a:moveTo>
                  <a:pt x="8" y="2"/>
                </a:moveTo>
                <a:cubicBezTo>
                  <a:pt x="129" y="2"/>
                  <a:pt x="331" y="0"/>
                  <a:pt x="395" y="2"/>
                </a:cubicBezTo>
                <a:lnTo>
                  <a:pt x="399" y="14"/>
                </a:lnTo>
                <a:lnTo>
                  <a:pt x="402" y="33"/>
                </a:lnTo>
                <a:lnTo>
                  <a:pt x="0" y="33"/>
                </a:lnTo>
                <a:lnTo>
                  <a:pt x="5" y="20"/>
                </a:lnTo>
                <a:lnTo>
                  <a:pt x="8" y="2"/>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31758" name="Freeform 20">
            <a:extLst>
              <a:ext uri="{FF2B5EF4-FFF2-40B4-BE49-F238E27FC236}">
                <a16:creationId xmlns:a16="http://schemas.microsoft.com/office/drawing/2014/main" id="{07A458CC-2F3D-0CBF-EB00-2A469876AE1D}"/>
              </a:ext>
            </a:extLst>
          </p:cNvPr>
          <p:cNvSpPr>
            <a:spLocks/>
          </p:cNvSpPr>
          <p:nvPr/>
        </p:nvSpPr>
        <p:spPr bwMode="auto">
          <a:xfrm>
            <a:off x="1757363" y="3921125"/>
            <a:ext cx="1397000" cy="1987550"/>
          </a:xfrm>
          <a:custGeom>
            <a:avLst/>
            <a:gdLst>
              <a:gd name="T0" fmla="*/ 2147483647 w 880"/>
              <a:gd name="T1" fmla="*/ 2147483647 h 1252"/>
              <a:gd name="T2" fmla="*/ 0 w 880"/>
              <a:gd name="T3" fmla="*/ 2147483647 h 1252"/>
              <a:gd name="T4" fmla="*/ 2147483647 w 880"/>
              <a:gd name="T5" fmla="*/ 2147483647 h 1252"/>
              <a:gd name="T6" fmla="*/ 2147483647 w 880"/>
              <a:gd name="T7" fmla="*/ 2147483647 h 1252"/>
              <a:gd name="T8" fmla="*/ 2147483647 w 880"/>
              <a:gd name="T9" fmla="*/ 2147483647 h 1252"/>
              <a:gd name="T10" fmla="*/ 2147483647 w 880"/>
              <a:gd name="T11" fmla="*/ 2147483647 h 1252"/>
              <a:gd name="T12" fmla="*/ 2147483647 w 880"/>
              <a:gd name="T13" fmla="*/ 2147483647 h 1252"/>
              <a:gd name="T14" fmla="*/ 2147483647 w 880"/>
              <a:gd name="T15" fmla="*/ 2147483647 h 1252"/>
              <a:gd name="T16" fmla="*/ 2147483647 w 880"/>
              <a:gd name="T17" fmla="*/ 2147483647 h 1252"/>
              <a:gd name="T18" fmla="*/ 2147483647 w 880"/>
              <a:gd name="T19" fmla="*/ 2147483647 h 1252"/>
              <a:gd name="T20" fmla="*/ 2147483647 w 880"/>
              <a:gd name="T21" fmla="*/ 0 h 1252"/>
              <a:gd name="T22" fmla="*/ 2147483647 w 880"/>
              <a:gd name="T23" fmla="*/ 0 h 1252"/>
              <a:gd name="T24" fmla="*/ 2147483647 w 880"/>
              <a:gd name="T25" fmla="*/ 2147483647 h 1252"/>
              <a:gd name="T26" fmla="*/ 2147483647 w 880"/>
              <a:gd name="T27" fmla="*/ 2147483647 h 1252"/>
              <a:gd name="T28" fmla="*/ 2147483647 w 880"/>
              <a:gd name="T29" fmla="*/ 2147483647 h 125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80"/>
              <a:gd name="T46" fmla="*/ 0 h 1252"/>
              <a:gd name="T47" fmla="*/ 880 w 880"/>
              <a:gd name="T48" fmla="*/ 1252 h 125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80" h="1252">
                <a:moveTo>
                  <a:pt x="4" y="136"/>
                </a:moveTo>
                <a:cubicBezTo>
                  <a:pt x="10" y="488"/>
                  <a:pt x="0" y="848"/>
                  <a:pt x="0" y="1200"/>
                </a:cubicBezTo>
                <a:lnTo>
                  <a:pt x="28" y="1232"/>
                </a:lnTo>
                <a:lnTo>
                  <a:pt x="56" y="1252"/>
                </a:lnTo>
                <a:lnTo>
                  <a:pt x="808" y="1252"/>
                </a:lnTo>
                <a:lnTo>
                  <a:pt x="856" y="1244"/>
                </a:lnTo>
                <a:lnTo>
                  <a:pt x="880" y="1208"/>
                </a:lnTo>
                <a:lnTo>
                  <a:pt x="880" y="125"/>
                </a:lnTo>
                <a:lnTo>
                  <a:pt x="864" y="64"/>
                </a:lnTo>
                <a:lnTo>
                  <a:pt x="800" y="20"/>
                </a:lnTo>
                <a:lnTo>
                  <a:pt x="720" y="0"/>
                </a:lnTo>
                <a:lnTo>
                  <a:pt x="136" y="0"/>
                </a:lnTo>
                <a:lnTo>
                  <a:pt x="84" y="16"/>
                </a:lnTo>
                <a:lnTo>
                  <a:pt x="44" y="40"/>
                </a:lnTo>
                <a:lnTo>
                  <a:pt x="8" y="141"/>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31759" name="Freeform 21">
            <a:extLst>
              <a:ext uri="{FF2B5EF4-FFF2-40B4-BE49-F238E27FC236}">
                <a16:creationId xmlns:a16="http://schemas.microsoft.com/office/drawing/2014/main" id="{EAE29010-FD14-F1E7-4082-C56F9F40BF78}"/>
              </a:ext>
            </a:extLst>
          </p:cNvPr>
          <p:cNvSpPr>
            <a:spLocks/>
          </p:cNvSpPr>
          <p:nvPr/>
        </p:nvSpPr>
        <p:spPr bwMode="auto">
          <a:xfrm>
            <a:off x="1763713" y="5057775"/>
            <a:ext cx="1371600" cy="838200"/>
          </a:xfrm>
          <a:custGeom>
            <a:avLst/>
            <a:gdLst>
              <a:gd name="T0" fmla="*/ 2147483647 w 864"/>
              <a:gd name="T1" fmla="*/ 0 h 672"/>
              <a:gd name="T2" fmla="*/ 2147483647 w 864"/>
              <a:gd name="T3" fmla="*/ 2147483647 h 672"/>
              <a:gd name="T4" fmla="*/ 2147483647 w 864"/>
              <a:gd name="T5" fmla="*/ 2147483647 h 672"/>
              <a:gd name="T6" fmla="*/ 2147483647 w 864"/>
              <a:gd name="T7" fmla="*/ 2147483647 h 672"/>
              <a:gd name="T8" fmla="*/ 2147483647 w 864"/>
              <a:gd name="T9" fmla="*/ 2147483647 h 672"/>
              <a:gd name="T10" fmla="*/ 2147483647 w 864"/>
              <a:gd name="T11" fmla="*/ 2147483647 h 672"/>
              <a:gd name="T12" fmla="*/ 2147483647 w 864"/>
              <a:gd name="T13" fmla="*/ 2147483647 h 672"/>
              <a:gd name="T14" fmla="*/ 0 w 864"/>
              <a:gd name="T15" fmla="*/ 2147483647 h 672"/>
              <a:gd name="T16" fmla="*/ 2147483647 w 864"/>
              <a:gd name="T17" fmla="*/ 0 h 6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64"/>
              <a:gd name="T28" fmla="*/ 0 h 672"/>
              <a:gd name="T29" fmla="*/ 864 w 864"/>
              <a:gd name="T30" fmla="*/ 672 h 67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64" h="672">
                <a:moveTo>
                  <a:pt x="8" y="0"/>
                </a:moveTo>
                <a:lnTo>
                  <a:pt x="864" y="4"/>
                </a:lnTo>
                <a:lnTo>
                  <a:pt x="864" y="636"/>
                </a:lnTo>
                <a:lnTo>
                  <a:pt x="848" y="668"/>
                </a:lnTo>
                <a:lnTo>
                  <a:pt x="808" y="672"/>
                </a:lnTo>
                <a:lnTo>
                  <a:pt x="60" y="672"/>
                </a:lnTo>
                <a:lnTo>
                  <a:pt x="40" y="668"/>
                </a:lnTo>
                <a:lnTo>
                  <a:pt x="0" y="624"/>
                </a:lnTo>
                <a:lnTo>
                  <a:pt x="8" y="0"/>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grpSp>
        <p:nvGrpSpPr>
          <p:cNvPr id="31760" name="Group 22">
            <a:extLst>
              <a:ext uri="{FF2B5EF4-FFF2-40B4-BE49-F238E27FC236}">
                <a16:creationId xmlns:a16="http://schemas.microsoft.com/office/drawing/2014/main" id="{4A6C9726-8CBA-47D9-9D74-A4D22B44B564}"/>
              </a:ext>
            </a:extLst>
          </p:cNvPr>
          <p:cNvGrpSpPr>
            <a:grpSpLocks/>
          </p:cNvGrpSpPr>
          <p:nvPr/>
        </p:nvGrpSpPr>
        <p:grpSpPr bwMode="auto">
          <a:xfrm>
            <a:off x="3309938" y="2916238"/>
            <a:ext cx="1689100" cy="1535112"/>
            <a:chOff x="462" y="1246"/>
            <a:chExt cx="1316" cy="1231"/>
          </a:xfrm>
        </p:grpSpPr>
        <p:sp>
          <p:nvSpPr>
            <p:cNvPr id="31767" name="AutoShape 23">
              <a:extLst>
                <a:ext uri="{FF2B5EF4-FFF2-40B4-BE49-F238E27FC236}">
                  <a16:creationId xmlns:a16="http://schemas.microsoft.com/office/drawing/2014/main" id="{4E30BA83-B039-2E81-7DBA-0E3C778E722F}"/>
                </a:ext>
              </a:extLst>
            </p:cNvPr>
            <p:cNvSpPr>
              <a:spLocks noChangeArrowheads="1"/>
            </p:cNvSpPr>
            <p:nvPr/>
          </p:nvSpPr>
          <p:spPr bwMode="auto">
            <a:xfrm>
              <a:off x="632" y="1861"/>
              <a:ext cx="1089" cy="616"/>
            </a:xfrm>
            <a:prstGeom prst="flowChartAlternateProcess">
              <a:avLst/>
            </a:prstGeom>
            <a:solidFill>
              <a:srgbClr val="0099FF"/>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31768" name="Freeform 24">
              <a:extLst>
                <a:ext uri="{FF2B5EF4-FFF2-40B4-BE49-F238E27FC236}">
                  <a16:creationId xmlns:a16="http://schemas.microsoft.com/office/drawing/2014/main" id="{E49D8CD8-0E8F-A297-56C5-AC696526B0C7}"/>
                </a:ext>
              </a:extLst>
            </p:cNvPr>
            <p:cNvSpPr>
              <a:spLocks/>
            </p:cNvSpPr>
            <p:nvPr/>
          </p:nvSpPr>
          <p:spPr bwMode="auto">
            <a:xfrm>
              <a:off x="462" y="1246"/>
              <a:ext cx="1316" cy="725"/>
            </a:xfrm>
            <a:custGeom>
              <a:avLst/>
              <a:gdLst>
                <a:gd name="T0" fmla="*/ 74 w 1740"/>
                <a:gd name="T1" fmla="*/ 192 h 1129"/>
                <a:gd name="T2" fmla="*/ 74 w 1740"/>
                <a:gd name="T3" fmla="*/ 61 h 1129"/>
                <a:gd name="T4" fmla="*/ 74 w 1740"/>
                <a:gd name="T5" fmla="*/ 31 h 1129"/>
                <a:gd name="T6" fmla="*/ 0 w 1740"/>
                <a:gd name="T7" fmla="*/ 8 h 1129"/>
                <a:gd name="T8" fmla="*/ 93 w 1740"/>
                <a:gd name="T9" fmla="*/ 0 h 1129"/>
                <a:gd name="T10" fmla="*/ 570 w 1740"/>
                <a:gd name="T11" fmla="*/ 0 h 1129"/>
                <a:gd name="T12" fmla="*/ 545 w 1740"/>
                <a:gd name="T13" fmla="*/ 20 h 1129"/>
                <a:gd name="T14" fmla="*/ 545 w 1740"/>
                <a:gd name="T15" fmla="*/ 192 h 1129"/>
                <a:gd name="T16" fmla="*/ 0 60000 65536"/>
                <a:gd name="T17" fmla="*/ 0 60000 65536"/>
                <a:gd name="T18" fmla="*/ 0 60000 65536"/>
                <a:gd name="T19" fmla="*/ 0 60000 65536"/>
                <a:gd name="T20" fmla="*/ 0 60000 65536"/>
                <a:gd name="T21" fmla="*/ 0 60000 65536"/>
                <a:gd name="T22" fmla="*/ 0 60000 65536"/>
                <a:gd name="T23" fmla="*/ 0 60000 65536"/>
                <a:gd name="T24" fmla="*/ 0 w 1740"/>
                <a:gd name="T25" fmla="*/ 0 h 1129"/>
                <a:gd name="T26" fmla="*/ 1740 w 1740"/>
                <a:gd name="T27" fmla="*/ 1129 h 112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40" h="1129">
                  <a:moveTo>
                    <a:pt x="225" y="1129"/>
                  </a:moveTo>
                  <a:lnTo>
                    <a:pt x="225" y="360"/>
                  </a:lnTo>
                  <a:lnTo>
                    <a:pt x="225" y="180"/>
                  </a:lnTo>
                  <a:lnTo>
                    <a:pt x="0" y="45"/>
                  </a:lnTo>
                  <a:lnTo>
                    <a:pt x="285" y="0"/>
                  </a:lnTo>
                  <a:lnTo>
                    <a:pt x="1740" y="0"/>
                  </a:lnTo>
                  <a:lnTo>
                    <a:pt x="1665" y="120"/>
                  </a:lnTo>
                  <a:lnTo>
                    <a:pt x="1665" y="1129"/>
                  </a:lnTo>
                </a:path>
              </a:pathLst>
            </a:custGeom>
            <a:solidFill>
              <a:srgbClr val="0099FF"/>
            </a:solidFill>
            <a:ln w="9525">
              <a:solidFill>
                <a:srgbClr val="000000"/>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grpSp>
      <p:sp>
        <p:nvSpPr>
          <p:cNvPr id="31761" name="Freeform 25">
            <a:extLst>
              <a:ext uri="{FF2B5EF4-FFF2-40B4-BE49-F238E27FC236}">
                <a16:creationId xmlns:a16="http://schemas.microsoft.com/office/drawing/2014/main" id="{E68C0F24-0C15-353B-5DF6-582C16706334}"/>
              </a:ext>
            </a:extLst>
          </p:cNvPr>
          <p:cNvSpPr>
            <a:spLocks/>
          </p:cNvSpPr>
          <p:nvPr/>
        </p:nvSpPr>
        <p:spPr bwMode="auto">
          <a:xfrm>
            <a:off x="2917825" y="3562351"/>
            <a:ext cx="166688" cy="2301875"/>
          </a:xfrm>
          <a:custGeom>
            <a:avLst/>
            <a:gdLst>
              <a:gd name="T0" fmla="*/ 2147483647 w 183"/>
              <a:gd name="T1" fmla="*/ 0 h 1360"/>
              <a:gd name="T2" fmla="*/ 2147483647 w 183"/>
              <a:gd name="T3" fmla="*/ 2147483647 h 1360"/>
              <a:gd name="T4" fmla="*/ 2147483647 w 183"/>
              <a:gd name="T5" fmla="*/ 2147483647 h 1360"/>
              <a:gd name="T6" fmla="*/ 2147483647 w 183"/>
              <a:gd name="T7" fmla="*/ 2147483647 h 1360"/>
              <a:gd name="T8" fmla="*/ 2147483647 w 183"/>
              <a:gd name="T9" fmla="*/ 2147483647 h 1360"/>
              <a:gd name="T10" fmla="*/ 2147483647 w 183"/>
              <a:gd name="T11" fmla="*/ 2147483647 h 1360"/>
              <a:gd name="T12" fmla="*/ 2147483647 w 183"/>
              <a:gd name="T13" fmla="*/ 2147483647 h 1360"/>
              <a:gd name="T14" fmla="*/ 2147483647 w 183"/>
              <a:gd name="T15" fmla="*/ 2147483647 h 1360"/>
              <a:gd name="T16" fmla="*/ 2147483647 w 183"/>
              <a:gd name="T17" fmla="*/ 2147483647 h 1360"/>
              <a:gd name="T18" fmla="*/ 2147483647 w 183"/>
              <a:gd name="T19" fmla="*/ 0 h 13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3"/>
              <a:gd name="T31" fmla="*/ 0 h 1360"/>
              <a:gd name="T32" fmla="*/ 183 w 183"/>
              <a:gd name="T33" fmla="*/ 1360 h 136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3" h="1360">
                <a:moveTo>
                  <a:pt x="122" y="0"/>
                </a:moveTo>
                <a:cubicBezTo>
                  <a:pt x="116" y="0"/>
                  <a:pt x="91" y="17"/>
                  <a:pt x="80" y="100"/>
                </a:cubicBezTo>
                <a:cubicBezTo>
                  <a:pt x="69" y="183"/>
                  <a:pt x="67" y="344"/>
                  <a:pt x="54" y="500"/>
                </a:cubicBezTo>
                <a:cubicBezTo>
                  <a:pt x="41" y="656"/>
                  <a:pt x="3" y="901"/>
                  <a:pt x="2" y="1034"/>
                </a:cubicBezTo>
                <a:cubicBezTo>
                  <a:pt x="0" y="1166"/>
                  <a:pt x="22" y="1245"/>
                  <a:pt x="44" y="1295"/>
                </a:cubicBezTo>
                <a:cubicBezTo>
                  <a:pt x="65" y="1345"/>
                  <a:pt x="110" y="1360"/>
                  <a:pt x="132" y="1334"/>
                </a:cubicBezTo>
                <a:cubicBezTo>
                  <a:pt x="155" y="1308"/>
                  <a:pt x="176" y="1262"/>
                  <a:pt x="180" y="1138"/>
                </a:cubicBezTo>
                <a:cubicBezTo>
                  <a:pt x="183" y="1014"/>
                  <a:pt x="164" y="764"/>
                  <a:pt x="153" y="591"/>
                </a:cubicBezTo>
                <a:cubicBezTo>
                  <a:pt x="142" y="418"/>
                  <a:pt x="119" y="198"/>
                  <a:pt x="114" y="100"/>
                </a:cubicBezTo>
                <a:cubicBezTo>
                  <a:pt x="109" y="2"/>
                  <a:pt x="128" y="0"/>
                  <a:pt x="122" y="0"/>
                </a:cubicBez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31762" name="Text Box 27">
            <a:extLst>
              <a:ext uri="{FF2B5EF4-FFF2-40B4-BE49-F238E27FC236}">
                <a16:creationId xmlns:a16="http://schemas.microsoft.com/office/drawing/2014/main" id="{FF8AA0EB-651D-903E-8214-FF9E1377DC1E}"/>
              </a:ext>
            </a:extLst>
          </p:cNvPr>
          <p:cNvSpPr txBox="1">
            <a:spLocks noChangeArrowheads="1"/>
          </p:cNvSpPr>
          <p:nvPr/>
        </p:nvSpPr>
        <p:spPr bwMode="auto">
          <a:xfrm>
            <a:off x="1524001" y="6172200"/>
            <a:ext cx="4257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vi-VN" sz="2400" b="1">
                <a:solidFill>
                  <a:srgbClr val="FF0000"/>
                </a:solidFill>
              </a:rPr>
              <a:t>Nuôi cấy không liên tục</a:t>
            </a:r>
            <a:endParaRPr lang="vi-VN" altLang="vi-VN" sz="2400" b="1">
              <a:solidFill>
                <a:srgbClr val="FF0000"/>
              </a:solidFill>
            </a:endParaRPr>
          </a:p>
        </p:txBody>
      </p:sp>
      <p:sp>
        <p:nvSpPr>
          <p:cNvPr id="31763" name="Text Box 28">
            <a:extLst>
              <a:ext uri="{FF2B5EF4-FFF2-40B4-BE49-F238E27FC236}">
                <a16:creationId xmlns:a16="http://schemas.microsoft.com/office/drawing/2014/main" id="{D21D4B6F-B266-EE22-D57F-047B5331C49B}"/>
              </a:ext>
            </a:extLst>
          </p:cNvPr>
          <p:cNvSpPr txBox="1">
            <a:spLocks noChangeArrowheads="1"/>
          </p:cNvSpPr>
          <p:nvPr/>
        </p:nvSpPr>
        <p:spPr bwMode="auto">
          <a:xfrm>
            <a:off x="2124076" y="1743075"/>
            <a:ext cx="3114675"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vi-VN" sz="2800"/>
              <a:t>Bình môi trường dinh dưỡng</a:t>
            </a:r>
            <a:endParaRPr lang="vi-VN" altLang="vi-VN" sz="2800"/>
          </a:p>
        </p:txBody>
      </p:sp>
      <p:sp>
        <p:nvSpPr>
          <p:cNvPr id="31764" name="Text Box 29">
            <a:extLst>
              <a:ext uri="{FF2B5EF4-FFF2-40B4-BE49-F238E27FC236}">
                <a16:creationId xmlns:a16="http://schemas.microsoft.com/office/drawing/2014/main" id="{1E573E1A-5EF3-BDF3-36D1-871DC781630D}"/>
              </a:ext>
            </a:extLst>
          </p:cNvPr>
          <p:cNvSpPr txBox="1">
            <a:spLocks noChangeArrowheads="1"/>
          </p:cNvSpPr>
          <p:nvPr/>
        </p:nvSpPr>
        <p:spPr bwMode="auto">
          <a:xfrm>
            <a:off x="2838451" y="5143501"/>
            <a:ext cx="31146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vi-VN" sz="2800"/>
              <a:t>Bình nuôi cấy</a:t>
            </a:r>
            <a:endParaRPr lang="vi-VN" altLang="vi-VN" sz="2800"/>
          </a:p>
        </p:txBody>
      </p:sp>
      <p:sp>
        <p:nvSpPr>
          <p:cNvPr id="31765" name="Rectangle 30">
            <a:extLst>
              <a:ext uri="{FF2B5EF4-FFF2-40B4-BE49-F238E27FC236}">
                <a16:creationId xmlns:a16="http://schemas.microsoft.com/office/drawing/2014/main" id="{BAA4B477-63F9-265A-3214-9C6844B95AED}"/>
              </a:ext>
            </a:extLst>
          </p:cNvPr>
          <p:cNvSpPr>
            <a:spLocks noChangeArrowheads="1"/>
          </p:cNvSpPr>
          <p:nvPr/>
        </p:nvSpPr>
        <p:spPr bwMode="auto">
          <a:xfrm>
            <a:off x="1943100" y="171451"/>
            <a:ext cx="8229600" cy="1249363"/>
          </a:xfrm>
          <a:prstGeom prst="rect">
            <a:avLst/>
          </a:prstGeom>
          <a:gradFill rotWithShape="1">
            <a:gsLst>
              <a:gs pos="0">
                <a:srgbClr val="F7F7A7"/>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altLang="vi-VN" sz="3200">
                <a:solidFill>
                  <a:srgbClr val="FF0000"/>
                </a:solidFill>
                <a:latin typeface="Verdana" panose="020B0604030504040204" pitchFamily="34" charset="0"/>
              </a:rPr>
              <a:t>	 Phân biệt sự khác nhau giữa nuôi cấy không liên tục và nuôi cấy liên tục ?</a:t>
            </a:r>
            <a:endParaRPr lang="vi-VN" altLang="vi-VN" sz="3200">
              <a:solidFill>
                <a:srgbClr val="FF0000"/>
              </a:solidFill>
              <a:latin typeface="Verdana" panose="020B0604030504040204" pitchFamily="34" charset="0"/>
            </a:endParaRPr>
          </a:p>
        </p:txBody>
      </p:sp>
      <p:pic>
        <p:nvPicPr>
          <p:cNvPr id="31766" name="Picture 31" descr="Picture6">
            <a:hlinkClick r:id="" action="ppaction://noaction"/>
            <a:extLst>
              <a:ext uri="{FF2B5EF4-FFF2-40B4-BE49-F238E27FC236}">
                <a16:creationId xmlns:a16="http://schemas.microsoft.com/office/drawing/2014/main" id="{B8F3874D-09A2-726A-9B11-69B44C183BB6}"/>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886950" y="1"/>
            <a:ext cx="781050"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6" name="Text Box 8">
            <a:extLst>
              <a:ext uri="{FF2B5EF4-FFF2-40B4-BE49-F238E27FC236}">
                <a16:creationId xmlns:a16="http://schemas.microsoft.com/office/drawing/2014/main" id="{2A034CF9-5ED6-FF6F-B528-05A097DA9830}"/>
              </a:ext>
            </a:extLst>
          </p:cNvPr>
          <p:cNvSpPr txBox="1">
            <a:spLocks noChangeArrowheads="1"/>
          </p:cNvSpPr>
          <p:nvPr/>
        </p:nvSpPr>
        <p:spPr bwMode="auto">
          <a:xfrm>
            <a:off x="1600200" y="1295401"/>
            <a:ext cx="83820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vi-VN" sz="2600" b="1" dirty="0">
                <a:solidFill>
                  <a:srgbClr val="CC0000"/>
                </a:solidFill>
              </a:rPr>
              <a:t>II. SỰ SINH TRƯỞNG CỦA QUẦN THỂ VI KHUẨN</a:t>
            </a:r>
          </a:p>
        </p:txBody>
      </p:sp>
      <p:sp>
        <p:nvSpPr>
          <p:cNvPr id="58377" name="Text Box 9">
            <a:extLst>
              <a:ext uri="{FF2B5EF4-FFF2-40B4-BE49-F238E27FC236}">
                <a16:creationId xmlns:a16="http://schemas.microsoft.com/office/drawing/2014/main" id="{6EDB00B9-EDAC-E316-7659-7B9EDB952E25}"/>
              </a:ext>
            </a:extLst>
          </p:cNvPr>
          <p:cNvSpPr txBox="1">
            <a:spLocks noChangeArrowheads="1"/>
          </p:cNvSpPr>
          <p:nvPr/>
        </p:nvSpPr>
        <p:spPr bwMode="auto">
          <a:xfrm>
            <a:off x="1600200" y="1676401"/>
            <a:ext cx="46482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vi-VN" sz="2600" b="1">
                <a:solidFill>
                  <a:srgbClr val="CC0000"/>
                </a:solidFill>
              </a:rPr>
              <a:t>1. Nuôi cấy không liên tục</a:t>
            </a:r>
          </a:p>
        </p:txBody>
      </p:sp>
      <p:sp>
        <p:nvSpPr>
          <p:cNvPr id="122890" name="Text Box 10">
            <a:extLst>
              <a:ext uri="{FF2B5EF4-FFF2-40B4-BE49-F238E27FC236}">
                <a16:creationId xmlns:a16="http://schemas.microsoft.com/office/drawing/2014/main" id="{52B17EFF-11C1-D430-FFAD-4EEA9BD3114C}"/>
              </a:ext>
            </a:extLst>
          </p:cNvPr>
          <p:cNvSpPr txBox="1">
            <a:spLocks noChangeArrowheads="1"/>
          </p:cNvSpPr>
          <p:nvPr/>
        </p:nvSpPr>
        <p:spPr bwMode="auto">
          <a:xfrm>
            <a:off x="3854450" y="6096001"/>
            <a:ext cx="643255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vi-VN" sz="2600" b="1">
                <a:solidFill>
                  <a:srgbClr val="800080"/>
                </a:solidFill>
                <a:cs typeface="Arial" panose="020B0604020202020204" pitchFamily="34" charset="0"/>
              </a:rPr>
              <a:t>Nuôi cấy không liên tục trong đĩa pêtri</a:t>
            </a:r>
          </a:p>
        </p:txBody>
      </p:sp>
      <p:pic>
        <p:nvPicPr>
          <p:cNvPr id="58385" name="Picture 17" descr="1159688633_Pour_seeded_agar_P7231208md[1]">
            <a:extLst>
              <a:ext uri="{FF2B5EF4-FFF2-40B4-BE49-F238E27FC236}">
                <a16:creationId xmlns:a16="http://schemas.microsoft.com/office/drawing/2014/main" id="{1A98EAEF-8575-B09C-F430-D929245AC7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3276600"/>
            <a:ext cx="34290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8387" name="Object 19">
            <a:extLst>
              <a:ext uri="{FF2B5EF4-FFF2-40B4-BE49-F238E27FC236}">
                <a16:creationId xmlns:a16="http://schemas.microsoft.com/office/drawing/2014/main" id="{FFFE7996-2BBA-AAA5-67E2-EDED4B4D31FC}"/>
              </a:ext>
            </a:extLst>
          </p:cNvPr>
          <p:cNvGraphicFramePr>
            <a:graphicFrameLocks noChangeAspect="1"/>
          </p:cNvGraphicFramePr>
          <p:nvPr/>
        </p:nvGraphicFramePr>
        <p:xfrm>
          <a:off x="7239000" y="3268664"/>
          <a:ext cx="3352800" cy="2751137"/>
        </p:xfrm>
        <a:graphic>
          <a:graphicData uri="http://schemas.openxmlformats.org/presentationml/2006/ole">
            <mc:AlternateContent xmlns:mc="http://schemas.openxmlformats.org/markup-compatibility/2006">
              <mc:Choice xmlns:v="urn:schemas-microsoft-com:vml" Requires="v">
                <p:oleObj name="Photo Editor Photo" r:id="rId3" imgW="1314286" imgH="1238423" progId="MSPhotoEd.3">
                  <p:embed/>
                </p:oleObj>
              </mc:Choice>
              <mc:Fallback>
                <p:oleObj name="Photo Editor Photo" r:id="rId3" imgW="1314286" imgH="1238423" progId="MSPhotoEd.3">
                  <p:embed/>
                  <p:pic>
                    <p:nvPicPr>
                      <p:cNvPr id="58387" name="Object 19">
                        <a:extLst>
                          <a:ext uri="{FF2B5EF4-FFF2-40B4-BE49-F238E27FC236}">
                            <a16:creationId xmlns:a16="http://schemas.microsoft.com/office/drawing/2014/main" id="{FFFE7996-2BBA-AAA5-67E2-EDED4B4D31F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9000" y="3268664"/>
                        <a:ext cx="3352800" cy="2751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8388" name="AutoShape 20">
            <a:hlinkClick r:id="" action="ppaction://noaction" highlightClick="1"/>
            <a:extLst>
              <a:ext uri="{FF2B5EF4-FFF2-40B4-BE49-F238E27FC236}">
                <a16:creationId xmlns:a16="http://schemas.microsoft.com/office/drawing/2014/main" id="{61614884-BAEC-BFA7-F3A9-E735F8A036BD}"/>
              </a:ext>
            </a:extLst>
          </p:cNvPr>
          <p:cNvSpPr>
            <a:spLocks noChangeArrowheads="1"/>
          </p:cNvSpPr>
          <p:nvPr/>
        </p:nvSpPr>
        <p:spPr bwMode="auto">
          <a:xfrm>
            <a:off x="2209800" y="3276600"/>
            <a:ext cx="533400" cy="685800"/>
          </a:xfrm>
          <a:prstGeom prst="actionButtonHelp">
            <a:avLst/>
          </a:prstGeom>
          <a:solidFill>
            <a:schemeClr val="accent1"/>
          </a:solidFill>
          <a:ln w="12700">
            <a:solidFill>
              <a:srgbClr val="000000"/>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sz="2600"/>
          </a:p>
        </p:txBody>
      </p:sp>
      <p:sp>
        <p:nvSpPr>
          <p:cNvPr id="58389" name="Text Box 21">
            <a:extLst>
              <a:ext uri="{FF2B5EF4-FFF2-40B4-BE49-F238E27FC236}">
                <a16:creationId xmlns:a16="http://schemas.microsoft.com/office/drawing/2014/main" id="{644EAC03-9A25-CEA4-F1EC-0B7EF827FDA7}"/>
              </a:ext>
            </a:extLst>
          </p:cNvPr>
          <p:cNvSpPr txBox="1">
            <a:spLocks noChangeArrowheads="1"/>
          </p:cNvSpPr>
          <p:nvPr/>
        </p:nvSpPr>
        <p:spPr bwMode="auto">
          <a:xfrm>
            <a:off x="1752600" y="4102101"/>
            <a:ext cx="1905000"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vi-VN" sz="2600" b="1">
                <a:solidFill>
                  <a:srgbClr val="CC0000"/>
                </a:solidFill>
              </a:rPr>
              <a:t>Nêu khái niệm nuôi cấy không liên tục?</a:t>
            </a:r>
          </a:p>
        </p:txBody>
      </p:sp>
      <p:sp>
        <p:nvSpPr>
          <p:cNvPr id="3083" name="Rectangle 23">
            <a:extLst>
              <a:ext uri="{FF2B5EF4-FFF2-40B4-BE49-F238E27FC236}">
                <a16:creationId xmlns:a16="http://schemas.microsoft.com/office/drawing/2014/main" id="{55321132-A919-4962-26FF-52CB08B38B95}"/>
              </a:ext>
            </a:extLst>
          </p:cNvPr>
          <p:cNvSpPr>
            <a:spLocks noChangeArrowheads="1"/>
          </p:cNvSpPr>
          <p:nvPr/>
        </p:nvSpPr>
        <p:spPr bwMode="auto">
          <a:xfrm flipV="1">
            <a:off x="1524000" y="6781800"/>
            <a:ext cx="9144000" cy="76200"/>
          </a:xfrm>
          <a:prstGeom prst="rect">
            <a:avLst/>
          </a:prstGeom>
          <a:solidFill>
            <a:srgbClr val="FF0000"/>
          </a:solidFill>
          <a:ln w="9525">
            <a:solidFill>
              <a:srgbClr val="003366"/>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sz="2600"/>
          </a:p>
        </p:txBody>
      </p:sp>
      <p:sp>
        <p:nvSpPr>
          <p:cNvPr id="58392" name="Text Box 24">
            <a:extLst>
              <a:ext uri="{FF2B5EF4-FFF2-40B4-BE49-F238E27FC236}">
                <a16:creationId xmlns:a16="http://schemas.microsoft.com/office/drawing/2014/main" id="{932E8017-FCDB-9163-1FF1-815D9F4810EF}"/>
              </a:ext>
            </a:extLst>
          </p:cNvPr>
          <p:cNvSpPr txBox="1">
            <a:spLocks noChangeArrowheads="1"/>
          </p:cNvSpPr>
          <p:nvPr/>
        </p:nvSpPr>
        <p:spPr bwMode="auto">
          <a:xfrm>
            <a:off x="1752600" y="1966914"/>
            <a:ext cx="8686800" cy="1309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vi-VN" sz="2600" b="1" dirty="0">
                <a:solidFill>
                  <a:srgbClr val="FF0000"/>
                </a:solidFill>
                <a:sym typeface="Wingdings" panose="05000000000000000000" pitchFamily="2" charset="2"/>
              </a:rPr>
              <a:t></a:t>
            </a:r>
            <a:r>
              <a:rPr lang="en-US" altLang="vi-VN" sz="2600" b="1" dirty="0">
                <a:solidFill>
                  <a:srgbClr val="000000"/>
                </a:solidFill>
              </a:rPr>
              <a:t> - </a:t>
            </a:r>
            <a:r>
              <a:rPr lang="en-US" altLang="vi-VN" sz="2600" b="1" dirty="0" err="1">
                <a:solidFill>
                  <a:srgbClr val="000000"/>
                </a:solidFill>
              </a:rPr>
              <a:t>là</a:t>
            </a:r>
            <a:r>
              <a:rPr lang="en-US" altLang="vi-VN" sz="2600" b="1" dirty="0">
                <a:solidFill>
                  <a:srgbClr val="000000"/>
                </a:solidFill>
              </a:rPr>
              <a:t> </a:t>
            </a:r>
            <a:r>
              <a:rPr lang="en-US" altLang="vi-VN" sz="2600" b="1" dirty="0" err="1">
                <a:solidFill>
                  <a:srgbClr val="000000"/>
                </a:solidFill>
              </a:rPr>
              <a:t>nuôi</a:t>
            </a:r>
            <a:r>
              <a:rPr lang="en-US" altLang="vi-VN" sz="2600" b="1" dirty="0">
                <a:solidFill>
                  <a:srgbClr val="000000"/>
                </a:solidFill>
              </a:rPr>
              <a:t> </a:t>
            </a:r>
            <a:r>
              <a:rPr lang="en-US" altLang="vi-VN" sz="2600" b="1" dirty="0" err="1">
                <a:solidFill>
                  <a:srgbClr val="000000"/>
                </a:solidFill>
              </a:rPr>
              <a:t>cấy</a:t>
            </a:r>
            <a:r>
              <a:rPr lang="en-US" altLang="vi-VN" sz="2600" b="1" dirty="0">
                <a:solidFill>
                  <a:srgbClr val="000000"/>
                </a:solidFill>
              </a:rPr>
              <a:t> </a:t>
            </a:r>
            <a:r>
              <a:rPr lang="en-US" altLang="vi-VN" sz="2600" b="1" dirty="0" err="1">
                <a:solidFill>
                  <a:srgbClr val="000000"/>
                </a:solidFill>
              </a:rPr>
              <a:t>trên</a:t>
            </a:r>
            <a:r>
              <a:rPr lang="en-US" altLang="vi-VN" sz="2600" b="1" dirty="0">
                <a:solidFill>
                  <a:srgbClr val="000000"/>
                </a:solidFill>
              </a:rPr>
              <a:t> </a:t>
            </a:r>
            <a:r>
              <a:rPr lang="en-US" altLang="vi-VN" sz="2600" b="1" dirty="0" err="1">
                <a:solidFill>
                  <a:srgbClr val="000000"/>
                </a:solidFill>
              </a:rPr>
              <a:t>môi</a:t>
            </a:r>
            <a:r>
              <a:rPr lang="en-US" altLang="vi-VN" sz="2600" b="1" dirty="0">
                <a:solidFill>
                  <a:srgbClr val="000000"/>
                </a:solidFill>
              </a:rPr>
              <a:t> </a:t>
            </a:r>
            <a:r>
              <a:rPr lang="en-US" altLang="vi-VN" sz="2600" b="1" dirty="0" err="1">
                <a:solidFill>
                  <a:srgbClr val="000000"/>
                </a:solidFill>
              </a:rPr>
              <a:t>trường</a:t>
            </a:r>
            <a:r>
              <a:rPr lang="en-US" altLang="vi-VN" sz="2600" b="1" dirty="0">
                <a:solidFill>
                  <a:srgbClr val="000000"/>
                </a:solidFill>
              </a:rPr>
              <a:t> </a:t>
            </a:r>
            <a:r>
              <a:rPr lang="en-US" altLang="vi-VN" sz="2600" b="1" i="1" u="sng" dirty="0" err="1">
                <a:solidFill>
                  <a:srgbClr val="0000CC"/>
                </a:solidFill>
              </a:rPr>
              <a:t>không</a:t>
            </a:r>
            <a:r>
              <a:rPr lang="en-US" altLang="vi-VN" sz="2600" b="1" i="1" u="sng" dirty="0">
                <a:solidFill>
                  <a:srgbClr val="0000CC"/>
                </a:solidFill>
              </a:rPr>
              <a:t> </a:t>
            </a:r>
            <a:r>
              <a:rPr lang="en-US" altLang="vi-VN" sz="2600" b="1" i="1" u="sng" dirty="0" err="1">
                <a:solidFill>
                  <a:srgbClr val="0000CC"/>
                </a:solidFill>
              </a:rPr>
              <a:t>được</a:t>
            </a:r>
            <a:r>
              <a:rPr lang="en-US" altLang="vi-VN" sz="2600" b="1" i="1" u="sng" dirty="0">
                <a:solidFill>
                  <a:srgbClr val="0000CC"/>
                </a:solidFill>
              </a:rPr>
              <a:t> </a:t>
            </a:r>
            <a:r>
              <a:rPr lang="en-US" altLang="vi-VN" sz="2600" b="1" i="1" u="sng" dirty="0" err="1">
                <a:solidFill>
                  <a:srgbClr val="0000CC"/>
                </a:solidFill>
              </a:rPr>
              <a:t>bổ</a:t>
            </a:r>
            <a:r>
              <a:rPr lang="en-US" altLang="vi-VN" sz="2600" b="1" i="1" u="sng" dirty="0">
                <a:solidFill>
                  <a:srgbClr val="0000CC"/>
                </a:solidFill>
              </a:rPr>
              <a:t> sung </a:t>
            </a:r>
            <a:r>
              <a:rPr lang="en-US" altLang="vi-VN" sz="2600" b="1" i="1" u="sng" dirty="0" err="1">
                <a:solidFill>
                  <a:srgbClr val="0000CC"/>
                </a:solidFill>
              </a:rPr>
              <a:t>chất</a:t>
            </a:r>
            <a:r>
              <a:rPr lang="en-US" altLang="vi-VN" sz="2600" b="1" i="1" u="sng" dirty="0">
                <a:solidFill>
                  <a:srgbClr val="0000CC"/>
                </a:solidFill>
              </a:rPr>
              <a:t> </a:t>
            </a:r>
            <a:r>
              <a:rPr lang="en-US" altLang="vi-VN" sz="2600" b="1" i="1" u="sng" dirty="0" err="1">
                <a:solidFill>
                  <a:srgbClr val="0000CC"/>
                </a:solidFill>
              </a:rPr>
              <a:t>dinh</a:t>
            </a:r>
            <a:r>
              <a:rPr lang="en-US" altLang="vi-VN" sz="2600" b="1" i="1" u="sng" dirty="0">
                <a:solidFill>
                  <a:srgbClr val="0000CC"/>
                </a:solidFill>
              </a:rPr>
              <a:t> </a:t>
            </a:r>
            <a:r>
              <a:rPr lang="en-US" altLang="vi-VN" sz="2600" b="1" i="1" u="sng" dirty="0" err="1">
                <a:solidFill>
                  <a:srgbClr val="0000CC"/>
                </a:solidFill>
              </a:rPr>
              <a:t>dưỡng</a:t>
            </a:r>
            <a:r>
              <a:rPr lang="en-US" altLang="vi-VN" sz="2600" b="1" dirty="0">
                <a:solidFill>
                  <a:srgbClr val="000000"/>
                </a:solidFill>
              </a:rPr>
              <a:t> </a:t>
            </a:r>
            <a:r>
              <a:rPr lang="en-US" altLang="vi-VN" sz="2600" b="1" dirty="0" err="1">
                <a:solidFill>
                  <a:srgbClr val="000000"/>
                </a:solidFill>
              </a:rPr>
              <a:t>và</a:t>
            </a:r>
            <a:r>
              <a:rPr lang="en-US" altLang="vi-VN" sz="2600" b="1" dirty="0">
                <a:solidFill>
                  <a:srgbClr val="000000"/>
                </a:solidFill>
              </a:rPr>
              <a:t> </a:t>
            </a:r>
            <a:r>
              <a:rPr lang="en-US" altLang="vi-VN" sz="2600" b="1" i="1" u="sng" dirty="0" err="1">
                <a:solidFill>
                  <a:srgbClr val="0000CC"/>
                </a:solidFill>
              </a:rPr>
              <a:t>không</a:t>
            </a:r>
            <a:r>
              <a:rPr lang="en-US" altLang="vi-VN" sz="2600" b="1" i="1" u="sng" dirty="0">
                <a:solidFill>
                  <a:srgbClr val="0000CC"/>
                </a:solidFill>
              </a:rPr>
              <a:t> </a:t>
            </a:r>
            <a:r>
              <a:rPr lang="en-US" altLang="vi-VN" sz="2600" b="1" i="1" u="sng" dirty="0" err="1">
                <a:solidFill>
                  <a:srgbClr val="0000CC"/>
                </a:solidFill>
              </a:rPr>
              <a:t>lấy</a:t>
            </a:r>
            <a:r>
              <a:rPr lang="en-US" altLang="vi-VN" sz="2600" b="1" i="1" u="sng" dirty="0">
                <a:solidFill>
                  <a:srgbClr val="0000CC"/>
                </a:solidFill>
              </a:rPr>
              <a:t> </a:t>
            </a:r>
            <a:r>
              <a:rPr lang="en-US" altLang="vi-VN" sz="2600" b="1" i="1" u="sng" dirty="0" err="1">
                <a:solidFill>
                  <a:srgbClr val="0000CC"/>
                </a:solidFill>
              </a:rPr>
              <a:t>đi</a:t>
            </a:r>
            <a:r>
              <a:rPr lang="en-US" altLang="vi-VN" sz="2600" b="1" i="1" u="sng" dirty="0">
                <a:solidFill>
                  <a:srgbClr val="0000CC"/>
                </a:solidFill>
              </a:rPr>
              <a:t> </a:t>
            </a:r>
            <a:r>
              <a:rPr lang="en-US" altLang="vi-VN" sz="2600" b="1" i="1" u="sng" dirty="0" err="1">
                <a:solidFill>
                  <a:srgbClr val="0000CC"/>
                </a:solidFill>
              </a:rPr>
              <a:t>các</a:t>
            </a:r>
            <a:r>
              <a:rPr lang="en-US" altLang="vi-VN" sz="2600" b="1" i="1" u="sng" dirty="0">
                <a:solidFill>
                  <a:srgbClr val="0000CC"/>
                </a:solidFill>
              </a:rPr>
              <a:t> </a:t>
            </a:r>
            <a:r>
              <a:rPr lang="en-US" altLang="vi-VN" sz="2600" b="1" i="1" u="sng" dirty="0" err="1">
                <a:solidFill>
                  <a:srgbClr val="0000CC"/>
                </a:solidFill>
              </a:rPr>
              <a:t>sản</a:t>
            </a:r>
            <a:r>
              <a:rPr lang="en-US" altLang="vi-VN" sz="2600" b="1" i="1" u="sng" dirty="0">
                <a:solidFill>
                  <a:srgbClr val="0000CC"/>
                </a:solidFill>
              </a:rPr>
              <a:t> </a:t>
            </a:r>
            <a:r>
              <a:rPr lang="en-US" altLang="vi-VN" sz="2600" b="1" i="1" u="sng" dirty="0" err="1">
                <a:solidFill>
                  <a:srgbClr val="0000CC"/>
                </a:solidFill>
              </a:rPr>
              <a:t>phẩm</a:t>
            </a:r>
            <a:r>
              <a:rPr lang="en-US" altLang="vi-VN" sz="2600" b="1" dirty="0">
                <a:solidFill>
                  <a:srgbClr val="000000"/>
                </a:solidFill>
              </a:rPr>
              <a:t> </a:t>
            </a:r>
            <a:r>
              <a:rPr lang="en-US" altLang="vi-VN" sz="2600" b="1" dirty="0" err="1">
                <a:solidFill>
                  <a:srgbClr val="000000"/>
                </a:solidFill>
              </a:rPr>
              <a:t>chuyển</a:t>
            </a:r>
            <a:r>
              <a:rPr lang="en-US" altLang="vi-VN" sz="2600" b="1" dirty="0">
                <a:solidFill>
                  <a:srgbClr val="000000"/>
                </a:solidFill>
              </a:rPr>
              <a:t> </a:t>
            </a:r>
            <a:r>
              <a:rPr lang="en-US" altLang="vi-VN" sz="2600" b="1" dirty="0" err="1">
                <a:solidFill>
                  <a:srgbClr val="000000"/>
                </a:solidFill>
              </a:rPr>
              <a:t>hoá</a:t>
            </a:r>
            <a:r>
              <a:rPr lang="en-US" altLang="vi-VN" sz="2600" b="1" dirty="0">
                <a:solidFill>
                  <a:srgbClr val="000000"/>
                </a:solidFill>
              </a:rPr>
              <a:t> </a:t>
            </a:r>
            <a:r>
              <a:rPr lang="en-US" altLang="vi-VN" sz="2600" b="1" dirty="0" err="1">
                <a:solidFill>
                  <a:srgbClr val="000000"/>
                </a:solidFill>
              </a:rPr>
              <a:t>vật</a:t>
            </a:r>
            <a:r>
              <a:rPr lang="en-US" altLang="vi-VN" sz="2600" b="1" dirty="0">
                <a:solidFill>
                  <a:srgbClr val="000000"/>
                </a:solidFill>
              </a:rPr>
              <a:t> </a:t>
            </a:r>
            <a:r>
              <a:rPr lang="en-US" altLang="vi-VN" sz="2600" b="1" dirty="0" err="1">
                <a:solidFill>
                  <a:srgbClr val="000000"/>
                </a:solidFill>
              </a:rPr>
              <a:t>chất</a:t>
            </a:r>
            <a:r>
              <a:rPr lang="en-US" altLang="vi-VN" sz="2600" b="1" dirty="0">
                <a:solidFill>
                  <a:srgbClr val="000000"/>
                </a:solidFill>
              </a:rPr>
              <a:t>. </a:t>
            </a:r>
          </a:p>
        </p:txBody>
      </p:sp>
      <p:sp>
        <p:nvSpPr>
          <p:cNvPr id="13" name="Text Box 5">
            <a:extLst>
              <a:ext uri="{FF2B5EF4-FFF2-40B4-BE49-F238E27FC236}">
                <a16:creationId xmlns:a16="http://schemas.microsoft.com/office/drawing/2014/main" id="{1086FF83-1104-0B20-423F-D35066D090E9}"/>
              </a:ext>
            </a:extLst>
          </p:cNvPr>
          <p:cNvSpPr txBox="1">
            <a:spLocks noChangeArrowheads="1"/>
          </p:cNvSpPr>
          <p:nvPr/>
        </p:nvSpPr>
        <p:spPr bwMode="auto">
          <a:xfrm>
            <a:off x="252664" y="677781"/>
            <a:ext cx="58674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vi-VN" sz="2600" b="1" dirty="0">
                <a:solidFill>
                  <a:srgbClr val="CC0000"/>
                </a:solidFill>
              </a:rPr>
              <a:t>I. SINH TRƯỞNG CỦA VI SINH VẬT </a:t>
            </a:r>
          </a:p>
        </p:txBody>
      </p:sp>
      <p:sp>
        <p:nvSpPr>
          <p:cNvPr id="14" name="WordArt 68">
            <a:extLst>
              <a:ext uri="{FF2B5EF4-FFF2-40B4-BE49-F238E27FC236}">
                <a16:creationId xmlns:a16="http://schemas.microsoft.com/office/drawing/2014/main" id="{B95C9714-3AFD-35D0-C2F0-F74B711B1C83}"/>
              </a:ext>
            </a:extLst>
          </p:cNvPr>
          <p:cNvSpPr>
            <a:spLocks noChangeArrowheads="1" noChangeShapeType="1" noTextEdit="1"/>
          </p:cNvSpPr>
          <p:nvPr/>
        </p:nvSpPr>
        <p:spPr bwMode="auto">
          <a:xfrm>
            <a:off x="128336" y="81380"/>
            <a:ext cx="11806989" cy="492125"/>
          </a:xfrm>
          <a:prstGeom prst="rect">
            <a:avLst/>
          </a:prstGeom>
        </p:spPr>
        <p:txBody>
          <a:bodyPr wrap="none" fromWordArt="1">
            <a:prstTxWarp prst="textPlain">
              <a:avLst>
                <a:gd name="adj" fmla="val 50000"/>
              </a:avLst>
            </a:prstTxWarp>
          </a:bodyPr>
          <a:lstStyle/>
          <a:p>
            <a:pPr algn="ctr"/>
            <a:r>
              <a:rPr lang="vi-VN" sz="2000" b="1" kern="10" dirty="0">
                <a:ln w="19050">
                  <a:solidFill>
                    <a:srgbClr val="800000"/>
                  </a:solidFill>
                  <a:round/>
                  <a:headEnd/>
                  <a:tailEnd/>
                </a:ln>
                <a:solidFill>
                  <a:srgbClr val="FF66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BÀI </a:t>
            </a:r>
            <a:r>
              <a:rPr lang="en-US" sz="2000" b="1" kern="10" dirty="0">
                <a:ln w="19050">
                  <a:solidFill>
                    <a:srgbClr val="800000"/>
                  </a:solidFill>
                  <a:round/>
                  <a:headEnd/>
                  <a:tailEnd/>
                </a:ln>
                <a:solidFill>
                  <a:srgbClr val="FF66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21</a:t>
            </a:r>
            <a:r>
              <a:rPr lang="vi-VN" sz="2000" b="1" kern="10" dirty="0">
                <a:ln w="19050">
                  <a:solidFill>
                    <a:srgbClr val="800000"/>
                  </a:solidFill>
                  <a:round/>
                  <a:headEnd/>
                  <a:tailEnd/>
                </a:ln>
                <a:solidFill>
                  <a:srgbClr val="FF66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 </a:t>
            </a:r>
            <a:r>
              <a:rPr lang="en-US" sz="2000" b="1" kern="10" dirty="0">
                <a:ln w="19050">
                  <a:solidFill>
                    <a:srgbClr val="800000"/>
                  </a:solidFill>
                  <a:round/>
                  <a:headEnd/>
                  <a:tailEnd/>
                </a:ln>
                <a:solidFill>
                  <a:srgbClr val="FF66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TRAO ĐỔI CHẤT, </a:t>
            </a:r>
            <a:r>
              <a:rPr lang="vi-VN" sz="2000" b="1" kern="10" dirty="0">
                <a:ln w="19050">
                  <a:solidFill>
                    <a:srgbClr val="800000"/>
                  </a:solidFill>
                  <a:round/>
                  <a:headEnd/>
                  <a:tailEnd/>
                </a:ln>
                <a:solidFill>
                  <a:srgbClr val="FF66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SINH TRƯỞNG VÀ SINH SẢN Ở VI SINH VẬT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8376"/>
                                        </p:tgtEl>
                                        <p:attrNameLst>
                                          <p:attrName>style.visibility</p:attrName>
                                        </p:attrNameLst>
                                      </p:cBhvr>
                                      <p:to>
                                        <p:strVal val="visible"/>
                                      </p:to>
                                    </p:set>
                                    <p:anim calcmode="lin" valueType="num">
                                      <p:cBhvr>
                                        <p:cTn id="7" dur="500" fill="hold"/>
                                        <p:tgtEl>
                                          <p:spTgt spid="58376"/>
                                        </p:tgtEl>
                                        <p:attrNameLst>
                                          <p:attrName>ppt_w</p:attrName>
                                        </p:attrNameLst>
                                      </p:cBhvr>
                                      <p:tavLst>
                                        <p:tav tm="0">
                                          <p:val>
                                            <p:fltVal val="0"/>
                                          </p:val>
                                        </p:tav>
                                        <p:tav tm="100000">
                                          <p:val>
                                            <p:strVal val="#ppt_w"/>
                                          </p:val>
                                        </p:tav>
                                      </p:tavLst>
                                    </p:anim>
                                    <p:anim calcmode="lin" valueType="num">
                                      <p:cBhvr>
                                        <p:cTn id="8" dur="500" fill="hold"/>
                                        <p:tgtEl>
                                          <p:spTgt spid="58376"/>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58377"/>
                                        </p:tgtEl>
                                        <p:attrNameLst>
                                          <p:attrName>style.visibility</p:attrName>
                                        </p:attrNameLst>
                                      </p:cBhvr>
                                      <p:to>
                                        <p:strVal val="visible"/>
                                      </p:to>
                                    </p:set>
                                    <p:animEffect transition="in" filter="checkerboard(across)">
                                      <p:cBhvr>
                                        <p:cTn id="13" dur="500"/>
                                        <p:tgtEl>
                                          <p:spTgt spid="58377"/>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9" presetClass="entr" presetSubtype="0" fill="hold" nodeType="clickEffect">
                                  <p:stCondLst>
                                    <p:cond delay="0"/>
                                  </p:stCondLst>
                                  <p:childTnLst>
                                    <p:set>
                                      <p:cBhvr>
                                        <p:cTn id="17" dur="1" fill="hold">
                                          <p:stCondLst>
                                            <p:cond delay="0"/>
                                          </p:stCondLst>
                                        </p:cTn>
                                        <p:tgtEl>
                                          <p:spTgt spid="122890">
                                            <p:txEl>
                                              <p:pRg st="0" end="0"/>
                                            </p:txEl>
                                          </p:spTgt>
                                        </p:tgtEl>
                                        <p:attrNameLst>
                                          <p:attrName>style.visibility</p:attrName>
                                        </p:attrNameLst>
                                      </p:cBhvr>
                                      <p:to>
                                        <p:strVal val="visible"/>
                                      </p:to>
                                    </p:set>
                                    <p:animEffect transition="in" filter="dissolve">
                                      <p:cBhvr>
                                        <p:cTn id="18" dur="500"/>
                                        <p:tgtEl>
                                          <p:spTgt spid="122890">
                                            <p:txEl>
                                              <p:pRg st="0" end="0"/>
                                            </p:txEl>
                                          </p:spTgt>
                                        </p:tgtEl>
                                      </p:cBhvr>
                                    </p:animEffect>
                                  </p:childTnLst>
                                </p:cTn>
                              </p:par>
                              <p:par>
                                <p:cTn id="19" presetID="5" presetClass="entr" presetSubtype="10" fill="hold" nodeType="withEffect">
                                  <p:stCondLst>
                                    <p:cond delay="0"/>
                                  </p:stCondLst>
                                  <p:childTnLst>
                                    <p:set>
                                      <p:cBhvr>
                                        <p:cTn id="20" dur="1" fill="hold">
                                          <p:stCondLst>
                                            <p:cond delay="0"/>
                                          </p:stCondLst>
                                        </p:cTn>
                                        <p:tgtEl>
                                          <p:spTgt spid="58385"/>
                                        </p:tgtEl>
                                        <p:attrNameLst>
                                          <p:attrName>style.visibility</p:attrName>
                                        </p:attrNameLst>
                                      </p:cBhvr>
                                      <p:to>
                                        <p:strVal val="visible"/>
                                      </p:to>
                                    </p:set>
                                    <p:animEffect transition="in" filter="checkerboard(across)">
                                      <p:cBhvr>
                                        <p:cTn id="21" dur="500"/>
                                        <p:tgtEl>
                                          <p:spTgt spid="58385"/>
                                        </p:tgtEl>
                                      </p:cBhvr>
                                    </p:animEffect>
                                  </p:childTnLst>
                                </p:cTn>
                              </p:par>
                              <p:par>
                                <p:cTn id="22" presetID="5" presetClass="entr" presetSubtype="10" fill="hold" nodeType="withEffect">
                                  <p:stCondLst>
                                    <p:cond delay="0"/>
                                  </p:stCondLst>
                                  <p:childTnLst>
                                    <p:set>
                                      <p:cBhvr>
                                        <p:cTn id="23" dur="1" fill="hold">
                                          <p:stCondLst>
                                            <p:cond delay="0"/>
                                          </p:stCondLst>
                                        </p:cTn>
                                        <p:tgtEl>
                                          <p:spTgt spid="58387"/>
                                        </p:tgtEl>
                                        <p:attrNameLst>
                                          <p:attrName>style.visibility</p:attrName>
                                        </p:attrNameLst>
                                      </p:cBhvr>
                                      <p:to>
                                        <p:strVal val="visible"/>
                                      </p:to>
                                    </p:set>
                                    <p:animEffect transition="in" filter="checkerboard(across)">
                                      <p:cBhvr>
                                        <p:cTn id="24" dur="500"/>
                                        <p:tgtEl>
                                          <p:spTgt spid="58387"/>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4" presetClass="entr" presetSubtype="16" fill="hold" grpId="0" nodeType="clickEffect">
                                  <p:stCondLst>
                                    <p:cond delay="0"/>
                                  </p:stCondLst>
                                  <p:childTnLst>
                                    <p:set>
                                      <p:cBhvr>
                                        <p:cTn id="28" dur="1" fill="hold">
                                          <p:stCondLst>
                                            <p:cond delay="0"/>
                                          </p:stCondLst>
                                        </p:cTn>
                                        <p:tgtEl>
                                          <p:spTgt spid="58388"/>
                                        </p:tgtEl>
                                        <p:attrNameLst>
                                          <p:attrName>style.visibility</p:attrName>
                                        </p:attrNameLst>
                                      </p:cBhvr>
                                      <p:to>
                                        <p:strVal val="visible"/>
                                      </p:to>
                                    </p:set>
                                    <p:animEffect transition="in" filter="box(in)">
                                      <p:cBhvr>
                                        <p:cTn id="29" dur="500"/>
                                        <p:tgtEl>
                                          <p:spTgt spid="58388"/>
                                        </p:tgtEl>
                                      </p:cBhvr>
                                    </p:animEffect>
                                  </p:childTnLst>
                                </p:cTn>
                              </p:par>
                              <p:par>
                                <p:cTn id="30" presetID="4" presetClass="entr" presetSubtype="16" fill="hold" grpId="0" nodeType="withEffect">
                                  <p:stCondLst>
                                    <p:cond delay="0"/>
                                  </p:stCondLst>
                                  <p:childTnLst>
                                    <p:set>
                                      <p:cBhvr>
                                        <p:cTn id="31" dur="1" fill="hold">
                                          <p:stCondLst>
                                            <p:cond delay="0"/>
                                          </p:stCondLst>
                                        </p:cTn>
                                        <p:tgtEl>
                                          <p:spTgt spid="58389"/>
                                        </p:tgtEl>
                                        <p:attrNameLst>
                                          <p:attrName>style.visibility</p:attrName>
                                        </p:attrNameLst>
                                      </p:cBhvr>
                                      <p:to>
                                        <p:strVal val="visible"/>
                                      </p:to>
                                    </p:set>
                                    <p:animEffect transition="in" filter="box(in)">
                                      <p:cBhvr>
                                        <p:cTn id="32" dur="500"/>
                                        <p:tgtEl>
                                          <p:spTgt spid="5838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58392"/>
                                        </p:tgtEl>
                                        <p:attrNameLst>
                                          <p:attrName>style.visibility</p:attrName>
                                        </p:attrNameLst>
                                      </p:cBhvr>
                                      <p:to>
                                        <p:strVal val="visible"/>
                                      </p:to>
                                    </p:set>
                                    <p:animEffect transition="in" filter="checkerboard(across)">
                                      <p:cBhvr>
                                        <p:cTn id="37" dur="500"/>
                                        <p:tgtEl>
                                          <p:spTgt spid="583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6" grpId="0"/>
      <p:bldP spid="58377" grpId="0"/>
      <p:bldP spid="58388" grpId="0" animBg="1"/>
      <p:bldP spid="58389" grpId="0"/>
      <p:bldP spid="5839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
            <a:extLst>
              <a:ext uri="{FF2B5EF4-FFF2-40B4-BE49-F238E27FC236}">
                <a16:creationId xmlns:a16="http://schemas.microsoft.com/office/drawing/2014/main" id="{D91F8D03-E591-CF60-0A8F-EE957B906C4B}"/>
              </a:ext>
            </a:extLst>
          </p:cNvPr>
          <p:cNvGrpSpPr>
            <a:grpSpLocks/>
          </p:cNvGrpSpPr>
          <p:nvPr/>
        </p:nvGrpSpPr>
        <p:grpSpPr bwMode="auto">
          <a:xfrm>
            <a:off x="2278064" y="2438400"/>
            <a:ext cx="7627937" cy="4114800"/>
            <a:chOff x="1287" y="1163"/>
            <a:chExt cx="4429" cy="2585"/>
          </a:xfrm>
        </p:grpSpPr>
        <p:sp>
          <p:nvSpPr>
            <p:cNvPr id="32777" name="Rectangle 14">
              <a:extLst>
                <a:ext uri="{FF2B5EF4-FFF2-40B4-BE49-F238E27FC236}">
                  <a16:creationId xmlns:a16="http://schemas.microsoft.com/office/drawing/2014/main" id="{BAC31586-F4F0-3CC6-2749-A68A7E966084}"/>
                </a:ext>
              </a:extLst>
            </p:cNvPr>
            <p:cNvSpPr>
              <a:spLocks noChangeArrowheads="1"/>
            </p:cNvSpPr>
            <p:nvPr/>
          </p:nvSpPr>
          <p:spPr bwMode="auto">
            <a:xfrm>
              <a:off x="1292" y="1163"/>
              <a:ext cx="4424" cy="2585"/>
            </a:xfrm>
            <a:prstGeom prst="rect">
              <a:avLst/>
            </a:prstGeom>
            <a:solidFill>
              <a:srgbClr val="FFFF9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sz="2600"/>
            </a:p>
          </p:txBody>
        </p:sp>
        <p:grpSp>
          <p:nvGrpSpPr>
            <p:cNvPr id="32778" name="Group 15">
              <a:extLst>
                <a:ext uri="{FF2B5EF4-FFF2-40B4-BE49-F238E27FC236}">
                  <a16:creationId xmlns:a16="http://schemas.microsoft.com/office/drawing/2014/main" id="{B09D7090-6222-6673-0B71-7BBE205A385A}"/>
                </a:ext>
              </a:extLst>
            </p:cNvPr>
            <p:cNvGrpSpPr>
              <a:grpSpLocks/>
            </p:cNvGrpSpPr>
            <p:nvPr/>
          </p:nvGrpSpPr>
          <p:grpSpPr bwMode="auto">
            <a:xfrm>
              <a:off x="1610" y="1434"/>
              <a:ext cx="3402" cy="1951"/>
              <a:chOff x="1610" y="1434"/>
              <a:chExt cx="3402" cy="1951"/>
            </a:xfrm>
          </p:grpSpPr>
          <p:sp>
            <p:nvSpPr>
              <p:cNvPr id="32792" name="Line 16">
                <a:extLst>
                  <a:ext uri="{FF2B5EF4-FFF2-40B4-BE49-F238E27FC236}">
                    <a16:creationId xmlns:a16="http://schemas.microsoft.com/office/drawing/2014/main" id="{90F52046-C1BF-9813-1103-60C3EB91EF26}"/>
                  </a:ext>
                </a:extLst>
              </p:cNvPr>
              <p:cNvSpPr>
                <a:spLocks noChangeShapeType="1"/>
              </p:cNvSpPr>
              <p:nvPr/>
            </p:nvSpPr>
            <p:spPr bwMode="auto">
              <a:xfrm flipV="1">
                <a:off x="1610" y="1434"/>
                <a:ext cx="0" cy="1951"/>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vi-VN"/>
              </a:p>
            </p:txBody>
          </p:sp>
          <p:sp>
            <p:nvSpPr>
              <p:cNvPr id="32793" name="Line 17">
                <a:extLst>
                  <a:ext uri="{FF2B5EF4-FFF2-40B4-BE49-F238E27FC236}">
                    <a16:creationId xmlns:a16="http://schemas.microsoft.com/office/drawing/2014/main" id="{42C7D289-B4A7-07E0-48B5-0519F07C25CA}"/>
                  </a:ext>
                </a:extLst>
              </p:cNvPr>
              <p:cNvSpPr>
                <a:spLocks noChangeShapeType="1"/>
              </p:cNvSpPr>
              <p:nvPr/>
            </p:nvSpPr>
            <p:spPr bwMode="auto">
              <a:xfrm>
                <a:off x="1610" y="3385"/>
                <a:ext cx="340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vi-VN"/>
              </a:p>
            </p:txBody>
          </p:sp>
        </p:grpSp>
        <p:sp>
          <p:nvSpPr>
            <p:cNvPr id="32779" name="Text Box 18">
              <a:extLst>
                <a:ext uri="{FF2B5EF4-FFF2-40B4-BE49-F238E27FC236}">
                  <a16:creationId xmlns:a16="http://schemas.microsoft.com/office/drawing/2014/main" id="{B29ACC7A-D1D5-F941-023D-8F72A67ADCEF}"/>
                </a:ext>
              </a:extLst>
            </p:cNvPr>
            <p:cNvSpPr txBox="1">
              <a:spLocks noChangeArrowheads="1"/>
            </p:cNvSpPr>
            <p:nvPr/>
          </p:nvSpPr>
          <p:spPr bwMode="auto">
            <a:xfrm rot="-5400000">
              <a:off x="523" y="2014"/>
              <a:ext cx="1814"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vi-VN" sz="2600" b="1">
                  <a:solidFill>
                    <a:srgbClr val="000C18"/>
                  </a:solidFill>
                </a:rPr>
                <a:t>Số lượng tế bào</a:t>
              </a:r>
            </a:p>
          </p:txBody>
        </p:sp>
        <p:sp>
          <p:nvSpPr>
            <p:cNvPr id="32780" name="Text Box 19">
              <a:extLst>
                <a:ext uri="{FF2B5EF4-FFF2-40B4-BE49-F238E27FC236}">
                  <a16:creationId xmlns:a16="http://schemas.microsoft.com/office/drawing/2014/main" id="{77B29E9A-A2A2-6A46-1E6C-EF1F14337A77}"/>
                </a:ext>
              </a:extLst>
            </p:cNvPr>
            <p:cNvSpPr txBox="1">
              <a:spLocks noChangeArrowheads="1"/>
            </p:cNvSpPr>
            <p:nvPr/>
          </p:nvSpPr>
          <p:spPr bwMode="auto">
            <a:xfrm>
              <a:off x="4150" y="3430"/>
              <a:ext cx="998" cy="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vi-VN" sz="2600" b="1">
                  <a:solidFill>
                    <a:srgbClr val="000C18"/>
                  </a:solidFill>
                </a:rPr>
                <a:t>Thời gian</a:t>
              </a:r>
            </a:p>
          </p:txBody>
        </p:sp>
        <p:sp>
          <p:nvSpPr>
            <p:cNvPr id="32781" name="Line 20">
              <a:extLst>
                <a:ext uri="{FF2B5EF4-FFF2-40B4-BE49-F238E27FC236}">
                  <a16:creationId xmlns:a16="http://schemas.microsoft.com/office/drawing/2014/main" id="{5326D07B-1B38-73B1-1F75-68D660EB9D90}"/>
                </a:ext>
              </a:extLst>
            </p:cNvPr>
            <p:cNvSpPr>
              <a:spLocks noChangeShapeType="1"/>
            </p:cNvSpPr>
            <p:nvPr/>
          </p:nvSpPr>
          <p:spPr bwMode="auto">
            <a:xfrm flipV="1">
              <a:off x="2109" y="1480"/>
              <a:ext cx="0" cy="190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vi-VN"/>
            </a:p>
          </p:txBody>
        </p:sp>
        <p:sp>
          <p:nvSpPr>
            <p:cNvPr id="32782" name="Freeform 21">
              <a:extLst>
                <a:ext uri="{FF2B5EF4-FFF2-40B4-BE49-F238E27FC236}">
                  <a16:creationId xmlns:a16="http://schemas.microsoft.com/office/drawing/2014/main" id="{5CA42BD2-7827-3D6E-A966-339B711896B0}"/>
                </a:ext>
              </a:extLst>
            </p:cNvPr>
            <p:cNvSpPr>
              <a:spLocks/>
            </p:cNvSpPr>
            <p:nvPr/>
          </p:nvSpPr>
          <p:spPr bwMode="auto">
            <a:xfrm>
              <a:off x="1610" y="3158"/>
              <a:ext cx="568" cy="49"/>
            </a:xfrm>
            <a:custGeom>
              <a:avLst/>
              <a:gdLst>
                <a:gd name="T0" fmla="*/ 0 w 568"/>
                <a:gd name="T1" fmla="*/ 49 h 49"/>
                <a:gd name="T2" fmla="*/ 499 w 568"/>
                <a:gd name="T3" fmla="*/ 49 h 49"/>
                <a:gd name="T4" fmla="*/ 544 w 568"/>
                <a:gd name="T5" fmla="*/ 30 h 49"/>
                <a:gd name="T6" fmla="*/ 568 w 568"/>
                <a:gd name="T7" fmla="*/ 0 h 49"/>
                <a:gd name="T8" fmla="*/ 0 60000 65536"/>
                <a:gd name="T9" fmla="*/ 0 60000 65536"/>
                <a:gd name="T10" fmla="*/ 0 60000 65536"/>
                <a:gd name="T11" fmla="*/ 0 60000 65536"/>
                <a:gd name="T12" fmla="*/ 0 w 568"/>
                <a:gd name="T13" fmla="*/ 0 h 49"/>
                <a:gd name="T14" fmla="*/ 568 w 568"/>
                <a:gd name="T15" fmla="*/ 49 h 49"/>
              </a:gdLst>
              <a:ahLst/>
              <a:cxnLst>
                <a:cxn ang="T8">
                  <a:pos x="T0" y="T1"/>
                </a:cxn>
                <a:cxn ang="T9">
                  <a:pos x="T2" y="T3"/>
                </a:cxn>
                <a:cxn ang="T10">
                  <a:pos x="T4" y="T5"/>
                </a:cxn>
                <a:cxn ang="T11">
                  <a:pos x="T6" y="T7"/>
                </a:cxn>
              </a:cxnLst>
              <a:rect l="T12" t="T13" r="T14" b="T15"/>
              <a:pathLst>
                <a:path w="568" h="49">
                  <a:moveTo>
                    <a:pt x="0" y="49"/>
                  </a:moveTo>
                  <a:lnTo>
                    <a:pt x="499" y="49"/>
                  </a:lnTo>
                  <a:lnTo>
                    <a:pt x="544" y="30"/>
                  </a:lnTo>
                  <a:lnTo>
                    <a:pt x="568" y="0"/>
                  </a:lnTo>
                </a:path>
              </a:pathLst>
            </a:cu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sz="2600"/>
            </a:p>
          </p:txBody>
        </p:sp>
        <p:sp>
          <p:nvSpPr>
            <p:cNvPr id="32783" name="Text Box 22">
              <a:extLst>
                <a:ext uri="{FF2B5EF4-FFF2-40B4-BE49-F238E27FC236}">
                  <a16:creationId xmlns:a16="http://schemas.microsoft.com/office/drawing/2014/main" id="{6A026018-7972-3398-5E46-03CC1CEC2E9F}"/>
                </a:ext>
              </a:extLst>
            </p:cNvPr>
            <p:cNvSpPr txBox="1">
              <a:spLocks noChangeArrowheads="1"/>
            </p:cNvSpPr>
            <p:nvPr/>
          </p:nvSpPr>
          <p:spPr bwMode="auto">
            <a:xfrm>
              <a:off x="1565" y="2615"/>
              <a:ext cx="862" cy="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vi-VN" sz="2600" b="1">
                  <a:solidFill>
                    <a:srgbClr val="000C18"/>
                  </a:solidFill>
                </a:rPr>
                <a:t>Pha tiềm phát</a:t>
              </a:r>
            </a:p>
          </p:txBody>
        </p:sp>
        <p:sp>
          <p:nvSpPr>
            <p:cNvPr id="32784" name="Freeform 23">
              <a:extLst>
                <a:ext uri="{FF2B5EF4-FFF2-40B4-BE49-F238E27FC236}">
                  <a16:creationId xmlns:a16="http://schemas.microsoft.com/office/drawing/2014/main" id="{C614635B-C784-A5B2-5F80-F71E8D22FC0B}"/>
                </a:ext>
              </a:extLst>
            </p:cNvPr>
            <p:cNvSpPr>
              <a:spLocks/>
            </p:cNvSpPr>
            <p:nvPr/>
          </p:nvSpPr>
          <p:spPr bwMode="auto">
            <a:xfrm>
              <a:off x="2181" y="1944"/>
              <a:ext cx="1098" cy="1212"/>
            </a:xfrm>
            <a:custGeom>
              <a:avLst/>
              <a:gdLst>
                <a:gd name="T0" fmla="*/ 0 w 1098"/>
                <a:gd name="T1" fmla="*/ 1212 h 1212"/>
                <a:gd name="T2" fmla="*/ 971 w 1098"/>
                <a:gd name="T3" fmla="*/ 35 h 1212"/>
                <a:gd name="T4" fmla="*/ 1032 w 1098"/>
                <a:gd name="T5" fmla="*/ 12 h 1212"/>
                <a:gd name="T6" fmla="*/ 1098 w 1098"/>
                <a:gd name="T7" fmla="*/ 0 h 1212"/>
                <a:gd name="T8" fmla="*/ 0 60000 65536"/>
                <a:gd name="T9" fmla="*/ 0 60000 65536"/>
                <a:gd name="T10" fmla="*/ 0 60000 65536"/>
                <a:gd name="T11" fmla="*/ 0 60000 65536"/>
                <a:gd name="T12" fmla="*/ 0 w 1098"/>
                <a:gd name="T13" fmla="*/ 0 h 1212"/>
                <a:gd name="T14" fmla="*/ 1098 w 1098"/>
                <a:gd name="T15" fmla="*/ 1212 h 1212"/>
              </a:gdLst>
              <a:ahLst/>
              <a:cxnLst>
                <a:cxn ang="T8">
                  <a:pos x="T0" y="T1"/>
                </a:cxn>
                <a:cxn ang="T9">
                  <a:pos x="T2" y="T3"/>
                </a:cxn>
                <a:cxn ang="T10">
                  <a:pos x="T4" y="T5"/>
                </a:cxn>
                <a:cxn ang="T11">
                  <a:pos x="T6" y="T7"/>
                </a:cxn>
              </a:cxnLst>
              <a:rect l="T12" t="T13" r="T14" b="T15"/>
              <a:pathLst>
                <a:path w="1098" h="1212">
                  <a:moveTo>
                    <a:pt x="0" y="1212"/>
                  </a:moveTo>
                  <a:lnTo>
                    <a:pt x="971" y="35"/>
                  </a:lnTo>
                  <a:lnTo>
                    <a:pt x="1032" y="12"/>
                  </a:lnTo>
                  <a:lnTo>
                    <a:pt x="1098" y="0"/>
                  </a:lnTo>
                </a:path>
              </a:pathLst>
            </a:cu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sz="2600"/>
            </a:p>
          </p:txBody>
        </p:sp>
        <p:sp>
          <p:nvSpPr>
            <p:cNvPr id="32785" name="Line 24">
              <a:extLst>
                <a:ext uri="{FF2B5EF4-FFF2-40B4-BE49-F238E27FC236}">
                  <a16:creationId xmlns:a16="http://schemas.microsoft.com/office/drawing/2014/main" id="{02F418A6-D143-9737-D21D-3BFA91050C91}"/>
                </a:ext>
              </a:extLst>
            </p:cNvPr>
            <p:cNvSpPr>
              <a:spLocks noChangeShapeType="1"/>
            </p:cNvSpPr>
            <p:nvPr/>
          </p:nvSpPr>
          <p:spPr bwMode="auto">
            <a:xfrm flipV="1">
              <a:off x="3152" y="1480"/>
              <a:ext cx="0" cy="190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vi-VN"/>
            </a:p>
          </p:txBody>
        </p:sp>
        <p:sp>
          <p:nvSpPr>
            <p:cNvPr id="32786" name="Text Box 25">
              <a:extLst>
                <a:ext uri="{FF2B5EF4-FFF2-40B4-BE49-F238E27FC236}">
                  <a16:creationId xmlns:a16="http://schemas.microsoft.com/office/drawing/2014/main" id="{E563D070-3FC8-9384-08FB-761DF634B8F1}"/>
                </a:ext>
              </a:extLst>
            </p:cNvPr>
            <p:cNvSpPr txBox="1">
              <a:spLocks noChangeArrowheads="1"/>
            </p:cNvSpPr>
            <p:nvPr/>
          </p:nvSpPr>
          <p:spPr bwMode="auto">
            <a:xfrm rot="-2962236">
              <a:off x="2181" y="1922"/>
              <a:ext cx="1002"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vi-VN" sz="2600" b="1">
                  <a:solidFill>
                    <a:srgbClr val="0000FF"/>
                  </a:solidFill>
                  <a:latin typeface="VNI-Times" pitchFamily="2" charset="0"/>
                </a:rPr>
                <a:t>    </a:t>
              </a:r>
              <a:r>
                <a:rPr lang="en-US" altLang="vi-VN" sz="2600" b="1">
                  <a:solidFill>
                    <a:srgbClr val="000C18"/>
                  </a:solidFill>
                </a:rPr>
                <a:t>Pha luỹ thừa</a:t>
              </a:r>
            </a:p>
          </p:txBody>
        </p:sp>
        <p:sp>
          <p:nvSpPr>
            <p:cNvPr id="32787" name="Freeform 26">
              <a:extLst>
                <a:ext uri="{FF2B5EF4-FFF2-40B4-BE49-F238E27FC236}">
                  <a16:creationId xmlns:a16="http://schemas.microsoft.com/office/drawing/2014/main" id="{08820104-C500-8469-1048-16FCCEC5C02B}"/>
                </a:ext>
              </a:extLst>
            </p:cNvPr>
            <p:cNvSpPr>
              <a:spLocks/>
            </p:cNvSpPr>
            <p:nvPr/>
          </p:nvSpPr>
          <p:spPr bwMode="auto">
            <a:xfrm>
              <a:off x="3258" y="1933"/>
              <a:ext cx="1028" cy="11"/>
            </a:xfrm>
            <a:custGeom>
              <a:avLst/>
              <a:gdLst>
                <a:gd name="T0" fmla="*/ 0 w 1028"/>
                <a:gd name="T1" fmla="*/ 11 h 11"/>
                <a:gd name="T2" fmla="*/ 76 w 1028"/>
                <a:gd name="T3" fmla="*/ 0 h 11"/>
                <a:gd name="T4" fmla="*/ 1028 w 1028"/>
                <a:gd name="T5" fmla="*/ 0 h 11"/>
                <a:gd name="T6" fmla="*/ 0 60000 65536"/>
                <a:gd name="T7" fmla="*/ 0 60000 65536"/>
                <a:gd name="T8" fmla="*/ 0 60000 65536"/>
                <a:gd name="T9" fmla="*/ 0 w 1028"/>
                <a:gd name="T10" fmla="*/ 0 h 11"/>
                <a:gd name="T11" fmla="*/ 1028 w 1028"/>
                <a:gd name="T12" fmla="*/ 11 h 11"/>
              </a:gdLst>
              <a:ahLst/>
              <a:cxnLst>
                <a:cxn ang="T6">
                  <a:pos x="T0" y="T1"/>
                </a:cxn>
                <a:cxn ang="T7">
                  <a:pos x="T2" y="T3"/>
                </a:cxn>
                <a:cxn ang="T8">
                  <a:pos x="T4" y="T5"/>
                </a:cxn>
              </a:cxnLst>
              <a:rect l="T9" t="T10" r="T11" b="T12"/>
              <a:pathLst>
                <a:path w="1028" h="11">
                  <a:moveTo>
                    <a:pt x="0" y="11"/>
                  </a:moveTo>
                  <a:lnTo>
                    <a:pt x="76" y="0"/>
                  </a:lnTo>
                  <a:lnTo>
                    <a:pt x="1028" y="0"/>
                  </a:lnTo>
                </a:path>
              </a:pathLst>
            </a:cu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sz="2600"/>
            </a:p>
          </p:txBody>
        </p:sp>
        <p:sp>
          <p:nvSpPr>
            <p:cNvPr id="32788" name="Line 27">
              <a:extLst>
                <a:ext uri="{FF2B5EF4-FFF2-40B4-BE49-F238E27FC236}">
                  <a16:creationId xmlns:a16="http://schemas.microsoft.com/office/drawing/2014/main" id="{90C7CEEF-2E03-ACE3-81CB-B3C170A6FA2D}"/>
                </a:ext>
              </a:extLst>
            </p:cNvPr>
            <p:cNvSpPr>
              <a:spLocks noChangeShapeType="1"/>
            </p:cNvSpPr>
            <p:nvPr/>
          </p:nvSpPr>
          <p:spPr bwMode="auto">
            <a:xfrm flipV="1">
              <a:off x="4195" y="1480"/>
              <a:ext cx="0" cy="190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vi-VN"/>
            </a:p>
          </p:txBody>
        </p:sp>
        <p:sp>
          <p:nvSpPr>
            <p:cNvPr id="32789" name="Text Box 28">
              <a:extLst>
                <a:ext uri="{FF2B5EF4-FFF2-40B4-BE49-F238E27FC236}">
                  <a16:creationId xmlns:a16="http://schemas.microsoft.com/office/drawing/2014/main" id="{4B6166CF-7240-72CF-32F9-99842739AC5E}"/>
                </a:ext>
              </a:extLst>
            </p:cNvPr>
            <p:cNvSpPr txBox="1">
              <a:spLocks noChangeArrowheads="1"/>
            </p:cNvSpPr>
            <p:nvPr/>
          </p:nvSpPr>
          <p:spPr bwMode="auto">
            <a:xfrm>
              <a:off x="2885" y="1642"/>
              <a:ext cx="1593" cy="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vi-VN" sz="2600" b="1">
                  <a:solidFill>
                    <a:srgbClr val="0000FF"/>
                  </a:solidFill>
                  <a:latin typeface="VNI-Times" pitchFamily="2" charset="0"/>
                </a:rPr>
                <a:t>    </a:t>
              </a:r>
              <a:r>
                <a:rPr lang="en-US" altLang="vi-VN" sz="2600" b="1">
                  <a:solidFill>
                    <a:srgbClr val="000C18"/>
                  </a:solidFill>
                </a:rPr>
                <a:t>Pha cân bằng</a:t>
              </a:r>
            </a:p>
          </p:txBody>
        </p:sp>
        <p:sp>
          <p:nvSpPr>
            <p:cNvPr id="32790" name="Line 29">
              <a:extLst>
                <a:ext uri="{FF2B5EF4-FFF2-40B4-BE49-F238E27FC236}">
                  <a16:creationId xmlns:a16="http://schemas.microsoft.com/office/drawing/2014/main" id="{38F6DBB3-64BA-1956-1915-7F9D9F5764DC}"/>
                </a:ext>
              </a:extLst>
            </p:cNvPr>
            <p:cNvSpPr>
              <a:spLocks noChangeShapeType="1"/>
            </p:cNvSpPr>
            <p:nvPr/>
          </p:nvSpPr>
          <p:spPr bwMode="auto">
            <a:xfrm>
              <a:off x="4286" y="1933"/>
              <a:ext cx="681" cy="227"/>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vi-VN"/>
            </a:p>
          </p:txBody>
        </p:sp>
        <p:sp>
          <p:nvSpPr>
            <p:cNvPr id="32791" name="Text Box 30">
              <a:extLst>
                <a:ext uri="{FF2B5EF4-FFF2-40B4-BE49-F238E27FC236}">
                  <a16:creationId xmlns:a16="http://schemas.microsoft.com/office/drawing/2014/main" id="{A9BC0319-E5D0-44E2-5611-E948B21FBFF0}"/>
                </a:ext>
              </a:extLst>
            </p:cNvPr>
            <p:cNvSpPr txBox="1">
              <a:spLocks noChangeArrowheads="1"/>
            </p:cNvSpPr>
            <p:nvPr/>
          </p:nvSpPr>
          <p:spPr bwMode="auto">
            <a:xfrm>
              <a:off x="4468" y="1820"/>
              <a:ext cx="1224" cy="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vi-VN" sz="2600" b="1">
                  <a:solidFill>
                    <a:srgbClr val="000C18"/>
                  </a:solidFill>
                </a:rPr>
                <a:t>Pha suy vong</a:t>
              </a:r>
            </a:p>
          </p:txBody>
        </p:sp>
      </p:grpSp>
      <p:sp>
        <p:nvSpPr>
          <p:cNvPr id="32774" name="Rectangle 32">
            <a:extLst>
              <a:ext uri="{FF2B5EF4-FFF2-40B4-BE49-F238E27FC236}">
                <a16:creationId xmlns:a16="http://schemas.microsoft.com/office/drawing/2014/main" id="{A681C721-212D-5532-1DB3-A30BFF88AF68}"/>
              </a:ext>
            </a:extLst>
          </p:cNvPr>
          <p:cNvSpPr>
            <a:spLocks noChangeArrowheads="1"/>
          </p:cNvSpPr>
          <p:nvPr/>
        </p:nvSpPr>
        <p:spPr bwMode="auto">
          <a:xfrm>
            <a:off x="1676400" y="1905001"/>
            <a:ext cx="91313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sz="2600" b="1">
                <a:solidFill>
                  <a:srgbClr val="000C18"/>
                </a:solidFill>
              </a:rPr>
              <a:t>     - Đồ thị sinh trưởng theo một đường cong </a:t>
            </a:r>
            <a:r>
              <a:rPr lang="en-US" altLang="vi-VN" sz="2600" b="1" i="1" u="sng">
                <a:solidFill>
                  <a:srgbClr val="0000CC"/>
                </a:solidFill>
              </a:rPr>
              <a:t>gồm 4 pha</a:t>
            </a:r>
          </a:p>
        </p:txBody>
      </p:sp>
      <p:sp>
        <p:nvSpPr>
          <p:cNvPr id="32776" name="Rectangle 34">
            <a:extLst>
              <a:ext uri="{FF2B5EF4-FFF2-40B4-BE49-F238E27FC236}">
                <a16:creationId xmlns:a16="http://schemas.microsoft.com/office/drawing/2014/main" id="{B410F22B-9D9F-6061-B04E-AE71C9BD27FF}"/>
              </a:ext>
            </a:extLst>
          </p:cNvPr>
          <p:cNvSpPr>
            <a:spLocks noChangeArrowheads="1"/>
          </p:cNvSpPr>
          <p:nvPr/>
        </p:nvSpPr>
        <p:spPr bwMode="auto">
          <a:xfrm flipV="1">
            <a:off x="1524000" y="6781800"/>
            <a:ext cx="9144000" cy="76200"/>
          </a:xfrm>
          <a:prstGeom prst="rect">
            <a:avLst/>
          </a:prstGeom>
          <a:solidFill>
            <a:srgbClr val="FF0000"/>
          </a:solidFill>
          <a:ln w="9525">
            <a:solidFill>
              <a:srgbClr val="003366"/>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sz="2600"/>
          </a:p>
        </p:txBody>
      </p:sp>
      <p:sp>
        <p:nvSpPr>
          <p:cNvPr id="26" name="Text Box 5">
            <a:extLst>
              <a:ext uri="{FF2B5EF4-FFF2-40B4-BE49-F238E27FC236}">
                <a16:creationId xmlns:a16="http://schemas.microsoft.com/office/drawing/2014/main" id="{ABDB9395-DFED-9BB5-9FD5-45A99270E064}"/>
              </a:ext>
            </a:extLst>
          </p:cNvPr>
          <p:cNvSpPr txBox="1">
            <a:spLocks noChangeArrowheads="1"/>
          </p:cNvSpPr>
          <p:nvPr/>
        </p:nvSpPr>
        <p:spPr bwMode="auto">
          <a:xfrm>
            <a:off x="252664" y="677781"/>
            <a:ext cx="58674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vi-VN" sz="2600" b="1" dirty="0">
                <a:solidFill>
                  <a:srgbClr val="CC0000"/>
                </a:solidFill>
              </a:rPr>
              <a:t>I. SINH TRƯỞNG CỦA VI SINH VẬT </a:t>
            </a:r>
          </a:p>
        </p:txBody>
      </p:sp>
      <p:sp>
        <p:nvSpPr>
          <p:cNvPr id="27" name="WordArt 68">
            <a:extLst>
              <a:ext uri="{FF2B5EF4-FFF2-40B4-BE49-F238E27FC236}">
                <a16:creationId xmlns:a16="http://schemas.microsoft.com/office/drawing/2014/main" id="{4930021E-A8A4-2D87-5657-9697C2BD4DC4}"/>
              </a:ext>
            </a:extLst>
          </p:cNvPr>
          <p:cNvSpPr>
            <a:spLocks noChangeArrowheads="1" noChangeShapeType="1" noTextEdit="1"/>
          </p:cNvSpPr>
          <p:nvPr/>
        </p:nvSpPr>
        <p:spPr bwMode="auto">
          <a:xfrm>
            <a:off x="128336" y="81380"/>
            <a:ext cx="11806989" cy="492125"/>
          </a:xfrm>
          <a:prstGeom prst="rect">
            <a:avLst/>
          </a:prstGeom>
        </p:spPr>
        <p:txBody>
          <a:bodyPr wrap="none" fromWordArt="1">
            <a:prstTxWarp prst="textPlain">
              <a:avLst>
                <a:gd name="adj" fmla="val 50000"/>
              </a:avLst>
            </a:prstTxWarp>
          </a:bodyPr>
          <a:lstStyle/>
          <a:p>
            <a:pPr algn="ctr"/>
            <a:r>
              <a:rPr lang="vi-VN" sz="2000" b="1" kern="10" dirty="0">
                <a:ln w="19050">
                  <a:solidFill>
                    <a:srgbClr val="800000"/>
                  </a:solidFill>
                  <a:round/>
                  <a:headEnd/>
                  <a:tailEnd/>
                </a:ln>
                <a:solidFill>
                  <a:srgbClr val="FF66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BÀI </a:t>
            </a:r>
            <a:r>
              <a:rPr lang="en-US" sz="2000" b="1" kern="10" dirty="0">
                <a:ln w="19050">
                  <a:solidFill>
                    <a:srgbClr val="800000"/>
                  </a:solidFill>
                  <a:round/>
                  <a:headEnd/>
                  <a:tailEnd/>
                </a:ln>
                <a:solidFill>
                  <a:srgbClr val="FF66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21</a:t>
            </a:r>
            <a:r>
              <a:rPr lang="vi-VN" sz="2000" b="1" kern="10" dirty="0">
                <a:ln w="19050">
                  <a:solidFill>
                    <a:srgbClr val="800000"/>
                  </a:solidFill>
                  <a:round/>
                  <a:headEnd/>
                  <a:tailEnd/>
                </a:ln>
                <a:solidFill>
                  <a:srgbClr val="FF66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 </a:t>
            </a:r>
            <a:r>
              <a:rPr lang="en-US" sz="2000" b="1" kern="10" dirty="0">
                <a:ln w="19050">
                  <a:solidFill>
                    <a:srgbClr val="800000"/>
                  </a:solidFill>
                  <a:round/>
                  <a:headEnd/>
                  <a:tailEnd/>
                </a:ln>
                <a:solidFill>
                  <a:srgbClr val="FF66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TRAO ĐỔI CHẤT, </a:t>
            </a:r>
            <a:r>
              <a:rPr lang="vi-VN" sz="2000" b="1" kern="10" dirty="0">
                <a:ln w="19050">
                  <a:solidFill>
                    <a:srgbClr val="800000"/>
                  </a:solidFill>
                  <a:round/>
                  <a:headEnd/>
                  <a:tailEnd/>
                </a:ln>
                <a:solidFill>
                  <a:srgbClr val="FF66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SINH TRƯỞNG VÀ SINH SẢN Ở VI SINH VẬT</a:t>
            </a:r>
          </a:p>
        </p:txBody>
      </p:sp>
      <p:sp>
        <p:nvSpPr>
          <p:cNvPr id="28" name="Rectangle 9">
            <a:extLst>
              <a:ext uri="{FF2B5EF4-FFF2-40B4-BE49-F238E27FC236}">
                <a16:creationId xmlns:a16="http://schemas.microsoft.com/office/drawing/2014/main" id="{3EF77768-E426-CD5A-7ED1-1951F7FD9514}"/>
              </a:ext>
            </a:extLst>
          </p:cNvPr>
          <p:cNvSpPr>
            <a:spLocks noChangeArrowheads="1"/>
          </p:cNvSpPr>
          <p:nvPr/>
        </p:nvSpPr>
        <p:spPr bwMode="auto">
          <a:xfrm>
            <a:off x="252665" y="1203159"/>
            <a:ext cx="682911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sz="2400" b="1" dirty="0">
                <a:solidFill>
                  <a:srgbClr val="FF0000"/>
                </a:solidFill>
              </a:rPr>
              <a:t>1. </a:t>
            </a:r>
            <a:r>
              <a:rPr lang="en-US" sz="2400" b="1" dirty="0" err="1">
                <a:solidFill>
                  <a:srgbClr val="FF0000"/>
                </a:solidFill>
              </a:rPr>
              <a:t>Các</a:t>
            </a:r>
            <a:r>
              <a:rPr lang="en-US" sz="2400" b="1" dirty="0">
                <a:solidFill>
                  <a:srgbClr val="FF0000"/>
                </a:solidFill>
              </a:rPr>
              <a:t> </a:t>
            </a:r>
            <a:r>
              <a:rPr lang="en-US" sz="2400" b="1" dirty="0" err="1">
                <a:solidFill>
                  <a:srgbClr val="FF0000"/>
                </a:solidFill>
              </a:rPr>
              <a:t>pha</a:t>
            </a:r>
            <a:r>
              <a:rPr lang="en-US" sz="2400" b="1" dirty="0">
                <a:solidFill>
                  <a:srgbClr val="FF0000"/>
                </a:solidFill>
              </a:rPr>
              <a:t> </a:t>
            </a:r>
            <a:r>
              <a:rPr lang="en-US" altLang="vi-VN" sz="2400" b="1" dirty="0" err="1">
                <a:solidFill>
                  <a:srgbClr val="FF0000"/>
                </a:solidFill>
              </a:rPr>
              <a:t>sinh</a:t>
            </a:r>
            <a:r>
              <a:rPr lang="en-US" altLang="vi-VN" sz="2400" b="1" dirty="0">
                <a:solidFill>
                  <a:srgbClr val="FF0000"/>
                </a:solidFill>
              </a:rPr>
              <a:t> </a:t>
            </a:r>
            <a:r>
              <a:rPr lang="en-US" altLang="vi-VN" sz="2400" b="1" dirty="0" err="1">
                <a:solidFill>
                  <a:srgbClr val="FF0000"/>
                </a:solidFill>
              </a:rPr>
              <a:t>trưởng</a:t>
            </a:r>
            <a:r>
              <a:rPr lang="en-US" altLang="vi-VN" sz="2400" b="1" dirty="0">
                <a:solidFill>
                  <a:srgbClr val="FF0000"/>
                </a:solidFill>
              </a:rPr>
              <a:t> </a:t>
            </a:r>
            <a:r>
              <a:rPr lang="en-US" altLang="vi-VN" sz="2400" b="1" dirty="0" err="1">
                <a:solidFill>
                  <a:srgbClr val="FF0000"/>
                </a:solidFill>
              </a:rPr>
              <a:t>của</a:t>
            </a:r>
            <a:r>
              <a:rPr lang="en-US" altLang="vi-VN" sz="2400" b="1" dirty="0">
                <a:solidFill>
                  <a:srgbClr val="FF0000"/>
                </a:solidFill>
              </a:rPr>
              <a:t> </a:t>
            </a:r>
            <a:r>
              <a:rPr lang="en-US" altLang="vi-VN" sz="2400" b="1" dirty="0" err="1">
                <a:solidFill>
                  <a:srgbClr val="FF0000"/>
                </a:solidFill>
              </a:rPr>
              <a:t>quần</a:t>
            </a:r>
            <a:r>
              <a:rPr lang="en-US" altLang="vi-VN" sz="2400" b="1" dirty="0">
                <a:solidFill>
                  <a:srgbClr val="FF0000"/>
                </a:solidFill>
              </a:rPr>
              <a:t> </a:t>
            </a:r>
            <a:r>
              <a:rPr lang="en-US" altLang="vi-VN" sz="2400" b="1" dirty="0" err="1">
                <a:solidFill>
                  <a:srgbClr val="FF0000"/>
                </a:solidFill>
              </a:rPr>
              <a:t>thể</a:t>
            </a:r>
            <a:r>
              <a:rPr lang="en-US" altLang="vi-VN" sz="2400" b="1" dirty="0">
                <a:solidFill>
                  <a:srgbClr val="FF0000"/>
                </a:solidFill>
              </a:rPr>
              <a:t> vi </a:t>
            </a:r>
            <a:r>
              <a:rPr lang="en-US" altLang="vi-VN" sz="2400" b="1" dirty="0" err="1">
                <a:solidFill>
                  <a:srgbClr val="FF0000"/>
                </a:solidFill>
              </a:rPr>
              <a:t>khuẩn</a:t>
            </a:r>
            <a:endParaRPr lang="en-US" altLang="vi-VN" sz="24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blinds(horizontal)">
                                      <p:cBhvr>
                                        <p:cTn id="1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6" name="Rectangle 4">
            <a:extLst>
              <a:ext uri="{FF2B5EF4-FFF2-40B4-BE49-F238E27FC236}">
                <a16:creationId xmlns:a16="http://schemas.microsoft.com/office/drawing/2014/main" id="{CCCC06CF-72EC-5F7B-EB75-C4B3E4B62626}"/>
              </a:ext>
            </a:extLst>
          </p:cNvPr>
          <p:cNvSpPr>
            <a:spLocks noChangeArrowheads="1"/>
          </p:cNvSpPr>
          <p:nvPr/>
        </p:nvSpPr>
        <p:spPr bwMode="auto">
          <a:xfrm>
            <a:off x="2286000" y="1987551"/>
            <a:ext cx="7848600" cy="3673475"/>
          </a:xfrm>
          <a:prstGeom prst="rect">
            <a:avLst/>
          </a:prstGeom>
          <a:solidFill>
            <a:srgbClr val="FFFF9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sz="2600"/>
          </a:p>
        </p:txBody>
      </p:sp>
      <p:sp>
        <p:nvSpPr>
          <p:cNvPr id="90117" name="Text Box 5">
            <a:extLst>
              <a:ext uri="{FF2B5EF4-FFF2-40B4-BE49-F238E27FC236}">
                <a16:creationId xmlns:a16="http://schemas.microsoft.com/office/drawing/2014/main" id="{F16A2F85-B16E-3D6A-1683-2C4CAB8ED31A}"/>
              </a:ext>
            </a:extLst>
          </p:cNvPr>
          <p:cNvSpPr txBox="1">
            <a:spLocks noChangeArrowheads="1"/>
          </p:cNvSpPr>
          <p:nvPr/>
        </p:nvSpPr>
        <p:spPr bwMode="auto">
          <a:xfrm>
            <a:off x="4008439" y="4329114"/>
            <a:ext cx="1368425"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vi-VN" sz="2600" b="1">
                <a:solidFill>
                  <a:srgbClr val="000C18"/>
                </a:solidFill>
              </a:rPr>
              <a:t>Pha tiềm phát</a:t>
            </a:r>
          </a:p>
        </p:txBody>
      </p:sp>
      <p:sp>
        <p:nvSpPr>
          <p:cNvPr id="90118" name="Text Box 6">
            <a:extLst>
              <a:ext uri="{FF2B5EF4-FFF2-40B4-BE49-F238E27FC236}">
                <a16:creationId xmlns:a16="http://schemas.microsoft.com/office/drawing/2014/main" id="{32BFD95E-2139-9B5A-269F-FDCF23FDD4D7}"/>
              </a:ext>
            </a:extLst>
          </p:cNvPr>
          <p:cNvSpPr txBox="1">
            <a:spLocks noChangeArrowheads="1"/>
          </p:cNvSpPr>
          <p:nvPr/>
        </p:nvSpPr>
        <p:spPr bwMode="auto">
          <a:xfrm rot="16200000">
            <a:off x="2445545" y="3045620"/>
            <a:ext cx="2881313"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vi-VN" sz="2600" b="1">
                <a:solidFill>
                  <a:srgbClr val="000C18"/>
                </a:solidFill>
              </a:rPr>
              <a:t>Số lượng tế bào</a:t>
            </a:r>
          </a:p>
        </p:txBody>
      </p:sp>
      <p:sp>
        <p:nvSpPr>
          <p:cNvPr id="90119" name="Freeform 7">
            <a:extLst>
              <a:ext uri="{FF2B5EF4-FFF2-40B4-BE49-F238E27FC236}">
                <a16:creationId xmlns:a16="http://schemas.microsoft.com/office/drawing/2014/main" id="{7DD69963-94A2-9D8C-C07B-8F67809486F6}"/>
              </a:ext>
            </a:extLst>
          </p:cNvPr>
          <p:cNvSpPr>
            <a:spLocks/>
          </p:cNvSpPr>
          <p:nvPr/>
        </p:nvSpPr>
        <p:spPr bwMode="auto">
          <a:xfrm>
            <a:off x="4079875" y="5192714"/>
            <a:ext cx="901700" cy="77787"/>
          </a:xfrm>
          <a:custGeom>
            <a:avLst/>
            <a:gdLst>
              <a:gd name="T0" fmla="*/ 0 w 568"/>
              <a:gd name="T1" fmla="*/ 2147483647 h 49"/>
              <a:gd name="T2" fmla="*/ 2147483647 w 568"/>
              <a:gd name="T3" fmla="*/ 2147483647 h 49"/>
              <a:gd name="T4" fmla="*/ 2147483647 w 568"/>
              <a:gd name="T5" fmla="*/ 2147483647 h 49"/>
              <a:gd name="T6" fmla="*/ 2147483647 w 568"/>
              <a:gd name="T7" fmla="*/ 0 h 49"/>
              <a:gd name="T8" fmla="*/ 0 60000 65536"/>
              <a:gd name="T9" fmla="*/ 0 60000 65536"/>
              <a:gd name="T10" fmla="*/ 0 60000 65536"/>
              <a:gd name="T11" fmla="*/ 0 60000 65536"/>
              <a:gd name="T12" fmla="*/ 0 w 568"/>
              <a:gd name="T13" fmla="*/ 0 h 49"/>
              <a:gd name="T14" fmla="*/ 568 w 568"/>
              <a:gd name="T15" fmla="*/ 49 h 49"/>
            </a:gdLst>
            <a:ahLst/>
            <a:cxnLst>
              <a:cxn ang="T8">
                <a:pos x="T0" y="T1"/>
              </a:cxn>
              <a:cxn ang="T9">
                <a:pos x="T2" y="T3"/>
              </a:cxn>
              <a:cxn ang="T10">
                <a:pos x="T4" y="T5"/>
              </a:cxn>
              <a:cxn ang="T11">
                <a:pos x="T6" y="T7"/>
              </a:cxn>
            </a:cxnLst>
            <a:rect l="T12" t="T13" r="T14" b="T15"/>
            <a:pathLst>
              <a:path w="568" h="49">
                <a:moveTo>
                  <a:pt x="0" y="49"/>
                </a:moveTo>
                <a:lnTo>
                  <a:pt x="499" y="49"/>
                </a:lnTo>
                <a:lnTo>
                  <a:pt x="544" y="30"/>
                </a:lnTo>
                <a:lnTo>
                  <a:pt x="568" y="0"/>
                </a:lnTo>
              </a:path>
            </a:pathLst>
          </a:cu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sz="2600"/>
          </a:p>
        </p:txBody>
      </p:sp>
      <p:sp>
        <p:nvSpPr>
          <p:cNvPr id="90120" name="Text Box 8">
            <a:extLst>
              <a:ext uri="{FF2B5EF4-FFF2-40B4-BE49-F238E27FC236}">
                <a16:creationId xmlns:a16="http://schemas.microsoft.com/office/drawing/2014/main" id="{42ABEF65-3FCC-B0DE-4A3C-E5258A2ED932}"/>
              </a:ext>
            </a:extLst>
          </p:cNvPr>
          <p:cNvSpPr txBox="1">
            <a:spLocks noChangeArrowheads="1"/>
          </p:cNvSpPr>
          <p:nvPr/>
        </p:nvSpPr>
        <p:spPr bwMode="auto">
          <a:xfrm>
            <a:off x="8382000" y="5280026"/>
            <a:ext cx="19812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vi-VN" sz="2600" b="1">
                <a:solidFill>
                  <a:srgbClr val="000C18"/>
                </a:solidFill>
              </a:rPr>
              <a:t>Thời gian</a:t>
            </a:r>
            <a:endParaRPr lang="en-US" altLang="vi-VN" sz="2600" b="1">
              <a:solidFill>
                <a:schemeClr val="tx2"/>
              </a:solidFill>
              <a:latin typeface="VNI-Times" pitchFamily="2" charset="0"/>
            </a:endParaRPr>
          </a:p>
        </p:txBody>
      </p:sp>
      <p:sp>
        <p:nvSpPr>
          <p:cNvPr id="90121" name="Line 9">
            <a:extLst>
              <a:ext uri="{FF2B5EF4-FFF2-40B4-BE49-F238E27FC236}">
                <a16:creationId xmlns:a16="http://schemas.microsoft.com/office/drawing/2014/main" id="{6CD840B7-EF8F-EC07-BF1D-E8C718EC6B85}"/>
              </a:ext>
            </a:extLst>
          </p:cNvPr>
          <p:cNvSpPr>
            <a:spLocks noChangeShapeType="1"/>
          </p:cNvSpPr>
          <p:nvPr/>
        </p:nvSpPr>
        <p:spPr bwMode="auto">
          <a:xfrm flipV="1">
            <a:off x="4876800" y="2308225"/>
            <a:ext cx="0" cy="30241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vi-VN"/>
          </a:p>
        </p:txBody>
      </p:sp>
      <p:grpSp>
        <p:nvGrpSpPr>
          <p:cNvPr id="2" name="Group 10">
            <a:extLst>
              <a:ext uri="{FF2B5EF4-FFF2-40B4-BE49-F238E27FC236}">
                <a16:creationId xmlns:a16="http://schemas.microsoft.com/office/drawing/2014/main" id="{D3D5CBB7-FEC0-2CA8-B41B-F610F2987AFE}"/>
              </a:ext>
            </a:extLst>
          </p:cNvPr>
          <p:cNvGrpSpPr>
            <a:grpSpLocks/>
          </p:cNvGrpSpPr>
          <p:nvPr/>
        </p:nvGrpSpPr>
        <p:grpSpPr bwMode="auto">
          <a:xfrm>
            <a:off x="4114801" y="2232026"/>
            <a:ext cx="5400675" cy="3097213"/>
            <a:chOff x="1610" y="1434"/>
            <a:chExt cx="3402" cy="1951"/>
          </a:xfrm>
        </p:grpSpPr>
        <p:sp>
          <p:nvSpPr>
            <p:cNvPr id="33808" name="Line 11">
              <a:extLst>
                <a:ext uri="{FF2B5EF4-FFF2-40B4-BE49-F238E27FC236}">
                  <a16:creationId xmlns:a16="http://schemas.microsoft.com/office/drawing/2014/main" id="{0026342A-283D-CF00-2169-A8E9ACCBB4E9}"/>
                </a:ext>
              </a:extLst>
            </p:cNvPr>
            <p:cNvSpPr>
              <a:spLocks noChangeShapeType="1"/>
            </p:cNvSpPr>
            <p:nvPr/>
          </p:nvSpPr>
          <p:spPr bwMode="auto">
            <a:xfrm flipV="1">
              <a:off x="1610" y="1434"/>
              <a:ext cx="0" cy="1951"/>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vi-VN"/>
            </a:p>
          </p:txBody>
        </p:sp>
        <p:sp>
          <p:nvSpPr>
            <p:cNvPr id="33809" name="Line 12">
              <a:extLst>
                <a:ext uri="{FF2B5EF4-FFF2-40B4-BE49-F238E27FC236}">
                  <a16:creationId xmlns:a16="http://schemas.microsoft.com/office/drawing/2014/main" id="{DD6C4B4A-6B19-671A-39F4-042AAD5A27E7}"/>
                </a:ext>
              </a:extLst>
            </p:cNvPr>
            <p:cNvSpPr>
              <a:spLocks noChangeShapeType="1"/>
            </p:cNvSpPr>
            <p:nvPr/>
          </p:nvSpPr>
          <p:spPr bwMode="auto">
            <a:xfrm>
              <a:off x="1610" y="3385"/>
              <a:ext cx="340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vi-VN"/>
            </a:p>
          </p:txBody>
        </p:sp>
      </p:grpSp>
      <p:sp>
        <p:nvSpPr>
          <p:cNvPr id="90125" name="Text Box 13">
            <a:extLst>
              <a:ext uri="{FF2B5EF4-FFF2-40B4-BE49-F238E27FC236}">
                <a16:creationId xmlns:a16="http://schemas.microsoft.com/office/drawing/2014/main" id="{66618181-CC19-62F8-1D45-5D13FCF77F87}"/>
              </a:ext>
            </a:extLst>
          </p:cNvPr>
          <p:cNvSpPr txBox="1">
            <a:spLocks noChangeArrowheads="1"/>
          </p:cNvSpPr>
          <p:nvPr/>
        </p:nvSpPr>
        <p:spPr bwMode="auto">
          <a:xfrm>
            <a:off x="1524000" y="304801"/>
            <a:ext cx="44196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vi-VN" sz="2600" b="1" dirty="0">
                <a:solidFill>
                  <a:srgbClr val="CC0000"/>
                </a:solidFill>
              </a:rPr>
              <a:t>a. </a:t>
            </a:r>
            <a:r>
              <a:rPr lang="en-US" altLang="vi-VN" sz="2600" b="1" dirty="0" err="1">
                <a:solidFill>
                  <a:srgbClr val="CC0000"/>
                </a:solidFill>
              </a:rPr>
              <a:t>Pha</a:t>
            </a:r>
            <a:r>
              <a:rPr lang="en-US" altLang="vi-VN" sz="2600" b="1" dirty="0">
                <a:solidFill>
                  <a:srgbClr val="CC0000"/>
                </a:solidFill>
              </a:rPr>
              <a:t> </a:t>
            </a:r>
            <a:r>
              <a:rPr lang="en-US" altLang="vi-VN" sz="2600" b="1" dirty="0" err="1">
                <a:solidFill>
                  <a:srgbClr val="CC0000"/>
                </a:solidFill>
              </a:rPr>
              <a:t>tiềm</a:t>
            </a:r>
            <a:r>
              <a:rPr lang="en-US" altLang="vi-VN" sz="2600" b="1" dirty="0">
                <a:solidFill>
                  <a:srgbClr val="CC0000"/>
                </a:solidFill>
              </a:rPr>
              <a:t> </a:t>
            </a:r>
            <a:r>
              <a:rPr lang="en-US" altLang="vi-VN" sz="2600" b="1" dirty="0" err="1">
                <a:solidFill>
                  <a:srgbClr val="CC0000"/>
                </a:solidFill>
              </a:rPr>
              <a:t>phát</a:t>
            </a:r>
            <a:r>
              <a:rPr lang="en-US" altLang="vi-VN" sz="2600" b="1" dirty="0">
                <a:solidFill>
                  <a:srgbClr val="CC0000"/>
                </a:solidFill>
              </a:rPr>
              <a:t> (</a:t>
            </a:r>
            <a:r>
              <a:rPr lang="en-US" altLang="vi-VN" sz="2600" b="1" dirty="0" err="1">
                <a:solidFill>
                  <a:srgbClr val="CC0000"/>
                </a:solidFill>
              </a:rPr>
              <a:t>pha</a:t>
            </a:r>
            <a:r>
              <a:rPr lang="en-US" altLang="vi-VN" sz="2600" b="1" dirty="0">
                <a:solidFill>
                  <a:srgbClr val="CC0000"/>
                </a:solidFill>
              </a:rPr>
              <a:t> lag)</a:t>
            </a:r>
          </a:p>
        </p:txBody>
      </p:sp>
      <p:sp>
        <p:nvSpPr>
          <p:cNvPr id="90126" name="Text Box 14">
            <a:extLst>
              <a:ext uri="{FF2B5EF4-FFF2-40B4-BE49-F238E27FC236}">
                <a16:creationId xmlns:a16="http://schemas.microsoft.com/office/drawing/2014/main" id="{AEC3C995-D46A-52B3-1EA3-535726F9A235}"/>
              </a:ext>
            </a:extLst>
          </p:cNvPr>
          <p:cNvSpPr txBox="1">
            <a:spLocks noChangeArrowheads="1"/>
          </p:cNvSpPr>
          <p:nvPr/>
        </p:nvSpPr>
        <p:spPr bwMode="auto">
          <a:xfrm>
            <a:off x="2438400" y="5791201"/>
            <a:ext cx="807720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vi-VN" sz="2600" b="1">
                <a:solidFill>
                  <a:srgbClr val="CC0000"/>
                </a:solidFill>
              </a:rPr>
              <a:t>  Từ đồ thị, hãy nhận xét số lượng tế bào theo thời gian trong pha tiềm phát  ?  </a:t>
            </a:r>
          </a:p>
        </p:txBody>
      </p:sp>
      <p:sp>
        <p:nvSpPr>
          <p:cNvPr id="90128" name="Text Box 16">
            <a:extLst>
              <a:ext uri="{FF2B5EF4-FFF2-40B4-BE49-F238E27FC236}">
                <a16:creationId xmlns:a16="http://schemas.microsoft.com/office/drawing/2014/main" id="{A83BC2A3-411E-AD9C-FE13-7E1A441D02ED}"/>
              </a:ext>
            </a:extLst>
          </p:cNvPr>
          <p:cNvSpPr txBox="1">
            <a:spLocks noChangeArrowheads="1"/>
          </p:cNvSpPr>
          <p:nvPr/>
        </p:nvSpPr>
        <p:spPr bwMode="auto">
          <a:xfrm>
            <a:off x="2743200" y="5791201"/>
            <a:ext cx="731520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vi-VN" sz="2600" b="1">
                <a:solidFill>
                  <a:srgbClr val="CC0000"/>
                </a:solidFill>
              </a:rPr>
              <a:t>Vì sao số lượng tế bào trong quần thể chưa tăng ?</a:t>
            </a:r>
          </a:p>
        </p:txBody>
      </p:sp>
      <p:sp>
        <p:nvSpPr>
          <p:cNvPr id="90130" name="Text Box 18">
            <a:extLst>
              <a:ext uri="{FF2B5EF4-FFF2-40B4-BE49-F238E27FC236}">
                <a16:creationId xmlns:a16="http://schemas.microsoft.com/office/drawing/2014/main" id="{7C22D9EB-3D65-4DF4-EF8D-3EBBCA227DF8}"/>
              </a:ext>
            </a:extLst>
          </p:cNvPr>
          <p:cNvSpPr txBox="1">
            <a:spLocks noChangeArrowheads="1"/>
          </p:cNvSpPr>
          <p:nvPr/>
        </p:nvSpPr>
        <p:spPr bwMode="auto">
          <a:xfrm>
            <a:off x="3810000" y="5965826"/>
            <a:ext cx="51054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vi-VN" sz="2600" b="1">
                <a:solidFill>
                  <a:srgbClr val="CC0000"/>
                </a:solidFill>
              </a:rPr>
              <a:t>Đặc điểm của pha tiềm phát  ?</a:t>
            </a:r>
          </a:p>
        </p:txBody>
      </p:sp>
      <p:sp>
        <p:nvSpPr>
          <p:cNvPr id="90131" name="Text Box 19">
            <a:extLst>
              <a:ext uri="{FF2B5EF4-FFF2-40B4-BE49-F238E27FC236}">
                <a16:creationId xmlns:a16="http://schemas.microsoft.com/office/drawing/2014/main" id="{8F867AFC-61EB-8BC8-C9F7-08B38C3313FC}"/>
              </a:ext>
            </a:extLst>
          </p:cNvPr>
          <p:cNvSpPr txBox="1">
            <a:spLocks noChangeArrowheads="1"/>
          </p:cNvSpPr>
          <p:nvPr/>
        </p:nvSpPr>
        <p:spPr bwMode="auto">
          <a:xfrm>
            <a:off x="368970" y="701676"/>
            <a:ext cx="999423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sz="2600" b="1" dirty="0">
                <a:solidFill>
                  <a:srgbClr val="FF0000"/>
                </a:solidFill>
                <a:sym typeface="Wingdings" panose="05000000000000000000" pitchFamily="2" charset="2"/>
              </a:rPr>
              <a:t></a:t>
            </a:r>
            <a:r>
              <a:rPr lang="en-US" altLang="vi-VN" sz="2600" b="1" dirty="0">
                <a:solidFill>
                  <a:srgbClr val="000C18"/>
                </a:solidFill>
              </a:rPr>
              <a:t> - </a:t>
            </a:r>
            <a:r>
              <a:rPr lang="en-US" altLang="vi-VN" sz="2600" b="1" dirty="0" err="1">
                <a:solidFill>
                  <a:srgbClr val="000C18"/>
                </a:solidFill>
              </a:rPr>
              <a:t>Số</a:t>
            </a:r>
            <a:r>
              <a:rPr lang="en-US" altLang="vi-VN" sz="2600" b="1" dirty="0">
                <a:solidFill>
                  <a:srgbClr val="000C18"/>
                </a:solidFill>
              </a:rPr>
              <a:t> </a:t>
            </a:r>
            <a:r>
              <a:rPr lang="en-US" altLang="vi-VN" sz="2600" b="1" dirty="0" err="1">
                <a:solidFill>
                  <a:srgbClr val="000C18"/>
                </a:solidFill>
              </a:rPr>
              <a:t>lượng</a:t>
            </a:r>
            <a:r>
              <a:rPr lang="en-US" altLang="vi-VN" sz="2600" b="1" dirty="0">
                <a:solidFill>
                  <a:srgbClr val="000C18"/>
                </a:solidFill>
              </a:rPr>
              <a:t> </a:t>
            </a:r>
            <a:r>
              <a:rPr lang="en-US" altLang="vi-VN" sz="2600" b="1" dirty="0" err="1">
                <a:solidFill>
                  <a:srgbClr val="000C18"/>
                </a:solidFill>
              </a:rPr>
              <a:t>tế</a:t>
            </a:r>
            <a:r>
              <a:rPr lang="en-US" altLang="vi-VN" sz="2600" b="1" dirty="0">
                <a:solidFill>
                  <a:srgbClr val="000C18"/>
                </a:solidFill>
              </a:rPr>
              <a:t> </a:t>
            </a:r>
            <a:r>
              <a:rPr lang="en-US" altLang="vi-VN" sz="2600" b="1" dirty="0" err="1">
                <a:solidFill>
                  <a:srgbClr val="000C18"/>
                </a:solidFill>
              </a:rPr>
              <a:t>bào</a:t>
            </a:r>
            <a:r>
              <a:rPr lang="en-US" altLang="vi-VN" sz="2600" b="1" dirty="0">
                <a:solidFill>
                  <a:srgbClr val="000C18"/>
                </a:solidFill>
              </a:rPr>
              <a:t> </a:t>
            </a:r>
            <a:r>
              <a:rPr lang="en-US" altLang="vi-VN" sz="2600" b="1" dirty="0" err="1">
                <a:solidFill>
                  <a:srgbClr val="000C18"/>
                </a:solidFill>
              </a:rPr>
              <a:t>trong</a:t>
            </a:r>
            <a:r>
              <a:rPr lang="en-US" altLang="vi-VN" sz="2600" b="1" dirty="0">
                <a:solidFill>
                  <a:srgbClr val="000C18"/>
                </a:solidFill>
              </a:rPr>
              <a:t> </a:t>
            </a:r>
            <a:r>
              <a:rPr lang="en-US" altLang="vi-VN" sz="2600" b="1" dirty="0" err="1">
                <a:solidFill>
                  <a:srgbClr val="000C18"/>
                </a:solidFill>
              </a:rPr>
              <a:t>quần</a:t>
            </a:r>
            <a:r>
              <a:rPr lang="en-US" altLang="vi-VN" sz="2600" b="1" dirty="0">
                <a:solidFill>
                  <a:srgbClr val="000C18"/>
                </a:solidFill>
              </a:rPr>
              <a:t> </a:t>
            </a:r>
            <a:r>
              <a:rPr lang="en-US" altLang="vi-VN" sz="2600" b="1" dirty="0" err="1">
                <a:solidFill>
                  <a:srgbClr val="000C18"/>
                </a:solidFill>
              </a:rPr>
              <a:t>thể</a:t>
            </a:r>
            <a:r>
              <a:rPr lang="en-US" altLang="vi-VN" sz="2600" b="1" dirty="0">
                <a:solidFill>
                  <a:srgbClr val="000C18"/>
                </a:solidFill>
              </a:rPr>
              <a:t> </a:t>
            </a:r>
            <a:r>
              <a:rPr lang="en-US" altLang="vi-VN" sz="2600" b="1" i="1" u="sng" dirty="0" err="1">
                <a:solidFill>
                  <a:srgbClr val="0000CC"/>
                </a:solidFill>
              </a:rPr>
              <a:t>chưa</a:t>
            </a:r>
            <a:r>
              <a:rPr lang="en-US" altLang="vi-VN" sz="2600" b="1" i="1" u="sng" dirty="0">
                <a:solidFill>
                  <a:srgbClr val="0000CC"/>
                </a:solidFill>
              </a:rPr>
              <a:t> </a:t>
            </a:r>
            <a:r>
              <a:rPr lang="en-US" altLang="vi-VN" sz="2600" b="1" i="1" u="sng" dirty="0" err="1">
                <a:solidFill>
                  <a:srgbClr val="0000CC"/>
                </a:solidFill>
              </a:rPr>
              <a:t>tăng</a:t>
            </a:r>
            <a:r>
              <a:rPr lang="en-US" altLang="vi-VN" sz="2600" b="1" dirty="0">
                <a:solidFill>
                  <a:srgbClr val="000C18"/>
                </a:solidFill>
              </a:rPr>
              <a:t> </a:t>
            </a:r>
            <a:r>
              <a:rPr lang="en-US" altLang="vi-VN" sz="2600" b="1" dirty="0" err="1">
                <a:solidFill>
                  <a:srgbClr val="000C18"/>
                </a:solidFill>
              </a:rPr>
              <a:t>vì</a:t>
            </a:r>
            <a:r>
              <a:rPr lang="en-US" altLang="vi-VN" sz="2600" b="1" dirty="0">
                <a:solidFill>
                  <a:srgbClr val="000C18"/>
                </a:solidFill>
              </a:rPr>
              <a:t> </a:t>
            </a:r>
            <a:r>
              <a:rPr lang="en-US" altLang="vi-VN" sz="2600" b="1" i="1" u="sng" dirty="0">
                <a:solidFill>
                  <a:srgbClr val="0000CC"/>
                </a:solidFill>
              </a:rPr>
              <a:t>vi </a:t>
            </a:r>
            <a:r>
              <a:rPr lang="en-US" altLang="vi-VN" sz="2600" b="1" i="1" u="sng" dirty="0" err="1">
                <a:solidFill>
                  <a:srgbClr val="0000CC"/>
                </a:solidFill>
              </a:rPr>
              <a:t>khuẩn</a:t>
            </a:r>
            <a:r>
              <a:rPr lang="en-US" altLang="vi-VN" sz="2600" b="1" i="1" u="sng" dirty="0">
                <a:solidFill>
                  <a:srgbClr val="0000CC"/>
                </a:solidFill>
              </a:rPr>
              <a:t> </a:t>
            </a:r>
            <a:r>
              <a:rPr lang="en-US" altLang="vi-VN" sz="2600" b="1" i="1" u="sng" dirty="0" err="1">
                <a:solidFill>
                  <a:srgbClr val="0000CC"/>
                </a:solidFill>
              </a:rPr>
              <a:t>thích</a:t>
            </a:r>
            <a:r>
              <a:rPr lang="en-US" altLang="vi-VN" sz="2600" b="1" i="1" u="sng" dirty="0">
                <a:solidFill>
                  <a:srgbClr val="0000CC"/>
                </a:solidFill>
              </a:rPr>
              <a:t> </a:t>
            </a:r>
            <a:r>
              <a:rPr lang="en-US" altLang="vi-VN" sz="2600" b="1" i="1" u="sng" dirty="0" err="1">
                <a:solidFill>
                  <a:srgbClr val="0000CC"/>
                </a:solidFill>
              </a:rPr>
              <a:t>nghi</a:t>
            </a:r>
            <a:r>
              <a:rPr lang="en-US" altLang="vi-VN" sz="2600" b="1" dirty="0">
                <a:solidFill>
                  <a:srgbClr val="000C18"/>
                </a:solidFill>
              </a:rPr>
              <a:t> </a:t>
            </a:r>
            <a:r>
              <a:rPr lang="en-US" altLang="vi-VN" sz="2600" b="1" dirty="0" err="1">
                <a:solidFill>
                  <a:srgbClr val="000C18"/>
                </a:solidFill>
              </a:rPr>
              <a:t>với</a:t>
            </a:r>
            <a:r>
              <a:rPr lang="en-US" altLang="vi-VN" sz="2600" b="1" dirty="0">
                <a:solidFill>
                  <a:srgbClr val="000C18"/>
                </a:solidFill>
              </a:rPr>
              <a:t> </a:t>
            </a:r>
            <a:r>
              <a:rPr lang="en-US" altLang="vi-VN" sz="2600" b="1" dirty="0" err="1">
                <a:solidFill>
                  <a:srgbClr val="000C18"/>
                </a:solidFill>
              </a:rPr>
              <a:t>môi</a:t>
            </a:r>
            <a:r>
              <a:rPr lang="en-US" altLang="vi-VN" sz="2600" b="1" dirty="0">
                <a:solidFill>
                  <a:srgbClr val="000C18"/>
                </a:solidFill>
              </a:rPr>
              <a:t> </a:t>
            </a:r>
            <a:r>
              <a:rPr lang="en-US" altLang="vi-VN" sz="2600" b="1" dirty="0" err="1">
                <a:solidFill>
                  <a:srgbClr val="000C18"/>
                </a:solidFill>
              </a:rPr>
              <a:t>trường</a:t>
            </a:r>
            <a:r>
              <a:rPr lang="en-US" altLang="vi-VN" sz="2600" b="1" dirty="0">
                <a:solidFill>
                  <a:srgbClr val="000C18"/>
                </a:solidFill>
              </a:rPr>
              <a:t>,</a:t>
            </a:r>
            <a:r>
              <a:rPr lang="en-US" altLang="vi-VN" sz="2600" dirty="0"/>
              <a:t> </a:t>
            </a:r>
            <a:r>
              <a:rPr lang="en-US" altLang="vi-VN" sz="2600" b="1" u="sng" dirty="0" err="1">
                <a:solidFill>
                  <a:srgbClr val="0000CC"/>
                </a:solidFill>
              </a:rPr>
              <a:t>hình</a:t>
            </a:r>
            <a:r>
              <a:rPr lang="en-US" altLang="vi-VN" sz="2600" b="1" u="sng" dirty="0">
                <a:solidFill>
                  <a:srgbClr val="0000CC"/>
                </a:solidFill>
              </a:rPr>
              <a:t> </a:t>
            </a:r>
            <a:r>
              <a:rPr lang="en-US" altLang="vi-VN" sz="2600" b="1" u="sng" dirty="0" err="1">
                <a:solidFill>
                  <a:srgbClr val="0000CC"/>
                </a:solidFill>
              </a:rPr>
              <a:t>thành</a:t>
            </a:r>
            <a:r>
              <a:rPr lang="en-US" altLang="vi-VN" sz="2600" b="1" u="sng" dirty="0">
                <a:solidFill>
                  <a:srgbClr val="0000CC"/>
                </a:solidFill>
              </a:rPr>
              <a:t> </a:t>
            </a:r>
            <a:r>
              <a:rPr lang="en-US" altLang="vi-VN" sz="2600" b="1" u="sng" dirty="0" err="1">
                <a:solidFill>
                  <a:srgbClr val="0000CC"/>
                </a:solidFill>
              </a:rPr>
              <a:t>Enzim</a:t>
            </a:r>
            <a:r>
              <a:rPr lang="en-US" altLang="vi-VN" sz="2600" b="1" u="sng" dirty="0">
                <a:solidFill>
                  <a:srgbClr val="0000CC"/>
                </a:solidFill>
              </a:rPr>
              <a:t> </a:t>
            </a:r>
            <a:r>
              <a:rPr lang="en-US" altLang="vi-VN" sz="2600" b="1" u="sng" dirty="0" err="1">
                <a:solidFill>
                  <a:srgbClr val="0000CC"/>
                </a:solidFill>
              </a:rPr>
              <a:t>cảm</a:t>
            </a:r>
            <a:r>
              <a:rPr lang="en-US" altLang="vi-VN" sz="2600" b="1" u="sng" dirty="0">
                <a:solidFill>
                  <a:srgbClr val="0000CC"/>
                </a:solidFill>
              </a:rPr>
              <a:t> </a:t>
            </a:r>
            <a:r>
              <a:rPr lang="en-US" altLang="vi-VN" sz="2600" b="1" u="sng" dirty="0" err="1">
                <a:solidFill>
                  <a:srgbClr val="0000CC"/>
                </a:solidFill>
              </a:rPr>
              <a:t>ứng</a:t>
            </a:r>
            <a:r>
              <a:rPr lang="en-US" altLang="vi-VN" sz="2600" b="1" dirty="0">
                <a:solidFill>
                  <a:srgbClr val="000C18"/>
                </a:solidFill>
              </a:rPr>
              <a:t>  </a:t>
            </a:r>
            <a:r>
              <a:rPr lang="en-US" altLang="vi-VN" sz="2600" b="1" dirty="0" err="1">
                <a:solidFill>
                  <a:srgbClr val="000C18"/>
                </a:solidFill>
              </a:rPr>
              <a:t>để</a:t>
            </a:r>
            <a:r>
              <a:rPr lang="en-US" altLang="vi-VN" sz="2600" b="1" dirty="0">
                <a:solidFill>
                  <a:srgbClr val="000C18"/>
                </a:solidFill>
              </a:rPr>
              <a:t> </a:t>
            </a:r>
            <a:r>
              <a:rPr lang="en-US" altLang="vi-VN" sz="2600" b="1" dirty="0" err="1">
                <a:solidFill>
                  <a:srgbClr val="000C18"/>
                </a:solidFill>
              </a:rPr>
              <a:t>phân</a:t>
            </a:r>
            <a:r>
              <a:rPr lang="en-US" altLang="vi-VN" sz="2600" b="1" dirty="0">
                <a:solidFill>
                  <a:srgbClr val="000C18"/>
                </a:solidFill>
              </a:rPr>
              <a:t> </a:t>
            </a:r>
            <a:r>
              <a:rPr lang="en-US" altLang="vi-VN" sz="2600" b="1" dirty="0" err="1">
                <a:solidFill>
                  <a:srgbClr val="000C18"/>
                </a:solidFill>
              </a:rPr>
              <a:t>giải</a:t>
            </a:r>
            <a:r>
              <a:rPr lang="en-US" altLang="vi-VN" sz="2600" b="1" dirty="0">
                <a:solidFill>
                  <a:srgbClr val="000C18"/>
                </a:solidFill>
              </a:rPr>
              <a:t> </a:t>
            </a:r>
            <a:r>
              <a:rPr lang="en-US" altLang="vi-VN" sz="2600" b="1" dirty="0" err="1">
                <a:solidFill>
                  <a:srgbClr val="000C18"/>
                </a:solidFill>
              </a:rPr>
              <a:t>cơ</a:t>
            </a:r>
            <a:r>
              <a:rPr lang="en-US" altLang="vi-VN" sz="2600" b="1" dirty="0">
                <a:solidFill>
                  <a:srgbClr val="000C18"/>
                </a:solidFill>
              </a:rPr>
              <a:t> </a:t>
            </a:r>
            <a:r>
              <a:rPr lang="en-US" altLang="vi-VN" sz="2600" b="1" dirty="0" err="1">
                <a:solidFill>
                  <a:srgbClr val="000C18"/>
                </a:solidFill>
              </a:rPr>
              <a:t>chất</a:t>
            </a:r>
            <a:r>
              <a:rPr lang="en-US" altLang="vi-VN" sz="2600" b="1" dirty="0">
                <a:solidFill>
                  <a:srgbClr val="000C18"/>
                </a:solidFill>
              </a:rPr>
              <a:t>.</a:t>
            </a:r>
          </a:p>
        </p:txBody>
      </p:sp>
      <p:sp>
        <p:nvSpPr>
          <p:cNvPr id="90132" name="AutoShape 20">
            <a:hlinkClick r:id="" action="ppaction://noaction" highlightClick="1"/>
            <a:extLst>
              <a:ext uri="{FF2B5EF4-FFF2-40B4-BE49-F238E27FC236}">
                <a16:creationId xmlns:a16="http://schemas.microsoft.com/office/drawing/2014/main" id="{F3BE3D44-7D97-1595-93D1-6031E4F1C3AA}"/>
              </a:ext>
            </a:extLst>
          </p:cNvPr>
          <p:cNvSpPr>
            <a:spLocks noChangeArrowheads="1"/>
          </p:cNvSpPr>
          <p:nvPr/>
        </p:nvSpPr>
        <p:spPr bwMode="auto">
          <a:xfrm>
            <a:off x="1752600" y="6042025"/>
            <a:ext cx="533400" cy="685800"/>
          </a:xfrm>
          <a:prstGeom prst="actionButtonHelp">
            <a:avLst/>
          </a:prstGeom>
          <a:solidFill>
            <a:schemeClr val="bg1"/>
          </a:solidFill>
          <a:ln w="12700">
            <a:solidFill>
              <a:srgbClr val="000000"/>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sz="26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90125"/>
                                        </p:tgtEl>
                                        <p:attrNameLst>
                                          <p:attrName>style.visibility</p:attrName>
                                        </p:attrNameLst>
                                      </p:cBhvr>
                                      <p:to>
                                        <p:strVal val="visible"/>
                                      </p:to>
                                    </p:set>
                                    <p:animEffect transition="in" filter="fade">
                                      <p:cBhvr>
                                        <p:cTn id="7" dur="800" decel="100000"/>
                                        <p:tgtEl>
                                          <p:spTgt spid="90125"/>
                                        </p:tgtEl>
                                      </p:cBhvr>
                                    </p:animEffect>
                                    <p:anim calcmode="lin" valueType="num">
                                      <p:cBhvr>
                                        <p:cTn id="8" dur="800" decel="100000" fill="hold"/>
                                        <p:tgtEl>
                                          <p:spTgt spid="90125"/>
                                        </p:tgtEl>
                                        <p:attrNameLst>
                                          <p:attrName>style.rotation</p:attrName>
                                        </p:attrNameLst>
                                      </p:cBhvr>
                                      <p:tavLst>
                                        <p:tav tm="0">
                                          <p:val>
                                            <p:fltVal val="-90"/>
                                          </p:val>
                                        </p:tav>
                                        <p:tav tm="100000">
                                          <p:val>
                                            <p:fltVal val="0"/>
                                          </p:val>
                                        </p:tav>
                                      </p:tavLst>
                                    </p:anim>
                                    <p:anim calcmode="lin" valueType="num">
                                      <p:cBhvr>
                                        <p:cTn id="9" dur="800" decel="100000" fill="hold"/>
                                        <p:tgtEl>
                                          <p:spTgt spid="90125"/>
                                        </p:tgtEl>
                                        <p:attrNameLst>
                                          <p:attrName>ppt_x</p:attrName>
                                        </p:attrNameLst>
                                      </p:cBhvr>
                                      <p:tavLst>
                                        <p:tav tm="0">
                                          <p:val>
                                            <p:strVal val="#ppt_x+0.4"/>
                                          </p:val>
                                        </p:tav>
                                        <p:tav tm="100000">
                                          <p:val>
                                            <p:strVal val="#ppt_x-0.05"/>
                                          </p:val>
                                        </p:tav>
                                      </p:tavLst>
                                    </p:anim>
                                    <p:anim calcmode="lin" valueType="num">
                                      <p:cBhvr>
                                        <p:cTn id="10" dur="800" decel="100000" fill="hold"/>
                                        <p:tgtEl>
                                          <p:spTgt spid="90125"/>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90125"/>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90125"/>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90116"/>
                                        </p:tgtEl>
                                        <p:attrNameLst>
                                          <p:attrName>style.visibility</p:attrName>
                                        </p:attrNameLst>
                                      </p:cBhvr>
                                      <p:to>
                                        <p:strVal val="visible"/>
                                      </p:to>
                                    </p:set>
                                    <p:anim calcmode="lin" valueType="num">
                                      <p:cBhvr>
                                        <p:cTn id="17" dur="500" fill="hold"/>
                                        <p:tgtEl>
                                          <p:spTgt spid="90116"/>
                                        </p:tgtEl>
                                        <p:attrNameLst>
                                          <p:attrName>ppt_w</p:attrName>
                                        </p:attrNameLst>
                                      </p:cBhvr>
                                      <p:tavLst>
                                        <p:tav tm="0">
                                          <p:val>
                                            <p:fltVal val="0"/>
                                          </p:val>
                                        </p:tav>
                                        <p:tav tm="100000">
                                          <p:val>
                                            <p:strVal val="#ppt_w"/>
                                          </p:val>
                                        </p:tav>
                                      </p:tavLst>
                                    </p:anim>
                                    <p:anim calcmode="lin" valueType="num">
                                      <p:cBhvr>
                                        <p:cTn id="18" dur="500" fill="hold"/>
                                        <p:tgtEl>
                                          <p:spTgt spid="90116"/>
                                        </p:tgtEl>
                                        <p:attrNameLst>
                                          <p:attrName>ppt_h</p:attrName>
                                        </p:attrNameLst>
                                      </p:cBhvr>
                                      <p:tavLst>
                                        <p:tav tm="0">
                                          <p:val>
                                            <p:fltVal val="0"/>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4"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down)">
                                      <p:cBhvr>
                                        <p:cTn id="23" dur="500"/>
                                        <p:tgtEl>
                                          <p:spTgt spid="2"/>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90118"/>
                                        </p:tgtEl>
                                        <p:attrNameLst>
                                          <p:attrName>style.visibility</p:attrName>
                                        </p:attrNameLst>
                                      </p:cBhvr>
                                      <p:to>
                                        <p:strVal val="visible"/>
                                      </p:to>
                                    </p:set>
                                    <p:animEffect transition="in" filter="wipe(down)">
                                      <p:cBhvr>
                                        <p:cTn id="26" dur="500"/>
                                        <p:tgtEl>
                                          <p:spTgt spid="90118"/>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90120"/>
                                        </p:tgtEl>
                                        <p:attrNameLst>
                                          <p:attrName>style.visibility</p:attrName>
                                        </p:attrNameLst>
                                      </p:cBhvr>
                                      <p:to>
                                        <p:strVal val="visible"/>
                                      </p:to>
                                    </p:set>
                                    <p:animEffect transition="in" filter="wipe(down)">
                                      <p:cBhvr>
                                        <p:cTn id="29" dur="500"/>
                                        <p:tgtEl>
                                          <p:spTgt spid="90120"/>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90119"/>
                                        </p:tgtEl>
                                        <p:attrNameLst>
                                          <p:attrName>style.visibility</p:attrName>
                                        </p:attrNameLst>
                                      </p:cBhvr>
                                      <p:to>
                                        <p:strVal val="visible"/>
                                      </p:to>
                                    </p:set>
                                    <p:animEffect transition="in" filter="wipe(down)">
                                      <p:cBhvr>
                                        <p:cTn id="34" dur="500"/>
                                        <p:tgtEl>
                                          <p:spTgt spid="90119"/>
                                        </p:tgtEl>
                                      </p:cBhvr>
                                    </p:animEffect>
                                  </p:childTnLst>
                                </p:cTn>
                              </p:par>
                              <p:par>
                                <p:cTn id="35" presetID="22" presetClass="entr" presetSubtype="4" fill="hold" nodeType="withEffect">
                                  <p:stCondLst>
                                    <p:cond delay="0"/>
                                  </p:stCondLst>
                                  <p:childTnLst>
                                    <p:set>
                                      <p:cBhvr>
                                        <p:cTn id="36" dur="1" fill="hold">
                                          <p:stCondLst>
                                            <p:cond delay="0"/>
                                          </p:stCondLst>
                                        </p:cTn>
                                        <p:tgtEl>
                                          <p:spTgt spid="90121"/>
                                        </p:tgtEl>
                                        <p:attrNameLst>
                                          <p:attrName>style.visibility</p:attrName>
                                        </p:attrNameLst>
                                      </p:cBhvr>
                                      <p:to>
                                        <p:strVal val="visible"/>
                                      </p:to>
                                    </p:set>
                                    <p:animEffect transition="in" filter="wipe(down)">
                                      <p:cBhvr>
                                        <p:cTn id="37" dur="500"/>
                                        <p:tgtEl>
                                          <p:spTgt spid="90121"/>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3" presetClass="entr" presetSubtype="16" fill="hold" grpId="0" nodeType="clickEffect">
                                  <p:stCondLst>
                                    <p:cond delay="0"/>
                                  </p:stCondLst>
                                  <p:childTnLst>
                                    <p:set>
                                      <p:cBhvr>
                                        <p:cTn id="41" dur="1" fill="hold">
                                          <p:stCondLst>
                                            <p:cond delay="0"/>
                                          </p:stCondLst>
                                        </p:cTn>
                                        <p:tgtEl>
                                          <p:spTgt spid="90117"/>
                                        </p:tgtEl>
                                        <p:attrNameLst>
                                          <p:attrName>style.visibility</p:attrName>
                                        </p:attrNameLst>
                                      </p:cBhvr>
                                      <p:to>
                                        <p:strVal val="visible"/>
                                      </p:to>
                                    </p:set>
                                    <p:anim calcmode="lin" valueType="num">
                                      <p:cBhvr>
                                        <p:cTn id="42" dur="500" fill="hold"/>
                                        <p:tgtEl>
                                          <p:spTgt spid="90117"/>
                                        </p:tgtEl>
                                        <p:attrNameLst>
                                          <p:attrName>ppt_w</p:attrName>
                                        </p:attrNameLst>
                                      </p:cBhvr>
                                      <p:tavLst>
                                        <p:tav tm="0">
                                          <p:val>
                                            <p:fltVal val="0"/>
                                          </p:val>
                                        </p:tav>
                                        <p:tav tm="100000">
                                          <p:val>
                                            <p:strVal val="#ppt_w"/>
                                          </p:val>
                                        </p:tav>
                                      </p:tavLst>
                                    </p:anim>
                                    <p:anim calcmode="lin" valueType="num">
                                      <p:cBhvr>
                                        <p:cTn id="43" dur="500" fill="hold"/>
                                        <p:tgtEl>
                                          <p:spTgt spid="90117"/>
                                        </p:tgtEl>
                                        <p:attrNameLst>
                                          <p:attrName>ppt_h</p:attrName>
                                        </p:attrNameLst>
                                      </p:cBhvr>
                                      <p:tavLst>
                                        <p:tav tm="0">
                                          <p:val>
                                            <p:fltVal val="0"/>
                                          </p:val>
                                        </p:tav>
                                        <p:tav tm="100000">
                                          <p:val>
                                            <p:strVal val="#ppt_h"/>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23" presetClass="entr" presetSubtype="16" fill="hold" grpId="0" nodeType="clickEffect">
                                  <p:stCondLst>
                                    <p:cond delay="0"/>
                                  </p:stCondLst>
                                  <p:childTnLst>
                                    <p:set>
                                      <p:cBhvr>
                                        <p:cTn id="47" dur="1" fill="hold">
                                          <p:stCondLst>
                                            <p:cond delay="0"/>
                                          </p:stCondLst>
                                        </p:cTn>
                                        <p:tgtEl>
                                          <p:spTgt spid="90126"/>
                                        </p:tgtEl>
                                        <p:attrNameLst>
                                          <p:attrName>style.visibility</p:attrName>
                                        </p:attrNameLst>
                                      </p:cBhvr>
                                      <p:to>
                                        <p:strVal val="visible"/>
                                      </p:to>
                                    </p:set>
                                    <p:anim calcmode="lin" valueType="num">
                                      <p:cBhvr>
                                        <p:cTn id="48" dur="500" fill="hold"/>
                                        <p:tgtEl>
                                          <p:spTgt spid="90126"/>
                                        </p:tgtEl>
                                        <p:attrNameLst>
                                          <p:attrName>ppt_w</p:attrName>
                                        </p:attrNameLst>
                                      </p:cBhvr>
                                      <p:tavLst>
                                        <p:tav tm="0">
                                          <p:val>
                                            <p:fltVal val="0"/>
                                          </p:val>
                                        </p:tav>
                                        <p:tav tm="100000">
                                          <p:val>
                                            <p:strVal val="#ppt_w"/>
                                          </p:val>
                                        </p:tav>
                                      </p:tavLst>
                                    </p:anim>
                                    <p:anim calcmode="lin" valueType="num">
                                      <p:cBhvr>
                                        <p:cTn id="49" dur="500" fill="hold"/>
                                        <p:tgtEl>
                                          <p:spTgt spid="90126"/>
                                        </p:tgtEl>
                                        <p:attrNameLst>
                                          <p:attrName>ppt_h</p:attrName>
                                        </p:attrNameLst>
                                      </p:cBhvr>
                                      <p:tavLst>
                                        <p:tav tm="0">
                                          <p:val>
                                            <p:fltVal val="0"/>
                                          </p:val>
                                        </p:tav>
                                        <p:tav tm="100000">
                                          <p:val>
                                            <p:strVal val="#ppt_h"/>
                                          </p:val>
                                        </p:tav>
                                      </p:tavLst>
                                    </p:anim>
                                  </p:childTnLst>
                                </p:cTn>
                              </p:par>
                              <p:par>
                                <p:cTn id="50" presetID="4" presetClass="entr" presetSubtype="16" fill="hold" grpId="0" nodeType="withEffect">
                                  <p:stCondLst>
                                    <p:cond delay="0"/>
                                  </p:stCondLst>
                                  <p:childTnLst>
                                    <p:set>
                                      <p:cBhvr>
                                        <p:cTn id="51" dur="1" fill="hold">
                                          <p:stCondLst>
                                            <p:cond delay="0"/>
                                          </p:stCondLst>
                                        </p:cTn>
                                        <p:tgtEl>
                                          <p:spTgt spid="90132"/>
                                        </p:tgtEl>
                                        <p:attrNameLst>
                                          <p:attrName>style.visibility</p:attrName>
                                        </p:attrNameLst>
                                      </p:cBhvr>
                                      <p:to>
                                        <p:strVal val="visible"/>
                                      </p:to>
                                    </p:set>
                                    <p:animEffect transition="in" filter="box(in)">
                                      <p:cBhvr>
                                        <p:cTn id="52" dur="500"/>
                                        <p:tgtEl>
                                          <p:spTgt spid="90132"/>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3" presetClass="exit" presetSubtype="32" fill="hold" grpId="1" nodeType="clickEffect">
                                  <p:stCondLst>
                                    <p:cond delay="0"/>
                                  </p:stCondLst>
                                  <p:childTnLst>
                                    <p:anim calcmode="lin" valueType="num">
                                      <p:cBhvr>
                                        <p:cTn id="56" dur="500"/>
                                        <p:tgtEl>
                                          <p:spTgt spid="90126"/>
                                        </p:tgtEl>
                                        <p:attrNameLst>
                                          <p:attrName>ppt_w</p:attrName>
                                        </p:attrNameLst>
                                      </p:cBhvr>
                                      <p:tavLst>
                                        <p:tav tm="0">
                                          <p:val>
                                            <p:strVal val="ppt_w"/>
                                          </p:val>
                                        </p:tav>
                                        <p:tav tm="100000">
                                          <p:val>
                                            <p:fltVal val="0"/>
                                          </p:val>
                                        </p:tav>
                                      </p:tavLst>
                                    </p:anim>
                                    <p:anim calcmode="lin" valueType="num">
                                      <p:cBhvr>
                                        <p:cTn id="57" dur="500"/>
                                        <p:tgtEl>
                                          <p:spTgt spid="90126"/>
                                        </p:tgtEl>
                                        <p:attrNameLst>
                                          <p:attrName>ppt_h</p:attrName>
                                        </p:attrNameLst>
                                      </p:cBhvr>
                                      <p:tavLst>
                                        <p:tav tm="0">
                                          <p:val>
                                            <p:strVal val="ppt_h"/>
                                          </p:val>
                                        </p:tav>
                                        <p:tav tm="100000">
                                          <p:val>
                                            <p:fltVal val="0"/>
                                          </p:val>
                                        </p:tav>
                                      </p:tavLst>
                                    </p:anim>
                                    <p:set>
                                      <p:cBhvr>
                                        <p:cTn id="58" dur="1" fill="hold">
                                          <p:stCondLst>
                                            <p:cond delay="499"/>
                                          </p:stCondLst>
                                        </p:cTn>
                                        <p:tgtEl>
                                          <p:spTgt spid="90126"/>
                                        </p:tgtEl>
                                        <p:attrNameLst>
                                          <p:attrName>style.visibility</p:attrName>
                                        </p:attrNameLst>
                                      </p:cBhvr>
                                      <p:to>
                                        <p:strVal val="hidden"/>
                                      </p:to>
                                    </p:set>
                                  </p:childTnLst>
                                </p:cTn>
                              </p:par>
                              <p:par>
                                <p:cTn id="59" presetID="23" presetClass="entr" presetSubtype="16" fill="hold" grpId="0" nodeType="withEffect">
                                  <p:stCondLst>
                                    <p:cond delay="0"/>
                                  </p:stCondLst>
                                  <p:childTnLst>
                                    <p:set>
                                      <p:cBhvr>
                                        <p:cTn id="60" dur="1" fill="hold">
                                          <p:stCondLst>
                                            <p:cond delay="0"/>
                                          </p:stCondLst>
                                        </p:cTn>
                                        <p:tgtEl>
                                          <p:spTgt spid="90128"/>
                                        </p:tgtEl>
                                        <p:attrNameLst>
                                          <p:attrName>style.visibility</p:attrName>
                                        </p:attrNameLst>
                                      </p:cBhvr>
                                      <p:to>
                                        <p:strVal val="visible"/>
                                      </p:to>
                                    </p:set>
                                    <p:anim calcmode="lin" valueType="num">
                                      <p:cBhvr>
                                        <p:cTn id="61" dur="500" fill="hold"/>
                                        <p:tgtEl>
                                          <p:spTgt spid="90128"/>
                                        </p:tgtEl>
                                        <p:attrNameLst>
                                          <p:attrName>ppt_w</p:attrName>
                                        </p:attrNameLst>
                                      </p:cBhvr>
                                      <p:tavLst>
                                        <p:tav tm="0">
                                          <p:val>
                                            <p:fltVal val="0"/>
                                          </p:val>
                                        </p:tav>
                                        <p:tav tm="100000">
                                          <p:val>
                                            <p:strVal val="#ppt_w"/>
                                          </p:val>
                                        </p:tav>
                                      </p:tavLst>
                                    </p:anim>
                                    <p:anim calcmode="lin" valueType="num">
                                      <p:cBhvr>
                                        <p:cTn id="62" dur="500" fill="hold"/>
                                        <p:tgtEl>
                                          <p:spTgt spid="90128"/>
                                        </p:tgtEl>
                                        <p:attrNameLst>
                                          <p:attrName>ppt_h</p:attrName>
                                        </p:attrNameLst>
                                      </p:cBhvr>
                                      <p:tavLst>
                                        <p:tav tm="0">
                                          <p:val>
                                            <p:fltVal val="0"/>
                                          </p:val>
                                        </p:tav>
                                        <p:tav tm="100000">
                                          <p:val>
                                            <p:strVal val="#ppt_h"/>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3" presetClass="exit" presetSubtype="32" fill="hold" grpId="1" nodeType="clickEffect">
                                  <p:stCondLst>
                                    <p:cond delay="0"/>
                                  </p:stCondLst>
                                  <p:childTnLst>
                                    <p:anim calcmode="lin" valueType="num">
                                      <p:cBhvr>
                                        <p:cTn id="66" dur="500"/>
                                        <p:tgtEl>
                                          <p:spTgt spid="90128"/>
                                        </p:tgtEl>
                                        <p:attrNameLst>
                                          <p:attrName>ppt_w</p:attrName>
                                        </p:attrNameLst>
                                      </p:cBhvr>
                                      <p:tavLst>
                                        <p:tav tm="0">
                                          <p:val>
                                            <p:strVal val="ppt_w"/>
                                          </p:val>
                                        </p:tav>
                                        <p:tav tm="100000">
                                          <p:val>
                                            <p:fltVal val="0"/>
                                          </p:val>
                                        </p:tav>
                                      </p:tavLst>
                                    </p:anim>
                                    <p:anim calcmode="lin" valueType="num">
                                      <p:cBhvr>
                                        <p:cTn id="67" dur="500"/>
                                        <p:tgtEl>
                                          <p:spTgt spid="90128"/>
                                        </p:tgtEl>
                                        <p:attrNameLst>
                                          <p:attrName>ppt_h</p:attrName>
                                        </p:attrNameLst>
                                      </p:cBhvr>
                                      <p:tavLst>
                                        <p:tav tm="0">
                                          <p:val>
                                            <p:strVal val="ppt_h"/>
                                          </p:val>
                                        </p:tav>
                                        <p:tav tm="100000">
                                          <p:val>
                                            <p:fltVal val="0"/>
                                          </p:val>
                                        </p:tav>
                                      </p:tavLst>
                                    </p:anim>
                                    <p:set>
                                      <p:cBhvr>
                                        <p:cTn id="68" dur="1" fill="hold">
                                          <p:stCondLst>
                                            <p:cond delay="499"/>
                                          </p:stCondLst>
                                        </p:cTn>
                                        <p:tgtEl>
                                          <p:spTgt spid="90128"/>
                                        </p:tgtEl>
                                        <p:attrNameLst>
                                          <p:attrName>style.visibility</p:attrName>
                                        </p:attrNameLst>
                                      </p:cBhvr>
                                      <p:to>
                                        <p:strVal val="hidden"/>
                                      </p:to>
                                    </p:set>
                                  </p:childTnLst>
                                </p:cTn>
                              </p:par>
                              <p:par>
                                <p:cTn id="69" presetID="23" presetClass="entr" presetSubtype="16" fill="hold" grpId="0" nodeType="withEffect">
                                  <p:stCondLst>
                                    <p:cond delay="0"/>
                                  </p:stCondLst>
                                  <p:childTnLst>
                                    <p:set>
                                      <p:cBhvr>
                                        <p:cTn id="70" dur="1" fill="hold">
                                          <p:stCondLst>
                                            <p:cond delay="0"/>
                                          </p:stCondLst>
                                        </p:cTn>
                                        <p:tgtEl>
                                          <p:spTgt spid="90130"/>
                                        </p:tgtEl>
                                        <p:attrNameLst>
                                          <p:attrName>style.visibility</p:attrName>
                                        </p:attrNameLst>
                                      </p:cBhvr>
                                      <p:to>
                                        <p:strVal val="visible"/>
                                      </p:to>
                                    </p:set>
                                    <p:anim calcmode="lin" valueType="num">
                                      <p:cBhvr>
                                        <p:cTn id="71" dur="500" fill="hold"/>
                                        <p:tgtEl>
                                          <p:spTgt spid="90130"/>
                                        </p:tgtEl>
                                        <p:attrNameLst>
                                          <p:attrName>ppt_w</p:attrName>
                                        </p:attrNameLst>
                                      </p:cBhvr>
                                      <p:tavLst>
                                        <p:tav tm="0">
                                          <p:val>
                                            <p:fltVal val="0"/>
                                          </p:val>
                                        </p:tav>
                                        <p:tav tm="100000">
                                          <p:val>
                                            <p:strVal val="#ppt_w"/>
                                          </p:val>
                                        </p:tav>
                                      </p:tavLst>
                                    </p:anim>
                                    <p:anim calcmode="lin" valueType="num">
                                      <p:cBhvr>
                                        <p:cTn id="72" dur="500" fill="hold"/>
                                        <p:tgtEl>
                                          <p:spTgt spid="90130"/>
                                        </p:tgtEl>
                                        <p:attrNameLst>
                                          <p:attrName>ppt_h</p:attrName>
                                        </p:attrNameLst>
                                      </p:cBhvr>
                                      <p:tavLst>
                                        <p:tav tm="0">
                                          <p:val>
                                            <p:fltVal val="0"/>
                                          </p:val>
                                        </p:tav>
                                        <p:tav tm="100000">
                                          <p:val>
                                            <p:strVal val="#ppt_h"/>
                                          </p:val>
                                        </p:tav>
                                      </p:tavLst>
                                    </p:anim>
                                  </p:childTnLst>
                                </p:cTn>
                              </p:par>
                            </p:childTnLst>
                          </p:cTn>
                        </p:par>
                      </p:childTnLst>
                    </p:cTn>
                  </p:par>
                  <p:par>
                    <p:cTn id="73" fill="hold" nodeType="clickPar">
                      <p:stCondLst>
                        <p:cond delay="indefinite"/>
                      </p:stCondLst>
                      <p:childTnLst>
                        <p:par>
                          <p:cTn id="74" fill="hold" nodeType="withGroup">
                            <p:stCondLst>
                              <p:cond delay="0"/>
                            </p:stCondLst>
                            <p:childTnLst>
                              <p:par>
                                <p:cTn id="75" presetID="27" presetClass="entr" presetSubtype="0" fill="hold" grpId="0" nodeType="clickEffect">
                                  <p:stCondLst>
                                    <p:cond delay="0"/>
                                  </p:stCondLst>
                                  <p:iterate type="lt">
                                    <p:tmPct val="50000"/>
                                  </p:iterate>
                                  <p:childTnLst>
                                    <p:set>
                                      <p:cBhvr>
                                        <p:cTn id="76" dur="1" fill="hold">
                                          <p:stCondLst>
                                            <p:cond delay="0"/>
                                          </p:stCondLst>
                                        </p:cTn>
                                        <p:tgtEl>
                                          <p:spTgt spid="90131"/>
                                        </p:tgtEl>
                                        <p:attrNameLst>
                                          <p:attrName>style.visibility</p:attrName>
                                        </p:attrNameLst>
                                      </p:cBhvr>
                                      <p:to>
                                        <p:strVal val="visible"/>
                                      </p:to>
                                    </p:set>
                                    <p:anim calcmode="discrete" valueType="clr">
                                      <p:cBhvr override="childStyle">
                                        <p:cTn id="77" dur="80"/>
                                        <p:tgtEl>
                                          <p:spTgt spid="90131"/>
                                        </p:tgtEl>
                                        <p:attrNameLst>
                                          <p:attrName>style.color</p:attrName>
                                        </p:attrNameLst>
                                      </p:cBhvr>
                                      <p:tavLst>
                                        <p:tav tm="0">
                                          <p:val>
                                            <p:clrVal>
                                              <a:schemeClr val="accent2"/>
                                            </p:clrVal>
                                          </p:val>
                                        </p:tav>
                                        <p:tav tm="50000">
                                          <p:val>
                                            <p:clrVal>
                                              <a:schemeClr val="hlink"/>
                                            </p:clrVal>
                                          </p:val>
                                        </p:tav>
                                      </p:tavLst>
                                    </p:anim>
                                    <p:anim calcmode="discrete" valueType="clr">
                                      <p:cBhvr>
                                        <p:cTn id="78" dur="80"/>
                                        <p:tgtEl>
                                          <p:spTgt spid="90131"/>
                                        </p:tgtEl>
                                        <p:attrNameLst>
                                          <p:attrName>fillcolor</p:attrName>
                                        </p:attrNameLst>
                                      </p:cBhvr>
                                      <p:tavLst>
                                        <p:tav tm="0">
                                          <p:val>
                                            <p:clrVal>
                                              <a:schemeClr val="accent2"/>
                                            </p:clrVal>
                                          </p:val>
                                        </p:tav>
                                        <p:tav tm="50000">
                                          <p:val>
                                            <p:clrVal>
                                              <a:schemeClr val="hlink"/>
                                            </p:clrVal>
                                          </p:val>
                                        </p:tav>
                                      </p:tavLst>
                                    </p:anim>
                                    <p:set>
                                      <p:cBhvr>
                                        <p:cTn id="79" dur="80"/>
                                        <p:tgtEl>
                                          <p:spTgt spid="9013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6" grpId="0" animBg="1"/>
      <p:bldP spid="90117" grpId="0"/>
      <p:bldP spid="90118" grpId="0"/>
      <p:bldP spid="90119" grpId="0" animBg="1"/>
      <p:bldP spid="90120" grpId="0"/>
      <p:bldP spid="90125" grpId="0"/>
      <p:bldP spid="90126" grpId="0"/>
      <p:bldP spid="90126" grpId="1"/>
      <p:bldP spid="90128" grpId="0"/>
      <p:bldP spid="90128" grpId="1"/>
      <p:bldP spid="90130" grpId="0"/>
      <p:bldP spid="90131" grpId="0"/>
      <p:bldP spid="9013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40" name="Text Box 4">
            <a:extLst>
              <a:ext uri="{FF2B5EF4-FFF2-40B4-BE49-F238E27FC236}">
                <a16:creationId xmlns:a16="http://schemas.microsoft.com/office/drawing/2014/main" id="{FB82E090-3485-26D2-BFBD-15D8F0519B97}"/>
              </a:ext>
            </a:extLst>
          </p:cNvPr>
          <p:cNvSpPr txBox="1">
            <a:spLocks noChangeArrowheads="1"/>
          </p:cNvSpPr>
          <p:nvPr/>
        </p:nvSpPr>
        <p:spPr bwMode="auto">
          <a:xfrm>
            <a:off x="1600200" y="288759"/>
            <a:ext cx="44958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vi-VN" sz="2600" b="1" dirty="0">
                <a:solidFill>
                  <a:srgbClr val="CC0000"/>
                </a:solidFill>
              </a:rPr>
              <a:t>b. </a:t>
            </a:r>
            <a:r>
              <a:rPr lang="en-US" altLang="vi-VN" sz="2600" b="1" dirty="0" err="1">
                <a:solidFill>
                  <a:srgbClr val="CC0000"/>
                </a:solidFill>
              </a:rPr>
              <a:t>Pha</a:t>
            </a:r>
            <a:r>
              <a:rPr lang="en-US" altLang="vi-VN" sz="2600" b="1" dirty="0">
                <a:solidFill>
                  <a:srgbClr val="CC0000"/>
                </a:solidFill>
              </a:rPr>
              <a:t> </a:t>
            </a:r>
            <a:r>
              <a:rPr lang="en-US" altLang="vi-VN" sz="2600" b="1" dirty="0" err="1">
                <a:solidFill>
                  <a:srgbClr val="CC0000"/>
                </a:solidFill>
              </a:rPr>
              <a:t>lũy</a:t>
            </a:r>
            <a:r>
              <a:rPr lang="en-US" altLang="vi-VN" sz="2600" b="1" dirty="0">
                <a:solidFill>
                  <a:srgbClr val="CC0000"/>
                </a:solidFill>
              </a:rPr>
              <a:t> </a:t>
            </a:r>
            <a:r>
              <a:rPr lang="en-US" altLang="vi-VN" sz="2600" b="1" dirty="0" err="1">
                <a:solidFill>
                  <a:srgbClr val="CC0000"/>
                </a:solidFill>
              </a:rPr>
              <a:t>thừa</a:t>
            </a:r>
            <a:r>
              <a:rPr lang="en-US" altLang="vi-VN" sz="2600" b="1" dirty="0">
                <a:solidFill>
                  <a:srgbClr val="CC0000"/>
                </a:solidFill>
              </a:rPr>
              <a:t> (</a:t>
            </a:r>
            <a:r>
              <a:rPr lang="en-US" altLang="vi-VN" sz="2600" b="1" dirty="0" err="1">
                <a:solidFill>
                  <a:srgbClr val="CC0000"/>
                </a:solidFill>
              </a:rPr>
              <a:t>pha</a:t>
            </a:r>
            <a:r>
              <a:rPr lang="en-US" altLang="vi-VN" sz="2600" b="1" dirty="0">
                <a:solidFill>
                  <a:srgbClr val="CC0000"/>
                </a:solidFill>
              </a:rPr>
              <a:t> log)</a:t>
            </a:r>
          </a:p>
        </p:txBody>
      </p:sp>
      <p:grpSp>
        <p:nvGrpSpPr>
          <p:cNvPr id="2" name="Group 5">
            <a:extLst>
              <a:ext uri="{FF2B5EF4-FFF2-40B4-BE49-F238E27FC236}">
                <a16:creationId xmlns:a16="http://schemas.microsoft.com/office/drawing/2014/main" id="{CE3CAD61-4D16-A0BB-DB7E-B0D1288F56D6}"/>
              </a:ext>
            </a:extLst>
          </p:cNvPr>
          <p:cNvGrpSpPr>
            <a:grpSpLocks/>
          </p:cNvGrpSpPr>
          <p:nvPr/>
        </p:nvGrpSpPr>
        <p:grpSpPr bwMode="auto">
          <a:xfrm>
            <a:off x="2344738" y="1828800"/>
            <a:ext cx="7040562" cy="4103688"/>
            <a:chOff x="1281" y="391"/>
            <a:chExt cx="4435" cy="2585"/>
          </a:xfrm>
        </p:grpSpPr>
        <p:sp>
          <p:nvSpPr>
            <p:cNvPr id="34829" name="Rectangle 6">
              <a:extLst>
                <a:ext uri="{FF2B5EF4-FFF2-40B4-BE49-F238E27FC236}">
                  <a16:creationId xmlns:a16="http://schemas.microsoft.com/office/drawing/2014/main" id="{C80BA62A-1BF6-AE07-DCD0-051E2E08FEB8}"/>
                </a:ext>
              </a:extLst>
            </p:cNvPr>
            <p:cNvSpPr>
              <a:spLocks noChangeArrowheads="1"/>
            </p:cNvSpPr>
            <p:nvPr/>
          </p:nvSpPr>
          <p:spPr bwMode="auto">
            <a:xfrm>
              <a:off x="1292" y="391"/>
              <a:ext cx="4424" cy="2585"/>
            </a:xfrm>
            <a:prstGeom prst="rect">
              <a:avLst/>
            </a:prstGeom>
            <a:solidFill>
              <a:srgbClr val="FFFF9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sz="2600"/>
            </a:p>
          </p:txBody>
        </p:sp>
        <p:grpSp>
          <p:nvGrpSpPr>
            <p:cNvPr id="34830" name="Group 7">
              <a:extLst>
                <a:ext uri="{FF2B5EF4-FFF2-40B4-BE49-F238E27FC236}">
                  <a16:creationId xmlns:a16="http://schemas.microsoft.com/office/drawing/2014/main" id="{00614B98-8827-52FC-3194-58A5059FA6CD}"/>
                </a:ext>
              </a:extLst>
            </p:cNvPr>
            <p:cNvGrpSpPr>
              <a:grpSpLocks/>
            </p:cNvGrpSpPr>
            <p:nvPr/>
          </p:nvGrpSpPr>
          <p:grpSpPr bwMode="auto">
            <a:xfrm>
              <a:off x="1610" y="662"/>
              <a:ext cx="3402" cy="1951"/>
              <a:chOff x="1610" y="1434"/>
              <a:chExt cx="3402" cy="1951"/>
            </a:xfrm>
          </p:grpSpPr>
          <p:sp>
            <p:nvSpPr>
              <p:cNvPr id="34836" name="Line 8">
                <a:extLst>
                  <a:ext uri="{FF2B5EF4-FFF2-40B4-BE49-F238E27FC236}">
                    <a16:creationId xmlns:a16="http://schemas.microsoft.com/office/drawing/2014/main" id="{8A620746-1B5D-20B0-16F8-15ACEBCCE5C8}"/>
                  </a:ext>
                </a:extLst>
              </p:cNvPr>
              <p:cNvSpPr>
                <a:spLocks noChangeShapeType="1"/>
              </p:cNvSpPr>
              <p:nvPr/>
            </p:nvSpPr>
            <p:spPr bwMode="auto">
              <a:xfrm flipV="1">
                <a:off x="1610" y="1434"/>
                <a:ext cx="0" cy="1951"/>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vi-VN"/>
              </a:p>
            </p:txBody>
          </p:sp>
          <p:sp>
            <p:nvSpPr>
              <p:cNvPr id="34837" name="Line 9">
                <a:extLst>
                  <a:ext uri="{FF2B5EF4-FFF2-40B4-BE49-F238E27FC236}">
                    <a16:creationId xmlns:a16="http://schemas.microsoft.com/office/drawing/2014/main" id="{A819D726-5F30-17D6-9BE8-5B811C083C95}"/>
                  </a:ext>
                </a:extLst>
              </p:cNvPr>
              <p:cNvSpPr>
                <a:spLocks noChangeShapeType="1"/>
              </p:cNvSpPr>
              <p:nvPr/>
            </p:nvSpPr>
            <p:spPr bwMode="auto">
              <a:xfrm>
                <a:off x="1610" y="3385"/>
                <a:ext cx="340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vi-VN"/>
              </a:p>
            </p:txBody>
          </p:sp>
        </p:grpSp>
        <p:sp>
          <p:nvSpPr>
            <p:cNvPr id="34831" name="Text Box 10">
              <a:extLst>
                <a:ext uri="{FF2B5EF4-FFF2-40B4-BE49-F238E27FC236}">
                  <a16:creationId xmlns:a16="http://schemas.microsoft.com/office/drawing/2014/main" id="{518145FA-73F6-3B84-2ACB-63A177E8B409}"/>
                </a:ext>
              </a:extLst>
            </p:cNvPr>
            <p:cNvSpPr txBox="1">
              <a:spLocks noChangeArrowheads="1"/>
            </p:cNvSpPr>
            <p:nvPr/>
          </p:nvSpPr>
          <p:spPr bwMode="auto">
            <a:xfrm rot="-5400000">
              <a:off x="527" y="1232"/>
              <a:ext cx="1817" cy="310"/>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vi-VN" sz="2600" b="1">
                  <a:solidFill>
                    <a:srgbClr val="000C18"/>
                  </a:solidFill>
                </a:rPr>
                <a:t>Số lượng tế bào</a:t>
              </a:r>
            </a:p>
          </p:txBody>
        </p:sp>
        <p:sp>
          <p:nvSpPr>
            <p:cNvPr id="34832" name="Text Box 11">
              <a:extLst>
                <a:ext uri="{FF2B5EF4-FFF2-40B4-BE49-F238E27FC236}">
                  <a16:creationId xmlns:a16="http://schemas.microsoft.com/office/drawing/2014/main" id="{1D05FB7E-15A2-3318-3FCE-D9E915C9A257}"/>
                </a:ext>
              </a:extLst>
            </p:cNvPr>
            <p:cNvSpPr txBox="1">
              <a:spLocks noChangeArrowheads="1"/>
            </p:cNvSpPr>
            <p:nvPr/>
          </p:nvSpPr>
          <p:spPr bwMode="auto">
            <a:xfrm>
              <a:off x="4150" y="2658"/>
              <a:ext cx="1270" cy="310"/>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vi-VN" sz="2600" b="1">
                  <a:solidFill>
                    <a:srgbClr val="000C18"/>
                  </a:solidFill>
                </a:rPr>
                <a:t>Thời gian</a:t>
              </a:r>
              <a:endParaRPr lang="en-US" altLang="vi-VN" sz="2600" b="1">
                <a:solidFill>
                  <a:schemeClr val="tx2"/>
                </a:solidFill>
                <a:latin typeface="VNI-Times" pitchFamily="2" charset="0"/>
              </a:endParaRPr>
            </a:p>
          </p:txBody>
        </p:sp>
        <p:sp>
          <p:nvSpPr>
            <p:cNvPr id="34833" name="Line 12">
              <a:extLst>
                <a:ext uri="{FF2B5EF4-FFF2-40B4-BE49-F238E27FC236}">
                  <a16:creationId xmlns:a16="http://schemas.microsoft.com/office/drawing/2014/main" id="{72B50A34-A33F-D02D-1B24-42F147BC2151}"/>
                </a:ext>
              </a:extLst>
            </p:cNvPr>
            <p:cNvSpPr>
              <a:spLocks noChangeShapeType="1"/>
            </p:cNvSpPr>
            <p:nvPr/>
          </p:nvSpPr>
          <p:spPr bwMode="auto">
            <a:xfrm flipV="1">
              <a:off x="2109" y="708"/>
              <a:ext cx="0" cy="190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vi-VN"/>
            </a:p>
          </p:txBody>
        </p:sp>
        <p:sp>
          <p:nvSpPr>
            <p:cNvPr id="34834" name="Freeform 13">
              <a:extLst>
                <a:ext uri="{FF2B5EF4-FFF2-40B4-BE49-F238E27FC236}">
                  <a16:creationId xmlns:a16="http://schemas.microsoft.com/office/drawing/2014/main" id="{78F62F2A-94BD-91EA-A6EA-2F8D642600D5}"/>
                </a:ext>
              </a:extLst>
            </p:cNvPr>
            <p:cNvSpPr>
              <a:spLocks/>
            </p:cNvSpPr>
            <p:nvPr/>
          </p:nvSpPr>
          <p:spPr bwMode="auto">
            <a:xfrm>
              <a:off x="1610" y="2386"/>
              <a:ext cx="568" cy="49"/>
            </a:xfrm>
            <a:custGeom>
              <a:avLst/>
              <a:gdLst>
                <a:gd name="T0" fmla="*/ 0 w 568"/>
                <a:gd name="T1" fmla="*/ 49 h 49"/>
                <a:gd name="T2" fmla="*/ 499 w 568"/>
                <a:gd name="T3" fmla="*/ 49 h 49"/>
                <a:gd name="T4" fmla="*/ 544 w 568"/>
                <a:gd name="T5" fmla="*/ 30 h 49"/>
                <a:gd name="T6" fmla="*/ 568 w 568"/>
                <a:gd name="T7" fmla="*/ 0 h 49"/>
                <a:gd name="T8" fmla="*/ 0 60000 65536"/>
                <a:gd name="T9" fmla="*/ 0 60000 65536"/>
                <a:gd name="T10" fmla="*/ 0 60000 65536"/>
                <a:gd name="T11" fmla="*/ 0 60000 65536"/>
                <a:gd name="T12" fmla="*/ 0 w 568"/>
                <a:gd name="T13" fmla="*/ 0 h 49"/>
                <a:gd name="T14" fmla="*/ 568 w 568"/>
                <a:gd name="T15" fmla="*/ 49 h 49"/>
              </a:gdLst>
              <a:ahLst/>
              <a:cxnLst>
                <a:cxn ang="T8">
                  <a:pos x="T0" y="T1"/>
                </a:cxn>
                <a:cxn ang="T9">
                  <a:pos x="T2" y="T3"/>
                </a:cxn>
                <a:cxn ang="T10">
                  <a:pos x="T4" y="T5"/>
                </a:cxn>
                <a:cxn ang="T11">
                  <a:pos x="T6" y="T7"/>
                </a:cxn>
              </a:cxnLst>
              <a:rect l="T12" t="T13" r="T14" b="T15"/>
              <a:pathLst>
                <a:path w="568" h="49">
                  <a:moveTo>
                    <a:pt x="0" y="49"/>
                  </a:moveTo>
                  <a:lnTo>
                    <a:pt x="499" y="49"/>
                  </a:lnTo>
                  <a:lnTo>
                    <a:pt x="544" y="30"/>
                  </a:lnTo>
                  <a:lnTo>
                    <a:pt x="568" y="0"/>
                  </a:lnTo>
                </a:path>
              </a:pathLst>
            </a:custGeom>
            <a:solidFill>
              <a:srgbClr val="FFFF99"/>
            </a:solidFill>
            <a:ln w="28575">
              <a:solidFill>
                <a:srgbClr val="FF0000"/>
              </a:solidFill>
              <a:round/>
              <a:headEnd/>
              <a:tailEnd/>
            </a:ln>
          </p:spPr>
          <p:txBody>
            <a:bodyPr wrap="none"/>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sz="2600"/>
            </a:p>
          </p:txBody>
        </p:sp>
        <p:sp>
          <p:nvSpPr>
            <p:cNvPr id="34835" name="Text Box 14">
              <a:extLst>
                <a:ext uri="{FF2B5EF4-FFF2-40B4-BE49-F238E27FC236}">
                  <a16:creationId xmlns:a16="http://schemas.microsoft.com/office/drawing/2014/main" id="{9648741D-FB0C-CDE6-9BC7-BBAE3F187801}"/>
                </a:ext>
              </a:extLst>
            </p:cNvPr>
            <p:cNvSpPr txBox="1">
              <a:spLocks noChangeArrowheads="1"/>
            </p:cNvSpPr>
            <p:nvPr/>
          </p:nvSpPr>
          <p:spPr bwMode="auto">
            <a:xfrm>
              <a:off x="1565" y="1842"/>
              <a:ext cx="862" cy="814"/>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vi-VN" sz="2600" b="1">
                  <a:solidFill>
                    <a:srgbClr val="0000FF"/>
                  </a:solidFill>
                </a:rPr>
                <a:t>    </a:t>
              </a:r>
              <a:r>
                <a:rPr lang="en-US" altLang="vi-VN" sz="2600" b="1">
                  <a:solidFill>
                    <a:srgbClr val="000C18"/>
                  </a:solidFill>
                </a:rPr>
                <a:t>Pha tiềm phát</a:t>
              </a:r>
            </a:p>
          </p:txBody>
        </p:sp>
      </p:grpSp>
      <p:sp>
        <p:nvSpPr>
          <p:cNvPr id="91151" name="Freeform 15">
            <a:extLst>
              <a:ext uri="{FF2B5EF4-FFF2-40B4-BE49-F238E27FC236}">
                <a16:creationId xmlns:a16="http://schemas.microsoft.com/office/drawing/2014/main" id="{89C563D7-10C1-BBB0-84F1-9B1F48609D58}"/>
              </a:ext>
            </a:extLst>
          </p:cNvPr>
          <p:cNvSpPr>
            <a:spLocks/>
          </p:cNvSpPr>
          <p:nvPr/>
        </p:nvSpPr>
        <p:spPr bwMode="auto">
          <a:xfrm>
            <a:off x="3733801" y="3089275"/>
            <a:ext cx="1743075" cy="1924050"/>
          </a:xfrm>
          <a:custGeom>
            <a:avLst/>
            <a:gdLst>
              <a:gd name="T0" fmla="*/ 0 w 1098"/>
              <a:gd name="T1" fmla="*/ 2147483647 h 1212"/>
              <a:gd name="T2" fmla="*/ 2147483647 w 1098"/>
              <a:gd name="T3" fmla="*/ 2147483647 h 1212"/>
              <a:gd name="T4" fmla="*/ 2147483647 w 1098"/>
              <a:gd name="T5" fmla="*/ 2147483647 h 1212"/>
              <a:gd name="T6" fmla="*/ 2147483647 w 1098"/>
              <a:gd name="T7" fmla="*/ 0 h 1212"/>
              <a:gd name="T8" fmla="*/ 0 60000 65536"/>
              <a:gd name="T9" fmla="*/ 0 60000 65536"/>
              <a:gd name="T10" fmla="*/ 0 60000 65536"/>
              <a:gd name="T11" fmla="*/ 0 60000 65536"/>
              <a:gd name="T12" fmla="*/ 0 w 1098"/>
              <a:gd name="T13" fmla="*/ 0 h 1212"/>
              <a:gd name="T14" fmla="*/ 1098 w 1098"/>
              <a:gd name="T15" fmla="*/ 1212 h 1212"/>
            </a:gdLst>
            <a:ahLst/>
            <a:cxnLst>
              <a:cxn ang="T8">
                <a:pos x="T0" y="T1"/>
              </a:cxn>
              <a:cxn ang="T9">
                <a:pos x="T2" y="T3"/>
              </a:cxn>
              <a:cxn ang="T10">
                <a:pos x="T4" y="T5"/>
              </a:cxn>
              <a:cxn ang="T11">
                <a:pos x="T6" y="T7"/>
              </a:cxn>
            </a:cxnLst>
            <a:rect l="T12" t="T13" r="T14" b="T15"/>
            <a:pathLst>
              <a:path w="1098" h="1212">
                <a:moveTo>
                  <a:pt x="0" y="1212"/>
                </a:moveTo>
                <a:lnTo>
                  <a:pt x="971" y="35"/>
                </a:lnTo>
                <a:lnTo>
                  <a:pt x="1032" y="12"/>
                </a:lnTo>
                <a:lnTo>
                  <a:pt x="1098" y="0"/>
                </a:lnTo>
              </a:path>
            </a:pathLst>
          </a:cu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sz="2600"/>
          </a:p>
        </p:txBody>
      </p:sp>
      <p:sp>
        <p:nvSpPr>
          <p:cNvPr id="91152" name="Line 16">
            <a:extLst>
              <a:ext uri="{FF2B5EF4-FFF2-40B4-BE49-F238E27FC236}">
                <a16:creationId xmlns:a16="http://schemas.microsoft.com/office/drawing/2014/main" id="{8C9BC4EE-E8D1-A3F3-386B-7F202D2626B9}"/>
              </a:ext>
            </a:extLst>
          </p:cNvPr>
          <p:cNvSpPr>
            <a:spLocks noChangeShapeType="1"/>
          </p:cNvSpPr>
          <p:nvPr/>
        </p:nvSpPr>
        <p:spPr bwMode="auto">
          <a:xfrm flipV="1">
            <a:off x="5257800" y="2293939"/>
            <a:ext cx="0" cy="30241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vi-VN"/>
          </a:p>
        </p:txBody>
      </p:sp>
      <p:sp>
        <p:nvSpPr>
          <p:cNvPr id="91153" name="Text Box 17">
            <a:extLst>
              <a:ext uri="{FF2B5EF4-FFF2-40B4-BE49-F238E27FC236}">
                <a16:creationId xmlns:a16="http://schemas.microsoft.com/office/drawing/2014/main" id="{D27C073E-06B2-8E6C-6DB2-E8DFA9DE95C9}"/>
              </a:ext>
            </a:extLst>
          </p:cNvPr>
          <p:cNvSpPr txBox="1">
            <a:spLocks noChangeArrowheads="1"/>
          </p:cNvSpPr>
          <p:nvPr/>
        </p:nvSpPr>
        <p:spPr bwMode="auto">
          <a:xfrm rot="18637764">
            <a:off x="3730626" y="2984501"/>
            <a:ext cx="1576387" cy="89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vi-VN" sz="2600" b="1">
                <a:solidFill>
                  <a:srgbClr val="000C18"/>
                </a:solidFill>
              </a:rPr>
              <a:t>Pha luỹ thừa</a:t>
            </a:r>
            <a:r>
              <a:rPr lang="en-US" altLang="vi-VN" sz="2600" b="1"/>
              <a:t> </a:t>
            </a:r>
            <a:endParaRPr lang="en-US" altLang="vi-VN" sz="2600" b="1">
              <a:solidFill>
                <a:srgbClr val="0000FF"/>
              </a:solidFill>
            </a:endParaRPr>
          </a:p>
        </p:txBody>
      </p:sp>
      <p:sp>
        <p:nvSpPr>
          <p:cNvPr id="91155" name="Text Box 19">
            <a:extLst>
              <a:ext uri="{FF2B5EF4-FFF2-40B4-BE49-F238E27FC236}">
                <a16:creationId xmlns:a16="http://schemas.microsoft.com/office/drawing/2014/main" id="{0EE90810-5911-4911-D0F6-8471F81C3D8D}"/>
              </a:ext>
            </a:extLst>
          </p:cNvPr>
          <p:cNvSpPr txBox="1">
            <a:spLocks noChangeArrowheads="1"/>
          </p:cNvSpPr>
          <p:nvPr/>
        </p:nvSpPr>
        <p:spPr bwMode="auto">
          <a:xfrm>
            <a:off x="2590800" y="5943601"/>
            <a:ext cx="754380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vi-VN" sz="2600" b="1">
                <a:solidFill>
                  <a:srgbClr val="CC0000"/>
                </a:solidFill>
              </a:rPr>
              <a:t>   Từ sơ đồ, hãy nhận xét số lượng tế bào theo thời gian trong pha lũy thừa ?</a:t>
            </a:r>
          </a:p>
        </p:txBody>
      </p:sp>
      <p:sp>
        <p:nvSpPr>
          <p:cNvPr id="91157" name="Text Box 21">
            <a:extLst>
              <a:ext uri="{FF2B5EF4-FFF2-40B4-BE49-F238E27FC236}">
                <a16:creationId xmlns:a16="http://schemas.microsoft.com/office/drawing/2014/main" id="{1337293C-0739-ACE1-7149-18BB564830CD}"/>
              </a:ext>
            </a:extLst>
          </p:cNvPr>
          <p:cNvSpPr txBox="1">
            <a:spLocks noChangeArrowheads="1"/>
          </p:cNvSpPr>
          <p:nvPr/>
        </p:nvSpPr>
        <p:spPr bwMode="auto">
          <a:xfrm>
            <a:off x="2895600" y="5943601"/>
            <a:ext cx="754380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vi-VN" sz="2600" b="1">
                <a:solidFill>
                  <a:srgbClr val="CC0000"/>
                </a:solidFill>
              </a:rPr>
              <a:t>Vì sao số lượng tế bào trong quần thể tăng nhanh ?</a:t>
            </a:r>
          </a:p>
        </p:txBody>
      </p:sp>
      <p:sp>
        <p:nvSpPr>
          <p:cNvPr id="91159" name="Text Box 23">
            <a:extLst>
              <a:ext uri="{FF2B5EF4-FFF2-40B4-BE49-F238E27FC236}">
                <a16:creationId xmlns:a16="http://schemas.microsoft.com/office/drawing/2014/main" id="{3FA7FF20-D172-7CB5-E03F-88F39CC8E8F6}"/>
              </a:ext>
            </a:extLst>
          </p:cNvPr>
          <p:cNvSpPr txBox="1">
            <a:spLocks noChangeArrowheads="1"/>
          </p:cNvSpPr>
          <p:nvPr/>
        </p:nvSpPr>
        <p:spPr bwMode="auto">
          <a:xfrm>
            <a:off x="4343400" y="6156326"/>
            <a:ext cx="48768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vi-VN" sz="2600" b="1">
                <a:solidFill>
                  <a:srgbClr val="CC0000"/>
                </a:solidFill>
              </a:rPr>
              <a:t>Đặc điểm của pha lũy thừa ?</a:t>
            </a:r>
          </a:p>
        </p:txBody>
      </p:sp>
      <p:sp>
        <p:nvSpPr>
          <p:cNvPr id="91162" name="Text Box 26">
            <a:extLst>
              <a:ext uri="{FF2B5EF4-FFF2-40B4-BE49-F238E27FC236}">
                <a16:creationId xmlns:a16="http://schemas.microsoft.com/office/drawing/2014/main" id="{B59709F3-8B95-5C95-68A3-6B6B1B7A4683}"/>
              </a:ext>
            </a:extLst>
          </p:cNvPr>
          <p:cNvSpPr txBox="1">
            <a:spLocks noChangeArrowheads="1"/>
          </p:cNvSpPr>
          <p:nvPr/>
        </p:nvSpPr>
        <p:spPr bwMode="auto">
          <a:xfrm>
            <a:off x="192506" y="850231"/>
            <a:ext cx="10246894"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vi-VN" sz="2600" b="1">
                <a:solidFill>
                  <a:srgbClr val="000C18"/>
                </a:solidFill>
              </a:rPr>
              <a:t> </a:t>
            </a:r>
            <a:r>
              <a:rPr lang="en-US" altLang="vi-VN" sz="2600" b="1">
                <a:solidFill>
                  <a:srgbClr val="FF0000"/>
                </a:solidFill>
                <a:sym typeface="Wingdings" panose="05000000000000000000" pitchFamily="2" charset="2"/>
              </a:rPr>
              <a:t></a:t>
            </a:r>
            <a:r>
              <a:rPr lang="en-US" altLang="vi-VN" sz="2600" b="1">
                <a:solidFill>
                  <a:srgbClr val="000C18"/>
                </a:solidFill>
              </a:rPr>
              <a:t> - Số lượng tế bào trong quần thể </a:t>
            </a:r>
            <a:r>
              <a:rPr lang="en-US" altLang="vi-VN" sz="2600" b="1" i="1" u="sng">
                <a:solidFill>
                  <a:srgbClr val="0000CC"/>
                </a:solidFill>
              </a:rPr>
              <a:t>tăng lên rất nhanh</a:t>
            </a:r>
            <a:r>
              <a:rPr lang="en-US" altLang="vi-VN" sz="2600" b="1">
                <a:solidFill>
                  <a:srgbClr val="000C18"/>
                </a:solidFill>
              </a:rPr>
              <a:t> vì vi khuẩn sinh trưởng với </a:t>
            </a:r>
            <a:r>
              <a:rPr lang="en-US" altLang="vi-VN" sz="2600" b="1" i="1" u="sng">
                <a:solidFill>
                  <a:srgbClr val="0000CC"/>
                </a:solidFill>
              </a:rPr>
              <a:t>tốc độ lớn nhất và không đổi.</a:t>
            </a:r>
          </a:p>
        </p:txBody>
      </p:sp>
      <p:sp>
        <p:nvSpPr>
          <p:cNvPr id="91163" name="AutoShape 27">
            <a:hlinkClick r:id="" action="ppaction://noaction" highlightClick="1"/>
            <a:extLst>
              <a:ext uri="{FF2B5EF4-FFF2-40B4-BE49-F238E27FC236}">
                <a16:creationId xmlns:a16="http://schemas.microsoft.com/office/drawing/2014/main" id="{10DD0457-469D-CEEC-4772-3A0A487895A5}"/>
              </a:ext>
            </a:extLst>
          </p:cNvPr>
          <p:cNvSpPr>
            <a:spLocks noChangeArrowheads="1"/>
          </p:cNvSpPr>
          <p:nvPr/>
        </p:nvSpPr>
        <p:spPr bwMode="auto">
          <a:xfrm>
            <a:off x="1981200" y="6096000"/>
            <a:ext cx="533400" cy="685800"/>
          </a:xfrm>
          <a:prstGeom prst="actionButtonHelp">
            <a:avLst/>
          </a:prstGeom>
          <a:solidFill>
            <a:schemeClr val="accent1"/>
          </a:solidFill>
          <a:ln w="12700">
            <a:solidFill>
              <a:srgbClr val="000000"/>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sz="26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91140"/>
                                        </p:tgtEl>
                                        <p:attrNameLst>
                                          <p:attrName>style.visibility</p:attrName>
                                        </p:attrNameLst>
                                      </p:cBhvr>
                                      <p:to>
                                        <p:strVal val="visible"/>
                                      </p:to>
                                    </p:set>
                                    <p:animEffect transition="in" filter="fade">
                                      <p:cBhvr>
                                        <p:cTn id="7" dur="800" decel="100000"/>
                                        <p:tgtEl>
                                          <p:spTgt spid="91140"/>
                                        </p:tgtEl>
                                      </p:cBhvr>
                                    </p:animEffect>
                                    <p:anim calcmode="lin" valueType="num">
                                      <p:cBhvr>
                                        <p:cTn id="8" dur="800" decel="100000" fill="hold"/>
                                        <p:tgtEl>
                                          <p:spTgt spid="91140"/>
                                        </p:tgtEl>
                                        <p:attrNameLst>
                                          <p:attrName>style.rotation</p:attrName>
                                        </p:attrNameLst>
                                      </p:cBhvr>
                                      <p:tavLst>
                                        <p:tav tm="0">
                                          <p:val>
                                            <p:fltVal val="-90"/>
                                          </p:val>
                                        </p:tav>
                                        <p:tav tm="100000">
                                          <p:val>
                                            <p:fltVal val="0"/>
                                          </p:val>
                                        </p:tav>
                                      </p:tavLst>
                                    </p:anim>
                                    <p:anim calcmode="lin" valueType="num">
                                      <p:cBhvr>
                                        <p:cTn id="9" dur="800" decel="100000" fill="hold"/>
                                        <p:tgtEl>
                                          <p:spTgt spid="91140"/>
                                        </p:tgtEl>
                                        <p:attrNameLst>
                                          <p:attrName>ppt_x</p:attrName>
                                        </p:attrNameLst>
                                      </p:cBhvr>
                                      <p:tavLst>
                                        <p:tav tm="0">
                                          <p:val>
                                            <p:strVal val="#ppt_x+0.4"/>
                                          </p:val>
                                        </p:tav>
                                        <p:tav tm="100000">
                                          <p:val>
                                            <p:strVal val="#ppt_x-0.05"/>
                                          </p:val>
                                        </p:tav>
                                      </p:tavLst>
                                    </p:anim>
                                    <p:anim calcmode="lin" valueType="num">
                                      <p:cBhvr>
                                        <p:cTn id="10" dur="800" decel="100000" fill="hold"/>
                                        <p:tgtEl>
                                          <p:spTgt spid="91140"/>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91140"/>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91140"/>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3" fill="hold" grpId="0" nodeType="clickEffect">
                                  <p:stCondLst>
                                    <p:cond delay="0"/>
                                  </p:stCondLst>
                                  <p:childTnLst>
                                    <p:set>
                                      <p:cBhvr>
                                        <p:cTn id="21" dur="1" fill="hold">
                                          <p:stCondLst>
                                            <p:cond delay="0"/>
                                          </p:stCondLst>
                                        </p:cTn>
                                        <p:tgtEl>
                                          <p:spTgt spid="91151"/>
                                        </p:tgtEl>
                                        <p:attrNameLst>
                                          <p:attrName>style.visibility</p:attrName>
                                        </p:attrNameLst>
                                      </p:cBhvr>
                                      <p:to>
                                        <p:strVal val="visible"/>
                                      </p:to>
                                    </p:set>
                                    <p:animEffect transition="in" filter="strips(upRight)">
                                      <p:cBhvr>
                                        <p:cTn id="22" dur="2000"/>
                                        <p:tgtEl>
                                          <p:spTgt spid="91151"/>
                                        </p:tgtEl>
                                      </p:cBhvr>
                                    </p:animEffect>
                                  </p:childTnLst>
                                </p:cTn>
                              </p:par>
                            </p:childTnLst>
                          </p:cTn>
                        </p:par>
                        <p:par>
                          <p:cTn id="23" fill="hold" nodeType="afterGroup">
                            <p:stCondLst>
                              <p:cond delay="2000"/>
                            </p:stCondLst>
                            <p:childTnLst>
                              <p:par>
                                <p:cTn id="24" presetID="18" presetClass="entr" presetSubtype="9" fill="hold" nodeType="afterEffect">
                                  <p:stCondLst>
                                    <p:cond delay="0"/>
                                  </p:stCondLst>
                                  <p:childTnLst>
                                    <p:set>
                                      <p:cBhvr>
                                        <p:cTn id="25" dur="1" fill="hold">
                                          <p:stCondLst>
                                            <p:cond delay="0"/>
                                          </p:stCondLst>
                                        </p:cTn>
                                        <p:tgtEl>
                                          <p:spTgt spid="91152"/>
                                        </p:tgtEl>
                                        <p:attrNameLst>
                                          <p:attrName>style.visibility</p:attrName>
                                        </p:attrNameLst>
                                      </p:cBhvr>
                                      <p:to>
                                        <p:strVal val="visible"/>
                                      </p:to>
                                    </p:set>
                                    <p:animEffect transition="in" filter="strips(upLeft)">
                                      <p:cBhvr>
                                        <p:cTn id="26" dur="500"/>
                                        <p:tgtEl>
                                          <p:spTgt spid="91152"/>
                                        </p:tgtEl>
                                      </p:cBhvr>
                                    </p:animEffect>
                                  </p:childTnLst>
                                </p:cTn>
                              </p:par>
                            </p:childTnLst>
                          </p:cTn>
                        </p:par>
                        <p:par>
                          <p:cTn id="27" fill="hold" nodeType="afterGroup">
                            <p:stCondLst>
                              <p:cond delay="2500"/>
                            </p:stCondLst>
                            <p:childTnLst>
                              <p:par>
                                <p:cTn id="28" presetID="41" presetClass="entr" presetSubtype="0" fill="hold" grpId="0" nodeType="afterEffect">
                                  <p:stCondLst>
                                    <p:cond delay="0"/>
                                  </p:stCondLst>
                                  <p:iterate type="lt">
                                    <p:tmPct val="10000"/>
                                  </p:iterate>
                                  <p:childTnLst>
                                    <p:set>
                                      <p:cBhvr>
                                        <p:cTn id="29" dur="1" fill="hold">
                                          <p:stCondLst>
                                            <p:cond delay="0"/>
                                          </p:stCondLst>
                                        </p:cTn>
                                        <p:tgtEl>
                                          <p:spTgt spid="91153"/>
                                        </p:tgtEl>
                                        <p:attrNameLst>
                                          <p:attrName>style.visibility</p:attrName>
                                        </p:attrNameLst>
                                      </p:cBhvr>
                                      <p:to>
                                        <p:strVal val="visible"/>
                                      </p:to>
                                    </p:set>
                                    <p:anim calcmode="lin" valueType="num">
                                      <p:cBhvr>
                                        <p:cTn id="30" dur="500" fill="hold"/>
                                        <p:tgtEl>
                                          <p:spTgt spid="91153"/>
                                        </p:tgtEl>
                                        <p:attrNameLst>
                                          <p:attrName>ppt_x</p:attrName>
                                        </p:attrNameLst>
                                      </p:cBhvr>
                                      <p:tavLst>
                                        <p:tav tm="0">
                                          <p:val>
                                            <p:strVal val="#ppt_x"/>
                                          </p:val>
                                        </p:tav>
                                        <p:tav tm="50000">
                                          <p:val>
                                            <p:strVal val="#ppt_x+.1"/>
                                          </p:val>
                                        </p:tav>
                                        <p:tav tm="100000">
                                          <p:val>
                                            <p:strVal val="#ppt_x"/>
                                          </p:val>
                                        </p:tav>
                                      </p:tavLst>
                                    </p:anim>
                                    <p:anim calcmode="lin" valueType="num">
                                      <p:cBhvr>
                                        <p:cTn id="31" dur="500" fill="hold"/>
                                        <p:tgtEl>
                                          <p:spTgt spid="91153"/>
                                        </p:tgtEl>
                                        <p:attrNameLst>
                                          <p:attrName>ppt_y</p:attrName>
                                        </p:attrNameLst>
                                      </p:cBhvr>
                                      <p:tavLst>
                                        <p:tav tm="0">
                                          <p:val>
                                            <p:strVal val="#ppt_y"/>
                                          </p:val>
                                        </p:tav>
                                        <p:tav tm="100000">
                                          <p:val>
                                            <p:strVal val="#ppt_y"/>
                                          </p:val>
                                        </p:tav>
                                      </p:tavLst>
                                    </p:anim>
                                    <p:anim calcmode="lin" valueType="num">
                                      <p:cBhvr>
                                        <p:cTn id="32" dur="500" fill="hold"/>
                                        <p:tgtEl>
                                          <p:spTgt spid="91153"/>
                                        </p:tgtEl>
                                        <p:attrNameLst>
                                          <p:attrName>ppt_h</p:attrName>
                                        </p:attrNameLst>
                                      </p:cBhvr>
                                      <p:tavLst>
                                        <p:tav tm="0">
                                          <p:val>
                                            <p:strVal val="#ppt_h/10"/>
                                          </p:val>
                                        </p:tav>
                                        <p:tav tm="50000">
                                          <p:val>
                                            <p:strVal val="#ppt_h+.01"/>
                                          </p:val>
                                        </p:tav>
                                        <p:tav tm="100000">
                                          <p:val>
                                            <p:strVal val="#ppt_h"/>
                                          </p:val>
                                        </p:tav>
                                      </p:tavLst>
                                    </p:anim>
                                    <p:anim calcmode="lin" valueType="num">
                                      <p:cBhvr>
                                        <p:cTn id="33" dur="500" fill="hold"/>
                                        <p:tgtEl>
                                          <p:spTgt spid="91153"/>
                                        </p:tgtEl>
                                        <p:attrNameLst>
                                          <p:attrName>ppt_w</p:attrName>
                                        </p:attrNameLst>
                                      </p:cBhvr>
                                      <p:tavLst>
                                        <p:tav tm="0">
                                          <p:val>
                                            <p:strVal val="#ppt_w/10"/>
                                          </p:val>
                                        </p:tav>
                                        <p:tav tm="50000">
                                          <p:val>
                                            <p:strVal val="#ppt_w+.01"/>
                                          </p:val>
                                        </p:tav>
                                        <p:tav tm="100000">
                                          <p:val>
                                            <p:strVal val="#ppt_w"/>
                                          </p:val>
                                        </p:tav>
                                      </p:tavLst>
                                    </p:anim>
                                    <p:animEffect transition="in" filter="fade">
                                      <p:cBhvr>
                                        <p:cTn id="34" dur="500" tmFilter="0,0; .5, 1; 1, 1"/>
                                        <p:tgtEl>
                                          <p:spTgt spid="91153"/>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30" presetClass="entr" presetSubtype="0" fill="hold" grpId="0" nodeType="clickEffect">
                                  <p:stCondLst>
                                    <p:cond delay="0"/>
                                  </p:stCondLst>
                                  <p:childTnLst>
                                    <p:set>
                                      <p:cBhvr>
                                        <p:cTn id="38" dur="1" fill="hold">
                                          <p:stCondLst>
                                            <p:cond delay="0"/>
                                          </p:stCondLst>
                                        </p:cTn>
                                        <p:tgtEl>
                                          <p:spTgt spid="91155"/>
                                        </p:tgtEl>
                                        <p:attrNameLst>
                                          <p:attrName>style.visibility</p:attrName>
                                        </p:attrNameLst>
                                      </p:cBhvr>
                                      <p:to>
                                        <p:strVal val="visible"/>
                                      </p:to>
                                    </p:set>
                                    <p:animEffect transition="in" filter="fade">
                                      <p:cBhvr>
                                        <p:cTn id="39" dur="800" decel="100000"/>
                                        <p:tgtEl>
                                          <p:spTgt spid="91155"/>
                                        </p:tgtEl>
                                      </p:cBhvr>
                                    </p:animEffect>
                                    <p:anim calcmode="lin" valueType="num">
                                      <p:cBhvr>
                                        <p:cTn id="40" dur="800" decel="100000" fill="hold"/>
                                        <p:tgtEl>
                                          <p:spTgt spid="91155"/>
                                        </p:tgtEl>
                                        <p:attrNameLst>
                                          <p:attrName>style.rotation</p:attrName>
                                        </p:attrNameLst>
                                      </p:cBhvr>
                                      <p:tavLst>
                                        <p:tav tm="0">
                                          <p:val>
                                            <p:fltVal val="-90"/>
                                          </p:val>
                                        </p:tav>
                                        <p:tav tm="100000">
                                          <p:val>
                                            <p:fltVal val="0"/>
                                          </p:val>
                                        </p:tav>
                                      </p:tavLst>
                                    </p:anim>
                                    <p:anim calcmode="lin" valueType="num">
                                      <p:cBhvr>
                                        <p:cTn id="41" dur="800" decel="100000" fill="hold"/>
                                        <p:tgtEl>
                                          <p:spTgt spid="91155"/>
                                        </p:tgtEl>
                                        <p:attrNameLst>
                                          <p:attrName>ppt_x</p:attrName>
                                        </p:attrNameLst>
                                      </p:cBhvr>
                                      <p:tavLst>
                                        <p:tav tm="0">
                                          <p:val>
                                            <p:strVal val="#ppt_x+0.4"/>
                                          </p:val>
                                        </p:tav>
                                        <p:tav tm="100000">
                                          <p:val>
                                            <p:strVal val="#ppt_x-0.05"/>
                                          </p:val>
                                        </p:tav>
                                      </p:tavLst>
                                    </p:anim>
                                    <p:anim calcmode="lin" valueType="num">
                                      <p:cBhvr>
                                        <p:cTn id="42" dur="800" decel="100000" fill="hold"/>
                                        <p:tgtEl>
                                          <p:spTgt spid="91155"/>
                                        </p:tgtEl>
                                        <p:attrNameLst>
                                          <p:attrName>ppt_y</p:attrName>
                                        </p:attrNameLst>
                                      </p:cBhvr>
                                      <p:tavLst>
                                        <p:tav tm="0">
                                          <p:val>
                                            <p:strVal val="#ppt_y-0.4"/>
                                          </p:val>
                                        </p:tav>
                                        <p:tav tm="100000">
                                          <p:val>
                                            <p:strVal val="#ppt_y+0.1"/>
                                          </p:val>
                                        </p:tav>
                                      </p:tavLst>
                                    </p:anim>
                                    <p:anim calcmode="lin" valueType="num">
                                      <p:cBhvr>
                                        <p:cTn id="43" dur="200" accel="100000" fill="hold">
                                          <p:stCondLst>
                                            <p:cond delay="800"/>
                                          </p:stCondLst>
                                        </p:cTn>
                                        <p:tgtEl>
                                          <p:spTgt spid="91155"/>
                                        </p:tgtEl>
                                        <p:attrNameLst>
                                          <p:attrName>ppt_x</p:attrName>
                                        </p:attrNameLst>
                                      </p:cBhvr>
                                      <p:tavLst>
                                        <p:tav tm="0">
                                          <p:val>
                                            <p:strVal val="#ppt_x-0.05"/>
                                          </p:val>
                                        </p:tav>
                                        <p:tav tm="100000">
                                          <p:val>
                                            <p:strVal val="#ppt_x"/>
                                          </p:val>
                                        </p:tav>
                                      </p:tavLst>
                                    </p:anim>
                                    <p:anim calcmode="lin" valueType="num">
                                      <p:cBhvr>
                                        <p:cTn id="44" dur="200" accel="100000" fill="hold">
                                          <p:stCondLst>
                                            <p:cond delay="800"/>
                                          </p:stCondLst>
                                        </p:cTn>
                                        <p:tgtEl>
                                          <p:spTgt spid="91155"/>
                                        </p:tgtEl>
                                        <p:attrNameLst>
                                          <p:attrName>ppt_y</p:attrName>
                                        </p:attrNameLst>
                                      </p:cBhvr>
                                      <p:tavLst>
                                        <p:tav tm="0">
                                          <p:val>
                                            <p:strVal val="#ppt_y+0.1"/>
                                          </p:val>
                                        </p:tav>
                                        <p:tav tm="100000">
                                          <p:val>
                                            <p:strVal val="#ppt_y"/>
                                          </p:val>
                                        </p:tav>
                                      </p:tavLst>
                                    </p:anim>
                                  </p:childTnLst>
                                </p:cTn>
                              </p:par>
                              <p:par>
                                <p:cTn id="45" presetID="4" presetClass="entr" presetSubtype="16" fill="hold" grpId="0" nodeType="withEffect">
                                  <p:stCondLst>
                                    <p:cond delay="0"/>
                                  </p:stCondLst>
                                  <p:childTnLst>
                                    <p:set>
                                      <p:cBhvr>
                                        <p:cTn id="46" dur="1" fill="hold">
                                          <p:stCondLst>
                                            <p:cond delay="0"/>
                                          </p:stCondLst>
                                        </p:cTn>
                                        <p:tgtEl>
                                          <p:spTgt spid="91163"/>
                                        </p:tgtEl>
                                        <p:attrNameLst>
                                          <p:attrName>style.visibility</p:attrName>
                                        </p:attrNameLst>
                                      </p:cBhvr>
                                      <p:to>
                                        <p:strVal val="visible"/>
                                      </p:to>
                                    </p:set>
                                    <p:animEffect transition="in" filter="box(in)">
                                      <p:cBhvr>
                                        <p:cTn id="47" dur="500"/>
                                        <p:tgtEl>
                                          <p:spTgt spid="91163"/>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3" presetClass="exit" presetSubtype="32" fill="hold" grpId="1" nodeType="clickEffect">
                                  <p:stCondLst>
                                    <p:cond delay="0"/>
                                  </p:stCondLst>
                                  <p:childTnLst>
                                    <p:anim calcmode="lin" valueType="num">
                                      <p:cBhvr>
                                        <p:cTn id="51" dur="500"/>
                                        <p:tgtEl>
                                          <p:spTgt spid="91155"/>
                                        </p:tgtEl>
                                        <p:attrNameLst>
                                          <p:attrName>ppt_w</p:attrName>
                                        </p:attrNameLst>
                                      </p:cBhvr>
                                      <p:tavLst>
                                        <p:tav tm="0">
                                          <p:val>
                                            <p:strVal val="ppt_w"/>
                                          </p:val>
                                        </p:tav>
                                        <p:tav tm="100000">
                                          <p:val>
                                            <p:fltVal val="0"/>
                                          </p:val>
                                        </p:tav>
                                      </p:tavLst>
                                    </p:anim>
                                    <p:anim calcmode="lin" valueType="num">
                                      <p:cBhvr>
                                        <p:cTn id="52" dur="500"/>
                                        <p:tgtEl>
                                          <p:spTgt spid="91155"/>
                                        </p:tgtEl>
                                        <p:attrNameLst>
                                          <p:attrName>ppt_h</p:attrName>
                                        </p:attrNameLst>
                                      </p:cBhvr>
                                      <p:tavLst>
                                        <p:tav tm="0">
                                          <p:val>
                                            <p:strVal val="ppt_h"/>
                                          </p:val>
                                        </p:tav>
                                        <p:tav tm="100000">
                                          <p:val>
                                            <p:fltVal val="0"/>
                                          </p:val>
                                        </p:tav>
                                      </p:tavLst>
                                    </p:anim>
                                    <p:set>
                                      <p:cBhvr>
                                        <p:cTn id="53" dur="1" fill="hold">
                                          <p:stCondLst>
                                            <p:cond delay="499"/>
                                          </p:stCondLst>
                                        </p:cTn>
                                        <p:tgtEl>
                                          <p:spTgt spid="91155"/>
                                        </p:tgtEl>
                                        <p:attrNameLst>
                                          <p:attrName>style.visibility</p:attrName>
                                        </p:attrNameLst>
                                      </p:cBhvr>
                                      <p:to>
                                        <p:strVal val="hidden"/>
                                      </p:to>
                                    </p:set>
                                  </p:childTnLst>
                                </p:cTn>
                              </p:par>
                            </p:childTnLst>
                          </p:cTn>
                        </p:par>
                      </p:childTnLst>
                    </p:cTn>
                  </p:par>
                  <p:par>
                    <p:cTn id="54" fill="hold" nodeType="clickPar">
                      <p:stCondLst>
                        <p:cond delay="indefinite"/>
                      </p:stCondLst>
                      <p:childTnLst>
                        <p:par>
                          <p:cTn id="55" fill="hold" nodeType="withGroup">
                            <p:stCondLst>
                              <p:cond delay="0"/>
                            </p:stCondLst>
                            <p:childTnLst>
                              <p:par>
                                <p:cTn id="56" presetID="23" presetClass="entr" presetSubtype="16" fill="hold" grpId="0" nodeType="clickEffect">
                                  <p:stCondLst>
                                    <p:cond delay="0"/>
                                  </p:stCondLst>
                                  <p:childTnLst>
                                    <p:set>
                                      <p:cBhvr>
                                        <p:cTn id="57" dur="1" fill="hold">
                                          <p:stCondLst>
                                            <p:cond delay="0"/>
                                          </p:stCondLst>
                                        </p:cTn>
                                        <p:tgtEl>
                                          <p:spTgt spid="91157"/>
                                        </p:tgtEl>
                                        <p:attrNameLst>
                                          <p:attrName>style.visibility</p:attrName>
                                        </p:attrNameLst>
                                      </p:cBhvr>
                                      <p:to>
                                        <p:strVal val="visible"/>
                                      </p:to>
                                    </p:set>
                                    <p:anim calcmode="lin" valueType="num">
                                      <p:cBhvr>
                                        <p:cTn id="58" dur="500" fill="hold"/>
                                        <p:tgtEl>
                                          <p:spTgt spid="91157"/>
                                        </p:tgtEl>
                                        <p:attrNameLst>
                                          <p:attrName>ppt_w</p:attrName>
                                        </p:attrNameLst>
                                      </p:cBhvr>
                                      <p:tavLst>
                                        <p:tav tm="0">
                                          <p:val>
                                            <p:fltVal val="0"/>
                                          </p:val>
                                        </p:tav>
                                        <p:tav tm="100000">
                                          <p:val>
                                            <p:strVal val="#ppt_w"/>
                                          </p:val>
                                        </p:tav>
                                      </p:tavLst>
                                    </p:anim>
                                    <p:anim calcmode="lin" valueType="num">
                                      <p:cBhvr>
                                        <p:cTn id="59" dur="500" fill="hold"/>
                                        <p:tgtEl>
                                          <p:spTgt spid="91157"/>
                                        </p:tgtEl>
                                        <p:attrNameLst>
                                          <p:attrName>ppt_h</p:attrName>
                                        </p:attrNameLst>
                                      </p:cBhvr>
                                      <p:tavLst>
                                        <p:tav tm="0">
                                          <p:val>
                                            <p:fltVal val="0"/>
                                          </p:val>
                                        </p:tav>
                                        <p:tav tm="100000">
                                          <p:val>
                                            <p:strVal val="#ppt_h"/>
                                          </p:val>
                                        </p:tav>
                                      </p:tavLst>
                                    </p:anim>
                                  </p:childTnLst>
                                </p:cTn>
                              </p:par>
                            </p:childTnLst>
                          </p:cTn>
                        </p:par>
                      </p:childTnLst>
                    </p:cTn>
                  </p:par>
                  <p:par>
                    <p:cTn id="60" fill="hold" nodeType="clickPar">
                      <p:stCondLst>
                        <p:cond delay="indefinite"/>
                      </p:stCondLst>
                      <p:childTnLst>
                        <p:par>
                          <p:cTn id="61" fill="hold" nodeType="withGroup">
                            <p:stCondLst>
                              <p:cond delay="0"/>
                            </p:stCondLst>
                            <p:childTnLst>
                              <p:par>
                                <p:cTn id="62" presetID="23" presetClass="exit" presetSubtype="32" fill="hold" grpId="1" nodeType="clickEffect">
                                  <p:stCondLst>
                                    <p:cond delay="0"/>
                                  </p:stCondLst>
                                  <p:childTnLst>
                                    <p:anim calcmode="lin" valueType="num">
                                      <p:cBhvr>
                                        <p:cTn id="63" dur="500"/>
                                        <p:tgtEl>
                                          <p:spTgt spid="91157"/>
                                        </p:tgtEl>
                                        <p:attrNameLst>
                                          <p:attrName>ppt_w</p:attrName>
                                        </p:attrNameLst>
                                      </p:cBhvr>
                                      <p:tavLst>
                                        <p:tav tm="0">
                                          <p:val>
                                            <p:strVal val="ppt_w"/>
                                          </p:val>
                                        </p:tav>
                                        <p:tav tm="100000">
                                          <p:val>
                                            <p:fltVal val="0"/>
                                          </p:val>
                                        </p:tav>
                                      </p:tavLst>
                                    </p:anim>
                                    <p:anim calcmode="lin" valueType="num">
                                      <p:cBhvr>
                                        <p:cTn id="64" dur="500"/>
                                        <p:tgtEl>
                                          <p:spTgt spid="91157"/>
                                        </p:tgtEl>
                                        <p:attrNameLst>
                                          <p:attrName>ppt_h</p:attrName>
                                        </p:attrNameLst>
                                      </p:cBhvr>
                                      <p:tavLst>
                                        <p:tav tm="0">
                                          <p:val>
                                            <p:strVal val="ppt_h"/>
                                          </p:val>
                                        </p:tav>
                                        <p:tav tm="100000">
                                          <p:val>
                                            <p:fltVal val="0"/>
                                          </p:val>
                                        </p:tav>
                                      </p:tavLst>
                                    </p:anim>
                                    <p:set>
                                      <p:cBhvr>
                                        <p:cTn id="65" dur="1" fill="hold">
                                          <p:stCondLst>
                                            <p:cond delay="499"/>
                                          </p:stCondLst>
                                        </p:cTn>
                                        <p:tgtEl>
                                          <p:spTgt spid="91157"/>
                                        </p:tgtEl>
                                        <p:attrNameLst>
                                          <p:attrName>style.visibility</p:attrName>
                                        </p:attrNameLst>
                                      </p:cBhvr>
                                      <p:to>
                                        <p:strVal val="hidden"/>
                                      </p:to>
                                    </p:set>
                                  </p:childTnLst>
                                </p:cTn>
                              </p:par>
                            </p:childTnLst>
                          </p:cTn>
                        </p:par>
                      </p:childTnLst>
                    </p:cTn>
                  </p:par>
                  <p:par>
                    <p:cTn id="66" fill="hold" nodeType="clickPar">
                      <p:stCondLst>
                        <p:cond delay="indefinite"/>
                      </p:stCondLst>
                      <p:childTnLst>
                        <p:par>
                          <p:cTn id="67" fill="hold" nodeType="withGroup">
                            <p:stCondLst>
                              <p:cond delay="0"/>
                            </p:stCondLst>
                            <p:childTnLst>
                              <p:par>
                                <p:cTn id="68" presetID="30" presetClass="entr" presetSubtype="0" fill="hold" grpId="0" nodeType="clickEffect">
                                  <p:stCondLst>
                                    <p:cond delay="0"/>
                                  </p:stCondLst>
                                  <p:childTnLst>
                                    <p:set>
                                      <p:cBhvr>
                                        <p:cTn id="69" dur="1" fill="hold">
                                          <p:stCondLst>
                                            <p:cond delay="0"/>
                                          </p:stCondLst>
                                        </p:cTn>
                                        <p:tgtEl>
                                          <p:spTgt spid="91159"/>
                                        </p:tgtEl>
                                        <p:attrNameLst>
                                          <p:attrName>style.visibility</p:attrName>
                                        </p:attrNameLst>
                                      </p:cBhvr>
                                      <p:to>
                                        <p:strVal val="visible"/>
                                      </p:to>
                                    </p:set>
                                    <p:animEffect transition="in" filter="fade">
                                      <p:cBhvr>
                                        <p:cTn id="70" dur="800" decel="100000"/>
                                        <p:tgtEl>
                                          <p:spTgt spid="91159"/>
                                        </p:tgtEl>
                                      </p:cBhvr>
                                    </p:animEffect>
                                    <p:anim calcmode="lin" valueType="num">
                                      <p:cBhvr>
                                        <p:cTn id="71" dur="800" decel="100000" fill="hold"/>
                                        <p:tgtEl>
                                          <p:spTgt spid="91159"/>
                                        </p:tgtEl>
                                        <p:attrNameLst>
                                          <p:attrName>style.rotation</p:attrName>
                                        </p:attrNameLst>
                                      </p:cBhvr>
                                      <p:tavLst>
                                        <p:tav tm="0">
                                          <p:val>
                                            <p:fltVal val="-90"/>
                                          </p:val>
                                        </p:tav>
                                        <p:tav tm="100000">
                                          <p:val>
                                            <p:fltVal val="0"/>
                                          </p:val>
                                        </p:tav>
                                      </p:tavLst>
                                    </p:anim>
                                    <p:anim calcmode="lin" valueType="num">
                                      <p:cBhvr>
                                        <p:cTn id="72" dur="800" decel="100000" fill="hold"/>
                                        <p:tgtEl>
                                          <p:spTgt spid="91159"/>
                                        </p:tgtEl>
                                        <p:attrNameLst>
                                          <p:attrName>ppt_x</p:attrName>
                                        </p:attrNameLst>
                                      </p:cBhvr>
                                      <p:tavLst>
                                        <p:tav tm="0">
                                          <p:val>
                                            <p:strVal val="#ppt_x+0.4"/>
                                          </p:val>
                                        </p:tav>
                                        <p:tav tm="100000">
                                          <p:val>
                                            <p:strVal val="#ppt_x-0.05"/>
                                          </p:val>
                                        </p:tav>
                                      </p:tavLst>
                                    </p:anim>
                                    <p:anim calcmode="lin" valueType="num">
                                      <p:cBhvr>
                                        <p:cTn id="73" dur="800" decel="100000" fill="hold"/>
                                        <p:tgtEl>
                                          <p:spTgt spid="91159"/>
                                        </p:tgtEl>
                                        <p:attrNameLst>
                                          <p:attrName>ppt_y</p:attrName>
                                        </p:attrNameLst>
                                      </p:cBhvr>
                                      <p:tavLst>
                                        <p:tav tm="0">
                                          <p:val>
                                            <p:strVal val="#ppt_y-0.4"/>
                                          </p:val>
                                        </p:tav>
                                        <p:tav tm="100000">
                                          <p:val>
                                            <p:strVal val="#ppt_y+0.1"/>
                                          </p:val>
                                        </p:tav>
                                      </p:tavLst>
                                    </p:anim>
                                    <p:anim calcmode="lin" valueType="num">
                                      <p:cBhvr>
                                        <p:cTn id="74" dur="200" accel="100000" fill="hold">
                                          <p:stCondLst>
                                            <p:cond delay="800"/>
                                          </p:stCondLst>
                                        </p:cTn>
                                        <p:tgtEl>
                                          <p:spTgt spid="91159"/>
                                        </p:tgtEl>
                                        <p:attrNameLst>
                                          <p:attrName>ppt_x</p:attrName>
                                        </p:attrNameLst>
                                      </p:cBhvr>
                                      <p:tavLst>
                                        <p:tav tm="0">
                                          <p:val>
                                            <p:strVal val="#ppt_x-0.05"/>
                                          </p:val>
                                        </p:tav>
                                        <p:tav tm="100000">
                                          <p:val>
                                            <p:strVal val="#ppt_x"/>
                                          </p:val>
                                        </p:tav>
                                      </p:tavLst>
                                    </p:anim>
                                    <p:anim calcmode="lin" valueType="num">
                                      <p:cBhvr>
                                        <p:cTn id="75" dur="200" accel="100000" fill="hold">
                                          <p:stCondLst>
                                            <p:cond delay="800"/>
                                          </p:stCondLst>
                                        </p:cTn>
                                        <p:tgtEl>
                                          <p:spTgt spid="91159"/>
                                        </p:tgtEl>
                                        <p:attrNameLst>
                                          <p:attrName>ppt_y</p:attrName>
                                        </p:attrNameLst>
                                      </p:cBhvr>
                                      <p:tavLst>
                                        <p:tav tm="0">
                                          <p:val>
                                            <p:strVal val="#ppt_y+0.1"/>
                                          </p:val>
                                        </p:tav>
                                        <p:tav tm="100000">
                                          <p:val>
                                            <p:strVal val="#ppt_y"/>
                                          </p:val>
                                        </p:tav>
                                      </p:tavLst>
                                    </p:anim>
                                  </p:childTnLst>
                                </p:cTn>
                              </p:par>
                            </p:childTnLst>
                          </p:cTn>
                        </p:par>
                      </p:childTnLst>
                    </p:cTn>
                  </p:par>
                  <p:par>
                    <p:cTn id="76" fill="hold" nodeType="clickPar">
                      <p:stCondLst>
                        <p:cond delay="indefinite"/>
                      </p:stCondLst>
                      <p:childTnLst>
                        <p:par>
                          <p:cTn id="77" fill="hold" nodeType="withGroup">
                            <p:stCondLst>
                              <p:cond delay="0"/>
                            </p:stCondLst>
                            <p:childTnLst>
                              <p:par>
                                <p:cTn id="78" presetID="27" presetClass="entr" presetSubtype="0" fill="hold" grpId="0" nodeType="clickEffect">
                                  <p:stCondLst>
                                    <p:cond delay="0"/>
                                  </p:stCondLst>
                                  <p:iterate type="lt">
                                    <p:tmPct val="50000"/>
                                  </p:iterate>
                                  <p:childTnLst>
                                    <p:set>
                                      <p:cBhvr>
                                        <p:cTn id="79" dur="1" fill="hold">
                                          <p:stCondLst>
                                            <p:cond delay="0"/>
                                          </p:stCondLst>
                                        </p:cTn>
                                        <p:tgtEl>
                                          <p:spTgt spid="91162"/>
                                        </p:tgtEl>
                                        <p:attrNameLst>
                                          <p:attrName>style.visibility</p:attrName>
                                        </p:attrNameLst>
                                      </p:cBhvr>
                                      <p:to>
                                        <p:strVal val="visible"/>
                                      </p:to>
                                    </p:set>
                                    <p:anim calcmode="discrete" valueType="clr">
                                      <p:cBhvr override="childStyle">
                                        <p:cTn id="80" dur="80"/>
                                        <p:tgtEl>
                                          <p:spTgt spid="91162"/>
                                        </p:tgtEl>
                                        <p:attrNameLst>
                                          <p:attrName>style.color</p:attrName>
                                        </p:attrNameLst>
                                      </p:cBhvr>
                                      <p:tavLst>
                                        <p:tav tm="0">
                                          <p:val>
                                            <p:clrVal>
                                              <a:schemeClr val="accent2"/>
                                            </p:clrVal>
                                          </p:val>
                                        </p:tav>
                                        <p:tav tm="50000">
                                          <p:val>
                                            <p:clrVal>
                                              <a:schemeClr val="hlink"/>
                                            </p:clrVal>
                                          </p:val>
                                        </p:tav>
                                      </p:tavLst>
                                    </p:anim>
                                    <p:anim calcmode="discrete" valueType="clr">
                                      <p:cBhvr>
                                        <p:cTn id="81" dur="80"/>
                                        <p:tgtEl>
                                          <p:spTgt spid="91162"/>
                                        </p:tgtEl>
                                        <p:attrNameLst>
                                          <p:attrName>fillcolor</p:attrName>
                                        </p:attrNameLst>
                                      </p:cBhvr>
                                      <p:tavLst>
                                        <p:tav tm="0">
                                          <p:val>
                                            <p:clrVal>
                                              <a:schemeClr val="accent2"/>
                                            </p:clrVal>
                                          </p:val>
                                        </p:tav>
                                        <p:tav tm="50000">
                                          <p:val>
                                            <p:clrVal>
                                              <a:schemeClr val="hlink"/>
                                            </p:clrVal>
                                          </p:val>
                                        </p:tav>
                                      </p:tavLst>
                                    </p:anim>
                                    <p:set>
                                      <p:cBhvr>
                                        <p:cTn id="82" dur="80"/>
                                        <p:tgtEl>
                                          <p:spTgt spid="9116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40" grpId="0"/>
      <p:bldP spid="91151" grpId="0" animBg="1"/>
      <p:bldP spid="91153" grpId="0"/>
      <p:bldP spid="91155" grpId="0"/>
      <p:bldP spid="91155" grpId="1"/>
      <p:bldP spid="91157" grpId="0"/>
      <p:bldP spid="91157" grpId="1"/>
      <p:bldP spid="91159" grpId="0"/>
      <p:bldP spid="91162" grpId="0"/>
      <p:bldP spid="9116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5">
            <a:extLst>
              <a:ext uri="{FF2B5EF4-FFF2-40B4-BE49-F238E27FC236}">
                <a16:creationId xmlns:a16="http://schemas.microsoft.com/office/drawing/2014/main" id="{1C199167-10FC-F74B-021A-C8E38EB03DF6}"/>
              </a:ext>
            </a:extLst>
          </p:cNvPr>
          <p:cNvSpPr txBox="1">
            <a:spLocks noChangeArrowheads="1"/>
          </p:cNvSpPr>
          <p:nvPr/>
        </p:nvSpPr>
        <p:spPr bwMode="auto">
          <a:xfrm>
            <a:off x="1524000" y="284749"/>
            <a:ext cx="35052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vi-VN" sz="2600" b="1" dirty="0">
                <a:solidFill>
                  <a:srgbClr val="CC0000"/>
                </a:solidFill>
              </a:rPr>
              <a:t>c. </a:t>
            </a:r>
            <a:r>
              <a:rPr lang="en-US" altLang="vi-VN" sz="2600" b="1" dirty="0" err="1">
                <a:solidFill>
                  <a:srgbClr val="CC0000"/>
                </a:solidFill>
              </a:rPr>
              <a:t>Pha</a:t>
            </a:r>
            <a:r>
              <a:rPr lang="en-US" altLang="vi-VN" sz="2600" b="1" dirty="0">
                <a:solidFill>
                  <a:srgbClr val="CC0000"/>
                </a:solidFill>
              </a:rPr>
              <a:t> </a:t>
            </a:r>
            <a:r>
              <a:rPr lang="en-US" altLang="vi-VN" sz="2600" b="1" dirty="0" err="1">
                <a:solidFill>
                  <a:srgbClr val="CC0000"/>
                </a:solidFill>
              </a:rPr>
              <a:t>cân</a:t>
            </a:r>
            <a:r>
              <a:rPr lang="en-US" altLang="vi-VN" sz="2600" b="1" dirty="0">
                <a:solidFill>
                  <a:srgbClr val="CC0000"/>
                </a:solidFill>
              </a:rPr>
              <a:t> </a:t>
            </a:r>
            <a:r>
              <a:rPr lang="en-US" altLang="vi-VN" sz="2600" b="1" dirty="0" err="1">
                <a:solidFill>
                  <a:srgbClr val="CC0000"/>
                </a:solidFill>
              </a:rPr>
              <a:t>bằng</a:t>
            </a:r>
            <a:r>
              <a:rPr lang="en-US" altLang="vi-VN" sz="2600" b="1" dirty="0">
                <a:solidFill>
                  <a:srgbClr val="CC0000"/>
                </a:solidFill>
              </a:rPr>
              <a:t> </a:t>
            </a:r>
          </a:p>
        </p:txBody>
      </p:sp>
      <p:grpSp>
        <p:nvGrpSpPr>
          <p:cNvPr id="35843" name="Group 6">
            <a:extLst>
              <a:ext uri="{FF2B5EF4-FFF2-40B4-BE49-F238E27FC236}">
                <a16:creationId xmlns:a16="http://schemas.microsoft.com/office/drawing/2014/main" id="{2D3637E2-A51C-BD02-F3BB-1F7B0AD5ECCA}"/>
              </a:ext>
            </a:extLst>
          </p:cNvPr>
          <p:cNvGrpSpPr>
            <a:grpSpLocks/>
          </p:cNvGrpSpPr>
          <p:nvPr/>
        </p:nvGrpSpPr>
        <p:grpSpPr bwMode="auto">
          <a:xfrm>
            <a:off x="2346325" y="1889126"/>
            <a:ext cx="7073900" cy="3922713"/>
            <a:chOff x="1282" y="1163"/>
            <a:chExt cx="4434" cy="2471"/>
          </a:xfrm>
        </p:grpSpPr>
        <p:sp>
          <p:nvSpPr>
            <p:cNvPr id="35855" name="Rectangle 7">
              <a:extLst>
                <a:ext uri="{FF2B5EF4-FFF2-40B4-BE49-F238E27FC236}">
                  <a16:creationId xmlns:a16="http://schemas.microsoft.com/office/drawing/2014/main" id="{B5ACE875-62FE-398A-0E54-A76958A64D2D}"/>
                </a:ext>
              </a:extLst>
            </p:cNvPr>
            <p:cNvSpPr>
              <a:spLocks noChangeArrowheads="1"/>
            </p:cNvSpPr>
            <p:nvPr/>
          </p:nvSpPr>
          <p:spPr bwMode="auto">
            <a:xfrm>
              <a:off x="1292" y="1163"/>
              <a:ext cx="4424" cy="2449"/>
            </a:xfrm>
            <a:prstGeom prst="rect">
              <a:avLst/>
            </a:prstGeom>
            <a:solidFill>
              <a:srgbClr val="FFFF9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sz="2600"/>
            </a:p>
          </p:txBody>
        </p:sp>
        <p:grpSp>
          <p:nvGrpSpPr>
            <p:cNvPr id="35856" name="Group 8">
              <a:extLst>
                <a:ext uri="{FF2B5EF4-FFF2-40B4-BE49-F238E27FC236}">
                  <a16:creationId xmlns:a16="http://schemas.microsoft.com/office/drawing/2014/main" id="{2084E88C-85E3-2818-4BB5-05EDBAB709C3}"/>
                </a:ext>
              </a:extLst>
            </p:cNvPr>
            <p:cNvGrpSpPr>
              <a:grpSpLocks/>
            </p:cNvGrpSpPr>
            <p:nvPr/>
          </p:nvGrpSpPr>
          <p:grpSpPr bwMode="auto">
            <a:xfrm>
              <a:off x="1610" y="1434"/>
              <a:ext cx="3402" cy="1951"/>
              <a:chOff x="1610" y="1434"/>
              <a:chExt cx="3402" cy="1951"/>
            </a:xfrm>
          </p:grpSpPr>
          <p:sp>
            <p:nvSpPr>
              <p:cNvPr id="35865" name="Line 9">
                <a:extLst>
                  <a:ext uri="{FF2B5EF4-FFF2-40B4-BE49-F238E27FC236}">
                    <a16:creationId xmlns:a16="http://schemas.microsoft.com/office/drawing/2014/main" id="{E9F149E8-EFF8-9F25-159E-3C251A09E831}"/>
                  </a:ext>
                </a:extLst>
              </p:cNvPr>
              <p:cNvSpPr>
                <a:spLocks noChangeShapeType="1"/>
              </p:cNvSpPr>
              <p:nvPr/>
            </p:nvSpPr>
            <p:spPr bwMode="auto">
              <a:xfrm flipV="1">
                <a:off x="1610" y="1434"/>
                <a:ext cx="0" cy="1951"/>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vi-VN"/>
              </a:p>
            </p:txBody>
          </p:sp>
          <p:sp>
            <p:nvSpPr>
              <p:cNvPr id="35866" name="Line 10">
                <a:extLst>
                  <a:ext uri="{FF2B5EF4-FFF2-40B4-BE49-F238E27FC236}">
                    <a16:creationId xmlns:a16="http://schemas.microsoft.com/office/drawing/2014/main" id="{47ABB9E4-849A-588D-3EC8-71F72D616ABD}"/>
                  </a:ext>
                </a:extLst>
              </p:cNvPr>
              <p:cNvSpPr>
                <a:spLocks noChangeShapeType="1"/>
              </p:cNvSpPr>
              <p:nvPr/>
            </p:nvSpPr>
            <p:spPr bwMode="auto">
              <a:xfrm>
                <a:off x="1610" y="3385"/>
                <a:ext cx="340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vi-VN"/>
              </a:p>
            </p:txBody>
          </p:sp>
        </p:grpSp>
        <p:sp>
          <p:nvSpPr>
            <p:cNvPr id="35857" name="Text Box 11">
              <a:extLst>
                <a:ext uri="{FF2B5EF4-FFF2-40B4-BE49-F238E27FC236}">
                  <a16:creationId xmlns:a16="http://schemas.microsoft.com/office/drawing/2014/main" id="{5123EA14-D370-E4FE-C628-CF538805B759}"/>
                </a:ext>
              </a:extLst>
            </p:cNvPr>
            <p:cNvSpPr txBox="1">
              <a:spLocks noChangeArrowheads="1"/>
            </p:cNvSpPr>
            <p:nvPr/>
          </p:nvSpPr>
          <p:spPr bwMode="auto">
            <a:xfrm rot="-5400000">
              <a:off x="528" y="2004"/>
              <a:ext cx="1817" cy="309"/>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vi-VN" sz="2600" b="1">
                  <a:solidFill>
                    <a:srgbClr val="000C18"/>
                  </a:solidFill>
                </a:rPr>
                <a:t>Số lượng tế bào</a:t>
              </a:r>
            </a:p>
          </p:txBody>
        </p:sp>
        <p:sp>
          <p:nvSpPr>
            <p:cNvPr id="35858" name="Text Box 12">
              <a:extLst>
                <a:ext uri="{FF2B5EF4-FFF2-40B4-BE49-F238E27FC236}">
                  <a16:creationId xmlns:a16="http://schemas.microsoft.com/office/drawing/2014/main" id="{48A48128-A204-1F56-6E02-FF6BF9BF5416}"/>
                </a:ext>
              </a:extLst>
            </p:cNvPr>
            <p:cNvSpPr txBox="1">
              <a:spLocks noChangeArrowheads="1"/>
            </p:cNvSpPr>
            <p:nvPr/>
          </p:nvSpPr>
          <p:spPr bwMode="auto">
            <a:xfrm>
              <a:off x="4150" y="3324"/>
              <a:ext cx="998"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endParaRPr lang="vi-VN" altLang="vi-VN" sz="2600" b="1">
                <a:solidFill>
                  <a:srgbClr val="000C18"/>
                </a:solidFill>
              </a:endParaRPr>
            </a:p>
          </p:txBody>
        </p:sp>
        <p:sp>
          <p:nvSpPr>
            <p:cNvPr id="35859" name="Line 13">
              <a:extLst>
                <a:ext uri="{FF2B5EF4-FFF2-40B4-BE49-F238E27FC236}">
                  <a16:creationId xmlns:a16="http://schemas.microsoft.com/office/drawing/2014/main" id="{83A81CE7-68CD-F573-1302-7E841A138DF0}"/>
                </a:ext>
              </a:extLst>
            </p:cNvPr>
            <p:cNvSpPr>
              <a:spLocks noChangeShapeType="1"/>
            </p:cNvSpPr>
            <p:nvPr/>
          </p:nvSpPr>
          <p:spPr bwMode="auto">
            <a:xfrm flipV="1">
              <a:off x="2109" y="1480"/>
              <a:ext cx="0" cy="190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vi-VN"/>
            </a:p>
          </p:txBody>
        </p:sp>
        <p:sp>
          <p:nvSpPr>
            <p:cNvPr id="35860" name="Freeform 14">
              <a:extLst>
                <a:ext uri="{FF2B5EF4-FFF2-40B4-BE49-F238E27FC236}">
                  <a16:creationId xmlns:a16="http://schemas.microsoft.com/office/drawing/2014/main" id="{4594209F-D13E-27DF-AD30-CDF8EB655AED}"/>
                </a:ext>
              </a:extLst>
            </p:cNvPr>
            <p:cNvSpPr>
              <a:spLocks/>
            </p:cNvSpPr>
            <p:nvPr/>
          </p:nvSpPr>
          <p:spPr bwMode="auto">
            <a:xfrm>
              <a:off x="1610" y="3158"/>
              <a:ext cx="568" cy="49"/>
            </a:xfrm>
            <a:custGeom>
              <a:avLst/>
              <a:gdLst>
                <a:gd name="T0" fmla="*/ 0 w 568"/>
                <a:gd name="T1" fmla="*/ 49 h 49"/>
                <a:gd name="T2" fmla="*/ 499 w 568"/>
                <a:gd name="T3" fmla="*/ 49 h 49"/>
                <a:gd name="T4" fmla="*/ 544 w 568"/>
                <a:gd name="T5" fmla="*/ 30 h 49"/>
                <a:gd name="T6" fmla="*/ 568 w 568"/>
                <a:gd name="T7" fmla="*/ 0 h 49"/>
                <a:gd name="T8" fmla="*/ 0 60000 65536"/>
                <a:gd name="T9" fmla="*/ 0 60000 65536"/>
                <a:gd name="T10" fmla="*/ 0 60000 65536"/>
                <a:gd name="T11" fmla="*/ 0 60000 65536"/>
                <a:gd name="T12" fmla="*/ 0 w 568"/>
                <a:gd name="T13" fmla="*/ 0 h 49"/>
                <a:gd name="T14" fmla="*/ 568 w 568"/>
                <a:gd name="T15" fmla="*/ 49 h 49"/>
              </a:gdLst>
              <a:ahLst/>
              <a:cxnLst>
                <a:cxn ang="T8">
                  <a:pos x="T0" y="T1"/>
                </a:cxn>
                <a:cxn ang="T9">
                  <a:pos x="T2" y="T3"/>
                </a:cxn>
                <a:cxn ang="T10">
                  <a:pos x="T4" y="T5"/>
                </a:cxn>
                <a:cxn ang="T11">
                  <a:pos x="T6" y="T7"/>
                </a:cxn>
              </a:cxnLst>
              <a:rect l="T12" t="T13" r="T14" b="T15"/>
              <a:pathLst>
                <a:path w="568" h="49">
                  <a:moveTo>
                    <a:pt x="0" y="49"/>
                  </a:moveTo>
                  <a:lnTo>
                    <a:pt x="499" y="49"/>
                  </a:lnTo>
                  <a:lnTo>
                    <a:pt x="544" y="30"/>
                  </a:lnTo>
                  <a:lnTo>
                    <a:pt x="568" y="0"/>
                  </a:lnTo>
                </a:path>
              </a:pathLst>
            </a:custGeom>
            <a:solidFill>
              <a:srgbClr val="FFFF99"/>
            </a:solidFill>
            <a:ln w="28575">
              <a:solidFill>
                <a:srgbClr val="FF0000"/>
              </a:solidFill>
              <a:round/>
              <a:headEnd/>
              <a:tailEnd/>
            </a:ln>
          </p:spPr>
          <p:txBody>
            <a:bodyPr wrap="none"/>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sz="2600"/>
            </a:p>
          </p:txBody>
        </p:sp>
        <p:sp>
          <p:nvSpPr>
            <p:cNvPr id="35861" name="Text Box 15">
              <a:extLst>
                <a:ext uri="{FF2B5EF4-FFF2-40B4-BE49-F238E27FC236}">
                  <a16:creationId xmlns:a16="http://schemas.microsoft.com/office/drawing/2014/main" id="{DC2BE5D0-CA06-A5C5-CA72-DC54D80598A7}"/>
                </a:ext>
              </a:extLst>
            </p:cNvPr>
            <p:cNvSpPr txBox="1">
              <a:spLocks noChangeArrowheads="1"/>
            </p:cNvSpPr>
            <p:nvPr/>
          </p:nvSpPr>
          <p:spPr bwMode="auto">
            <a:xfrm>
              <a:off x="1565" y="2614"/>
              <a:ext cx="862" cy="814"/>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vi-VN" sz="2600" b="1">
                  <a:solidFill>
                    <a:srgbClr val="0000FF"/>
                  </a:solidFill>
                  <a:latin typeface="VNI-Times" pitchFamily="2" charset="0"/>
                </a:rPr>
                <a:t>    </a:t>
              </a:r>
              <a:r>
                <a:rPr lang="en-US" altLang="vi-VN" sz="2600" b="1">
                  <a:solidFill>
                    <a:srgbClr val="000C18"/>
                  </a:solidFill>
                </a:rPr>
                <a:t>Pha tiềm phát</a:t>
              </a:r>
            </a:p>
          </p:txBody>
        </p:sp>
        <p:sp>
          <p:nvSpPr>
            <p:cNvPr id="35862" name="Freeform 16">
              <a:extLst>
                <a:ext uri="{FF2B5EF4-FFF2-40B4-BE49-F238E27FC236}">
                  <a16:creationId xmlns:a16="http://schemas.microsoft.com/office/drawing/2014/main" id="{8B9D6CF3-8697-0C29-9E98-324E737CF4FF}"/>
                </a:ext>
              </a:extLst>
            </p:cNvPr>
            <p:cNvSpPr>
              <a:spLocks/>
            </p:cNvSpPr>
            <p:nvPr/>
          </p:nvSpPr>
          <p:spPr bwMode="auto">
            <a:xfrm>
              <a:off x="2181" y="1944"/>
              <a:ext cx="1098" cy="1212"/>
            </a:xfrm>
            <a:custGeom>
              <a:avLst/>
              <a:gdLst>
                <a:gd name="T0" fmla="*/ 0 w 1098"/>
                <a:gd name="T1" fmla="*/ 1212 h 1212"/>
                <a:gd name="T2" fmla="*/ 971 w 1098"/>
                <a:gd name="T3" fmla="*/ 35 h 1212"/>
                <a:gd name="T4" fmla="*/ 1032 w 1098"/>
                <a:gd name="T5" fmla="*/ 12 h 1212"/>
                <a:gd name="T6" fmla="*/ 1098 w 1098"/>
                <a:gd name="T7" fmla="*/ 0 h 1212"/>
                <a:gd name="T8" fmla="*/ 0 60000 65536"/>
                <a:gd name="T9" fmla="*/ 0 60000 65536"/>
                <a:gd name="T10" fmla="*/ 0 60000 65536"/>
                <a:gd name="T11" fmla="*/ 0 60000 65536"/>
                <a:gd name="T12" fmla="*/ 0 w 1098"/>
                <a:gd name="T13" fmla="*/ 0 h 1212"/>
                <a:gd name="T14" fmla="*/ 1098 w 1098"/>
                <a:gd name="T15" fmla="*/ 1212 h 1212"/>
              </a:gdLst>
              <a:ahLst/>
              <a:cxnLst>
                <a:cxn ang="T8">
                  <a:pos x="T0" y="T1"/>
                </a:cxn>
                <a:cxn ang="T9">
                  <a:pos x="T2" y="T3"/>
                </a:cxn>
                <a:cxn ang="T10">
                  <a:pos x="T4" y="T5"/>
                </a:cxn>
                <a:cxn ang="T11">
                  <a:pos x="T6" y="T7"/>
                </a:cxn>
              </a:cxnLst>
              <a:rect l="T12" t="T13" r="T14" b="T15"/>
              <a:pathLst>
                <a:path w="1098" h="1212">
                  <a:moveTo>
                    <a:pt x="0" y="1212"/>
                  </a:moveTo>
                  <a:lnTo>
                    <a:pt x="971" y="35"/>
                  </a:lnTo>
                  <a:lnTo>
                    <a:pt x="1032" y="12"/>
                  </a:lnTo>
                  <a:lnTo>
                    <a:pt x="1098" y="0"/>
                  </a:lnTo>
                </a:path>
              </a:pathLst>
            </a:custGeom>
            <a:solidFill>
              <a:srgbClr val="FFFF99"/>
            </a:solidFill>
            <a:ln w="28575">
              <a:solidFill>
                <a:srgbClr val="FF0000"/>
              </a:solidFill>
              <a:round/>
              <a:headEnd/>
              <a:tailEnd/>
            </a:ln>
          </p:spPr>
          <p:txBody>
            <a:bodyPr wrap="none"/>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sz="2600"/>
            </a:p>
          </p:txBody>
        </p:sp>
        <p:sp>
          <p:nvSpPr>
            <p:cNvPr id="35863" name="Line 17">
              <a:extLst>
                <a:ext uri="{FF2B5EF4-FFF2-40B4-BE49-F238E27FC236}">
                  <a16:creationId xmlns:a16="http://schemas.microsoft.com/office/drawing/2014/main" id="{37748280-512E-05A7-6FF6-AFFBA81A65BF}"/>
                </a:ext>
              </a:extLst>
            </p:cNvPr>
            <p:cNvSpPr>
              <a:spLocks noChangeShapeType="1"/>
            </p:cNvSpPr>
            <p:nvPr/>
          </p:nvSpPr>
          <p:spPr bwMode="auto">
            <a:xfrm flipV="1">
              <a:off x="3152" y="1480"/>
              <a:ext cx="0" cy="190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vi-VN"/>
            </a:p>
          </p:txBody>
        </p:sp>
        <p:sp>
          <p:nvSpPr>
            <p:cNvPr id="35864" name="Text Box 18">
              <a:extLst>
                <a:ext uri="{FF2B5EF4-FFF2-40B4-BE49-F238E27FC236}">
                  <a16:creationId xmlns:a16="http://schemas.microsoft.com/office/drawing/2014/main" id="{59E6802C-60F7-F2BE-C04C-6363D252D3C9}"/>
                </a:ext>
              </a:extLst>
            </p:cNvPr>
            <p:cNvSpPr txBox="1">
              <a:spLocks noChangeArrowheads="1"/>
            </p:cNvSpPr>
            <p:nvPr/>
          </p:nvSpPr>
          <p:spPr bwMode="auto">
            <a:xfrm rot="-2962236">
              <a:off x="2192" y="1894"/>
              <a:ext cx="1032" cy="559"/>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vi-VN" sz="2600" b="1">
                  <a:solidFill>
                    <a:srgbClr val="0000FF"/>
                  </a:solidFill>
                  <a:latin typeface="VNI-Times" pitchFamily="2" charset="0"/>
                </a:rPr>
                <a:t> </a:t>
              </a:r>
              <a:r>
                <a:rPr lang="en-US" altLang="vi-VN" sz="2600" b="1">
                  <a:solidFill>
                    <a:srgbClr val="000C18"/>
                  </a:solidFill>
                </a:rPr>
                <a:t>Pha luỹ thừa</a:t>
              </a:r>
              <a:r>
                <a:rPr lang="en-US" altLang="vi-VN" sz="2600" b="1"/>
                <a:t> </a:t>
              </a:r>
              <a:endParaRPr lang="en-US" altLang="vi-VN" sz="2600" b="1">
                <a:solidFill>
                  <a:srgbClr val="0000FF"/>
                </a:solidFill>
                <a:latin typeface="VNI-Times" pitchFamily="2" charset="0"/>
              </a:endParaRPr>
            </a:p>
          </p:txBody>
        </p:sp>
      </p:grpSp>
      <p:sp>
        <p:nvSpPr>
          <p:cNvPr id="92179" name="Text Box 19">
            <a:extLst>
              <a:ext uri="{FF2B5EF4-FFF2-40B4-BE49-F238E27FC236}">
                <a16:creationId xmlns:a16="http://schemas.microsoft.com/office/drawing/2014/main" id="{E4B8CF69-181B-93F3-282B-0FA5C3041B40}"/>
              </a:ext>
            </a:extLst>
          </p:cNvPr>
          <p:cNvSpPr txBox="1">
            <a:spLocks noChangeArrowheads="1"/>
          </p:cNvSpPr>
          <p:nvPr/>
        </p:nvSpPr>
        <p:spPr bwMode="auto">
          <a:xfrm>
            <a:off x="5029200" y="2635251"/>
            <a:ext cx="28956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vi-VN" sz="2600" b="1">
                <a:solidFill>
                  <a:srgbClr val="0000FF"/>
                </a:solidFill>
                <a:latin typeface="VNI-Times" pitchFamily="2" charset="0"/>
              </a:rPr>
              <a:t>    </a:t>
            </a:r>
            <a:r>
              <a:rPr lang="en-US" altLang="vi-VN" sz="2600" b="1">
                <a:solidFill>
                  <a:srgbClr val="000C18"/>
                </a:solidFill>
              </a:rPr>
              <a:t>Pha cân bằng</a:t>
            </a:r>
          </a:p>
        </p:txBody>
      </p:sp>
      <p:sp>
        <p:nvSpPr>
          <p:cNvPr id="92180" name="Freeform 20">
            <a:extLst>
              <a:ext uri="{FF2B5EF4-FFF2-40B4-BE49-F238E27FC236}">
                <a16:creationId xmlns:a16="http://schemas.microsoft.com/office/drawing/2014/main" id="{9DE56677-B32A-B4C6-3348-839F7745028F}"/>
              </a:ext>
            </a:extLst>
          </p:cNvPr>
          <p:cNvSpPr>
            <a:spLocks/>
          </p:cNvSpPr>
          <p:nvPr/>
        </p:nvSpPr>
        <p:spPr bwMode="auto">
          <a:xfrm>
            <a:off x="5486400" y="3092451"/>
            <a:ext cx="1631950" cy="17463"/>
          </a:xfrm>
          <a:custGeom>
            <a:avLst/>
            <a:gdLst>
              <a:gd name="T0" fmla="*/ 0 w 1028"/>
              <a:gd name="T1" fmla="*/ 2147483647 h 11"/>
              <a:gd name="T2" fmla="*/ 2147483647 w 1028"/>
              <a:gd name="T3" fmla="*/ 0 h 11"/>
              <a:gd name="T4" fmla="*/ 2147483647 w 1028"/>
              <a:gd name="T5" fmla="*/ 0 h 11"/>
              <a:gd name="T6" fmla="*/ 0 60000 65536"/>
              <a:gd name="T7" fmla="*/ 0 60000 65536"/>
              <a:gd name="T8" fmla="*/ 0 60000 65536"/>
              <a:gd name="T9" fmla="*/ 0 w 1028"/>
              <a:gd name="T10" fmla="*/ 0 h 11"/>
              <a:gd name="T11" fmla="*/ 1028 w 1028"/>
              <a:gd name="T12" fmla="*/ 11 h 11"/>
            </a:gdLst>
            <a:ahLst/>
            <a:cxnLst>
              <a:cxn ang="T6">
                <a:pos x="T0" y="T1"/>
              </a:cxn>
              <a:cxn ang="T7">
                <a:pos x="T2" y="T3"/>
              </a:cxn>
              <a:cxn ang="T8">
                <a:pos x="T4" y="T5"/>
              </a:cxn>
            </a:cxnLst>
            <a:rect l="T9" t="T10" r="T11" b="T12"/>
            <a:pathLst>
              <a:path w="1028" h="11">
                <a:moveTo>
                  <a:pt x="0" y="11"/>
                </a:moveTo>
                <a:lnTo>
                  <a:pt x="76" y="0"/>
                </a:lnTo>
                <a:lnTo>
                  <a:pt x="1028" y="0"/>
                </a:lnTo>
              </a:path>
            </a:pathLst>
          </a:cu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sz="2600"/>
          </a:p>
        </p:txBody>
      </p:sp>
      <p:sp>
        <p:nvSpPr>
          <p:cNvPr id="92181" name="Line 21">
            <a:extLst>
              <a:ext uri="{FF2B5EF4-FFF2-40B4-BE49-F238E27FC236}">
                <a16:creationId xmlns:a16="http://schemas.microsoft.com/office/drawing/2014/main" id="{20C98EEA-F0A3-7CB2-82AC-753FB68530B1}"/>
              </a:ext>
            </a:extLst>
          </p:cNvPr>
          <p:cNvSpPr>
            <a:spLocks noChangeShapeType="1"/>
          </p:cNvSpPr>
          <p:nvPr/>
        </p:nvSpPr>
        <p:spPr bwMode="auto">
          <a:xfrm flipV="1">
            <a:off x="7010400" y="2354264"/>
            <a:ext cx="0" cy="30241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vi-VN"/>
          </a:p>
        </p:txBody>
      </p:sp>
      <p:sp>
        <p:nvSpPr>
          <p:cNvPr id="92183" name="Text Box 23">
            <a:extLst>
              <a:ext uri="{FF2B5EF4-FFF2-40B4-BE49-F238E27FC236}">
                <a16:creationId xmlns:a16="http://schemas.microsoft.com/office/drawing/2014/main" id="{F8E7ED5C-1B29-E004-C899-E169F8AD8307}"/>
              </a:ext>
            </a:extLst>
          </p:cNvPr>
          <p:cNvSpPr txBox="1">
            <a:spLocks noChangeArrowheads="1"/>
          </p:cNvSpPr>
          <p:nvPr/>
        </p:nvSpPr>
        <p:spPr bwMode="auto">
          <a:xfrm>
            <a:off x="2743200" y="5867401"/>
            <a:ext cx="754380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vi-VN" sz="2600" b="1">
                <a:solidFill>
                  <a:srgbClr val="CC0000"/>
                </a:solidFill>
              </a:rPr>
              <a:t>   Từ sơ đồ, hãy nhận xét số lượng tế bào theo thời gian trong pha cân bằng ?</a:t>
            </a:r>
          </a:p>
        </p:txBody>
      </p:sp>
      <p:sp>
        <p:nvSpPr>
          <p:cNvPr id="92185" name="Text Box 25">
            <a:extLst>
              <a:ext uri="{FF2B5EF4-FFF2-40B4-BE49-F238E27FC236}">
                <a16:creationId xmlns:a16="http://schemas.microsoft.com/office/drawing/2014/main" id="{0F820269-11AB-9809-32AF-C05990F84C1E}"/>
              </a:ext>
            </a:extLst>
          </p:cNvPr>
          <p:cNvSpPr txBox="1">
            <a:spLocks noChangeArrowheads="1"/>
          </p:cNvSpPr>
          <p:nvPr/>
        </p:nvSpPr>
        <p:spPr bwMode="auto">
          <a:xfrm>
            <a:off x="3276600" y="5867401"/>
            <a:ext cx="662940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vi-VN" sz="2600" b="1">
                <a:solidFill>
                  <a:srgbClr val="CC0000"/>
                </a:solidFill>
              </a:rPr>
              <a:t>Vì sao số lượng tế bào trong quần thể không tăng ?</a:t>
            </a:r>
          </a:p>
        </p:txBody>
      </p:sp>
      <p:sp>
        <p:nvSpPr>
          <p:cNvPr id="35849" name="Text Box 27">
            <a:extLst>
              <a:ext uri="{FF2B5EF4-FFF2-40B4-BE49-F238E27FC236}">
                <a16:creationId xmlns:a16="http://schemas.microsoft.com/office/drawing/2014/main" id="{7FDC8700-392A-8AC0-5138-E841C26BC0A4}"/>
              </a:ext>
            </a:extLst>
          </p:cNvPr>
          <p:cNvSpPr txBox="1">
            <a:spLocks noChangeArrowheads="1"/>
          </p:cNvSpPr>
          <p:nvPr/>
        </p:nvSpPr>
        <p:spPr bwMode="auto">
          <a:xfrm>
            <a:off x="7010400" y="5394326"/>
            <a:ext cx="22098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vi-VN" sz="2600" b="1">
                <a:solidFill>
                  <a:srgbClr val="000C18"/>
                </a:solidFill>
              </a:rPr>
              <a:t>Thời gian</a:t>
            </a:r>
            <a:endParaRPr lang="en-US" altLang="vi-VN" sz="2600" b="1">
              <a:solidFill>
                <a:srgbClr val="CC0000"/>
              </a:solidFill>
            </a:endParaRPr>
          </a:p>
        </p:txBody>
      </p:sp>
      <p:sp>
        <p:nvSpPr>
          <p:cNvPr id="92188" name="Text Box 28">
            <a:extLst>
              <a:ext uri="{FF2B5EF4-FFF2-40B4-BE49-F238E27FC236}">
                <a16:creationId xmlns:a16="http://schemas.microsoft.com/office/drawing/2014/main" id="{E014F47C-BE33-B7F4-8EA4-FE09BB7959A9}"/>
              </a:ext>
            </a:extLst>
          </p:cNvPr>
          <p:cNvSpPr txBox="1">
            <a:spLocks noChangeArrowheads="1"/>
          </p:cNvSpPr>
          <p:nvPr/>
        </p:nvSpPr>
        <p:spPr bwMode="auto">
          <a:xfrm>
            <a:off x="144381" y="688976"/>
            <a:ext cx="10066419"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vi-VN" sz="2600" b="1" dirty="0">
                <a:solidFill>
                  <a:srgbClr val="000C18"/>
                </a:solidFill>
              </a:rPr>
              <a:t> </a:t>
            </a:r>
            <a:r>
              <a:rPr lang="en-US" altLang="vi-VN" sz="2600" b="1" dirty="0">
                <a:solidFill>
                  <a:srgbClr val="FF0000"/>
                </a:solidFill>
                <a:sym typeface="Wingdings" panose="05000000000000000000" pitchFamily="2" charset="2"/>
              </a:rPr>
              <a:t></a:t>
            </a:r>
            <a:r>
              <a:rPr lang="en-US" altLang="vi-VN" sz="2600" b="1" dirty="0">
                <a:solidFill>
                  <a:srgbClr val="000C18"/>
                </a:solidFill>
              </a:rPr>
              <a:t> - </a:t>
            </a:r>
            <a:r>
              <a:rPr lang="en-US" altLang="vi-VN" sz="2600" b="1" dirty="0" err="1">
                <a:solidFill>
                  <a:srgbClr val="000C18"/>
                </a:solidFill>
              </a:rPr>
              <a:t>Số</a:t>
            </a:r>
            <a:r>
              <a:rPr lang="en-US" altLang="vi-VN" sz="2600" b="1" dirty="0">
                <a:solidFill>
                  <a:srgbClr val="000C18"/>
                </a:solidFill>
              </a:rPr>
              <a:t> </a:t>
            </a:r>
            <a:r>
              <a:rPr lang="en-US" altLang="vi-VN" sz="2600" b="1" dirty="0" err="1">
                <a:solidFill>
                  <a:srgbClr val="000C18"/>
                </a:solidFill>
              </a:rPr>
              <a:t>lượng</a:t>
            </a:r>
            <a:r>
              <a:rPr lang="en-US" altLang="vi-VN" sz="2600" b="1" dirty="0">
                <a:solidFill>
                  <a:srgbClr val="000C18"/>
                </a:solidFill>
              </a:rPr>
              <a:t> vi </a:t>
            </a:r>
            <a:r>
              <a:rPr lang="en-US" altLang="vi-VN" sz="2600" b="1" dirty="0" err="1">
                <a:solidFill>
                  <a:srgbClr val="000C18"/>
                </a:solidFill>
              </a:rPr>
              <a:t>khuẩn</a:t>
            </a:r>
            <a:r>
              <a:rPr lang="en-US" altLang="vi-VN" sz="2600" b="1" dirty="0">
                <a:solidFill>
                  <a:srgbClr val="000C18"/>
                </a:solidFill>
              </a:rPr>
              <a:t> </a:t>
            </a:r>
            <a:r>
              <a:rPr lang="en-US" altLang="vi-VN" sz="2600" b="1" dirty="0" err="1">
                <a:solidFill>
                  <a:srgbClr val="000C18"/>
                </a:solidFill>
              </a:rPr>
              <a:t>trong</a:t>
            </a:r>
            <a:r>
              <a:rPr lang="en-US" altLang="vi-VN" sz="2600" b="1" dirty="0">
                <a:solidFill>
                  <a:srgbClr val="000C18"/>
                </a:solidFill>
              </a:rPr>
              <a:t> </a:t>
            </a:r>
            <a:r>
              <a:rPr lang="en-US" altLang="vi-VN" sz="2600" b="1" dirty="0" err="1">
                <a:solidFill>
                  <a:srgbClr val="000C18"/>
                </a:solidFill>
              </a:rPr>
              <a:t>quần</a:t>
            </a:r>
            <a:r>
              <a:rPr lang="en-US" altLang="vi-VN" sz="2600" b="1" dirty="0">
                <a:solidFill>
                  <a:srgbClr val="000C18"/>
                </a:solidFill>
              </a:rPr>
              <a:t> </a:t>
            </a:r>
            <a:r>
              <a:rPr lang="en-US" altLang="vi-VN" sz="2600" b="1" dirty="0" err="1">
                <a:solidFill>
                  <a:srgbClr val="000C18"/>
                </a:solidFill>
              </a:rPr>
              <a:t>thể</a:t>
            </a:r>
            <a:r>
              <a:rPr lang="en-US" altLang="vi-VN" sz="2600" b="1" dirty="0">
                <a:solidFill>
                  <a:srgbClr val="000C18"/>
                </a:solidFill>
              </a:rPr>
              <a:t> </a:t>
            </a:r>
            <a:r>
              <a:rPr lang="en-US" altLang="vi-VN" sz="2600" b="1" dirty="0" err="1">
                <a:solidFill>
                  <a:srgbClr val="000C18"/>
                </a:solidFill>
              </a:rPr>
              <a:t>đạt</a:t>
            </a:r>
            <a:r>
              <a:rPr lang="en-US" altLang="vi-VN" sz="2600" b="1" dirty="0">
                <a:solidFill>
                  <a:srgbClr val="000C18"/>
                </a:solidFill>
              </a:rPr>
              <a:t> </a:t>
            </a:r>
            <a:r>
              <a:rPr lang="en-US" altLang="vi-VN" sz="2600" b="1" dirty="0" err="1">
                <a:solidFill>
                  <a:srgbClr val="000C18"/>
                </a:solidFill>
              </a:rPr>
              <a:t>đến</a:t>
            </a:r>
            <a:r>
              <a:rPr lang="en-US" altLang="vi-VN" sz="2600" b="1" dirty="0">
                <a:solidFill>
                  <a:srgbClr val="000C18"/>
                </a:solidFill>
              </a:rPr>
              <a:t> </a:t>
            </a:r>
            <a:r>
              <a:rPr lang="en-US" altLang="vi-VN" sz="2600" b="1" i="1" u="sng" dirty="0" err="1">
                <a:solidFill>
                  <a:srgbClr val="0000CC"/>
                </a:solidFill>
              </a:rPr>
              <a:t>cực</a:t>
            </a:r>
            <a:r>
              <a:rPr lang="en-US" altLang="vi-VN" sz="2600" b="1" i="1" u="sng" dirty="0">
                <a:solidFill>
                  <a:srgbClr val="0000CC"/>
                </a:solidFill>
              </a:rPr>
              <a:t> </a:t>
            </a:r>
            <a:r>
              <a:rPr lang="en-US" altLang="vi-VN" sz="2600" b="1" i="1" u="sng" dirty="0" err="1">
                <a:solidFill>
                  <a:srgbClr val="0000CC"/>
                </a:solidFill>
              </a:rPr>
              <a:t>đại</a:t>
            </a:r>
            <a:r>
              <a:rPr lang="en-US" altLang="vi-VN" sz="2600" b="1" i="1" u="sng" dirty="0">
                <a:solidFill>
                  <a:srgbClr val="0000CC"/>
                </a:solidFill>
              </a:rPr>
              <a:t> </a:t>
            </a:r>
            <a:r>
              <a:rPr lang="en-US" altLang="vi-VN" sz="2600" b="1" i="1" u="sng" dirty="0" err="1">
                <a:solidFill>
                  <a:srgbClr val="0000CC"/>
                </a:solidFill>
              </a:rPr>
              <a:t>và</a:t>
            </a:r>
            <a:r>
              <a:rPr lang="en-US" altLang="vi-VN" sz="2600" b="1" i="1" u="sng" dirty="0">
                <a:solidFill>
                  <a:srgbClr val="0000CC"/>
                </a:solidFill>
              </a:rPr>
              <a:t> </a:t>
            </a:r>
            <a:r>
              <a:rPr lang="en-US" altLang="vi-VN" sz="2600" b="1" i="1" u="sng" dirty="0" err="1">
                <a:solidFill>
                  <a:srgbClr val="0000CC"/>
                </a:solidFill>
              </a:rPr>
              <a:t>không</a:t>
            </a:r>
            <a:r>
              <a:rPr lang="en-US" altLang="vi-VN" sz="2600" b="1" i="1" u="sng" dirty="0">
                <a:solidFill>
                  <a:srgbClr val="0000CC"/>
                </a:solidFill>
              </a:rPr>
              <a:t> </a:t>
            </a:r>
            <a:r>
              <a:rPr lang="en-US" altLang="vi-VN" sz="2600" b="1" i="1" u="sng" dirty="0" err="1">
                <a:solidFill>
                  <a:srgbClr val="0000CC"/>
                </a:solidFill>
              </a:rPr>
              <a:t>đổi</a:t>
            </a:r>
            <a:r>
              <a:rPr lang="en-US" altLang="vi-VN" sz="2600" b="1" dirty="0">
                <a:solidFill>
                  <a:srgbClr val="000C18"/>
                </a:solidFill>
              </a:rPr>
              <a:t> </a:t>
            </a:r>
            <a:r>
              <a:rPr lang="en-US" altLang="vi-VN" sz="2600" b="1" dirty="0" err="1">
                <a:solidFill>
                  <a:srgbClr val="000C18"/>
                </a:solidFill>
              </a:rPr>
              <a:t>theo</a:t>
            </a:r>
            <a:r>
              <a:rPr lang="en-US" altLang="vi-VN" sz="2600" b="1" dirty="0">
                <a:solidFill>
                  <a:srgbClr val="000C18"/>
                </a:solidFill>
              </a:rPr>
              <a:t> </a:t>
            </a:r>
            <a:r>
              <a:rPr lang="en-US" altLang="vi-VN" sz="2600" b="1" dirty="0" err="1">
                <a:solidFill>
                  <a:srgbClr val="000C18"/>
                </a:solidFill>
              </a:rPr>
              <a:t>thời</a:t>
            </a:r>
            <a:r>
              <a:rPr lang="en-US" altLang="vi-VN" sz="2600" b="1" dirty="0">
                <a:solidFill>
                  <a:srgbClr val="000C18"/>
                </a:solidFill>
              </a:rPr>
              <a:t> </a:t>
            </a:r>
            <a:r>
              <a:rPr lang="en-US" altLang="vi-VN" sz="2600" b="1" dirty="0" err="1">
                <a:solidFill>
                  <a:srgbClr val="000C18"/>
                </a:solidFill>
              </a:rPr>
              <a:t>gian</a:t>
            </a:r>
            <a:r>
              <a:rPr lang="en-US" altLang="vi-VN" sz="2600" b="1" dirty="0">
                <a:solidFill>
                  <a:srgbClr val="000C18"/>
                </a:solidFill>
              </a:rPr>
              <a:t>, </a:t>
            </a:r>
            <a:r>
              <a:rPr lang="en-US" altLang="vi-VN" sz="2600" b="1" i="1" u="sng" dirty="0" err="1">
                <a:solidFill>
                  <a:srgbClr val="0000CC"/>
                </a:solidFill>
              </a:rPr>
              <a:t>số</a:t>
            </a:r>
            <a:r>
              <a:rPr lang="en-US" altLang="vi-VN" sz="2600" b="1" i="1" u="sng" dirty="0">
                <a:solidFill>
                  <a:srgbClr val="0000CC"/>
                </a:solidFill>
              </a:rPr>
              <a:t> </a:t>
            </a:r>
            <a:r>
              <a:rPr lang="en-US" altLang="vi-VN" sz="2600" b="1" i="1" u="sng" dirty="0" err="1">
                <a:solidFill>
                  <a:srgbClr val="0000CC"/>
                </a:solidFill>
              </a:rPr>
              <a:t>lượng</a:t>
            </a:r>
            <a:r>
              <a:rPr lang="en-US" altLang="vi-VN" sz="2600" b="1" i="1" u="sng" dirty="0">
                <a:solidFill>
                  <a:srgbClr val="0000CC"/>
                </a:solidFill>
              </a:rPr>
              <a:t> </a:t>
            </a:r>
            <a:r>
              <a:rPr lang="en-US" altLang="vi-VN" sz="2600" b="1" i="1" u="sng" dirty="0" err="1">
                <a:solidFill>
                  <a:srgbClr val="0000CC"/>
                </a:solidFill>
              </a:rPr>
              <a:t>tế</a:t>
            </a:r>
            <a:r>
              <a:rPr lang="en-US" altLang="vi-VN" sz="2600" b="1" i="1" u="sng" dirty="0">
                <a:solidFill>
                  <a:srgbClr val="0000CC"/>
                </a:solidFill>
              </a:rPr>
              <a:t> </a:t>
            </a:r>
            <a:r>
              <a:rPr lang="en-US" altLang="vi-VN" sz="2600" b="1" i="1" u="sng" dirty="0" err="1">
                <a:solidFill>
                  <a:srgbClr val="0000CC"/>
                </a:solidFill>
              </a:rPr>
              <a:t>bào</a:t>
            </a:r>
            <a:r>
              <a:rPr lang="en-US" altLang="vi-VN" sz="2600" b="1" i="1" u="sng" dirty="0">
                <a:solidFill>
                  <a:srgbClr val="0000CC"/>
                </a:solidFill>
              </a:rPr>
              <a:t> </a:t>
            </a:r>
            <a:r>
              <a:rPr lang="en-US" altLang="vi-VN" sz="2600" b="1" i="1" u="sng" dirty="0" err="1">
                <a:solidFill>
                  <a:srgbClr val="0000CC"/>
                </a:solidFill>
              </a:rPr>
              <a:t>sinh</a:t>
            </a:r>
            <a:r>
              <a:rPr lang="en-US" altLang="vi-VN" sz="2600" b="1" i="1" u="sng" dirty="0">
                <a:solidFill>
                  <a:srgbClr val="0000CC"/>
                </a:solidFill>
              </a:rPr>
              <a:t> </a:t>
            </a:r>
            <a:r>
              <a:rPr lang="en-US" altLang="vi-VN" sz="2600" b="1" i="1" u="sng" dirty="0" err="1">
                <a:solidFill>
                  <a:srgbClr val="0000CC"/>
                </a:solidFill>
              </a:rPr>
              <a:t>ra</a:t>
            </a:r>
            <a:r>
              <a:rPr lang="en-US" altLang="vi-VN" sz="2600" b="1" i="1" u="sng" dirty="0">
                <a:solidFill>
                  <a:srgbClr val="0000CC"/>
                </a:solidFill>
              </a:rPr>
              <a:t> </a:t>
            </a:r>
            <a:r>
              <a:rPr lang="en-US" altLang="vi-VN" sz="2600" b="1" i="1" u="sng" dirty="0" err="1">
                <a:solidFill>
                  <a:srgbClr val="0000CC"/>
                </a:solidFill>
              </a:rPr>
              <a:t>bằng</a:t>
            </a:r>
            <a:r>
              <a:rPr lang="en-US" altLang="vi-VN" sz="2600" b="1" i="1" u="sng" dirty="0">
                <a:solidFill>
                  <a:srgbClr val="0000CC"/>
                </a:solidFill>
              </a:rPr>
              <a:t> </a:t>
            </a:r>
            <a:r>
              <a:rPr lang="en-US" altLang="vi-VN" sz="2600" b="1" i="1" u="sng" dirty="0" err="1">
                <a:solidFill>
                  <a:srgbClr val="0000CC"/>
                </a:solidFill>
              </a:rPr>
              <a:t>số</a:t>
            </a:r>
            <a:r>
              <a:rPr lang="en-US" altLang="vi-VN" sz="2600" b="1" i="1" u="sng" dirty="0">
                <a:solidFill>
                  <a:srgbClr val="0000CC"/>
                </a:solidFill>
              </a:rPr>
              <a:t> </a:t>
            </a:r>
            <a:r>
              <a:rPr lang="en-US" altLang="vi-VN" sz="2600" b="1" i="1" u="sng" dirty="0" err="1">
                <a:solidFill>
                  <a:srgbClr val="0000CC"/>
                </a:solidFill>
              </a:rPr>
              <a:t>lượng</a:t>
            </a:r>
            <a:r>
              <a:rPr lang="en-US" altLang="vi-VN" sz="2600" b="1" i="1" u="sng" dirty="0">
                <a:solidFill>
                  <a:srgbClr val="0000CC"/>
                </a:solidFill>
              </a:rPr>
              <a:t> </a:t>
            </a:r>
            <a:r>
              <a:rPr lang="en-US" altLang="vi-VN" sz="2600" b="1" i="1" u="sng" dirty="0" err="1">
                <a:solidFill>
                  <a:srgbClr val="0000CC"/>
                </a:solidFill>
              </a:rPr>
              <a:t>tế</a:t>
            </a:r>
            <a:r>
              <a:rPr lang="en-US" altLang="vi-VN" sz="2600" b="1" i="1" u="sng" dirty="0">
                <a:solidFill>
                  <a:srgbClr val="0000CC"/>
                </a:solidFill>
              </a:rPr>
              <a:t> </a:t>
            </a:r>
            <a:r>
              <a:rPr lang="en-US" altLang="vi-VN" sz="2600" b="1" i="1" u="sng" dirty="0" err="1">
                <a:solidFill>
                  <a:srgbClr val="0000CC"/>
                </a:solidFill>
              </a:rPr>
              <a:t>bào</a:t>
            </a:r>
            <a:r>
              <a:rPr lang="en-US" altLang="vi-VN" sz="2600" b="1" i="1" u="sng" dirty="0">
                <a:solidFill>
                  <a:srgbClr val="0000CC"/>
                </a:solidFill>
              </a:rPr>
              <a:t> </a:t>
            </a:r>
            <a:r>
              <a:rPr lang="en-US" altLang="vi-VN" sz="2600" b="1" i="1" u="sng" dirty="0" err="1">
                <a:solidFill>
                  <a:srgbClr val="0000CC"/>
                </a:solidFill>
              </a:rPr>
              <a:t>chết</a:t>
            </a:r>
            <a:r>
              <a:rPr lang="en-US" altLang="vi-VN" sz="2600" b="1" i="1" u="sng" dirty="0">
                <a:solidFill>
                  <a:srgbClr val="0000CC"/>
                </a:solidFill>
              </a:rPr>
              <a:t> </a:t>
            </a:r>
            <a:r>
              <a:rPr lang="en-US" altLang="vi-VN" sz="2600" b="1" i="1" u="sng" dirty="0" err="1">
                <a:solidFill>
                  <a:srgbClr val="0000CC"/>
                </a:solidFill>
              </a:rPr>
              <a:t>đi</a:t>
            </a:r>
            <a:endParaRPr lang="en-US" altLang="vi-VN" sz="2600" b="1" i="1" u="sng" dirty="0">
              <a:solidFill>
                <a:srgbClr val="0000CC"/>
              </a:solidFill>
            </a:endParaRPr>
          </a:p>
        </p:txBody>
      </p:sp>
      <p:sp>
        <p:nvSpPr>
          <p:cNvPr id="92190" name="AutoShape 30">
            <a:hlinkClick r:id="" action="ppaction://noaction" highlightClick="1"/>
            <a:extLst>
              <a:ext uri="{FF2B5EF4-FFF2-40B4-BE49-F238E27FC236}">
                <a16:creationId xmlns:a16="http://schemas.microsoft.com/office/drawing/2014/main" id="{2E5E1161-D6BD-12A8-9988-5279D609172E}"/>
              </a:ext>
            </a:extLst>
          </p:cNvPr>
          <p:cNvSpPr>
            <a:spLocks noChangeArrowheads="1"/>
          </p:cNvSpPr>
          <p:nvPr/>
        </p:nvSpPr>
        <p:spPr bwMode="auto">
          <a:xfrm>
            <a:off x="1981200" y="6003925"/>
            <a:ext cx="533400" cy="685800"/>
          </a:xfrm>
          <a:prstGeom prst="actionButtonHelp">
            <a:avLst/>
          </a:prstGeom>
          <a:solidFill>
            <a:schemeClr val="accent1"/>
          </a:solidFill>
          <a:ln w="12700">
            <a:solidFill>
              <a:srgbClr val="000000"/>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sz="2600"/>
          </a:p>
        </p:txBody>
      </p:sp>
      <p:sp>
        <p:nvSpPr>
          <p:cNvPr id="92191" name="Text Box 31">
            <a:extLst>
              <a:ext uri="{FF2B5EF4-FFF2-40B4-BE49-F238E27FC236}">
                <a16:creationId xmlns:a16="http://schemas.microsoft.com/office/drawing/2014/main" id="{EDD8F606-3E61-F03E-BF81-9FD17912735F}"/>
              </a:ext>
            </a:extLst>
          </p:cNvPr>
          <p:cNvSpPr txBox="1">
            <a:spLocks noChangeArrowheads="1"/>
          </p:cNvSpPr>
          <p:nvPr/>
        </p:nvSpPr>
        <p:spPr bwMode="auto">
          <a:xfrm>
            <a:off x="3581400" y="6080126"/>
            <a:ext cx="48768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vi-VN" sz="2600" b="1">
                <a:solidFill>
                  <a:srgbClr val="CC0000"/>
                </a:solidFill>
              </a:rPr>
              <a:t>Đặc điểm của pha cân bằng ?</a:t>
            </a:r>
          </a:p>
        </p:txBody>
      </p:sp>
      <p:sp>
        <p:nvSpPr>
          <p:cNvPr id="35854" name="Line 32">
            <a:extLst>
              <a:ext uri="{FF2B5EF4-FFF2-40B4-BE49-F238E27FC236}">
                <a16:creationId xmlns:a16="http://schemas.microsoft.com/office/drawing/2014/main" id="{74B4944E-DBD1-B6FF-81CF-7D5662546D7F}"/>
              </a:ext>
            </a:extLst>
          </p:cNvPr>
          <p:cNvSpPr>
            <a:spLocks noChangeShapeType="1"/>
          </p:cNvSpPr>
          <p:nvPr/>
        </p:nvSpPr>
        <p:spPr bwMode="auto">
          <a:xfrm flipV="1">
            <a:off x="3733800" y="3260725"/>
            <a:ext cx="1524000" cy="1828800"/>
          </a:xfrm>
          <a:prstGeom prst="line">
            <a:avLst/>
          </a:prstGeom>
          <a:noFill/>
          <a:ln w="28575">
            <a:solidFill>
              <a:srgbClr val="FF1919"/>
            </a:solidFill>
            <a:round/>
            <a:headEnd/>
            <a:tailEnd/>
          </a:ln>
          <a:extLst>
            <a:ext uri="{909E8E84-426E-40DD-AFC4-6F175D3DCCD1}">
              <a14:hiddenFill xmlns:a14="http://schemas.microsoft.com/office/drawing/2010/main">
                <a:noFill/>
              </a14:hiddenFill>
            </a:ext>
          </a:extLst>
        </p:spPr>
        <p:txBody>
          <a:bodyPr/>
          <a:lstStyle/>
          <a:p>
            <a:endParaRPr lang="vi-V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92180"/>
                                        </p:tgtEl>
                                        <p:attrNameLst>
                                          <p:attrName>style.visibility</p:attrName>
                                        </p:attrNameLst>
                                      </p:cBhvr>
                                      <p:to>
                                        <p:strVal val="visible"/>
                                      </p:to>
                                    </p:set>
                                    <p:animEffect transition="in" filter="strips(downRight)">
                                      <p:cBhvr>
                                        <p:cTn id="7" dur="2000"/>
                                        <p:tgtEl>
                                          <p:spTgt spid="92180"/>
                                        </p:tgtEl>
                                      </p:cBhvr>
                                    </p:animEffect>
                                  </p:childTnLst>
                                </p:cTn>
                              </p:par>
                            </p:childTnLst>
                          </p:cTn>
                        </p:par>
                        <p:par>
                          <p:cTn id="8" fill="hold" nodeType="afterGroup">
                            <p:stCondLst>
                              <p:cond delay="2000"/>
                            </p:stCondLst>
                            <p:childTnLst>
                              <p:par>
                                <p:cTn id="9" presetID="18" presetClass="entr" presetSubtype="9" fill="hold" nodeType="afterEffect">
                                  <p:stCondLst>
                                    <p:cond delay="0"/>
                                  </p:stCondLst>
                                  <p:childTnLst>
                                    <p:set>
                                      <p:cBhvr>
                                        <p:cTn id="10" dur="1" fill="hold">
                                          <p:stCondLst>
                                            <p:cond delay="0"/>
                                          </p:stCondLst>
                                        </p:cTn>
                                        <p:tgtEl>
                                          <p:spTgt spid="92181"/>
                                        </p:tgtEl>
                                        <p:attrNameLst>
                                          <p:attrName>style.visibility</p:attrName>
                                        </p:attrNameLst>
                                      </p:cBhvr>
                                      <p:to>
                                        <p:strVal val="visible"/>
                                      </p:to>
                                    </p:set>
                                    <p:animEffect transition="in" filter="strips(upLeft)">
                                      <p:cBhvr>
                                        <p:cTn id="11" dur="2000"/>
                                        <p:tgtEl>
                                          <p:spTgt spid="92181"/>
                                        </p:tgtEl>
                                      </p:cBhvr>
                                    </p:animEffect>
                                  </p:childTnLst>
                                </p:cTn>
                              </p:par>
                            </p:childTnLst>
                          </p:cTn>
                        </p:par>
                        <p:par>
                          <p:cTn id="12" fill="hold" nodeType="afterGroup">
                            <p:stCondLst>
                              <p:cond delay="40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92179"/>
                                        </p:tgtEl>
                                        <p:attrNameLst>
                                          <p:attrName>style.visibility</p:attrName>
                                        </p:attrNameLst>
                                      </p:cBhvr>
                                      <p:to>
                                        <p:strVal val="visible"/>
                                      </p:to>
                                    </p:set>
                                    <p:anim calcmode="lin" valueType="num">
                                      <p:cBhvr>
                                        <p:cTn id="15" dur="1000" fill="hold"/>
                                        <p:tgtEl>
                                          <p:spTgt spid="92179"/>
                                        </p:tgtEl>
                                        <p:attrNameLst>
                                          <p:attrName>ppt_x</p:attrName>
                                        </p:attrNameLst>
                                      </p:cBhvr>
                                      <p:tavLst>
                                        <p:tav tm="0">
                                          <p:val>
                                            <p:strVal val="#ppt_x"/>
                                          </p:val>
                                        </p:tav>
                                        <p:tav tm="50000">
                                          <p:val>
                                            <p:strVal val="#ppt_x+.1"/>
                                          </p:val>
                                        </p:tav>
                                        <p:tav tm="100000">
                                          <p:val>
                                            <p:strVal val="#ppt_x"/>
                                          </p:val>
                                        </p:tav>
                                      </p:tavLst>
                                    </p:anim>
                                    <p:anim calcmode="lin" valueType="num">
                                      <p:cBhvr>
                                        <p:cTn id="16" dur="1000" fill="hold"/>
                                        <p:tgtEl>
                                          <p:spTgt spid="92179"/>
                                        </p:tgtEl>
                                        <p:attrNameLst>
                                          <p:attrName>ppt_y</p:attrName>
                                        </p:attrNameLst>
                                      </p:cBhvr>
                                      <p:tavLst>
                                        <p:tav tm="0">
                                          <p:val>
                                            <p:strVal val="#ppt_y"/>
                                          </p:val>
                                        </p:tav>
                                        <p:tav tm="100000">
                                          <p:val>
                                            <p:strVal val="#ppt_y"/>
                                          </p:val>
                                        </p:tav>
                                      </p:tavLst>
                                    </p:anim>
                                    <p:anim calcmode="lin" valueType="num">
                                      <p:cBhvr>
                                        <p:cTn id="17" dur="1000" fill="hold"/>
                                        <p:tgtEl>
                                          <p:spTgt spid="92179"/>
                                        </p:tgtEl>
                                        <p:attrNameLst>
                                          <p:attrName>ppt_h</p:attrName>
                                        </p:attrNameLst>
                                      </p:cBhvr>
                                      <p:tavLst>
                                        <p:tav tm="0">
                                          <p:val>
                                            <p:strVal val="#ppt_h/10"/>
                                          </p:val>
                                        </p:tav>
                                        <p:tav tm="50000">
                                          <p:val>
                                            <p:strVal val="#ppt_h+.01"/>
                                          </p:val>
                                        </p:tav>
                                        <p:tav tm="100000">
                                          <p:val>
                                            <p:strVal val="#ppt_h"/>
                                          </p:val>
                                        </p:tav>
                                      </p:tavLst>
                                    </p:anim>
                                    <p:anim calcmode="lin" valueType="num">
                                      <p:cBhvr>
                                        <p:cTn id="18" dur="1000" fill="hold"/>
                                        <p:tgtEl>
                                          <p:spTgt spid="92179"/>
                                        </p:tgtEl>
                                        <p:attrNameLst>
                                          <p:attrName>ppt_w</p:attrName>
                                        </p:attrNameLst>
                                      </p:cBhvr>
                                      <p:tavLst>
                                        <p:tav tm="0">
                                          <p:val>
                                            <p:strVal val="#ppt_w/10"/>
                                          </p:val>
                                        </p:tav>
                                        <p:tav tm="50000">
                                          <p:val>
                                            <p:strVal val="#ppt_w+.01"/>
                                          </p:val>
                                        </p:tav>
                                        <p:tav tm="100000">
                                          <p:val>
                                            <p:strVal val="#ppt_w"/>
                                          </p:val>
                                        </p:tav>
                                      </p:tavLst>
                                    </p:anim>
                                    <p:animEffect transition="in" filter="fade">
                                      <p:cBhvr>
                                        <p:cTn id="19" dur="1000" tmFilter="0,0; .5, 1; 1, 1"/>
                                        <p:tgtEl>
                                          <p:spTgt spid="92179"/>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30" presetClass="entr" presetSubtype="0" fill="hold" grpId="0" nodeType="clickEffect">
                                  <p:stCondLst>
                                    <p:cond delay="0"/>
                                  </p:stCondLst>
                                  <p:childTnLst>
                                    <p:set>
                                      <p:cBhvr>
                                        <p:cTn id="23" dur="1" fill="hold">
                                          <p:stCondLst>
                                            <p:cond delay="0"/>
                                          </p:stCondLst>
                                        </p:cTn>
                                        <p:tgtEl>
                                          <p:spTgt spid="92183"/>
                                        </p:tgtEl>
                                        <p:attrNameLst>
                                          <p:attrName>style.visibility</p:attrName>
                                        </p:attrNameLst>
                                      </p:cBhvr>
                                      <p:to>
                                        <p:strVal val="visible"/>
                                      </p:to>
                                    </p:set>
                                    <p:animEffect transition="in" filter="fade">
                                      <p:cBhvr>
                                        <p:cTn id="24" dur="800" decel="100000"/>
                                        <p:tgtEl>
                                          <p:spTgt spid="92183"/>
                                        </p:tgtEl>
                                      </p:cBhvr>
                                    </p:animEffect>
                                    <p:anim calcmode="lin" valueType="num">
                                      <p:cBhvr>
                                        <p:cTn id="25" dur="800" decel="100000" fill="hold"/>
                                        <p:tgtEl>
                                          <p:spTgt spid="92183"/>
                                        </p:tgtEl>
                                        <p:attrNameLst>
                                          <p:attrName>style.rotation</p:attrName>
                                        </p:attrNameLst>
                                      </p:cBhvr>
                                      <p:tavLst>
                                        <p:tav tm="0">
                                          <p:val>
                                            <p:fltVal val="-90"/>
                                          </p:val>
                                        </p:tav>
                                        <p:tav tm="100000">
                                          <p:val>
                                            <p:fltVal val="0"/>
                                          </p:val>
                                        </p:tav>
                                      </p:tavLst>
                                    </p:anim>
                                    <p:anim calcmode="lin" valueType="num">
                                      <p:cBhvr>
                                        <p:cTn id="26" dur="800" decel="100000" fill="hold"/>
                                        <p:tgtEl>
                                          <p:spTgt spid="92183"/>
                                        </p:tgtEl>
                                        <p:attrNameLst>
                                          <p:attrName>ppt_x</p:attrName>
                                        </p:attrNameLst>
                                      </p:cBhvr>
                                      <p:tavLst>
                                        <p:tav tm="0">
                                          <p:val>
                                            <p:strVal val="#ppt_x+0.4"/>
                                          </p:val>
                                        </p:tav>
                                        <p:tav tm="100000">
                                          <p:val>
                                            <p:strVal val="#ppt_x-0.05"/>
                                          </p:val>
                                        </p:tav>
                                      </p:tavLst>
                                    </p:anim>
                                    <p:anim calcmode="lin" valueType="num">
                                      <p:cBhvr>
                                        <p:cTn id="27" dur="800" decel="100000" fill="hold"/>
                                        <p:tgtEl>
                                          <p:spTgt spid="92183"/>
                                        </p:tgtEl>
                                        <p:attrNameLst>
                                          <p:attrName>ppt_y</p:attrName>
                                        </p:attrNameLst>
                                      </p:cBhvr>
                                      <p:tavLst>
                                        <p:tav tm="0">
                                          <p:val>
                                            <p:strVal val="#ppt_y-0.4"/>
                                          </p:val>
                                        </p:tav>
                                        <p:tav tm="100000">
                                          <p:val>
                                            <p:strVal val="#ppt_y+0.1"/>
                                          </p:val>
                                        </p:tav>
                                      </p:tavLst>
                                    </p:anim>
                                    <p:anim calcmode="lin" valueType="num">
                                      <p:cBhvr>
                                        <p:cTn id="28" dur="200" accel="100000" fill="hold">
                                          <p:stCondLst>
                                            <p:cond delay="800"/>
                                          </p:stCondLst>
                                        </p:cTn>
                                        <p:tgtEl>
                                          <p:spTgt spid="92183"/>
                                        </p:tgtEl>
                                        <p:attrNameLst>
                                          <p:attrName>ppt_x</p:attrName>
                                        </p:attrNameLst>
                                      </p:cBhvr>
                                      <p:tavLst>
                                        <p:tav tm="0">
                                          <p:val>
                                            <p:strVal val="#ppt_x-0.05"/>
                                          </p:val>
                                        </p:tav>
                                        <p:tav tm="100000">
                                          <p:val>
                                            <p:strVal val="#ppt_x"/>
                                          </p:val>
                                        </p:tav>
                                      </p:tavLst>
                                    </p:anim>
                                    <p:anim calcmode="lin" valueType="num">
                                      <p:cBhvr>
                                        <p:cTn id="29" dur="200" accel="100000" fill="hold">
                                          <p:stCondLst>
                                            <p:cond delay="800"/>
                                          </p:stCondLst>
                                        </p:cTn>
                                        <p:tgtEl>
                                          <p:spTgt spid="92183"/>
                                        </p:tgtEl>
                                        <p:attrNameLst>
                                          <p:attrName>ppt_y</p:attrName>
                                        </p:attrNameLst>
                                      </p:cBhvr>
                                      <p:tavLst>
                                        <p:tav tm="0">
                                          <p:val>
                                            <p:strVal val="#ppt_y+0.1"/>
                                          </p:val>
                                        </p:tav>
                                        <p:tav tm="100000">
                                          <p:val>
                                            <p:strVal val="#ppt_y"/>
                                          </p:val>
                                        </p:tav>
                                      </p:tavLst>
                                    </p:anim>
                                  </p:childTnLst>
                                </p:cTn>
                              </p:par>
                              <p:par>
                                <p:cTn id="30" presetID="4" presetClass="entr" presetSubtype="16" fill="hold" grpId="0" nodeType="withEffect">
                                  <p:stCondLst>
                                    <p:cond delay="0"/>
                                  </p:stCondLst>
                                  <p:childTnLst>
                                    <p:set>
                                      <p:cBhvr>
                                        <p:cTn id="31" dur="1" fill="hold">
                                          <p:stCondLst>
                                            <p:cond delay="0"/>
                                          </p:stCondLst>
                                        </p:cTn>
                                        <p:tgtEl>
                                          <p:spTgt spid="92190"/>
                                        </p:tgtEl>
                                        <p:attrNameLst>
                                          <p:attrName>style.visibility</p:attrName>
                                        </p:attrNameLst>
                                      </p:cBhvr>
                                      <p:to>
                                        <p:strVal val="visible"/>
                                      </p:to>
                                    </p:set>
                                    <p:animEffect transition="in" filter="box(in)">
                                      <p:cBhvr>
                                        <p:cTn id="32" dur="500"/>
                                        <p:tgtEl>
                                          <p:spTgt spid="9219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3" presetClass="exit" presetSubtype="32" fill="hold" grpId="1" nodeType="clickEffect">
                                  <p:stCondLst>
                                    <p:cond delay="0"/>
                                  </p:stCondLst>
                                  <p:childTnLst>
                                    <p:anim calcmode="lin" valueType="num">
                                      <p:cBhvr>
                                        <p:cTn id="36" dur="500"/>
                                        <p:tgtEl>
                                          <p:spTgt spid="92183"/>
                                        </p:tgtEl>
                                        <p:attrNameLst>
                                          <p:attrName>ppt_w</p:attrName>
                                        </p:attrNameLst>
                                      </p:cBhvr>
                                      <p:tavLst>
                                        <p:tav tm="0">
                                          <p:val>
                                            <p:strVal val="ppt_w"/>
                                          </p:val>
                                        </p:tav>
                                        <p:tav tm="100000">
                                          <p:val>
                                            <p:fltVal val="0"/>
                                          </p:val>
                                        </p:tav>
                                      </p:tavLst>
                                    </p:anim>
                                    <p:anim calcmode="lin" valueType="num">
                                      <p:cBhvr>
                                        <p:cTn id="37" dur="500"/>
                                        <p:tgtEl>
                                          <p:spTgt spid="92183"/>
                                        </p:tgtEl>
                                        <p:attrNameLst>
                                          <p:attrName>ppt_h</p:attrName>
                                        </p:attrNameLst>
                                      </p:cBhvr>
                                      <p:tavLst>
                                        <p:tav tm="0">
                                          <p:val>
                                            <p:strVal val="ppt_h"/>
                                          </p:val>
                                        </p:tav>
                                        <p:tav tm="100000">
                                          <p:val>
                                            <p:fltVal val="0"/>
                                          </p:val>
                                        </p:tav>
                                      </p:tavLst>
                                    </p:anim>
                                    <p:set>
                                      <p:cBhvr>
                                        <p:cTn id="38" dur="1" fill="hold">
                                          <p:stCondLst>
                                            <p:cond delay="499"/>
                                          </p:stCondLst>
                                        </p:cTn>
                                        <p:tgtEl>
                                          <p:spTgt spid="92183"/>
                                        </p:tgtEl>
                                        <p:attrNameLst>
                                          <p:attrName>style.visibility</p:attrName>
                                        </p:attrNameLst>
                                      </p:cBhvr>
                                      <p:to>
                                        <p:strVal val="hidden"/>
                                      </p:to>
                                    </p:set>
                                  </p:childTnLst>
                                </p:cTn>
                              </p:par>
                              <p:par>
                                <p:cTn id="39" presetID="15" presetClass="entr" presetSubtype="0" fill="hold" grpId="0" nodeType="withEffect">
                                  <p:stCondLst>
                                    <p:cond delay="0"/>
                                  </p:stCondLst>
                                  <p:childTnLst>
                                    <p:set>
                                      <p:cBhvr>
                                        <p:cTn id="40" dur="1" fill="hold">
                                          <p:stCondLst>
                                            <p:cond delay="0"/>
                                          </p:stCondLst>
                                        </p:cTn>
                                        <p:tgtEl>
                                          <p:spTgt spid="92185"/>
                                        </p:tgtEl>
                                        <p:attrNameLst>
                                          <p:attrName>style.visibility</p:attrName>
                                        </p:attrNameLst>
                                      </p:cBhvr>
                                      <p:to>
                                        <p:strVal val="visible"/>
                                      </p:to>
                                    </p:set>
                                    <p:anim calcmode="lin" valueType="num">
                                      <p:cBhvr>
                                        <p:cTn id="41" dur="1000" fill="hold"/>
                                        <p:tgtEl>
                                          <p:spTgt spid="92185"/>
                                        </p:tgtEl>
                                        <p:attrNameLst>
                                          <p:attrName>ppt_w</p:attrName>
                                        </p:attrNameLst>
                                      </p:cBhvr>
                                      <p:tavLst>
                                        <p:tav tm="0">
                                          <p:val>
                                            <p:fltVal val="0"/>
                                          </p:val>
                                        </p:tav>
                                        <p:tav tm="100000">
                                          <p:val>
                                            <p:strVal val="#ppt_w"/>
                                          </p:val>
                                        </p:tav>
                                      </p:tavLst>
                                    </p:anim>
                                    <p:anim calcmode="lin" valueType="num">
                                      <p:cBhvr>
                                        <p:cTn id="42" dur="1000" fill="hold"/>
                                        <p:tgtEl>
                                          <p:spTgt spid="92185"/>
                                        </p:tgtEl>
                                        <p:attrNameLst>
                                          <p:attrName>ppt_h</p:attrName>
                                        </p:attrNameLst>
                                      </p:cBhvr>
                                      <p:tavLst>
                                        <p:tav tm="0">
                                          <p:val>
                                            <p:fltVal val="0"/>
                                          </p:val>
                                        </p:tav>
                                        <p:tav tm="100000">
                                          <p:val>
                                            <p:strVal val="#ppt_h"/>
                                          </p:val>
                                        </p:tav>
                                      </p:tavLst>
                                    </p:anim>
                                    <p:anim calcmode="lin" valueType="num">
                                      <p:cBhvr>
                                        <p:cTn id="43" dur="1000" fill="hold"/>
                                        <p:tgtEl>
                                          <p:spTgt spid="92185"/>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9218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3" presetClass="exit" presetSubtype="32" fill="hold" grpId="1" nodeType="clickEffect">
                                  <p:stCondLst>
                                    <p:cond delay="0"/>
                                  </p:stCondLst>
                                  <p:childTnLst>
                                    <p:anim calcmode="lin" valueType="num">
                                      <p:cBhvr>
                                        <p:cTn id="48" dur="500"/>
                                        <p:tgtEl>
                                          <p:spTgt spid="92185"/>
                                        </p:tgtEl>
                                        <p:attrNameLst>
                                          <p:attrName>ppt_w</p:attrName>
                                        </p:attrNameLst>
                                      </p:cBhvr>
                                      <p:tavLst>
                                        <p:tav tm="0">
                                          <p:val>
                                            <p:strVal val="ppt_w"/>
                                          </p:val>
                                        </p:tav>
                                        <p:tav tm="100000">
                                          <p:val>
                                            <p:fltVal val="0"/>
                                          </p:val>
                                        </p:tav>
                                      </p:tavLst>
                                    </p:anim>
                                    <p:anim calcmode="lin" valueType="num">
                                      <p:cBhvr>
                                        <p:cTn id="49" dur="500"/>
                                        <p:tgtEl>
                                          <p:spTgt spid="92185"/>
                                        </p:tgtEl>
                                        <p:attrNameLst>
                                          <p:attrName>ppt_h</p:attrName>
                                        </p:attrNameLst>
                                      </p:cBhvr>
                                      <p:tavLst>
                                        <p:tav tm="0">
                                          <p:val>
                                            <p:strVal val="ppt_h"/>
                                          </p:val>
                                        </p:tav>
                                        <p:tav tm="100000">
                                          <p:val>
                                            <p:fltVal val="0"/>
                                          </p:val>
                                        </p:tav>
                                      </p:tavLst>
                                    </p:anim>
                                    <p:set>
                                      <p:cBhvr>
                                        <p:cTn id="50" dur="1" fill="hold">
                                          <p:stCondLst>
                                            <p:cond delay="499"/>
                                          </p:stCondLst>
                                        </p:cTn>
                                        <p:tgtEl>
                                          <p:spTgt spid="92185"/>
                                        </p:tgtEl>
                                        <p:attrNameLst>
                                          <p:attrName>style.visibility</p:attrName>
                                        </p:attrNameLst>
                                      </p:cBhvr>
                                      <p:to>
                                        <p:strVal val="hidden"/>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30" presetClass="entr" presetSubtype="0" fill="hold" grpId="0" nodeType="clickEffect">
                                  <p:stCondLst>
                                    <p:cond delay="0"/>
                                  </p:stCondLst>
                                  <p:childTnLst>
                                    <p:set>
                                      <p:cBhvr>
                                        <p:cTn id="54" dur="1" fill="hold">
                                          <p:stCondLst>
                                            <p:cond delay="0"/>
                                          </p:stCondLst>
                                        </p:cTn>
                                        <p:tgtEl>
                                          <p:spTgt spid="92191"/>
                                        </p:tgtEl>
                                        <p:attrNameLst>
                                          <p:attrName>style.visibility</p:attrName>
                                        </p:attrNameLst>
                                      </p:cBhvr>
                                      <p:to>
                                        <p:strVal val="visible"/>
                                      </p:to>
                                    </p:set>
                                    <p:animEffect transition="in" filter="fade">
                                      <p:cBhvr>
                                        <p:cTn id="55" dur="800" decel="100000"/>
                                        <p:tgtEl>
                                          <p:spTgt spid="92191"/>
                                        </p:tgtEl>
                                      </p:cBhvr>
                                    </p:animEffect>
                                    <p:anim calcmode="lin" valueType="num">
                                      <p:cBhvr>
                                        <p:cTn id="56" dur="800" decel="100000" fill="hold"/>
                                        <p:tgtEl>
                                          <p:spTgt spid="92191"/>
                                        </p:tgtEl>
                                        <p:attrNameLst>
                                          <p:attrName>style.rotation</p:attrName>
                                        </p:attrNameLst>
                                      </p:cBhvr>
                                      <p:tavLst>
                                        <p:tav tm="0">
                                          <p:val>
                                            <p:fltVal val="-90"/>
                                          </p:val>
                                        </p:tav>
                                        <p:tav tm="100000">
                                          <p:val>
                                            <p:fltVal val="0"/>
                                          </p:val>
                                        </p:tav>
                                      </p:tavLst>
                                    </p:anim>
                                    <p:anim calcmode="lin" valueType="num">
                                      <p:cBhvr>
                                        <p:cTn id="57" dur="800" decel="100000" fill="hold"/>
                                        <p:tgtEl>
                                          <p:spTgt spid="92191"/>
                                        </p:tgtEl>
                                        <p:attrNameLst>
                                          <p:attrName>ppt_x</p:attrName>
                                        </p:attrNameLst>
                                      </p:cBhvr>
                                      <p:tavLst>
                                        <p:tav tm="0">
                                          <p:val>
                                            <p:strVal val="#ppt_x+0.4"/>
                                          </p:val>
                                        </p:tav>
                                        <p:tav tm="100000">
                                          <p:val>
                                            <p:strVal val="#ppt_x-0.05"/>
                                          </p:val>
                                        </p:tav>
                                      </p:tavLst>
                                    </p:anim>
                                    <p:anim calcmode="lin" valueType="num">
                                      <p:cBhvr>
                                        <p:cTn id="58" dur="800" decel="100000" fill="hold"/>
                                        <p:tgtEl>
                                          <p:spTgt spid="92191"/>
                                        </p:tgtEl>
                                        <p:attrNameLst>
                                          <p:attrName>ppt_y</p:attrName>
                                        </p:attrNameLst>
                                      </p:cBhvr>
                                      <p:tavLst>
                                        <p:tav tm="0">
                                          <p:val>
                                            <p:strVal val="#ppt_y-0.4"/>
                                          </p:val>
                                        </p:tav>
                                        <p:tav tm="100000">
                                          <p:val>
                                            <p:strVal val="#ppt_y+0.1"/>
                                          </p:val>
                                        </p:tav>
                                      </p:tavLst>
                                    </p:anim>
                                    <p:anim calcmode="lin" valueType="num">
                                      <p:cBhvr>
                                        <p:cTn id="59" dur="200" accel="100000" fill="hold">
                                          <p:stCondLst>
                                            <p:cond delay="800"/>
                                          </p:stCondLst>
                                        </p:cTn>
                                        <p:tgtEl>
                                          <p:spTgt spid="92191"/>
                                        </p:tgtEl>
                                        <p:attrNameLst>
                                          <p:attrName>ppt_x</p:attrName>
                                        </p:attrNameLst>
                                      </p:cBhvr>
                                      <p:tavLst>
                                        <p:tav tm="0">
                                          <p:val>
                                            <p:strVal val="#ppt_x-0.05"/>
                                          </p:val>
                                        </p:tav>
                                        <p:tav tm="100000">
                                          <p:val>
                                            <p:strVal val="#ppt_x"/>
                                          </p:val>
                                        </p:tav>
                                      </p:tavLst>
                                    </p:anim>
                                    <p:anim calcmode="lin" valueType="num">
                                      <p:cBhvr>
                                        <p:cTn id="60" dur="200" accel="100000" fill="hold">
                                          <p:stCondLst>
                                            <p:cond delay="800"/>
                                          </p:stCondLst>
                                        </p:cTn>
                                        <p:tgtEl>
                                          <p:spTgt spid="92191"/>
                                        </p:tgtEl>
                                        <p:attrNameLst>
                                          <p:attrName>ppt_y</p:attrName>
                                        </p:attrNameLst>
                                      </p:cBhvr>
                                      <p:tavLst>
                                        <p:tav tm="0">
                                          <p:val>
                                            <p:strVal val="#ppt_y+0.1"/>
                                          </p:val>
                                        </p:tav>
                                        <p:tav tm="100000">
                                          <p:val>
                                            <p:strVal val="#ppt_y"/>
                                          </p:val>
                                        </p:tav>
                                      </p:tavLst>
                                    </p:anim>
                                  </p:childTnLst>
                                </p:cTn>
                              </p:par>
                            </p:childTnLst>
                          </p:cTn>
                        </p:par>
                      </p:childTnLst>
                    </p:cTn>
                  </p:par>
                  <p:par>
                    <p:cTn id="61" fill="hold" nodeType="clickPar">
                      <p:stCondLst>
                        <p:cond delay="indefinite"/>
                      </p:stCondLst>
                      <p:childTnLst>
                        <p:par>
                          <p:cTn id="62" fill="hold" nodeType="withGroup">
                            <p:stCondLst>
                              <p:cond delay="0"/>
                            </p:stCondLst>
                            <p:childTnLst>
                              <p:par>
                                <p:cTn id="63" presetID="27" presetClass="entr" presetSubtype="0" fill="hold" grpId="0" nodeType="clickEffect">
                                  <p:stCondLst>
                                    <p:cond delay="0"/>
                                  </p:stCondLst>
                                  <p:iterate type="lt">
                                    <p:tmPct val="50000"/>
                                  </p:iterate>
                                  <p:childTnLst>
                                    <p:set>
                                      <p:cBhvr>
                                        <p:cTn id="64" dur="1" fill="hold">
                                          <p:stCondLst>
                                            <p:cond delay="0"/>
                                          </p:stCondLst>
                                        </p:cTn>
                                        <p:tgtEl>
                                          <p:spTgt spid="92188"/>
                                        </p:tgtEl>
                                        <p:attrNameLst>
                                          <p:attrName>style.visibility</p:attrName>
                                        </p:attrNameLst>
                                      </p:cBhvr>
                                      <p:to>
                                        <p:strVal val="visible"/>
                                      </p:to>
                                    </p:set>
                                    <p:anim calcmode="discrete" valueType="clr">
                                      <p:cBhvr override="childStyle">
                                        <p:cTn id="65" dur="80"/>
                                        <p:tgtEl>
                                          <p:spTgt spid="92188"/>
                                        </p:tgtEl>
                                        <p:attrNameLst>
                                          <p:attrName>style.color</p:attrName>
                                        </p:attrNameLst>
                                      </p:cBhvr>
                                      <p:tavLst>
                                        <p:tav tm="0">
                                          <p:val>
                                            <p:clrVal>
                                              <a:schemeClr val="accent2"/>
                                            </p:clrVal>
                                          </p:val>
                                        </p:tav>
                                        <p:tav tm="50000">
                                          <p:val>
                                            <p:clrVal>
                                              <a:schemeClr val="hlink"/>
                                            </p:clrVal>
                                          </p:val>
                                        </p:tav>
                                      </p:tavLst>
                                    </p:anim>
                                    <p:anim calcmode="discrete" valueType="clr">
                                      <p:cBhvr>
                                        <p:cTn id="66" dur="80"/>
                                        <p:tgtEl>
                                          <p:spTgt spid="92188"/>
                                        </p:tgtEl>
                                        <p:attrNameLst>
                                          <p:attrName>fillcolor</p:attrName>
                                        </p:attrNameLst>
                                      </p:cBhvr>
                                      <p:tavLst>
                                        <p:tav tm="0">
                                          <p:val>
                                            <p:clrVal>
                                              <a:schemeClr val="accent2"/>
                                            </p:clrVal>
                                          </p:val>
                                        </p:tav>
                                        <p:tav tm="50000">
                                          <p:val>
                                            <p:clrVal>
                                              <a:schemeClr val="hlink"/>
                                            </p:clrVal>
                                          </p:val>
                                        </p:tav>
                                      </p:tavLst>
                                    </p:anim>
                                    <p:set>
                                      <p:cBhvr>
                                        <p:cTn id="67" dur="80"/>
                                        <p:tgtEl>
                                          <p:spTgt spid="9218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79" grpId="0"/>
      <p:bldP spid="92180" grpId="0" animBg="1"/>
      <p:bldP spid="92183" grpId="0"/>
      <p:bldP spid="92183" grpId="1"/>
      <p:bldP spid="92185" grpId="0"/>
      <p:bldP spid="92185" grpId="1"/>
      <p:bldP spid="92188" grpId="0"/>
      <p:bldP spid="92190" grpId="0" animBg="1"/>
      <p:bldP spid="9219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4">
            <a:extLst>
              <a:ext uri="{FF2B5EF4-FFF2-40B4-BE49-F238E27FC236}">
                <a16:creationId xmlns:a16="http://schemas.microsoft.com/office/drawing/2014/main" id="{3BD6A924-F92D-740E-2A51-153D849BDEF2}"/>
              </a:ext>
            </a:extLst>
          </p:cNvPr>
          <p:cNvSpPr txBox="1">
            <a:spLocks noChangeArrowheads="1"/>
          </p:cNvSpPr>
          <p:nvPr/>
        </p:nvSpPr>
        <p:spPr bwMode="auto">
          <a:xfrm>
            <a:off x="1524000" y="281908"/>
            <a:ext cx="35052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vi-VN" sz="2600" b="1" dirty="0">
                <a:solidFill>
                  <a:srgbClr val="CC0000"/>
                </a:solidFill>
              </a:rPr>
              <a:t>d. </a:t>
            </a:r>
            <a:r>
              <a:rPr lang="en-US" altLang="vi-VN" sz="2600" b="1" dirty="0" err="1">
                <a:solidFill>
                  <a:srgbClr val="CC0000"/>
                </a:solidFill>
              </a:rPr>
              <a:t>Pha</a:t>
            </a:r>
            <a:r>
              <a:rPr lang="en-US" altLang="vi-VN" sz="2600" b="1" dirty="0">
                <a:solidFill>
                  <a:srgbClr val="CC0000"/>
                </a:solidFill>
              </a:rPr>
              <a:t> </a:t>
            </a:r>
            <a:r>
              <a:rPr lang="en-US" altLang="vi-VN" sz="2600" b="1" dirty="0" err="1">
                <a:solidFill>
                  <a:srgbClr val="CC0000"/>
                </a:solidFill>
              </a:rPr>
              <a:t>suy</a:t>
            </a:r>
            <a:r>
              <a:rPr lang="en-US" altLang="vi-VN" sz="2600" b="1" dirty="0">
                <a:solidFill>
                  <a:srgbClr val="CC0000"/>
                </a:solidFill>
              </a:rPr>
              <a:t> </a:t>
            </a:r>
            <a:r>
              <a:rPr lang="en-US" altLang="vi-VN" sz="2600" b="1" dirty="0" err="1">
                <a:solidFill>
                  <a:srgbClr val="CC0000"/>
                </a:solidFill>
              </a:rPr>
              <a:t>vong</a:t>
            </a:r>
            <a:r>
              <a:rPr lang="en-US" altLang="vi-VN" sz="2600" b="1" dirty="0">
                <a:solidFill>
                  <a:srgbClr val="CC0000"/>
                </a:solidFill>
              </a:rPr>
              <a:t> </a:t>
            </a:r>
          </a:p>
        </p:txBody>
      </p:sp>
      <p:grpSp>
        <p:nvGrpSpPr>
          <p:cNvPr id="36867" name="Group 5">
            <a:extLst>
              <a:ext uri="{FF2B5EF4-FFF2-40B4-BE49-F238E27FC236}">
                <a16:creationId xmlns:a16="http://schemas.microsoft.com/office/drawing/2014/main" id="{F8D334E1-5303-F100-8688-D0AB5BF484AD}"/>
              </a:ext>
            </a:extLst>
          </p:cNvPr>
          <p:cNvGrpSpPr>
            <a:grpSpLocks/>
          </p:cNvGrpSpPr>
          <p:nvPr/>
        </p:nvGrpSpPr>
        <p:grpSpPr bwMode="auto">
          <a:xfrm>
            <a:off x="2344739" y="1752600"/>
            <a:ext cx="7146925" cy="3784600"/>
            <a:chOff x="1281" y="253"/>
            <a:chExt cx="4502" cy="2384"/>
          </a:xfrm>
        </p:grpSpPr>
        <p:grpSp>
          <p:nvGrpSpPr>
            <p:cNvPr id="36879" name="Group 6">
              <a:extLst>
                <a:ext uri="{FF2B5EF4-FFF2-40B4-BE49-F238E27FC236}">
                  <a16:creationId xmlns:a16="http://schemas.microsoft.com/office/drawing/2014/main" id="{04ACBCB1-38FB-3C47-94D1-AD5628A81C4D}"/>
                </a:ext>
              </a:extLst>
            </p:cNvPr>
            <p:cNvGrpSpPr>
              <a:grpSpLocks/>
            </p:cNvGrpSpPr>
            <p:nvPr/>
          </p:nvGrpSpPr>
          <p:grpSpPr bwMode="auto">
            <a:xfrm>
              <a:off x="1281" y="253"/>
              <a:ext cx="4502" cy="2384"/>
              <a:chOff x="1281" y="1250"/>
              <a:chExt cx="4502" cy="2384"/>
            </a:xfrm>
          </p:grpSpPr>
          <p:sp>
            <p:nvSpPr>
              <p:cNvPr id="36881" name="Rectangle 7">
                <a:extLst>
                  <a:ext uri="{FF2B5EF4-FFF2-40B4-BE49-F238E27FC236}">
                    <a16:creationId xmlns:a16="http://schemas.microsoft.com/office/drawing/2014/main" id="{B7BB9D6D-4D55-2952-5719-0A4DFA29BEA2}"/>
                  </a:ext>
                </a:extLst>
              </p:cNvPr>
              <p:cNvSpPr>
                <a:spLocks noChangeArrowheads="1"/>
              </p:cNvSpPr>
              <p:nvPr/>
            </p:nvSpPr>
            <p:spPr bwMode="auto">
              <a:xfrm>
                <a:off x="1292" y="1344"/>
                <a:ext cx="4491" cy="2268"/>
              </a:xfrm>
              <a:prstGeom prst="rect">
                <a:avLst/>
              </a:prstGeom>
              <a:solidFill>
                <a:srgbClr val="FFFF9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sz="2600"/>
              </a:p>
            </p:txBody>
          </p:sp>
          <p:grpSp>
            <p:nvGrpSpPr>
              <p:cNvPr id="36882" name="Group 8">
                <a:extLst>
                  <a:ext uri="{FF2B5EF4-FFF2-40B4-BE49-F238E27FC236}">
                    <a16:creationId xmlns:a16="http://schemas.microsoft.com/office/drawing/2014/main" id="{63DA0BA7-F8F7-632A-4B31-813F00F73F7E}"/>
                  </a:ext>
                </a:extLst>
              </p:cNvPr>
              <p:cNvGrpSpPr>
                <a:grpSpLocks/>
              </p:cNvGrpSpPr>
              <p:nvPr/>
            </p:nvGrpSpPr>
            <p:grpSpPr bwMode="auto">
              <a:xfrm>
                <a:off x="1610" y="1434"/>
                <a:ext cx="3402" cy="1951"/>
                <a:chOff x="1610" y="1434"/>
                <a:chExt cx="3402" cy="1951"/>
              </a:xfrm>
            </p:grpSpPr>
            <p:sp>
              <p:nvSpPr>
                <p:cNvPr id="36893" name="Line 9">
                  <a:extLst>
                    <a:ext uri="{FF2B5EF4-FFF2-40B4-BE49-F238E27FC236}">
                      <a16:creationId xmlns:a16="http://schemas.microsoft.com/office/drawing/2014/main" id="{17297F69-1773-5F12-22EA-C41E02B5BB3D}"/>
                    </a:ext>
                  </a:extLst>
                </p:cNvPr>
                <p:cNvSpPr>
                  <a:spLocks noChangeShapeType="1"/>
                </p:cNvSpPr>
                <p:nvPr/>
              </p:nvSpPr>
              <p:spPr bwMode="auto">
                <a:xfrm flipV="1">
                  <a:off x="1610" y="1434"/>
                  <a:ext cx="0" cy="1951"/>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vi-VN"/>
                </a:p>
              </p:txBody>
            </p:sp>
            <p:sp>
              <p:nvSpPr>
                <p:cNvPr id="36894" name="Line 10">
                  <a:extLst>
                    <a:ext uri="{FF2B5EF4-FFF2-40B4-BE49-F238E27FC236}">
                      <a16:creationId xmlns:a16="http://schemas.microsoft.com/office/drawing/2014/main" id="{7983137A-2986-F242-8407-DBE7715B07FF}"/>
                    </a:ext>
                  </a:extLst>
                </p:cNvPr>
                <p:cNvSpPr>
                  <a:spLocks noChangeShapeType="1"/>
                </p:cNvSpPr>
                <p:nvPr/>
              </p:nvSpPr>
              <p:spPr bwMode="auto">
                <a:xfrm>
                  <a:off x="1610" y="3385"/>
                  <a:ext cx="340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vi-VN"/>
                </a:p>
              </p:txBody>
            </p:sp>
          </p:grpSp>
          <p:sp>
            <p:nvSpPr>
              <p:cNvPr id="36883" name="Text Box 11">
                <a:extLst>
                  <a:ext uri="{FF2B5EF4-FFF2-40B4-BE49-F238E27FC236}">
                    <a16:creationId xmlns:a16="http://schemas.microsoft.com/office/drawing/2014/main" id="{7FC77A9E-EA08-42F6-6F9D-F5CEAE2086D4}"/>
                  </a:ext>
                </a:extLst>
              </p:cNvPr>
              <p:cNvSpPr txBox="1">
                <a:spLocks noChangeArrowheads="1"/>
              </p:cNvSpPr>
              <p:nvPr/>
            </p:nvSpPr>
            <p:spPr bwMode="auto">
              <a:xfrm rot="-5400000">
                <a:off x="527" y="2004"/>
                <a:ext cx="1817" cy="310"/>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vi-VN" sz="2600" b="1">
                    <a:solidFill>
                      <a:srgbClr val="000C18"/>
                    </a:solidFill>
                  </a:rPr>
                  <a:t>Số lượng tế bào</a:t>
                </a:r>
              </a:p>
            </p:txBody>
          </p:sp>
          <p:sp>
            <p:nvSpPr>
              <p:cNvPr id="36884" name="Text Box 12">
                <a:extLst>
                  <a:ext uri="{FF2B5EF4-FFF2-40B4-BE49-F238E27FC236}">
                    <a16:creationId xmlns:a16="http://schemas.microsoft.com/office/drawing/2014/main" id="{069C4BDC-8237-1104-B74B-AD19B4B9424B}"/>
                  </a:ext>
                </a:extLst>
              </p:cNvPr>
              <p:cNvSpPr txBox="1">
                <a:spLocks noChangeArrowheads="1"/>
              </p:cNvSpPr>
              <p:nvPr/>
            </p:nvSpPr>
            <p:spPr bwMode="auto">
              <a:xfrm>
                <a:off x="4150" y="3324"/>
                <a:ext cx="998"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endParaRPr lang="vi-VN" altLang="vi-VN" sz="2600" b="1">
                  <a:solidFill>
                    <a:srgbClr val="000C18"/>
                  </a:solidFill>
                </a:endParaRPr>
              </a:p>
            </p:txBody>
          </p:sp>
          <p:sp>
            <p:nvSpPr>
              <p:cNvPr id="36885" name="Line 13">
                <a:extLst>
                  <a:ext uri="{FF2B5EF4-FFF2-40B4-BE49-F238E27FC236}">
                    <a16:creationId xmlns:a16="http://schemas.microsoft.com/office/drawing/2014/main" id="{825F06A9-FA7F-49BF-BD09-26D4CE351B5B}"/>
                  </a:ext>
                </a:extLst>
              </p:cNvPr>
              <p:cNvSpPr>
                <a:spLocks noChangeShapeType="1"/>
              </p:cNvSpPr>
              <p:nvPr/>
            </p:nvSpPr>
            <p:spPr bwMode="auto">
              <a:xfrm flipV="1">
                <a:off x="2109" y="1480"/>
                <a:ext cx="0" cy="190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vi-VN"/>
              </a:p>
            </p:txBody>
          </p:sp>
          <p:sp>
            <p:nvSpPr>
              <p:cNvPr id="36886" name="Freeform 14">
                <a:extLst>
                  <a:ext uri="{FF2B5EF4-FFF2-40B4-BE49-F238E27FC236}">
                    <a16:creationId xmlns:a16="http://schemas.microsoft.com/office/drawing/2014/main" id="{55D85669-7D1A-D768-B33B-F956DA2F0E64}"/>
                  </a:ext>
                </a:extLst>
              </p:cNvPr>
              <p:cNvSpPr>
                <a:spLocks/>
              </p:cNvSpPr>
              <p:nvPr/>
            </p:nvSpPr>
            <p:spPr bwMode="auto">
              <a:xfrm>
                <a:off x="1610" y="3158"/>
                <a:ext cx="568" cy="49"/>
              </a:xfrm>
              <a:custGeom>
                <a:avLst/>
                <a:gdLst>
                  <a:gd name="T0" fmla="*/ 0 w 568"/>
                  <a:gd name="T1" fmla="*/ 49 h 49"/>
                  <a:gd name="T2" fmla="*/ 499 w 568"/>
                  <a:gd name="T3" fmla="*/ 49 h 49"/>
                  <a:gd name="T4" fmla="*/ 544 w 568"/>
                  <a:gd name="T5" fmla="*/ 30 h 49"/>
                  <a:gd name="T6" fmla="*/ 568 w 568"/>
                  <a:gd name="T7" fmla="*/ 0 h 49"/>
                  <a:gd name="T8" fmla="*/ 0 60000 65536"/>
                  <a:gd name="T9" fmla="*/ 0 60000 65536"/>
                  <a:gd name="T10" fmla="*/ 0 60000 65536"/>
                  <a:gd name="T11" fmla="*/ 0 60000 65536"/>
                  <a:gd name="T12" fmla="*/ 0 w 568"/>
                  <a:gd name="T13" fmla="*/ 0 h 49"/>
                  <a:gd name="T14" fmla="*/ 568 w 568"/>
                  <a:gd name="T15" fmla="*/ 49 h 49"/>
                </a:gdLst>
                <a:ahLst/>
                <a:cxnLst>
                  <a:cxn ang="T8">
                    <a:pos x="T0" y="T1"/>
                  </a:cxn>
                  <a:cxn ang="T9">
                    <a:pos x="T2" y="T3"/>
                  </a:cxn>
                  <a:cxn ang="T10">
                    <a:pos x="T4" y="T5"/>
                  </a:cxn>
                  <a:cxn ang="T11">
                    <a:pos x="T6" y="T7"/>
                  </a:cxn>
                </a:cxnLst>
                <a:rect l="T12" t="T13" r="T14" b="T15"/>
                <a:pathLst>
                  <a:path w="568" h="49">
                    <a:moveTo>
                      <a:pt x="0" y="49"/>
                    </a:moveTo>
                    <a:lnTo>
                      <a:pt x="499" y="49"/>
                    </a:lnTo>
                    <a:lnTo>
                      <a:pt x="544" y="30"/>
                    </a:lnTo>
                    <a:lnTo>
                      <a:pt x="568" y="0"/>
                    </a:lnTo>
                  </a:path>
                </a:pathLst>
              </a:custGeom>
              <a:solidFill>
                <a:srgbClr val="FFFF99"/>
              </a:solidFill>
              <a:ln w="28575">
                <a:solidFill>
                  <a:srgbClr val="FF0000"/>
                </a:solidFill>
                <a:round/>
                <a:headEnd/>
                <a:tailEnd/>
              </a:ln>
            </p:spPr>
            <p:txBody>
              <a:bodyPr wrap="none"/>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sz="2600"/>
              </a:p>
            </p:txBody>
          </p:sp>
          <p:sp>
            <p:nvSpPr>
              <p:cNvPr id="36887" name="Text Box 15">
                <a:extLst>
                  <a:ext uri="{FF2B5EF4-FFF2-40B4-BE49-F238E27FC236}">
                    <a16:creationId xmlns:a16="http://schemas.microsoft.com/office/drawing/2014/main" id="{B648F7F5-9500-2140-4C29-E45DE715DCEB}"/>
                  </a:ext>
                </a:extLst>
              </p:cNvPr>
              <p:cNvSpPr txBox="1">
                <a:spLocks noChangeArrowheads="1"/>
              </p:cNvSpPr>
              <p:nvPr/>
            </p:nvSpPr>
            <p:spPr bwMode="auto">
              <a:xfrm>
                <a:off x="1565" y="2614"/>
                <a:ext cx="862" cy="814"/>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vi-VN" sz="2600" b="1">
                    <a:solidFill>
                      <a:srgbClr val="0000FF"/>
                    </a:solidFill>
                    <a:latin typeface="VNI-Times" pitchFamily="2" charset="0"/>
                  </a:rPr>
                  <a:t> </a:t>
                </a:r>
                <a:r>
                  <a:rPr lang="en-US" altLang="vi-VN" sz="2600" b="1">
                    <a:solidFill>
                      <a:srgbClr val="000C18"/>
                    </a:solidFill>
                  </a:rPr>
                  <a:t>Pha tiềm phát</a:t>
                </a:r>
              </a:p>
            </p:txBody>
          </p:sp>
          <p:sp>
            <p:nvSpPr>
              <p:cNvPr id="36888" name="Freeform 16">
                <a:extLst>
                  <a:ext uri="{FF2B5EF4-FFF2-40B4-BE49-F238E27FC236}">
                    <a16:creationId xmlns:a16="http://schemas.microsoft.com/office/drawing/2014/main" id="{0F2E4353-1423-5C7C-C3A8-3877E91E7D5F}"/>
                  </a:ext>
                </a:extLst>
              </p:cNvPr>
              <p:cNvSpPr>
                <a:spLocks/>
              </p:cNvSpPr>
              <p:nvPr/>
            </p:nvSpPr>
            <p:spPr bwMode="auto">
              <a:xfrm>
                <a:off x="2181" y="1944"/>
                <a:ext cx="1098" cy="1212"/>
              </a:xfrm>
              <a:custGeom>
                <a:avLst/>
                <a:gdLst>
                  <a:gd name="T0" fmla="*/ 0 w 1098"/>
                  <a:gd name="T1" fmla="*/ 1212 h 1212"/>
                  <a:gd name="T2" fmla="*/ 971 w 1098"/>
                  <a:gd name="T3" fmla="*/ 35 h 1212"/>
                  <a:gd name="T4" fmla="*/ 1032 w 1098"/>
                  <a:gd name="T5" fmla="*/ 12 h 1212"/>
                  <a:gd name="T6" fmla="*/ 1098 w 1098"/>
                  <a:gd name="T7" fmla="*/ 0 h 1212"/>
                  <a:gd name="T8" fmla="*/ 0 60000 65536"/>
                  <a:gd name="T9" fmla="*/ 0 60000 65536"/>
                  <a:gd name="T10" fmla="*/ 0 60000 65536"/>
                  <a:gd name="T11" fmla="*/ 0 60000 65536"/>
                  <a:gd name="T12" fmla="*/ 0 w 1098"/>
                  <a:gd name="T13" fmla="*/ 0 h 1212"/>
                  <a:gd name="T14" fmla="*/ 1098 w 1098"/>
                  <a:gd name="T15" fmla="*/ 1212 h 1212"/>
                </a:gdLst>
                <a:ahLst/>
                <a:cxnLst>
                  <a:cxn ang="T8">
                    <a:pos x="T0" y="T1"/>
                  </a:cxn>
                  <a:cxn ang="T9">
                    <a:pos x="T2" y="T3"/>
                  </a:cxn>
                  <a:cxn ang="T10">
                    <a:pos x="T4" y="T5"/>
                  </a:cxn>
                  <a:cxn ang="T11">
                    <a:pos x="T6" y="T7"/>
                  </a:cxn>
                </a:cxnLst>
                <a:rect l="T12" t="T13" r="T14" b="T15"/>
                <a:pathLst>
                  <a:path w="1098" h="1212">
                    <a:moveTo>
                      <a:pt x="0" y="1212"/>
                    </a:moveTo>
                    <a:lnTo>
                      <a:pt x="971" y="35"/>
                    </a:lnTo>
                    <a:lnTo>
                      <a:pt x="1032" y="12"/>
                    </a:lnTo>
                    <a:lnTo>
                      <a:pt x="1098" y="0"/>
                    </a:lnTo>
                  </a:path>
                </a:pathLst>
              </a:custGeom>
              <a:solidFill>
                <a:srgbClr val="FFFF99"/>
              </a:solidFill>
              <a:ln w="38100">
                <a:solidFill>
                  <a:srgbClr val="FF0000"/>
                </a:solidFill>
                <a:round/>
                <a:headEnd/>
                <a:tailEnd/>
              </a:ln>
            </p:spPr>
            <p:txBody>
              <a:bodyPr wrap="none"/>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sz="2600"/>
              </a:p>
            </p:txBody>
          </p:sp>
          <p:sp>
            <p:nvSpPr>
              <p:cNvPr id="36889" name="Line 17">
                <a:extLst>
                  <a:ext uri="{FF2B5EF4-FFF2-40B4-BE49-F238E27FC236}">
                    <a16:creationId xmlns:a16="http://schemas.microsoft.com/office/drawing/2014/main" id="{F9E7C2F6-D9B1-3712-85A0-D37CAB46F46A}"/>
                  </a:ext>
                </a:extLst>
              </p:cNvPr>
              <p:cNvSpPr>
                <a:spLocks noChangeShapeType="1"/>
              </p:cNvSpPr>
              <p:nvPr/>
            </p:nvSpPr>
            <p:spPr bwMode="auto">
              <a:xfrm flipV="1">
                <a:off x="3152" y="1480"/>
                <a:ext cx="0" cy="190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vi-VN"/>
              </a:p>
            </p:txBody>
          </p:sp>
          <p:sp>
            <p:nvSpPr>
              <p:cNvPr id="36890" name="Text Box 18">
                <a:extLst>
                  <a:ext uri="{FF2B5EF4-FFF2-40B4-BE49-F238E27FC236}">
                    <a16:creationId xmlns:a16="http://schemas.microsoft.com/office/drawing/2014/main" id="{2C22784D-C0F0-0B09-3DA3-ED1705C04A63}"/>
                  </a:ext>
                </a:extLst>
              </p:cNvPr>
              <p:cNvSpPr txBox="1">
                <a:spLocks noChangeArrowheads="1"/>
              </p:cNvSpPr>
              <p:nvPr/>
            </p:nvSpPr>
            <p:spPr bwMode="auto">
              <a:xfrm rot="-2962236">
                <a:off x="2200" y="1912"/>
                <a:ext cx="984" cy="562"/>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vi-VN" sz="2600" b="1">
                    <a:solidFill>
                      <a:srgbClr val="000C18"/>
                    </a:solidFill>
                  </a:rPr>
                  <a:t>Pha luỹ thừa</a:t>
                </a:r>
                <a:r>
                  <a:rPr lang="en-US" altLang="vi-VN" sz="2600" b="1"/>
                  <a:t> </a:t>
                </a:r>
                <a:endParaRPr lang="en-US" altLang="vi-VN" sz="2600" b="1">
                  <a:solidFill>
                    <a:srgbClr val="0000FF"/>
                  </a:solidFill>
                  <a:latin typeface="VNI-Times" pitchFamily="2" charset="0"/>
                </a:endParaRPr>
              </a:p>
            </p:txBody>
          </p:sp>
          <p:sp>
            <p:nvSpPr>
              <p:cNvPr id="36891" name="Freeform 19">
                <a:extLst>
                  <a:ext uri="{FF2B5EF4-FFF2-40B4-BE49-F238E27FC236}">
                    <a16:creationId xmlns:a16="http://schemas.microsoft.com/office/drawing/2014/main" id="{E3969497-7748-3DA8-E23F-153FA9E8095C}"/>
                  </a:ext>
                </a:extLst>
              </p:cNvPr>
              <p:cNvSpPr>
                <a:spLocks/>
              </p:cNvSpPr>
              <p:nvPr/>
            </p:nvSpPr>
            <p:spPr bwMode="auto">
              <a:xfrm>
                <a:off x="3258" y="1933"/>
                <a:ext cx="1028" cy="11"/>
              </a:xfrm>
              <a:custGeom>
                <a:avLst/>
                <a:gdLst>
                  <a:gd name="T0" fmla="*/ 0 w 1028"/>
                  <a:gd name="T1" fmla="*/ 11 h 11"/>
                  <a:gd name="T2" fmla="*/ 76 w 1028"/>
                  <a:gd name="T3" fmla="*/ 0 h 11"/>
                  <a:gd name="T4" fmla="*/ 1028 w 1028"/>
                  <a:gd name="T5" fmla="*/ 0 h 11"/>
                  <a:gd name="T6" fmla="*/ 0 60000 65536"/>
                  <a:gd name="T7" fmla="*/ 0 60000 65536"/>
                  <a:gd name="T8" fmla="*/ 0 60000 65536"/>
                  <a:gd name="T9" fmla="*/ 0 w 1028"/>
                  <a:gd name="T10" fmla="*/ 0 h 11"/>
                  <a:gd name="T11" fmla="*/ 1028 w 1028"/>
                  <a:gd name="T12" fmla="*/ 11 h 11"/>
                </a:gdLst>
                <a:ahLst/>
                <a:cxnLst>
                  <a:cxn ang="T6">
                    <a:pos x="T0" y="T1"/>
                  </a:cxn>
                  <a:cxn ang="T7">
                    <a:pos x="T2" y="T3"/>
                  </a:cxn>
                  <a:cxn ang="T8">
                    <a:pos x="T4" y="T5"/>
                  </a:cxn>
                </a:cxnLst>
                <a:rect l="T9" t="T10" r="T11" b="T12"/>
                <a:pathLst>
                  <a:path w="1028" h="11">
                    <a:moveTo>
                      <a:pt x="0" y="11"/>
                    </a:moveTo>
                    <a:lnTo>
                      <a:pt x="76" y="0"/>
                    </a:lnTo>
                    <a:lnTo>
                      <a:pt x="1028" y="0"/>
                    </a:lnTo>
                  </a:path>
                </a:pathLst>
              </a:custGeom>
              <a:solidFill>
                <a:srgbClr val="FFB84F"/>
              </a:solidFill>
              <a:ln w="28575">
                <a:solidFill>
                  <a:srgbClr val="FF0000"/>
                </a:solidFill>
                <a:round/>
                <a:headEnd/>
                <a:tailEnd/>
              </a:ln>
            </p:spPr>
            <p:txBody>
              <a:bodyPr wrap="none"/>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sz="2600"/>
              </a:p>
            </p:txBody>
          </p:sp>
          <p:sp>
            <p:nvSpPr>
              <p:cNvPr id="36892" name="Text Box 20">
                <a:extLst>
                  <a:ext uri="{FF2B5EF4-FFF2-40B4-BE49-F238E27FC236}">
                    <a16:creationId xmlns:a16="http://schemas.microsoft.com/office/drawing/2014/main" id="{48B188B6-C4E4-CD76-D7E8-C1BE372F52F7}"/>
                  </a:ext>
                </a:extLst>
              </p:cNvPr>
              <p:cNvSpPr txBox="1">
                <a:spLocks noChangeArrowheads="1"/>
              </p:cNvSpPr>
              <p:nvPr/>
            </p:nvSpPr>
            <p:spPr bwMode="auto">
              <a:xfrm>
                <a:off x="2876" y="1683"/>
                <a:ext cx="1587" cy="310"/>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vi-VN" sz="2600" b="1">
                    <a:solidFill>
                      <a:srgbClr val="0000FF"/>
                    </a:solidFill>
                    <a:latin typeface="VNI-Times" pitchFamily="2" charset="0"/>
                  </a:rPr>
                  <a:t>  </a:t>
                </a:r>
                <a:r>
                  <a:rPr lang="en-US" altLang="vi-VN" sz="2600" b="1">
                    <a:solidFill>
                      <a:srgbClr val="000C18"/>
                    </a:solidFill>
                  </a:rPr>
                  <a:t>Pha cân bằng</a:t>
                </a:r>
              </a:p>
            </p:txBody>
          </p:sp>
        </p:grpSp>
        <p:sp>
          <p:nvSpPr>
            <p:cNvPr id="36880" name="Line 21">
              <a:extLst>
                <a:ext uri="{FF2B5EF4-FFF2-40B4-BE49-F238E27FC236}">
                  <a16:creationId xmlns:a16="http://schemas.microsoft.com/office/drawing/2014/main" id="{9258B317-7A04-B1E9-4ED9-EB7E0C8D7ECA}"/>
                </a:ext>
              </a:extLst>
            </p:cNvPr>
            <p:cNvSpPr>
              <a:spLocks noChangeShapeType="1"/>
            </p:cNvSpPr>
            <p:nvPr/>
          </p:nvSpPr>
          <p:spPr bwMode="auto">
            <a:xfrm flipV="1">
              <a:off x="4195" y="482"/>
              <a:ext cx="0" cy="190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vi-VN"/>
            </a:p>
          </p:txBody>
        </p:sp>
      </p:grpSp>
      <p:sp>
        <p:nvSpPr>
          <p:cNvPr id="93206" name="Line 22">
            <a:extLst>
              <a:ext uri="{FF2B5EF4-FFF2-40B4-BE49-F238E27FC236}">
                <a16:creationId xmlns:a16="http://schemas.microsoft.com/office/drawing/2014/main" id="{D6A99140-559E-2F41-5BBB-490F094A5C0D}"/>
              </a:ext>
            </a:extLst>
          </p:cNvPr>
          <p:cNvSpPr>
            <a:spLocks noChangeShapeType="1"/>
          </p:cNvSpPr>
          <p:nvPr/>
        </p:nvSpPr>
        <p:spPr bwMode="auto">
          <a:xfrm>
            <a:off x="7162800" y="2895600"/>
            <a:ext cx="1676400" cy="7620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vi-VN"/>
          </a:p>
        </p:txBody>
      </p:sp>
      <p:sp>
        <p:nvSpPr>
          <p:cNvPr id="93207" name="Text Box 23">
            <a:extLst>
              <a:ext uri="{FF2B5EF4-FFF2-40B4-BE49-F238E27FC236}">
                <a16:creationId xmlns:a16="http://schemas.microsoft.com/office/drawing/2014/main" id="{051EE398-BADD-9BE4-8A01-3A5B73FAB60D}"/>
              </a:ext>
            </a:extLst>
          </p:cNvPr>
          <p:cNvSpPr txBox="1">
            <a:spLocks noChangeArrowheads="1"/>
          </p:cNvSpPr>
          <p:nvPr/>
        </p:nvSpPr>
        <p:spPr bwMode="auto">
          <a:xfrm rot="1346334">
            <a:off x="7126289" y="2943226"/>
            <a:ext cx="2916237"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vi-VN" sz="2600" b="1">
                <a:solidFill>
                  <a:srgbClr val="0000FF"/>
                </a:solidFill>
                <a:latin typeface="VNI-Times" pitchFamily="2" charset="0"/>
              </a:rPr>
              <a:t>    </a:t>
            </a:r>
            <a:r>
              <a:rPr lang="en-US" altLang="vi-VN" sz="2600" b="1">
                <a:solidFill>
                  <a:srgbClr val="000C18"/>
                </a:solidFill>
              </a:rPr>
              <a:t>Pha suy vong</a:t>
            </a:r>
          </a:p>
        </p:txBody>
      </p:sp>
      <p:sp>
        <p:nvSpPr>
          <p:cNvPr id="93209" name="Text Box 25">
            <a:extLst>
              <a:ext uri="{FF2B5EF4-FFF2-40B4-BE49-F238E27FC236}">
                <a16:creationId xmlns:a16="http://schemas.microsoft.com/office/drawing/2014/main" id="{58C5568A-2441-FDC9-917A-2BC0F996DFA0}"/>
              </a:ext>
            </a:extLst>
          </p:cNvPr>
          <p:cNvSpPr txBox="1">
            <a:spLocks noChangeArrowheads="1"/>
          </p:cNvSpPr>
          <p:nvPr/>
        </p:nvSpPr>
        <p:spPr bwMode="auto">
          <a:xfrm>
            <a:off x="2667000" y="5715001"/>
            <a:ext cx="754380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vi-VN" sz="2600" b="1">
                <a:solidFill>
                  <a:srgbClr val="CC0000"/>
                </a:solidFill>
              </a:rPr>
              <a:t>   Từ sơ đồ, hãy nhận xét số lượng tế bào theo thời gian trong pha suy vong ?</a:t>
            </a:r>
          </a:p>
        </p:txBody>
      </p:sp>
      <p:sp>
        <p:nvSpPr>
          <p:cNvPr id="93211" name="Text Box 27">
            <a:extLst>
              <a:ext uri="{FF2B5EF4-FFF2-40B4-BE49-F238E27FC236}">
                <a16:creationId xmlns:a16="http://schemas.microsoft.com/office/drawing/2014/main" id="{8E2875BD-E01C-6DFC-3236-8A1E5AAAA7EA}"/>
              </a:ext>
            </a:extLst>
          </p:cNvPr>
          <p:cNvSpPr txBox="1">
            <a:spLocks noChangeArrowheads="1"/>
          </p:cNvSpPr>
          <p:nvPr/>
        </p:nvSpPr>
        <p:spPr bwMode="auto">
          <a:xfrm>
            <a:off x="3657600" y="6019801"/>
            <a:ext cx="62484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vi-VN" sz="2600" b="1">
                <a:solidFill>
                  <a:srgbClr val="CC0000"/>
                </a:solidFill>
              </a:rPr>
              <a:t>Vì sao số lượng tế bào giảm dần ?</a:t>
            </a:r>
          </a:p>
        </p:txBody>
      </p:sp>
      <p:sp>
        <p:nvSpPr>
          <p:cNvPr id="93213" name="Text Box 29">
            <a:extLst>
              <a:ext uri="{FF2B5EF4-FFF2-40B4-BE49-F238E27FC236}">
                <a16:creationId xmlns:a16="http://schemas.microsoft.com/office/drawing/2014/main" id="{8C73FB86-B078-EAB4-228B-97ED1DDD83AE}"/>
              </a:ext>
            </a:extLst>
          </p:cNvPr>
          <p:cNvSpPr txBox="1">
            <a:spLocks noChangeArrowheads="1"/>
          </p:cNvSpPr>
          <p:nvPr/>
        </p:nvSpPr>
        <p:spPr bwMode="auto">
          <a:xfrm>
            <a:off x="3962400" y="5715001"/>
            <a:ext cx="480060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vi-VN" sz="2600" b="1">
                <a:solidFill>
                  <a:srgbClr val="CC0000"/>
                </a:solidFill>
              </a:rPr>
              <a:t>Đặc điểm của pha suy vong ?</a:t>
            </a:r>
          </a:p>
        </p:txBody>
      </p:sp>
      <p:sp>
        <p:nvSpPr>
          <p:cNvPr id="93214" name="Text Box 30">
            <a:extLst>
              <a:ext uri="{FF2B5EF4-FFF2-40B4-BE49-F238E27FC236}">
                <a16:creationId xmlns:a16="http://schemas.microsoft.com/office/drawing/2014/main" id="{C45FD6DB-9830-9939-DAE2-9A013035CE5C}"/>
              </a:ext>
            </a:extLst>
          </p:cNvPr>
          <p:cNvSpPr txBox="1">
            <a:spLocks noChangeArrowheads="1"/>
          </p:cNvSpPr>
          <p:nvPr/>
        </p:nvSpPr>
        <p:spPr bwMode="auto">
          <a:xfrm>
            <a:off x="112295" y="762001"/>
            <a:ext cx="10555705"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vi-VN" sz="2600" b="1" dirty="0">
                <a:solidFill>
                  <a:srgbClr val="000C18"/>
                </a:solidFill>
              </a:rPr>
              <a:t> </a:t>
            </a:r>
            <a:r>
              <a:rPr lang="en-US" altLang="vi-VN" sz="2600" b="1" dirty="0">
                <a:solidFill>
                  <a:srgbClr val="FF0000"/>
                </a:solidFill>
                <a:sym typeface="Wingdings" panose="05000000000000000000" pitchFamily="2" charset="2"/>
              </a:rPr>
              <a:t></a:t>
            </a:r>
            <a:r>
              <a:rPr lang="en-US" altLang="vi-VN" sz="2600" b="1" dirty="0">
                <a:solidFill>
                  <a:srgbClr val="000C18"/>
                </a:solidFill>
              </a:rPr>
              <a:t> - </a:t>
            </a:r>
            <a:r>
              <a:rPr lang="en-US" altLang="vi-VN" sz="2600" b="1" dirty="0" err="1">
                <a:solidFill>
                  <a:srgbClr val="000C18"/>
                </a:solidFill>
              </a:rPr>
              <a:t>Số</a:t>
            </a:r>
            <a:r>
              <a:rPr lang="en-US" altLang="vi-VN" sz="2600" b="1" dirty="0">
                <a:solidFill>
                  <a:srgbClr val="000C18"/>
                </a:solidFill>
              </a:rPr>
              <a:t> </a:t>
            </a:r>
            <a:r>
              <a:rPr lang="en-US" altLang="vi-VN" sz="2600" b="1" dirty="0" err="1">
                <a:solidFill>
                  <a:srgbClr val="000C18"/>
                </a:solidFill>
              </a:rPr>
              <a:t>tế</a:t>
            </a:r>
            <a:r>
              <a:rPr lang="en-US" altLang="vi-VN" sz="2600" b="1" dirty="0">
                <a:solidFill>
                  <a:srgbClr val="000C18"/>
                </a:solidFill>
              </a:rPr>
              <a:t> </a:t>
            </a:r>
            <a:r>
              <a:rPr lang="en-US" altLang="vi-VN" sz="2600" b="1" dirty="0" err="1">
                <a:solidFill>
                  <a:srgbClr val="000C18"/>
                </a:solidFill>
              </a:rPr>
              <a:t>bào</a:t>
            </a:r>
            <a:r>
              <a:rPr lang="en-US" altLang="vi-VN" sz="2600" b="1" dirty="0">
                <a:solidFill>
                  <a:srgbClr val="000C18"/>
                </a:solidFill>
              </a:rPr>
              <a:t> </a:t>
            </a:r>
            <a:r>
              <a:rPr lang="en-US" altLang="vi-VN" sz="2600" b="1" dirty="0" err="1">
                <a:solidFill>
                  <a:srgbClr val="000C18"/>
                </a:solidFill>
              </a:rPr>
              <a:t>sống</a:t>
            </a:r>
            <a:r>
              <a:rPr lang="en-US" altLang="vi-VN" sz="2600" b="1" dirty="0">
                <a:solidFill>
                  <a:srgbClr val="000C18"/>
                </a:solidFill>
              </a:rPr>
              <a:t> </a:t>
            </a:r>
            <a:r>
              <a:rPr lang="en-US" altLang="vi-VN" sz="2600" b="1" dirty="0" err="1">
                <a:solidFill>
                  <a:srgbClr val="000C18"/>
                </a:solidFill>
              </a:rPr>
              <a:t>trong</a:t>
            </a:r>
            <a:r>
              <a:rPr lang="en-US" altLang="vi-VN" sz="2600" b="1" dirty="0">
                <a:solidFill>
                  <a:srgbClr val="000C18"/>
                </a:solidFill>
              </a:rPr>
              <a:t> </a:t>
            </a:r>
            <a:r>
              <a:rPr lang="en-US" altLang="vi-VN" sz="2600" b="1" dirty="0" err="1">
                <a:solidFill>
                  <a:srgbClr val="000C18"/>
                </a:solidFill>
              </a:rPr>
              <a:t>quần</a:t>
            </a:r>
            <a:r>
              <a:rPr lang="en-US" altLang="vi-VN" sz="2600" b="1" dirty="0">
                <a:solidFill>
                  <a:srgbClr val="000C18"/>
                </a:solidFill>
              </a:rPr>
              <a:t> </a:t>
            </a:r>
            <a:r>
              <a:rPr lang="en-US" altLang="vi-VN" sz="2600" b="1" dirty="0" err="1">
                <a:solidFill>
                  <a:srgbClr val="000C18"/>
                </a:solidFill>
              </a:rPr>
              <a:t>thể</a:t>
            </a:r>
            <a:r>
              <a:rPr lang="en-US" altLang="vi-VN" sz="2600" b="1" dirty="0">
                <a:solidFill>
                  <a:srgbClr val="000C18"/>
                </a:solidFill>
              </a:rPr>
              <a:t> </a:t>
            </a:r>
            <a:r>
              <a:rPr lang="en-US" altLang="vi-VN" sz="2600" b="1" i="1" u="sng" dirty="0" err="1">
                <a:solidFill>
                  <a:srgbClr val="0000CC"/>
                </a:solidFill>
              </a:rPr>
              <a:t>giảm</a:t>
            </a:r>
            <a:r>
              <a:rPr lang="en-US" altLang="vi-VN" sz="2600" b="1" i="1" u="sng" dirty="0">
                <a:solidFill>
                  <a:srgbClr val="0000CC"/>
                </a:solidFill>
              </a:rPr>
              <a:t> </a:t>
            </a:r>
            <a:r>
              <a:rPr lang="en-US" altLang="vi-VN" sz="2600" b="1" i="1" u="sng" dirty="0" err="1">
                <a:solidFill>
                  <a:srgbClr val="0000CC"/>
                </a:solidFill>
              </a:rPr>
              <a:t>dần</a:t>
            </a:r>
            <a:r>
              <a:rPr lang="en-US" altLang="vi-VN" sz="2600" b="1" dirty="0">
                <a:solidFill>
                  <a:srgbClr val="000C18"/>
                </a:solidFill>
              </a:rPr>
              <a:t>, do </a:t>
            </a:r>
            <a:r>
              <a:rPr lang="en-US" altLang="vi-VN" sz="2600" b="1" i="1" u="sng" dirty="0" err="1">
                <a:solidFill>
                  <a:srgbClr val="0000CC"/>
                </a:solidFill>
              </a:rPr>
              <a:t>cạn</a:t>
            </a:r>
            <a:r>
              <a:rPr lang="en-US" altLang="vi-VN" sz="2600" b="1" i="1" u="sng" dirty="0">
                <a:solidFill>
                  <a:srgbClr val="0000CC"/>
                </a:solidFill>
              </a:rPr>
              <a:t> </a:t>
            </a:r>
            <a:r>
              <a:rPr lang="en-US" altLang="vi-VN" sz="2600" b="1" i="1" u="sng" dirty="0" err="1">
                <a:solidFill>
                  <a:srgbClr val="0000CC"/>
                </a:solidFill>
              </a:rPr>
              <a:t>kiệt</a:t>
            </a:r>
            <a:r>
              <a:rPr lang="en-US" altLang="vi-VN" sz="2600" b="1" i="1" u="sng" dirty="0">
                <a:solidFill>
                  <a:srgbClr val="0000CC"/>
                </a:solidFill>
              </a:rPr>
              <a:t> </a:t>
            </a:r>
            <a:r>
              <a:rPr lang="en-US" altLang="vi-VN" sz="2600" b="1" i="1" u="sng" dirty="0" err="1">
                <a:solidFill>
                  <a:srgbClr val="0000CC"/>
                </a:solidFill>
              </a:rPr>
              <a:t>chất</a:t>
            </a:r>
            <a:r>
              <a:rPr lang="en-US" altLang="vi-VN" sz="2600" b="1" i="1" u="sng" dirty="0">
                <a:solidFill>
                  <a:srgbClr val="0000CC"/>
                </a:solidFill>
              </a:rPr>
              <a:t> </a:t>
            </a:r>
            <a:r>
              <a:rPr lang="en-US" altLang="vi-VN" sz="2600" b="1" i="1" u="sng" dirty="0" err="1">
                <a:solidFill>
                  <a:srgbClr val="0000CC"/>
                </a:solidFill>
              </a:rPr>
              <a:t>dinh</a:t>
            </a:r>
            <a:r>
              <a:rPr lang="en-US" altLang="vi-VN" sz="2600" b="1" i="1" u="sng" dirty="0">
                <a:solidFill>
                  <a:srgbClr val="0000CC"/>
                </a:solidFill>
              </a:rPr>
              <a:t> </a:t>
            </a:r>
            <a:r>
              <a:rPr lang="en-US" altLang="vi-VN" sz="2600" b="1" i="1" u="sng" dirty="0" err="1">
                <a:solidFill>
                  <a:srgbClr val="0000CC"/>
                </a:solidFill>
              </a:rPr>
              <a:t>dưỡng</a:t>
            </a:r>
            <a:r>
              <a:rPr lang="en-US" altLang="vi-VN" sz="2600" b="1" dirty="0">
                <a:solidFill>
                  <a:srgbClr val="000C18"/>
                </a:solidFill>
              </a:rPr>
              <a:t> </a:t>
            </a:r>
            <a:r>
              <a:rPr lang="en-US" altLang="vi-VN" sz="2600" b="1" dirty="0" err="1">
                <a:solidFill>
                  <a:srgbClr val="000C18"/>
                </a:solidFill>
              </a:rPr>
              <a:t>và</a:t>
            </a:r>
            <a:r>
              <a:rPr lang="en-US" altLang="vi-VN" sz="2600" b="1" dirty="0">
                <a:solidFill>
                  <a:srgbClr val="000C18"/>
                </a:solidFill>
              </a:rPr>
              <a:t> </a:t>
            </a:r>
            <a:r>
              <a:rPr lang="en-US" altLang="vi-VN" sz="2600" b="1" i="1" u="sng" dirty="0" err="1">
                <a:solidFill>
                  <a:srgbClr val="0000CC"/>
                </a:solidFill>
              </a:rPr>
              <a:t>chất</a:t>
            </a:r>
            <a:r>
              <a:rPr lang="en-US" altLang="vi-VN" sz="2600" b="1" i="1" u="sng" dirty="0">
                <a:solidFill>
                  <a:srgbClr val="0000CC"/>
                </a:solidFill>
              </a:rPr>
              <a:t> </a:t>
            </a:r>
            <a:r>
              <a:rPr lang="en-US" altLang="vi-VN" sz="2600" b="1" i="1" u="sng" dirty="0" err="1">
                <a:solidFill>
                  <a:srgbClr val="0000CC"/>
                </a:solidFill>
              </a:rPr>
              <a:t>độc</a:t>
            </a:r>
            <a:r>
              <a:rPr lang="en-US" altLang="vi-VN" sz="2600" b="1" i="1" u="sng" dirty="0">
                <a:solidFill>
                  <a:srgbClr val="0000CC"/>
                </a:solidFill>
              </a:rPr>
              <a:t> </a:t>
            </a:r>
            <a:r>
              <a:rPr lang="en-US" altLang="vi-VN" sz="2600" b="1" i="1" u="sng" dirty="0" err="1">
                <a:solidFill>
                  <a:srgbClr val="0000CC"/>
                </a:solidFill>
              </a:rPr>
              <a:t>hại</a:t>
            </a:r>
            <a:r>
              <a:rPr lang="en-US" altLang="vi-VN" sz="2600" b="1" i="1" u="sng" dirty="0">
                <a:solidFill>
                  <a:srgbClr val="0000CC"/>
                </a:solidFill>
              </a:rPr>
              <a:t> </a:t>
            </a:r>
            <a:r>
              <a:rPr lang="en-US" altLang="vi-VN" sz="2600" b="1" i="1" u="sng" dirty="0" err="1">
                <a:solidFill>
                  <a:srgbClr val="0000CC"/>
                </a:solidFill>
              </a:rPr>
              <a:t>tích</a:t>
            </a:r>
            <a:r>
              <a:rPr lang="en-US" altLang="vi-VN" sz="2600" b="1" i="1" u="sng" dirty="0">
                <a:solidFill>
                  <a:srgbClr val="0000CC"/>
                </a:solidFill>
              </a:rPr>
              <a:t> </a:t>
            </a:r>
            <a:r>
              <a:rPr lang="en-US" altLang="vi-VN" sz="2600" b="1" i="1" u="sng" dirty="0" err="1">
                <a:solidFill>
                  <a:srgbClr val="0000CC"/>
                </a:solidFill>
              </a:rPr>
              <a:t>lũy</a:t>
            </a:r>
            <a:r>
              <a:rPr lang="en-US" altLang="vi-VN" sz="2600" b="1" i="1" u="sng" dirty="0">
                <a:solidFill>
                  <a:srgbClr val="0000CC"/>
                </a:solidFill>
              </a:rPr>
              <a:t> </a:t>
            </a:r>
            <a:r>
              <a:rPr lang="en-US" altLang="vi-VN" sz="2600" b="1" i="1" u="sng" dirty="0" err="1">
                <a:solidFill>
                  <a:srgbClr val="0000CC"/>
                </a:solidFill>
              </a:rPr>
              <a:t>quá</a:t>
            </a:r>
            <a:r>
              <a:rPr lang="en-US" altLang="vi-VN" sz="2600" b="1" i="1" u="sng" dirty="0">
                <a:solidFill>
                  <a:srgbClr val="0000CC"/>
                </a:solidFill>
              </a:rPr>
              <a:t> </a:t>
            </a:r>
            <a:r>
              <a:rPr lang="en-US" altLang="vi-VN" sz="2600" b="1" i="1" u="sng" dirty="0" err="1">
                <a:solidFill>
                  <a:srgbClr val="0000CC"/>
                </a:solidFill>
              </a:rPr>
              <a:t>nhiều</a:t>
            </a:r>
            <a:endParaRPr lang="en-US" altLang="vi-VN" sz="2600" b="1" i="1" u="sng" dirty="0">
              <a:solidFill>
                <a:srgbClr val="0000CC"/>
              </a:solidFill>
            </a:endParaRPr>
          </a:p>
        </p:txBody>
      </p:sp>
      <p:sp>
        <p:nvSpPr>
          <p:cNvPr id="36875" name="Text Box 32">
            <a:extLst>
              <a:ext uri="{FF2B5EF4-FFF2-40B4-BE49-F238E27FC236}">
                <a16:creationId xmlns:a16="http://schemas.microsoft.com/office/drawing/2014/main" id="{2F005C45-CAD9-453D-94F0-98C82678CB01}"/>
              </a:ext>
            </a:extLst>
          </p:cNvPr>
          <p:cNvSpPr txBox="1">
            <a:spLocks noChangeArrowheads="1"/>
          </p:cNvSpPr>
          <p:nvPr/>
        </p:nvSpPr>
        <p:spPr bwMode="auto">
          <a:xfrm>
            <a:off x="7239000" y="5105401"/>
            <a:ext cx="21336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vi-VN" sz="2600" b="1">
                <a:solidFill>
                  <a:srgbClr val="000C18"/>
                </a:solidFill>
              </a:rPr>
              <a:t>Thời gian</a:t>
            </a:r>
            <a:endParaRPr lang="en-US" altLang="vi-VN" sz="2600" b="1">
              <a:solidFill>
                <a:srgbClr val="CC0000"/>
              </a:solidFill>
            </a:endParaRPr>
          </a:p>
        </p:txBody>
      </p:sp>
      <p:sp>
        <p:nvSpPr>
          <p:cNvPr id="93217" name="AutoShape 33">
            <a:hlinkClick r:id="" action="ppaction://noaction" highlightClick="1"/>
            <a:extLst>
              <a:ext uri="{FF2B5EF4-FFF2-40B4-BE49-F238E27FC236}">
                <a16:creationId xmlns:a16="http://schemas.microsoft.com/office/drawing/2014/main" id="{433CB875-E96C-39E6-D0AD-E34496FAA4EB}"/>
              </a:ext>
            </a:extLst>
          </p:cNvPr>
          <p:cNvSpPr>
            <a:spLocks noChangeArrowheads="1"/>
          </p:cNvSpPr>
          <p:nvPr/>
        </p:nvSpPr>
        <p:spPr bwMode="auto">
          <a:xfrm>
            <a:off x="1981200" y="5715000"/>
            <a:ext cx="533400" cy="685800"/>
          </a:xfrm>
          <a:prstGeom prst="actionButtonHelp">
            <a:avLst/>
          </a:prstGeom>
          <a:solidFill>
            <a:schemeClr val="accent1"/>
          </a:solidFill>
          <a:ln w="12700">
            <a:solidFill>
              <a:srgbClr val="000000"/>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sz="2600"/>
          </a:p>
        </p:txBody>
      </p:sp>
      <p:sp>
        <p:nvSpPr>
          <p:cNvPr id="36877" name="Line 34">
            <a:extLst>
              <a:ext uri="{FF2B5EF4-FFF2-40B4-BE49-F238E27FC236}">
                <a16:creationId xmlns:a16="http://schemas.microsoft.com/office/drawing/2014/main" id="{39CA1AF7-34A0-BE92-CF9F-3413278F93A4}"/>
              </a:ext>
            </a:extLst>
          </p:cNvPr>
          <p:cNvSpPr>
            <a:spLocks noChangeShapeType="1"/>
          </p:cNvSpPr>
          <p:nvPr/>
        </p:nvSpPr>
        <p:spPr bwMode="auto">
          <a:xfrm flipV="1">
            <a:off x="3733800" y="2971800"/>
            <a:ext cx="1524000" cy="1828800"/>
          </a:xfrm>
          <a:prstGeom prst="line">
            <a:avLst/>
          </a:prstGeom>
          <a:noFill/>
          <a:ln w="28575">
            <a:solidFill>
              <a:srgbClr val="FF1919"/>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36878" name="Line 35">
            <a:extLst>
              <a:ext uri="{FF2B5EF4-FFF2-40B4-BE49-F238E27FC236}">
                <a16:creationId xmlns:a16="http://schemas.microsoft.com/office/drawing/2014/main" id="{B85AE383-AA70-4765-BB85-D378FACE13E0}"/>
              </a:ext>
            </a:extLst>
          </p:cNvPr>
          <p:cNvSpPr>
            <a:spLocks noChangeShapeType="1"/>
          </p:cNvSpPr>
          <p:nvPr/>
        </p:nvSpPr>
        <p:spPr bwMode="auto">
          <a:xfrm flipV="1">
            <a:off x="2895600" y="4876800"/>
            <a:ext cx="838200" cy="0"/>
          </a:xfrm>
          <a:prstGeom prst="line">
            <a:avLst/>
          </a:prstGeom>
          <a:noFill/>
          <a:ln w="28575">
            <a:solidFill>
              <a:srgbClr val="FF1919"/>
            </a:solidFill>
            <a:round/>
            <a:headEnd/>
            <a:tailEnd/>
          </a:ln>
          <a:extLst>
            <a:ext uri="{909E8E84-426E-40DD-AFC4-6F175D3DCCD1}">
              <a14:hiddenFill xmlns:a14="http://schemas.microsoft.com/office/drawing/2010/main">
                <a:noFill/>
              </a14:hiddenFill>
            </a:ext>
          </a:extLst>
        </p:spPr>
        <p:txBody>
          <a:bodyPr/>
          <a:lstStyle/>
          <a:p>
            <a:endParaRPr lang="vi-V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nodeType="clickEffect">
                                  <p:stCondLst>
                                    <p:cond delay="0"/>
                                  </p:stCondLst>
                                  <p:childTnLst>
                                    <p:set>
                                      <p:cBhvr>
                                        <p:cTn id="6" dur="1" fill="hold">
                                          <p:stCondLst>
                                            <p:cond delay="0"/>
                                          </p:stCondLst>
                                        </p:cTn>
                                        <p:tgtEl>
                                          <p:spTgt spid="93206"/>
                                        </p:tgtEl>
                                        <p:attrNameLst>
                                          <p:attrName>style.visibility</p:attrName>
                                        </p:attrNameLst>
                                      </p:cBhvr>
                                      <p:to>
                                        <p:strVal val="visible"/>
                                      </p:to>
                                    </p:set>
                                    <p:animEffect transition="in" filter="strips(downRight)">
                                      <p:cBhvr>
                                        <p:cTn id="7" dur="2000"/>
                                        <p:tgtEl>
                                          <p:spTgt spid="93206"/>
                                        </p:tgtEl>
                                      </p:cBhvr>
                                    </p:animEffect>
                                  </p:childTnLst>
                                </p:cTn>
                              </p:par>
                            </p:childTnLst>
                          </p:cTn>
                        </p:par>
                        <p:par>
                          <p:cTn id="8" fill="hold" nodeType="afterGroup">
                            <p:stCondLst>
                              <p:cond delay="20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93207"/>
                                        </p:tgtEl>
                                        <p:attrNameLst>
                                          <p:attrName>style.visibility</p:attrName>
                                        </p:attrNameLst>
                                      </p:cBhvr>
                                      <p:to>
                                        <p:strVal val="visible"/>
                                      </p:to>
                                    </p:set>
                                    <p:anim calcmode="lin" valueType="num">
                                      <p:cBhvr>
                                        <p:cTn id="11" dur="500" fill="hold"/>
                                        <p:tgtEl>
                                          <p:spTgt spid="93207"/>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93207"/>
                                        </p:tgtEl>
                                        <p:attrNameLst>
                                          <p:attrName>ppt_y</p:attrName>
                                        </p:attrNameLst>
                                      </p:cBhvr>
                                      <p:tavLst>
                                        <p:tav tm="0">
                                          <p:val>
                                            <p:strVal val="#ppt_y"/>
                                          </p:val>
                                        </p:tav>
                                        <p:tav tm="100000">
                                          <p:val>
                                            <p:strVal val="#ppt_y"/>
                                          </p:val>
                                        </p:tav>
                                      </p:tavLst>
                                    </p:anim>
                                    <p:anim calcmode="lin" valueType="num">
                                      <p:cBhvr>
                                        <p:cTn id="13" dur="500" fill="hold"/>
                                        <p:tgtEl>
                                          <p:spTgt spid="93207"/>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93207"/>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93207"/>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0" presetClass="entr" presetSubtype="0" fill="hold" grpId="0" nodeType="clickEffect">
                                  <p:stCondLst>
                                    <p:cond delay="0"/>
                                  </p:stCondLst>
                                  <p:childTnLst>
                                    <p:set>
                                      <p:cBhvr>
                                        <p:cTn id="19" dur="1" fill="hold">
                                          <p:stCondLst>
                                            <p:cond delay="0"/>
                                          </p:stCondLst>
                                        </p:cTn>
                                        <p:tgtEl>
                                          <p:spTgt spid="93209"/>
                                        </p:tgtEl>
                                        <p:attrNameLst>
                                          <p:attrName>style.visibility</p:attrName>
                                        </p:attrNameLst>
                                      </p:cBhvr>
                                      <p:to>
                                        <p:strVal val="visible"/>
                                      </p:to>
                                    </p:set>
                                    <p:animEffect transition="in" filter="fade">
                                      <p:cBhvr>
                                        <p:cTn id="20" dur="800" decel="100000"/>
                                        <p:tgtEl>
                                          <p:spTgt spid="93209"/>
                                        </p:tgtEl>
                                      </p:cBhvr>
                                    </p:animEffect>
                                    <p:anim calcmode="lin" valueType="num">
                                      <p:cBhvr>
                                        <p:cTn id="21" dur="800" decel="100000" fill="hold"/>
                                        <p:tgtEl>
                                          <p:spTgt spid="93209"/>
                                        </p:tgtEl>
                                        <p:attrNameLst>
                                          <p:attrName>style.rotation</p:attrName>
                                        </p:attrNameLst>
                                      </p:cBhvr>
                                      <p:tavLst>
                                        <p:tav tm="0">
                                          <p:val>
                                            <p:fltVal val="-90"/>
                                          </p:val>
                                        </p:tav>
                                        <p:tav tm="100000">
                                          <p:val>
                                            <p:fltVal val="0"/>
                                          </p:val>
                                        </p:tav>
                                      </p:tavLst>
                                    </p:anim>
                                    <p:anim calcmode="lin" valueType="num">
                                      <p:cBhvr>
                                        <p:cTn id="22" dur="800" decel="100000" fill="hold"/>
                                        <p:tgtEl>
                                          <p:spTgt spid="93209"/>
                                        </p:tgtEl>
                                        <p:attrNameLst>
                                          <p:attrName>ppt_x</p:attrName>
                                        </p:attrNameLst>
                                      </p:cBhvr>
                                      <p:tavLst>
                                        <p:tav tm="0">
                                          <p:val>
                                            <p:strVal val="#ppt_x+0.4"/>
                                          </p:val>
                                        </p:tav>
                                        <p:tav tm="100000">
                                          <p:val>
                                            <p:strVal val="#ppt_x-0.05"/>
                                          </p:val>
                                        </p:tav>
                                      </p:tavLst>
                                    </p:anim>
                                    <p:anim calcmode="lin" valueType="num">
                                      <p:cBhvr>
                                        <p:cTn id="23" dur="800" decel="100000" fill="hold"/>
                                        <p:tgtEl>
                                          <p:spTgt spid="93209"/>
                                        </p:tgtEl>
                                        <p:attrNameLst>
                                          <p:attrName>ppt_y</p:attrName>
                                        </p:attrNameLst>
                                      </p:cBhvr>
                                      <p:tavLst>
                                        <p:tav tm="0">
                                          <p:val>
                                            <p:strVal val="#ppt_y-0.4"/>
                                          </p:val>
                                        </p:tav>
                                        <p:tav tm="100000">
                                          <p:val>
                                            <p:strVal val="#ppt_y+0.1"/>
                                          </p:val>
                                        </p:tav>
                                      </p:tavLst>
                                    </p:anim>
                                    <p:anim calcmode="lin" valueType="num">
                                      <p:cBhvr>
                                        <p:cTn id="24" dur="200" accel="100000" fill="hold">
                                          <p:stCondLst>
                                            <p:cond delay="800"/>
                                          </p:stCondLst>
                                        </p:cTn>
                                        <p:tgtEl>
                                          <p:spTgt spid="93209"/>
                                        </p:tgtEl>
                                        <p:attrNameLst>
                                          <p:attrName>ppt_x</p:attrName>
                                        </p:attrNameLst>
                                      </p:cBhvr>
                                      <p:tavLst>
                                        <p:tav tm="0">
                                          <p:val>
                                            <p:strVal val="#ppt_x-0.05"/>
                                          </p:val>
                                        </p:tav>
                                        <p:tav tm="100000">
                                          <p:val>
                                            <p:strVal val="#ppt_x"/>
                                          </p:val>
                                        </p:tav>
                                      </p:tavLst>
                                    </p:anim>
                                    <p:anim calcmode="lin" valueType="num">
                                      <p:cBhvr>
                                        <p:cTn id="25" dur="200" accel="100000" fill="hold">
                                          <p:stCondLst>
                                            <p:cond delay="800"/>
                                          </p:stCondLst>
                                        </p:cTn>
                                        <p:tgtEl>
                                          <p:spTgt spid="93209"/>
                                        </p:tgtEl>
                                        <p:attrNameLst>
                                          <p:attrName>ppt_y</p:attrName>
                                        </p:attrNameLst>
                                      </p:cBhvr>
                                      <p:tavLst>
                                        <p:tav tm="0">
                                          <p:val>
                                            <p:strVal val="#ppt_y+0.1"/>
                                          </p:val>
                                        </p:tav>
                                        <p:tav tm="100000">
                                          <p:val>
                                            <p:strVal val="#ppt_y"/>
                                          </p:val>
                                        </p:tav>
                                      </p:tavLst>
                                    </p:anim>
                                  </p:childTnLst>
                                </p:cTn>
                              </p:par>
                              <p:par>
                                <p:cTn id="26" presetID="4" presetClass="entr" presetSubtype="16" fill="hold" grpId="0" nodeType="withEffect">
                                  <p:stCondLst>
                                    <p:cond delay="0"/>
                                  </p:stCondLst>
                                  <p:childTnLst>
                                    <p:set>
                                      <p:cBhvr>
                                        <p:cTn id="27" dur="1" fill="hold">
                                          <p:stCondLst>
                                            <p:cond delay="0"/>
                                          </p:stCondLst>
                                        </p:cTn>
                                        <p:tgtEl>
                                          <p:spTgt spid="93217"/>
                                        </p:tgtEl>
                                        <p:attrNameLst>
                                          <p:attrName>style.visibility</p:attrName>
                                        </p:attrNameLst>
                                      </p:cBhvr>
                                      <p:to>
                                        <p:strVal val="visible"/>
                                      </p:to>
                                    </p:set>
                                    <p:animEffect transition="in" filter="box(in)">
                                      <p:cBhvr>
                                        <p:cTn id="28" dur="500"/>
                                        <p:tgtEl>
                                          <p:spTgt spid="93217"/>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3" presetClass="exit" presetSubtype="32" fill="hold" grpId="1" nodeType="clickEffect">
                                  <p:stCondLst>
                                    <p:cond delay="0"/>
                                  </p:stCondLst>
                                  <p:childTnLst>
                                    <p:anim calcmode="lin" valueType="num">
                                      <p:cBhvr>
                                        <p:cTn id="32" dur="500"/>
                                        <p:tgtEl>
                                          <p:spTgt spid="93209"/>
                                        </p:tgtEl>
                                        <p:attrNameLst>
                                          <p:attrName>ppt_w</p:attrName>
                                        </p:attrNameLst>
                                      </p:cBhvr>
                                      <p:tavLst>
                                        <p:tav tm="0">
                                          <p:val>
                                            <p:strVal val="ppt_w"/>
                                          </p:val>
                                        </p:tav>
                                        <p:tav tm="100000">
                                          <p:val>
                                            <p:fltVal val="0"/>
                                          </p:val>
                                        </p:tav>
                                      </p:tavLst>
                                    </p:anim>
                                    <p:anim calcmode="lin" valueType="num">
                                      <p:cBhvr>
                                        <p:cTn id="33" dur="500"/>
                                        <p:tgtEl>
                                          <p:spTgt spid="93209"/>
                                        </p:tgtEl>
                                        <p:attrNameLst>
                                          <p:attrName>ppt_h</p:attrName>
                                        </p:attrNameLst>
                                      </p:cBhvr>
                                      <p:tavLst>
                                        <p:tav tm="0">
                                          <p:val>
                                            <p:strVal val="ppt_h"/>
                                          </p:val>
                                        </p:tav>
                                        <p:tav tm="100000">
                                          <p:val>
                                            <p:fltVal val="0"/>
                                          </p:val>
                                        </p:tav>
                                      </p:tavLst>
                                    </p:anim>
                                    <p:set>
                                      <p:cBhvr>
                                        <p:cTn id="34" dur="1" fill="hold">
                                          <p:stCondLst>
                                            <p:cond delay="499"/>
                                          </p:stCondLst>
                                        </p:cTn>
                                        <p:tgtEl>
                                          <p:spTgt spid="93209"/>
                                        </p:tgtEl>
                                        <p:attrNameLst>
                                          <p:attrName>style.visibility</p:attrName>
                                        </p:attrNameLst>
                                      </p:cBhvr>
                                      <p:to>
                                        <p:strVal val="hidden"/>
                                      </p:to>
                                    </p:set>
                                  </p:childTnLst>
                                </p:cTn>
                              </p:par>
                              <p:par>
                                <p:cTn id="35" presetID="30" presetClass="entr" presetSubtype="0" fill="hold" grpId="0" nodeType="withEffect">
                                  <p:stCondLst>
                                    <p:cond delay="0"/>
                                  </p:stCondLst>
                                  <p:childTnLst>
                                    <p:set>
                                      <p:cBhvr>
                                        <p:cTn id="36" dur="1" fill="hold">
                                          <p:stCondLst>
                                            <p:cond delay="0"/>
                                          </p:stCondLst>
                                        </p:cTn>
                                        <p:tgtEl>
                                          <p:spTgt spid="93211"/>
                                        </p:tgtEl>
                                        <p:attrNameLst>
                                          <p:attrName>style.visibility</p:attrName>
                                        </p:attrNameLst>
                                      </p:cBhvr>
                                      <p:to>
                                        <p:strVal val="visible"/>
                                      </p:to>
                                    </p:set>
                                    <p:animEffect transition="in" filter="fade">
                                      <p:cBhvr>
                                        <p:cTn id="37" dur="800" decel="100000"/>
                                        <p:tgtEl>
                                          <p:spTgt spid="93211"/>
                                        </p:tgtEl>
                                      </p:cBhvr>
                                    </p:animEffect>
                                    <p:anim calcmode="lin" valueType="num">
                                      <p:cBhvr>
                                        <p:cTn id="38" dur="800" decel="100000" fill="hold"/>
                                        <p:tgtEl>
                                          <p:spTgt spid="93211"/>
                                        </p:tgtEl>
                                        <p:attrNameLst>
                                          <p:attrName>style.rotation</p:attrName>
                                        </p:attrNameLst>
                                      </p:cBhvr>
                                      <p:tavLst>
                                        <p:tav tm="0">
                                          <p:val>
                                            <p:fltVal val="-90"/>
                                          </p:val>
                                        </p:tav>
                                        <p:tav tm="100000">
                                          <p:val>
                                            <p:fltVal val="0"/>
                                          </p:val>
                                        </p:tav>
                                      </p:tavLst>
                                    </p:anim>
                                    <p:anim calcmode="lin" valueType="num">
                                      <p:cBhvr>
                                        <p:cTn id="39" dur="800" decel="100000" fill="hold"/>
                                        <p:tgtEl>
                                          <p:spTgt spid="93211"/>
                                        </p:tgtEl>
                                        <p:attrNameLst>
                                          <p:attrName>ppt_x</p:attrName>
                                        </p:attrNameLst>
                                      </p:cBhvr>
                                      <p:tavLst>
                                        <p:tav tm="0">
                                          <p:val>
                                            <p:strVal val="#ppt_x+0.4"/>
                                          </p:val>
                                        </p:tav>
                                        <p:tav tm="100000">
                                          <p:val>
                                            <p:strVal val="#ppt_x-0.05"/>
                                          </p:val>
                                        </p:tav>
                                      </p:tavLst>
                                    </p:anim>
                                    <p:anim calcmode="lin" valueType="num">
                                      <p:cBhvr>
                                        <p:cTn id="40" dur="800" decel="100000" fill="hold"/>
                                        <p:tgtEl>
                                          <p:spTgt spid="93211"/>
                                        </p:tgtEl>
                                        <p:attrNameLst>
                                          <p:attrName>ppt_y</p:attrName>
                                        </p:attrNameLst>
                                      </p:cBhvr>
                                      <p:tavLst>
                                        <p:tav tm="0">
                                          <p:val>
                                            <p:strVal val="#ppt_y-0.4"/>
                                          </p:val>
                                        </p:tav>
                                        <p:tav tm="100000">
                                          <p:val>
                                            <p:strVal val="#ppt_y+0.1"/>
                                          </p:val>
                                        </p:tav>
                                      </p:tavLst>
                                    </p:anim>
                                    <p:anim calcmode="lin" valueType="num">
                                      <p:cBhvr>
                                        <p:cTn id="41" dur="200" accel="100000" fill="hold">
                                          <p:stCondLst>
                                            <p:cond delay="800"/>
                                          </p:stCondLst>
                                        </p:cTn>
                                        <p:tgtEl>
                                          <p:spTgt spid="93211"/>
                                        </p:tgtEl>
                                        <p:attrNameLst>
                                          <p:attrName>ppt_x</p:attrName>
                                        </p:attrNameLst>
                                      </p:cBhvr>
                                      <p:tavLst>
                                        <p:tav tm="0">
                                          <p:val>
                                            <p:strVal val="#ppt_x-0.05"/>
                                          </p:val>
                                        </p:tav>
                                        <p:tav tm="100000">
                                          <p:val>
                                            <p:strVal val="#ppt_x"/>
                                          </p:val>
                                        </p:tav>
                                      </p:tavLst>
                                    </p:anim>
                                    <p:anim calcmode="lin" valueType="num">
                                      <p:cBhvr>
                                        <p:cTn id="42" dur="200" accel="100000" fill="hold">
                                          <p:stCondLst>
                                            <p:cond delay="800"/>
                                          </p:stCondLst>
                                        </p:cTn>
                                        <p:tgtEl>
                                          <p:spTgt spid="93211"/>
                                        </p:tgtEl>
                                        <p:attrNameLst>
                                          <p:attrName>ppt_y</p:attrName>
                                        </p:attrNameLst>
                                      </p:cBhvr>
                                      <p:tavLst>
                                        <p:tav tm="0">
                                          <p:val>
                                            <p:strVal val="#ppt_y+0.1"/>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3" presetClass="exit" presetSubtype="32" fill="hold" grpId="1" nodeType="clickEffect">
                                  <p:stCondLst>
                                    <p:cond delay="0"/>
                                  </p:stCondLst>
                                  <p:childTnLst>
                                    <p:anim calcmode="lin" valueType="num">
                                      <p:cBhvr>
                                        <p:cTn id="46" dur="500"/>
                                        <p:tgtEl>
                                          <p:spTgt spid="93211"/>
                                        </p:tgtEl>
                                        <p:attrNameLst>
                                          <p:attrName>ppt_w</p:attrName>
                                        </p:attrNameLst>
                                      </p:cBhvr>
                                      <p:tavLst>
                                        <p:tav tm="0">
                                          <p:val>
                                            <p:strVal val="ppt_w"/>
                                          </p:val>
                                        </p:tav>
                                        <p:tav tm="100000">
                                          <p:val>
                                            <p:fltVal val="0"/>
                                          </p:val>
                                        </p:tav>
                                      </p:tavLst>
                                    </p:anim>
                                    <p:anim calcmode="lin" valueType="num">
                                      <p:cBhvr>
                                        <p:cTn id="47" dur="500"/>
                                        <p:tgtEl>
                                          <p:spTgt spid="93211"/>
                                        </p:tgtEl>
                                        <p:attrNameLst>
                                          <p:attrName>ppt_h</p:attrName>
                                        </p:attrNameLst>
                                      </p:cBhvr>
                                      <p:tavLst>
                                        <p:tav tm="0">
                                          <p:val>
                                            <p:strVal val="ppt_h"/>
                                          </p:val>
                                        </p:tav>
                                        <p:tav tm="100000">
                                          <p:val>
                                            <p:fltVal val="0"/>
                                          </p:val>
                                        </p:tav>
                                      </p:tavLst>
                                    </p:anim>
                                    <p:set>
                                      <p:cBhvr>
                                        <p:cTn id="48" dur="1" fill="hold">
                                          <p:stCondLst>
                                            <p:cond delay="499"/>
                                          </p:stCondLst>
                                        </p:cTn>
                                        <p:tgtEl>
                                          <p:spTgt spid="93211"/>
                                        </p:tgtEl>
                                        <p:attrNameLst>
                                          <p:attrName>style.visibility</p:attrName>
                                        </p:attrNameLst>
                                      </p:cBhvr>
                                      <p:to>
                                        <p:strVal val="hidden"/>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30" presetClass="entr" presetSubtype="0" fill="hold" grpId="0" nodeType="clickEffect">
                                  <p:stCondLst>
                                    <p:cond delay="0"/>
                                  </p:stCondLst>
                                  <p:childTnLst>
                                    <p:set>
                                      <p:cBhvr>
                                        <p:cTn id="52" dur="1" fill="hold">
                                          <p:stCondLst>
                                            <p:cond delay="0"/>
                                          </p:stCondLst>
                                        </p:cTn>
                                        <p:tgtEl>
                                          <p:spTgt spid="93213"/>
                                        </p:tgtEl>
                                        <p:attrNameLst>
                                          <p:attrName>style.visibility</p:attrName>
                                        </p:attrNameLst>
                                      </p:cBhvr>
                                      <p:to>
                                        <p:strVal val="visible"/>
                                      </p:to>
                                    </p:set>
                                    <p:animEffect transition="in" filter="fade">
                                      <p:cBhvr>
                                        <p:cTn id="53" dur="800" decel="100000"/>
                                        <p:tgtEl>
                                          <p:spTgt spid="93213"/>
                                        </p:tgtEl>
                                      </p:cBhvr>
                                    </p:animEffect>
                                    <p:anim calcmode="lin" valueType="num">
                                      <p:cBhvr>
                                        <p:cTn id="54" dur="800" decel="100000" fill="hold"/>
                                        <p:tgtEl>
                                          <p:spTgt spid="93213"/>
                                        </p:tgtEl>
                                        <p:attrNameLst>
                                          <p:attrName>style.rotation</p:attrName>
                                        </p:attrNameLst>
                                      </p:cBhvr>
                                      <p:tavLst>
                                        <p:tav tm="0">
                                          <p:val>
                                            <p:fltVal val="-90"/>
                                          </p:val>
                                        </p:tav>
                                        <p:tav tm="100000">
                                          <p:val>
                                            <p:fltVal val="0"/>
                                          </p:val>
                                        </p:tav>
                                      </p:tavLst>
                                    </p:anim>
                                    <p:anim calcmode="lin" valueType="num">
                                      <p:cBhvr>
                                        <p:cTn id="55" dur="800" decel="100000" fill="hold"/>
                                        <p:tgtEl>
                                          <p:spTgt spid="93213"/>
                                        </p:tgtEl>
                                        <p:attrNameLst>
                                          <p:attrName>ppt_x</p:attrName>
                                        </p:attrNameLst>
                                      </p:cBhvr>
                                      <p:tavLst>
                                        <p:tav tm="0">
                                          <p:val>
                                            <p:strVal val="#ppt_x+0.4"/>
                                          </p:val>
                                        </p:tav>
                                        <p:tav tm="100000">
                                          <p:val>
                                            <p:strVal val="#ppt_x-0.05"/>
                                          </p:val>
                                        </p:tav>
                                      </p:tavLst>
                                    </p:anim>
                                    <p:anim calcmode="lin" valueType="num">
                                      <p:cBhvr>
                                        <p:cTn id="56" dur="800" decel="100000" fill="hold"/>
                                        <p:tgtEl>
                                          <p:spTgt spid="93213"/>
                                        </p:tgtEl>
                                        <p:attrNameLst>
                                          <p:attrName>ppt_y</p:attrName>
                                        </p:attrNameLst>
                                      </p:cBhvr>
                                      <p:tavLst>
                                        <p:tav tm="0">
                                          <p:val>
                                            <p:strVal val="#ppt_y-0.4"/>
                                          </p:val>
                                        </p:tav>
                                        <p:tav tm="100000">
                                          <p:val>
                                            <p:strVal val="#ppt_y+0.1"/>
                                          </p:val>
                                        </p:tav>
                                      </p:tavLst>
                                    </p:anim>
                                    <p:anim calcmode="lin" valueType="num">
                                      <p:cBhvr>
                                        <p:cTn id="57" dur="200" accel="100000" fill="hold">
                                          <p:stCondLst>
                                            <p:cond delay="800"/>
                                          </p:stCondLst>
                                        </p:cTn>
                                        <p:tgtEl>
                                          <p:spTgt spid="93213"/>
                                        </p:tgtEl>
                                        <p:attrNameLst>
                                          <p:attrName>ppt_x</p:attrName>
                                        </p:attrNameLst>
                                      </p:cBhvr>
                                      <p:tavLst>
                                        <p:tav tm="0">
                                          <p:val>
                                            <p:strVal val="#ppt_x-0.05"/>
                                          </p:val>
                                        </p:tav>
                                        <p:tav tm="100000">
                                          <p:val>
                                            <p:strVal val="#ppt_x"/>
                                          </p:val>
                                        </p:tav>
                                      </p:tavLst>
                                    </p:anim>
                                    <p:anim calcmode="lin" valueType="num">
                                      <p:cBhvr>
                                        <p:cTn id="58" dur="200" accel="100000" fill="hold">
                                          <p:stCondLst>
                                            <p:cond delay="800"/>
                                          </p:stCondLst>
                                        </p:cTn>
                                        <p:tgtEl>
                                          <p:spTgt spid="93213"/>
                                        </p:tgtEl>
                                        <p:attrNameLst>
                                          <p:attrName>ppt_y</p:attrName>
                                        </p:attrNameLst>
                                      </p:cBhvr>
                                      <p:tavLst>
                                        <p:tav tm="0">
                                          <p:val>
                                            <p:strVal val="#ppt_y+0.1"/>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27" presetClass="entr" presetSubtype="0" fill="hold" grpId="0" nodeType="clickEffect">
                                  <p:stCondLst>
                                    <p:cond delay="0"/>
                                  </p:stCondLst>
                                  <p:iterate type="lt">
                                    <p:tmPct val="50000"/>
                                  </p:iterate>
                                  <p:childTnLst>
                                    <p:set>
                                      <p:cBhvr>
                                        <p:cTn id="62" dur="1" fill="hold">
                                          <p:stCondLst>
                                            <p:cond delay="0"/>
                                          </p:stCondLst>
                                        </p:cTn>
                                        <p:tgtEl>
                                          <p:spTgt spid="93214"/>
                                        </p:tgtEl>
                                        <p:attrNameLst>
                                          <p:attrName>style.visibility</p:attrName>
                                        </p:attrNameLst>
                                      </p:cBhvr>
                                      <p:to>
                                        <p:strVal val="visible"/>
                                      </p:to>
                                    </p:set>
                                    <p:anim calcmode="discrete" valueType="clr">
                                      <p:cBhvr override="childStyle">
                                        <p:cTn id="63" dur="80"/>
                                        <p:tgtEl>
                                          <p:spTgt spid="93214"/>
                                        </p:tgtEl>
                                        <p:attrNameLst>
                                          <p:attrName>style.color</p:attrName>
                                        </p:attrNameLst>
                                      </p:cBhvr>
                                      <p:tavLst>
                                        <p:tav tm="0">
                                          <p:val>
                                            <p:clrVal>
                                              <a:schemeClr val="accent2"/>
                                            </p:clrVal>
                                          </p:val>
                                        </p:tav>
                                        <p:tav tm="50000">
                                          <p:val>
                                            <p:clrVal>
                                              <a:schemeClr val="hlink"/>
                                            </p:clrVal>
                                          </p:val>
                                        </p:tav>
                                      </p:tavLst>
                                    </p:anim>
                                    <p:anim calcmode="discrete" valueType="clr">
                                      <p:cBhvr>
                                        <p:cTn id="64" dur="80"/>
                                        <p:tgtEl>
                                          <p:spTgt spid="93214"/>
                                        </p:tgtEl>
                                        <p:attrNameLst>
                                          <p:attrName>fillcolor</p:attrName>
                                        </p:attrNameLst>
                                      </p:cBhvr>
                                      <p:tavLst>
                                        <p:tav tm="0">
                                          <p:val>
                                            <p:clrVal>
                                              <a:schemeClr val="accent2"/>
                                            </p:clrVal>
                                          </p:val>
                                        </p:tav>
                                        <p:tav tm="50000">
                                          <p:val>
                                            <p:clrVal>
                                              <a:schemeClr val="hlink"/>
                                            </p:clrVal>
                                          </p:val>
                                        </p:tav>
                                      </p:tavLst>
                                    </p:anim>
                                    <p:set>
                                      <p:cBhvr>
                                        <p:cTn id="65" dur="80"/>
                                        <p:tgtEl>
                                          <p:spTgt spid="9321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207" grpId="0"/>
      <p:bldP spid="93209" grpId="0"/>
      <p:bldP spid="93209" grpId="1"/>
      <p:bldP spid="93211" grpId="0"/>
      <p:bldP spid="93211" grpId="1"/>
      <p:bldP spid="93213" grpId="0"/>
      <p:bldP spid="93214" grpId="0"/>
      <p:bldP spid="9321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C1CECA7-FA8C-1F6B-C0B6-72E31AD2512D}"/>
              </a:ext>
            </a:extLst>
          </p:cNvPr>
          <p:cNvPicPr>
            <a:picLocks noChangeAspect="1"/>
          </p:cNvPicPr>
          <p:nvPr/>
        </p:nvPicPr>
        <p:blipFill>
          <a:blip r:embed="rId2"/>
          <a:stretch>
            <a:fillRect/>
          </a:stretch>
        </p:blipFill>
        <p:spPr>
          <a:xfrm>
            <a:off x="0" y="0"/>
            <a:ext cx="12191999" cy="6857999"/>
          </a:xfrm>
          <a:prstGeom prst="rect">
            <a:avLst/>
          </a:prstGeom>
        </p:spPr>
      </p:pic>
    </p:spTree>
    <p:extLst>
      <p:ext uri="{BB962C8B-B14F-4D97-AF65-F5344CB8AC3E}">
        <p14:creationId xmlns:p14="http://schemas.microsoft.com/office/powerpoint/2010/main" val="25582372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3">
            <a:extLst>
              <a:ext uri="{FF2B5EF4-FFF2-40B4-BE49-F238E27FC236}">
                <a16:creationId xmlns:a16="http://schemas.microsoft.com/office/drawing/2014/main" id="{AEBEB84D-6A2E-437C-9D5C-4E8211E78E82}"/>
              </a:ext>
            </a:extLst>
          </p:cNvPr>
          <p:cNvGrpSpPr>
            <a:grpSpLocks/>
          </p:cNvGrpSpPr>
          <p:nvPr/>
        </p:nvGrpSpPr>
        <p:grpSpPr bwMode="auto">
          <a:xfrm>
            <a:off x="2430464" y="545436"/>
            <a:ext cx="7780337" cy="4114800"/>
            <a:chOff x="1287" y="1163"/>
            <a:chExt cx="4473" cy="2585"/>
          </a:xfrm>
        </p:grpSpPr>
        <p:sp>
          <p:nvSpPr>
            <p:cNvPr id="37895" name="Rectangle 44">
              <a:extLst>
                <a:ext uri="{FF2B5EF4-FFF2-40B4-BE49-F238E27FC236}">
                  <a16:creationId xmlns:a16="http://schemas.microsoft.com/office/drawing/2014/main" id="{A09C42CB-34BA-63A6-B2F9-41CDBFD45B6D}"/>
                </a:ext>
              </a:extLst>
            </p:cNvPr>
            <p:cNvSpPr>
              <a:spLocks noChangeArrowheads="1"/>
            </p:cNvSpPr>
            <p:nvPr/>
          </p:nvSpPr>
          <p:spPr bwMode="auto">
            <a:xfrm>
              <a:off x="1292" y="1163"/>
              <a:ext cx="4424" cy="2585"/>
            </a:xfrm>
            <a:prstGeom prst="rect">
              <a:avLst/>
            </a:prstGeom>
            <a:solidFill>
              <a:srgbClr val="FFFF9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sz="2600"/>
            </a:p>
          </p:txBody>
        </p:sp>
        <p:grpSp>
          <p:nvGrpSpPr>
            <p:cNvPr id="37896" name="Group 45">
              <a:extLst>
                <a:ext uri="{FF2B5EF4-FFF2-40B4-BE49-F238E27FC236}">
                  <a16:creationId xmlns:a16="http://schemas.microsoft.com/office/drawing/2014/main" id="{518C408A-3C85-6687-8F4E-BA890D74A8AD}"/>
                </a:ext>
              </a:extLst>
            </p:cNvPr>
            <p:cNvGrpSpPr>
              <a:grpSpLocks/>
            </p:cNvGrpSpPr>
            <p:nvPr/>
          </p:nvGrpSpPr>
          <p:grpSpPr bwMode="auto">
            <a:xfrm>
              <a:off x="1610" y="1434"/>
              <a:ext cx="3402" cy="1951"/>
              <a:chOff x="1610" y="1434"/>
              <a:chExt cx="3402" cy="1951"/>
            </a:xfrm>
          </p:grpSpPr>
          <p:sp>
            <p:nvSpPr>
              <p:cNvPr id="37910" name="Line 46">
                <a:extLst>
                  <a:ext uri="{FF2B5EF4-FFF2-40B4-BE49-F238E27FC236}">
                    <a16:creationId xmlns:a16="http://schemas.microsoft.com/office/drawing/2014/main" id="{4E5BDBD4-C7AE-E586-DC28-80A0D3BEC14B}"/>
                  </a:ext>
                </a:extLst>
              </p:cNvPr>
              <p:cNvSpPr>
                <a:spLocks noChangeShapeType="1"/>
              </p:cNvSpPr>
              <p:nvPr/>
            </p:nvSpPr>
            <p:spPr bwMode="auto">
              <a:xfrm flipV="1">
                <a:off x="1610" y="1434"/>
                <a:ext cx="0" cy="1951"/>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vi-VN"/>
              </a:p>
            </p:txBody>
          </p:sp>
          <p:sp>
            <p:nvSpPr>
              <p:cNvPr id="37911" name="Line 47">
                <a:extLst>
                  <a:ext uri="{FF2B5EF4-FFF2-40B4-BE49-F238E27FC236}">
                    <a16:creationId xmlns:a16="http://schemas.microsoft.com/office/drawing/2014/main" id="{445BCAD2-64FD-559D-8173-54477AD158A3}"/>
                  </a:ext>
                </a:extLst>
              </p:cNvPr>
              <p:cNvSpPr>
                <a:spLocks noChangeShapeType="1"/>
              </p:cNvSpPr>
              <p:nvPr/>
            </p:nvSpPr>
            <p:spPr bwMode="auto">
              <a:xfrm>
                <a:off x="1610" y="3385"/>
                <a:ext cx="340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vi-VN"/>
              </a:p>
            </p:txBody>
          </p:sp>
        </p:grpSp>
        <p:sp>
          <p:nvSpPr>
            <p:cNvPr id="37897" name="Text Box 48">
              <a:extLst>
                <a:ext uri="{FF2B5EF4-FFF2-40B4-BE49-F238E27FC236}">
                  <a16:creationId xmlns:a16="http://schemas.microsoft.com/office/drawing/2014/main" id="{CC45F24F-DB83-9EB2-7805-5625106783ED}"/>
                </a:ext>
              </a:extLst>
            </p:cNvPr>
            <p:cNvSpPr txBox="1">
              <a:spLocks noChangeArrowheads="1"/>
            </p:cNvSpPr>
            <p:nvPr/>
          </p:nvSpPr>
          <p:spPr bwMode="auto">
            <a:xfrm rot="-5400000">
              <a:off x="522" y="2014"/>
              <a:ext cx="1814" cy="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vi-VN" sz="2600" b="1">
                  <a:solidFill>
                    <a:srgbClr val="000C18"/>
                  </a:solidFill>
                </a:rPr>
                <a:t>Số lượng tế bào</a:t>
              </a:r>
            </a:p>
          </p:txBody>
        </p:sp>
        <p:sp>
          <p:nvSpPr>
            <p:cNvPr id="37898" name="Text Box 49">
              <a:extLst>
                <a:ext uri="{FF2B5EF4-FFF2-40B4-BE49-F238E27FC236}">
                  <a16:creationId xmlns:a16="http://schemas.microsoft.com/office/drawing/2014/main" id="{4DC57FA4-C082-4B0F-F027-7D2C7CC4E18A}"/>
                </a:ext>
              </a:extLst>
            </p:cNvPr>
            <p:cNvSpPr txBox="1">
              <a:spLocks noChangeArrowheads="1"/>
            </p:cNvSpPr>
            <p:nvPr/>
          </p:nvSpPr>
          <p:spPr bwMode="auto">
            <a:xfrm>
              <a:off x="4150" y="3430"/>
              <a:ext cx="998" cy="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vi-VN" sz="2600" b="1">
                  <a:solidFill>
                    <a:srgbClr val="000C18"/>
                  </a:solidFill>
                </a:rPr>
                <a:t>Thời gian</a:t>
              </a:r>
            </a:p>
          </p:txBody>
        </p:sp>
        <p:sp>
          <p:nvSpPr>
            <p:cNvPr id="37899" name="Line 50">
              <a:extLst>
                <a:ext uri="{FF2B5EF4-FFF2-40B4-BE49-F238E27FC236}">
                  <a16:creationId xmlns:a16="http://schemas.microsoft.com/office/drawing/2014/main" id="{E19BB2A5-CAF7-EED4-6006-0FBD78C1275D}"/>
                </a:ext>
              </a:extLst>
            </p:cNvPr>
            <p:cNvSpPr>
              <a:spLocks noChangeShapeType="1"/>
            </p:cNvSpPr>
            <p:nvPr/>
          </p:nvSpPr>
          <p:spPr bwMode="auto">
            <a:xfrm flipV="1">
              <a:off x="2109" y="1480"/>
              <a:ext cx="0" cy="190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vi-VN"/>
            </a:p>
          </p:txBody>
        </p:sp>
        <p:sp>
          <p:nvSpPr>
            <p:cNvPr id="37900" name="Freeform 51">
              <a:extLst>
                <a:ext uri="{FF2B5EF4-FFF2-40B4-BE49-F238E27FC236}">
                  <a16:creationId xmlns:a16="http://schemas.microsoft.com/office/drawing/2014/main" id="{CFBF3758-78C1-58B3-74A9-34036F1B9205}"/>
                </a:ext>
              </a:extLst>
            </p:cNvPr>
            <p:cNvSpPr>
              <a:spLocks/>
            </p:cNvSpPr>
            <p:nvPr/>
          </p:nvSpPr>
          <p:spPr bwMode="auto">
            <a:xfrm>
              <a:off x="1610" y="3158"/>
              <a:ext cx="568" cy="49"/>
            </a:xfrm>
            <a:custGeom>
              <a:avLst/>
              <a:gdLst>
                <a:gd name="T0" fmla="*/ 0 w 568"/>
                <a:gd name="T1" fmla="*/ 49 h 49"/>
                <a:gd name="T2" fmla="*/ 499 w 568"/>
                <a:gd name="T3" fmla="*/ 49 h 49"/>
                <a:gd name="T4" fmla="*/ 544 w 568"/>
                <a:gd name="T5" fmla="*/ 30 h 49"/>
                <a:gd name="T6" fmla="*/ 568 w 568"/>
                <a:gd name="T7" fmla="*/ 0 h 49"/>
                <a:gd name="T8" fmla="*/ 0 60000 65536"/>
                <a:gd name="T9" fmla="*/ 0 60000 65536"/>
                <a:gd name="T10" fmla="*/ 0 60000 65536"/>
                <a:gd name="T11" fmla="*/ 0 60000 65536"/>
                <a:gd name="T12" fmla="*/ 0 w 568"/>
                <a:gd name="T13" fmla="*/ 0 h 49"/>
                <a:gd name="T14" fmla="*/ 568 w 568"/>
                <a:gd name="T15" fmla="*/ 49 h 49"/>
              </a:gdLst>
              <a:ahLst/>
              <a:cxnLst>
                <a:cxn ang="T8">
                  <a:pos x="T0" y="T1"/>
                </a:cxn>
                <a:cxn ang="T9">
                  <a:pos x="T2" y="T3"/>
                </a:cxn>
                <a:cxn ang="T10">
                  <a:pos x="T4" y="T5"/>
                </a:cxn>
                <a:cxn ang="T11">
                  <a:pos x="T6" y="T7"/>
                </a:cxn>
              </a:cxnLst>
              <a:rect l="T12" t="T13" r="T14" b="T15"/>
              <a:pathLst>
                <a:path w="568" h="49">
                  <a:moveTo>
                    <a:pt x="0" y="49"/>
                  </a:moveTo>
                  <a:lnTo>
                    <a:pt x="499" y="49"/>
                  </a:lnTo>
                  <a:lnTo>
                    <a:pt x="544" y="30"/>
                  </a:lnTo>
                  <a:lnTo>
                    <a:pt x="568" y="0"/>
                  </a:lnTo>
                </a:path>
              </a:pathLst>
            </a:cu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sz="2600"/>
            </a:p>
          </p:txBody>
        </p:sp>
        <p:sp>
          <p:nvSpPr>
            <p:cNvPr id="37901" name="Text Box 52">
              <a:extLst>
                <a:ext uri="{FF2B5EF4-FFF2-40B4-BE49-F238E27FC236}">
                  <a16:creationId xmlns:a16="http://schemas.microsoft.com/office/drawing/2014/main" id="{5FF7F12D-2B69-66FE-155E-432BB9A47BFB}"/>
                </a:ext>
              </a:extLst>
            </p:cNvPr>
            <p:cNvSpPr txBox="1">
              <a:spLocks noChangeArrowheads="1"/>
            </p:cNvSpPr>
            <p:nvPr/>
          </p:nvSpPr>
          <p:spPr bwMode="auto">
            <a:xfrm>
              <a:off x="1565" y="2615"/>
              <a:ext cx="862" cy="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vi-VN" sz="2600" b="1">
                  <a:solidFill>
                    <a:srgbClr val="000C18"/>
                  </a:solidFill>
                </a:rPr>
                <a:t>Pha tiềm phát</a:t>
              </a:r>
            </a:p>
          </p:txBody>
        </p:sp>
        <p:sp>
          <p:nvSpPr>
            <p:cNvPr id="37902" name="Freeform 53">
              <a:extLst>
                <a:ext uri="{FF2B5EF4-FFF2-40B4-BE49-F238E27FC236}">
                  <a16:creationId xmlns:a16="http://schemas.microsoft.com/office/drawing/2014/main" id="{AD4CB88F-C340-8336-713C-827C8A88A38A}"/>
                </a:ext>
              </a:extLst>
            </p:cNvPr>
            <p:cNvSpPr>
              <a:spLocks/>
            </p:cNvSpPr>
            <p:nvPr/>
          </p:nvSpPr>
          <p:spPr bwMode="auto">
            <a:xfrm>
              <a:off x="2181" y="1944"/>
              <a:ext cx="1098" cy="1212"/>
            </a:xfrm>
            <a:custGeom>
              <a:avLst/>
              <a:gdLst>
                <a:gd name="T0" fmla="*/ 0 w 1098"/>
                <a:gd name="T1" fmla="*/ 1212 h 1212"/>
                <a:gd name="T2" fmla="*/ 971 w 1098"/>
                <a:gd name="T3" fmla="*/ 35 h 1212"/>
                <a:gd name="T4" fmla="*/ 1032 w 1098"/>
                <a:gd name="T5" fmla="*/ 12 h 1212"/>
                <a:gd name="T6" fmla="*/ 1098 w 1098"/>
                <a:gd name="T7" fmla="*/ 0 h 1212"/>
                <a:gd name="T8" fmla="*/ 0 60000 65536"/>
                <a:gd name="T9" fmla="*/ 0 60000 65536"/>
                <a:gd name="T10" fmla="*/ 0 60000 65536"/>
                <a:gd name="T11" fmla="*/ 0 60000 65536"/>
                <a:gd name="T12" fmla="*/ 0 w 1098"/>
                <a:gd name="T13" fmla="*/ 0 h 1212"/>
                <a:gd name="T14" fmla="*/ 1098 w 1098"/>
                <a:gd name="T15" fmla="*/ 1212 h 1212"/>
              </a:gdLst>
              <a:ahLst/>
              <a:cxnLst>
                <a:cxn ang="T8">
                  <a:pos x="T0" y="T1"/>
                </a:cxn>
                <a:cxn ang="T9">
                  <a:pos x="T2" y="T3"/>
                </a:cxn>
                <a:cxn ang="T10">
                  <a:pos x="T4" y="T5"/>
                </a:cxn>
                <a:cxn ang="T11">
                  <a:pos x="T6" y="T7"/>
                </a:cxn>
              </a:cxnLst>
              <a:rect l="T12" t="T13" r="T14" b="T15"/>
              <a:pathLst>
                <a:path w="1098" h="1212">
                  <a:moveTo>
                    <a:pt x="0" y="1212"/>
                  </a:moveTo>
                  <a:lnTo>
                    <a:pt x="971" y="35"/>
                  </a:lnTo>
                  <a:lnTo>
                    <a:pt x="1032" y="12"/>
                  </a:lnTo>
                  <a:lnTo>
                    <a:pt x="1098" y="0"/>
                  </a:lnTo>
                </a:path>
              </a:pathLst>
            </a:cu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sz="2600"/>
            </a:p>
          </p:txBody>
        </p:sp>
        <p:sp>
          <p:nvSpPr>
            <p:cNvPr id="37903" name="Line 54">
              <a:extLst>
                <a:ext uri="{FF2B5EF4-FFF2-40B4-BE49-F238E27FC236}">
                  <a16:creationId xmlns:a16="http://schemas.microsoft.com/office/drawing/2014/main" id="{5E8ADF68-F8E8-C1B5-9302-AE2CB10815E8}"/>
                </a:ext>
              </a:extLst>
            </p:cNvPr>
            <p:cNvSpPr>
              <a:spLocks noChangeShapeType="1"/>
            </p:cNvSpPr>
            <p:nvPr/>
          </p:nvSpPr>
          <p:spPr bwMode="auto">
            <a:xfrm flipV="1">
              <a:off x="3152" y="1480"/>
              <a:ext cx="0" cy="190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vi-VN"/>
            </a:p>
          </p:txBody>
        </p:sp>
        <p:sp>
          <p:nvSpPr>
            <p:cNvPr id="37904" name="Text Box 55">
              <a:extLst>
                <a:ext uri="{FF2B5EF4-FFF2-40B4-BE49-F238E27FC236}">
                  <a16:creationId xmlns:a16="http://schemas.microsoft.com/office/drawing/2014/main" id="{2CE7854E-48D6-84D6-9C77-7FCFA99722E3}"/>
                </a:ext>
              </a:extLst>
            </p:cNvPr>
            <p:cNvSpPr txBox="1">
              <a:spLocks noChangeArrowheads="1"/>
            </p:cNvSpPr>
            <p:nvPr/>
          </p:nvSpPr>
          <p:spPr bwMode="auto">
            <a:xfrm rot="-2962236">
              <a:off x="1972" y="2091"/>
              <a:ext cx="1066" cy="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vi-VN" sz="2600" b="1">
                  <a:solidFill>
                    <a:srgbClr val="0000FF"/>
                  </a:solidFill>
                  <a:latin typeface="VNI-Times" pitchFamily="2" charset="0"/>
                </a:rPr>
                <a:t>    </a:t>
              </a:r>
              <a:r>
                <a:rPr lang="en-US" altLang="vi-VN" sz="2600" b="1">
                  <a:solidFill>
                    <a:srgbClr val="000C18"/>
                  </a:solidFill>
                </a:rPr>
                <a:t>Pha luỹ thừa</a:t>
              </a:r>
            </a:p>
          </p:txBody>
        </p:sp>
        <p:sp>
          <p:nvSpPr>
            <p:cNvPr id="37905" name="Freeform 56">
              <a:extLst>
                <a:ext uri="{FF2B5EF4-FFF2-40B4-BE49-F238E27FC236}">
                  <a16:creationId xmlns:a16="http://schemas.microsoft.com/office/drawing/2014/main" id="{5663F9F7-E21F-DEF3-AA8B-4C434A0BD0A1}"/>
                </a:ext>
              </a:extLst>
            </p:cNvPr>
            <p:cNvSpPr>
              <a:spLocks/>
            </p:cNvSpPr>
            <p:nvPr/>
          </p:nvSpPr>
          <p:spPr bwMode="auto">
            <a:xfrm>
              <a:off x="3258" y="1933"/>
              <a:ext cx="1028" cy="11"/>
            </a:xfrm>
            <a:custGeom>
              <a:avLst/>
              <a:gdLst>
                <a:gd name="T0" fmla="*/ 0 w 1028"/>
                <a:gd name="T1" fmla="*/ 11 h 11"/>
                <a:gd name="T2" fmla="*/ 76 w 1028"/>
                <a:gd name="T3" fmla="*/ 0 h 11"/>
                <a:gd name="T4" fmla="*/ 1028 w 1028"/>
                <a:gd name="T5" fmla="*/ 0 h 11"/>
                <a:gd name="T6" fmla="*/ 0 60000 65536"/>
                <a:gd name="T7" fmla="*/ 0 60000 65536"/>
                <a:gd name="T8" fmla="*/ 0 60000 65536"/>
                <a:gd name="T9" fmla="*/ 0 w 1028"/>
                <a:gd name="T10" fmla="*/ 0 h 11"/>
                <a:gd name="T11" fmla="*/ 1028 w 1028"/>
                <a:gd name="T12" fmla="*/ 11 h 11"/>
              </a:gdLst>
              <a:ahLst/>
              <a:cxnLst>
                <a:cxn ang="T6">
                  <a:pos x="T0" y="T1"/>
                </a:cxn>
                <a:cxn ang="T7">
                  <a:pos x="T2" y="T3"/>
                </a:cxn>
                <a:cxn ang="T8">
                  <a:pos x="T4" y="T5"/>
                </a:cxn>
              </a:cxnLst>
              <a:rect l="T9" t="T10" r="T11" b="T12"/>
              <a:pathLst>
                <a:path w="1028" h="11">
                  <a:moveTo>
                    <a:pt x="0" y="11"/>
                  </a:moveTo>
                  <a:lnTo>
                    <a:pt x="76" y="0"/>
                  </a:lnTo>
                  <a:lnTo>
                    <a:pt x="1028" y="0"/>
                  </a:lnTo>
                </a:path>
              </a:pathLst>
            </a:cu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sz="2600"/>
            </a:p>
          </p:txBody>
        </p:sp>
        <p:sp>
          <p:nvSpPr>
            <p:cNvPr id="37906" name="Line 57">
              <a:extLst>
                <a:ext uri="{FF2B5EF4-FFF2-40B4-BE49-F238E27FC236}">
                  <a16:creationId xmlns:a16="http://schemas.microsoft.com/office/drawing/2014/main" id="{2A929367-16EE-ED6C-6A55-10C448582D3C}"/>
                </a:ext>
              </a:extLst>
            </p:cNvPr>
            <p:cNvSpPr>
              <a:spLocks noChangeShapeType="1"/>
            </p:cNvSpPr>
            <p:nvPr/>
          </p:nvSpPr>
          <p:spPr bwMode="auto">
            <a:xfrm flipV="1">
              <a:off x="4195" y="1480"/>
              <a:ext cx="0" cy="190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vi-VN"/>
            </a:p>
          </p:txBody>
        </p:sp>
        <p:sp>
          <p:nvSpPr>
            <p:cNvPr id="37907" name="Text Box 58">
              <a:extLst>
                <a:ext uri="{FF2B5EF4-FFF2-40B4-BE49-F238E27FC236}">
                  <a16:creationId xmlns:a16="http://schemas.microsoft.com/office/drawing/2014/main" id="{4E730C38-9654-3B66-00D0-9A8F3C007A0A}"/>
                </a:ext>
              </a:extLst>
            </p:cNvPr>
            <p:cNvSpPr txBox="1">
              <a:spLocks noChangeArrowheads="1"/>
            </p:cNvSpPr>
            <p:nvPr/>
          </p:nvSpPr>
          <p:spPr bwMode="auto">
            <a:xfrm>
              <a:off x="2825" y="1594"/>
              <a:ext cx="1560" cy="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vi-VN" sz="2600" b="1">
                  <a:solidFill>
                    <a:srgbClr val="0000FF"/>
                  </a:solidFill>
                  <a:latin typeface="VNI-Times" pitchFamily="2" charset="0"/>
                </a:rPr>
                <a:t>    </a:t>
              </a:r>
              <a:r>
                <a:rPr lang="en-US" altLang="vi-VN" sz="2600" b="1">
                  <a:solidFill>
                    <a:srgbClr val="000C18"/>
                  </a:solidFill>
                </a:rPr>
                <a:t>Pha cân bằng</a:t>
              </a:r>
            </a:p>
          </p:txBody>
        </p:sp>
        <p:sp>
          <p:nvSpPr>
            <p:cNvPr id="37908" name="Line 59">
              <a:extLst>
                <a:ext uri="{FF2B5EF4-FFF2-40B4-BE49-F238E27FC236}">
                  <a16:creationId xmlns:a16="http://schemas.microsoft.com/office/drawing/2014/main" id="{3BB69FA8-70C4-8FE3-E79E-2CEC543A8FBC}"/>
                </a:ext>
              </a:extLst>
            </p:cNvPr>
            <p:cNvSpPr>
              <a:spLocks noChangeShapeType="1"/>
            </p:cNvSpPr>
            <p:nvPr/>
          </p:nvSpPr>
          <p:spPr bwMode="auto">
            <a:xfrm>
              <a:off x="4286" y="1933"/>
              <a:ext cx="681" cy="227"/>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vi-VN"/>
            </a:p>
          </p:txBody>
        </p:sp>
        <p:sp>
          <p:nvSpPr>
            <p:cNvPr id="37909" name="Text Box 60">
              <a:extLst>
                <a:ext uri="{FF2B5EF4-FFF2-40B4-BE49-F238E27FC236}">
                  <a16:creationId xmlns:a16="http://schemas.microsoft.com/office/drawing/2014/main" id="{19A6AE04-E91F-7211-617F-7E674940A638}"/>
                </a:ext>
              </a:extLst>
            </p:cNvPr>
            <p:cNvSpPr txBox="1">
              <a:spLocks noChangeArrowheads="1"/>
            </p:cNvSpPr>
            <p:nvPr/>
          </p:nvSpPr>
          <p:spPr bwMode="auto">
            <a:xfrm>
              <a:off x="4468" y="1820"/>
              <a:ext cx="1292" cy="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vi-VN" sz="2600" b="1">
                  <a:solidFill>
                    <a:srgbClr val="000C18"/>
                  </a:solidFill>
                </a:rPr>
                <a:t>Pha suy vong</a:t>
              </a:r>
            </a:p>
          </p:txBody>
        </p:sp>
      </p:grpSp>
      <p:sp>
        <p:nvSpPr>
          <p:cNvPr id="89149" name="Text Box 61">
            <a:extLst>
              <a:ext uri="{FF2B5EF4-FFF2-40B4-BE49-F238E27FC236}">
                <a16:creationId xmlns:a16="http://schemas.microsoft.com/office/drawing/2014/main" id="{F0BB04D6-ED80-9400-22FA-A0C903CDB6FA}"/>
              </a:ext>
            </a:extLst>
          </p:cNvPr>
          <p:cNvSpPr txBox="1">
            <a:spLocks noChangeArrowheads="1"/>
          </p:cNvSpPr>
          <p:nvPr/>
        </p:nvSpPr>
        <p:spPr bwMode="auto">
          <a:xfrm>
            <a:off x="933836" y="5176405"/>
            <a:ext cx="1070575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vi-VN" sz="2400" b="1" dirty="0">
                <a:solidFill>
                  <a:srgbClr val="FF0000"/>
                </a:solidFill>
              </a:rPr>
              <a:t>   </a:t>
            </a:r>
            <a:r>
              <a:rPr lang="vi-VN" altLang="vi-VN" sz="2400" b="1" dirty="0">
                <a:solidFill>
                  <a:srgbClr val="FF0000"/>
                </a:solidFill>
              </a:rPr>
              <a:t>Làm thế nào để k</a:t>
            </a:r>
            <a:r>
              <a:rPr lang="vi-VN" sz="2400" b="1" dirty="0">
                <a:solidFill>
                  <a:srgbClr val="FF0000"/>
                </a:solidFill>
              </a:rPr>
              <a:t>hắc phục hiện tượng vi khuẩn không tăng </a:t>
            </a:r>
            <a:r>
              <a:rPr lang="en-US" sz="2400" b="1" dirty="0">
                <a:solidFill>
                  <a:srgbClr val="FF0000"/>
                </a:solidFill>
              </a:rPr>
              <a:t>ở </a:t>
            </a:r>
            <a:r>
              <a:rPr lang="en-US" altLang="vi-VN" sz="2400" b="1" dirty="0" err="1">
                <a:solidFill>
                  <a:srgbClr val="FF0000"/>
                </a:solidFill>
              </a:rPr>
              <a:t>pha</a:t>
            </a:r>
            <a:r>
              <a:rPr lang="en-US" altLang="vi-VN" sz="2400" b="1" dirty="0">
                <a:solidFill>
                  <a:srgbClr val="FF0000"/>
                </a:solidFill>
              </a:rPr>
              <a:t> </a:t>
            </a:r>
            <a:r>
              <a:rPr lang="en-US" altLang="vi-VN" sz="2400" b="1" dirty="0" err="1">
                <a:solidFill>
                  <a:srgbClr val="FF0000"/>
                </a:solidFill>
              </a:rPr>
              <a:t>cân</a:t>
            </a:r>
            <a:r>
              <a:rPr lang="en-US" altLang="vi-VN" sz="2400" b="1" dirty="0">
                <a:solidFill>
                  <a:srgbClr val="FF0000"/>
                </a:solidFill>
              </a:rPr>
              <a:t> </a:t>
            </a:r>
            <a:r>
              <a:rPr lang="en-US" altLang="vi-VN" sz="2400" b="1" dirty="0" err="1">
                <a:solidFill>
                  <a:srgbClr val="FF0000"/>
                </a:solidFill>
              </a:rPr>
              <a:t>bằng</a:t>
            </a:r>
            <a:r>
              <a:rPr lang="en-US" altLang="vi-VN" sz="2400" b="1" dirty="0">
                <a:solidFill>
                  <a:srgbClr val="FF0000"/>
                </a:solidFill>
              </a:rPr>
              <a:t>?</a:t>
            </a:r>
            <a:r>
              <a:rPr lang="vi-VN" sz="2400" b="1" dirty="0">
                <a:solidFill>
                  <a:srgbClr val="FF0000"/>
                </a:solidFill>
              </a:rPr>
              <a:t> Số lượng tế bào của một quần thể trong tự nhiên có tăng mãi không? Vì sao?</a:t>
            </a:r>
          </a:p>
        </p:txBody>
      </p:sp>
      <p:sp>
        <p:nvSpPr>
          <p:cNvPr id="89155" name="AutoShape 67">
            <a:hlinkClick r:id="" action="ppaction://noaction" highlightClick="1"/>
            <a:extLst>
              <a:ext uri="{FF2B5EF4-FFF2-40B4-BE49-F238E27FC236}">
                <a16:creationId xmlns:a16="http://schemas.microsoft.com/office/drawing/2014/main" id="{645450E0-F5D7-2C3D-B54F-3A0228972B3C}"/>
              </a:ext>
            </a:extLst>
          </p:cNvPr>
          <p:cNvSpPr>
            <a:spLocks noChangeArrowheads="1"/>
          </p:cNvSpPr>
          <p:nvPr/>
        </p:nvSpPr>
        <p:spPr bwMode="auto">
          <a:xfrm>
            <a:off x="285709" y="5433669"/>
            <a:ext cx="533400" cy="685800"/>
          </a:xfrm>
          <a:prstGeom prst="actionButtonHelp">
            <a:avLst/>
          </a:prstGeom>
          <a:solidFill>
            <a:schemeClr val="accent1"/>
          </a:solidFill>
          <a:ln w="12700">
            <a:solidFill>
              <a:srgbClr val="000000"/>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sz="26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5" presetClass="entr" presetSubtype="0" fill="hold" grpId="0" nodeType="clickEffect">
                                  <p:stCondLst>
                                    <p:cond delay="0"/>
                                  </p:stCondLst>
                                  <p:childTnLst>
                                    <p:set>
                                      <p:cBhvr>
                                        <p:cTn id="11" dur="1" fill="hold">
                                          <p:stCondLst>
                                            <p:cond delay="0"/>
                                          </p:stCondLst>
                                        </p:cTn>
                                        <p:tgtEl>
                                          <p:spTgt spid="89149"/>
                                        </p:tgtEl>
                                        <p:attrNameLst>
                                          <p:attrName>style.visibility</p:attrName>
                                        </p:attrNameLst>
                                      </p:cBhvr>
                                      <p:to>
                                        <p:strVal val="visible"/>
                                      </p:to>
                                    </p:set>
                                    <p:anim calcmode="lin" valueType="num">
                                      <p:cBhvr>
                                        <p:cTn id="12" dur="500" decel="50000" fill="hold">
                                          <p:stCondLst>
                                            <p:cond delay="0"/>
                                          </p:stCondLst>
                                        </p:cTn>
                                        <p:tgtEl>
                                          <p:spTgt spid="89149"/>
                                        </p:tgtEl>
                                        <p:attrNameLst>
                                          <p:attrName>style.rotation</p:attrName>
                                        </p:attrNameLst>
                                      </p:cBhvr>
                                      <p:tavLst>
                                        <p:tav tm="0">
                                          <p:val>
                                            <p:fltVal val="-90"/>
                                          </p:val>
                                        </p:tav>
                                        <p:tav tm="100000">
                                          <p:val>
                                            <p:fltVal val="0"/>
                                          </p:val>
                                        </p:tav>
                                      </p:tavLst>
                                    </p:anim>
                                    <p:anim calcmode="lin" valueType="num">
                                      <p:cBhvr>
                                        <p:cTn id="13" dur="500" decel="50000" fill="hold">
                                          <p:stCondLst>
                                            <p:cond delay="0"/>
                                          </p:stCondLst>
                                        </p:cTn>
                                        <p:tgtEl>
                                          <p:spTgt spid="89149"/>
                                        </p:tgtEl>
                                        <p:attrNameLst>
                                          <p:attrName>ppt_w</p:attrName>
                                        </p:attrNameLst>
                                      </p:cBhvr>
                                      <p:tavLst>
                                        <p:tav tm="0">
                                          <p:val>
                                            <p:strVal val="#ppt_w"/>
                                          </p:val>
                                        </p:tav>
                                        <p:tav tm="100000">
                                          <p:val>
                                            <p:strVal val="#ppt_w*.05"/>
                                          </p:val>
                                        </p:tav>
                                      </p:tavLst>
                                    </p:anim>
                                    <p:anim calcmode="lin" valueType="num">
                                      <p:cBhvr>
                                        <p:cTn id="14" dur="500" accel="50000" fill="hold">
                                          <p:stCondLst>
                                            <p:cond delay="500"/>
                                          </p:stCondLst>
                                        </p:cTn>
                                        <p:tgtEl>
                                          <p:spTgt spid="89149"/>
                                        </p:tgtEl>
                                        <p:attrNameLst>
                                          <p:attrName>ppt_w</p:attrName>
                                        </p:attrNameLst>
                                      </p:cBhvr>
                                      <p:tavLst>
                                        <p:tav tm="0">
                                          <p:val>
                                            <p:strVal val="#ppt_w*.05"/>
                                          </p:val>
                                        </p:tav>
                                        <p:tav tm="100000">
                                          <p:val>
                                            <p:strVal val="#ppt_w"/>
                                          </p:val>
                                        </p:tav>
                                      </p:tavLst>
                                    </p:anim>
                                    <p:anim calcmode="lin" valueType="num">
                                      <p:cBhvr>
                                        <p:cTn id="15" dur="1000" fill="hold"/>
                                        <p:tgtEl>
                                          <p:spTgt spid="89149"/>
                                        </p:tgtEl>
                                        <p:attrNameLst>
                                          <p:attrName>ppt_h</p:attrName>
                                        </p:attrNameLst>
                                      </p:cBhvr>
                                      <p:tavLst>
                                        <p:tav tm="0">
                                          <p:val>
                                            <p:strVal val="#ppt_h"/>
                                          </p:val>
                                        </p:tav>
                                        <p:tav tm="100000">
                                          <p:val>
                                            <p:strVal val="#ppt_h"/>
                                          </p:val>
                                        </p:tav>
                                      </p:tavLst>
                                    </p:anim>
                                    <p:anim calcmode="lin" valueType="num">
                                      <p:cBhvr>
                                        <p:cTn id="16" dur="500" decel="50000" fill="hold">
                                          <p:stCondLst>
                                            <p:cond delay="0"/>
                                          </p:stCondLst>
                                        </p:cTn>
                                        <p:tgtEl>
                                          <p:spTgt spid="89149"/>
                                        </p:tgtEl>
                                        <p:attrNameLst>
                                          <p:attrName>ppt_x</p:attrName>
                                        </p:attrNameLst>
                                      </p:cBhvr>
                                      <p:tavLst>
                                        <p:tav tm="0">
                                          <p:val>
                                            <p:strVal val="#ppt_x+.4"/>
                                          </p:val>
                                        </p:tav>
                                        <p:tav tm="100000">
                                          <p:val>
                                            <p:strVal val="#ppt_x"/>
                                          </p:val>
                                        </p:tav>
                                      </p:tavLst>
                                    </p:anim>
                                    <p:anim calcmode="lin" valueType="num">
                                      <p:cBhvr>
                                        <p:cTn id="17" dur="500" decel="50000" fill="hold">
                                          <p:stCondLst>
                                            <p:cond delay="0"/>
                                          </p:stCondLst>
                                        </p:cTn>
                                        <p:tgtEl>
                                          <p:spTgt spid="89149"/>
                                        </p:tgtEl>
                                        <p:attrNameLst>
                                          <p:attrName>ppt_y</p:attrName>
                                        </p:attrNameLst>
                                      </p:cBhvr>
                                      <p:tavLst>
                                        <p:tav tm="0">
                                          <p:val>
                                            <p:strVal val="#ppt_y-.2"/>
                                          </p:val>
                                        </p:tav>
                                        <p:tav tm="100000">
                                          <p:val>
                                            <p:strVal val="#ppt_y+.1"/>
                                          </p:val>
                                        </p:tav>
                                      </p:tavLst>
                                    </p:anim>
                                    <p:anim calcmode="lin" valueType="num">
                                      <p:cBhvr>
                                        <p:cTn id="18" dur="500" accel="50000" fill="hold">
                                          <p:stCondLst>
                                            <p:cond delay="500"/>
                                          </p:stCondLst>
                                        </p:cTn>
                                        <p:tgtEl>
                                          <p:spTgt spid="89149"/>
                                        </p:tgtEl>
                                        <p:attrNameLst>
                                          <p:attrName>ppt_y</p:attrName>
                                        </p:attrNameLst>
                                      </p:cBhvr>
                                      <p:tavLst>
                                        <p:tav tm="0">
                                          <p:val>
                                            <p:strVal val="#ppt_y+.1"/>
                                          </p:val>
                                        </p:tav>
                                        <p:tav tm="100000">
                                          <p:val>
                                            <p:strVal val="#ppt_y"/>
                                          </p:val>
                                        </p:tav>
                                      </p:tavLst>
                                    </p:anim>
                                    <p:animEffect transition="in" filter="fade">
                                      <p:cBhvr>
                                        <p:cTn id="19" dur="1000" decel="50000">
                                          <p:stCondLst>
                                            <p:cond delay="0"/>
                                          </p:stCondLst>
                                        </p:cTn>
                                        <p:tgtEl>
                                          <p:spTgt spid="89149"/>
                                        </p:tgtEl>
                                      </p:cBhvr>
                                    </p:animEffect>
                                  </p:childTnLst>
                                </p:cTn>
                              </p:par>
                              <p:par>
                                <p:cTn id="20" presetID="4" presetClass="entr" presetSubtype="16" fill="hold" grpId="0" nodeType="withEffect">
                                  <p:stCondLst>
                                    <p:cond delay="0"/>
                                  </p:stCondLst>
                                  <p:childTnLst>
                                    <p:set>
                                      <p:cBhvr>
                                        <p:cTn id="21" dur="1" fill="hold">
                                          <p:stCondLst>
                                            <p:cond delay="0"/>
                                          </p:stCondLst>
                                        </p:cTn>
                                        <p:tgtEl>
                                          <p:spTgt spid="89155"/>
                                        </p:tgtEl>
                                        <p:attrNameLst>
                                          <p:attrName>style.visibility</p:attrName>
                                        </p:attrNameLst>
                                      </p:cBhvr>
                                      <p:to>
                                        <p:strVal val="visible"/>
                                      </p:to>
                                    </p:set>
                                    <p:animEffect transition="in" filter="box(in)">
                                      <p:cBhvr>
                                        <p:cTn id="22" dur="500"/>
                                        <p:tgtEl>
                                          <p:spTgt spid="891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149" grpId="0"/>
      <p:bldP spid="8915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4">
            <a:extLst>
              <a:ext uri="{FF2B5EF4-FFF2-40B4-BE49-F238E27FC236}">
                <a16:creationId xmlns:a16="http://schemas.microsoft.com/office/drawing/2014/main" id="{B2F54B7B-3BE5-9214-262C-4AD9D7FEBF0D}"/>
              </a:ext>
            </a:extLst>
          </p:cNvPr>
          <p:cNvSpPr>
            <a:spLocks noChangeArrowheads="1"/>
          </p:cNvSpPr>
          <p:nvPr/>
        </p:nvSpPr>
        <p:spPr bwMode="auto">
          <a:xfrm flipV="1">
            <a:off x="1524000" y="6781800"/>
            <a:ext cx="9144000" cy="76200"/>
          </a:xfrm>
          <a:prstGeom prst="rect">
            <a:avLst/>
          </a:prstGeom>
          <a:solidFill>
            <a:srgbClr val="FF0000"/>
          </a:solidFill>
          <a:ln w="9525">
            <a:solidFill>
              <a:srgbClr val="003366"/>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16388" name="Text Box 5">
            <a:extLst>
              <a:ext uri="{FF2B5EF4-FFF2-40B4-BE49-F238E27FC236}">
                <a16:creationId xmlns:a16="http://schemas.microsoft.com/office/drawing/2014/main" id="{CA1E824B-C04F-F200-5C40-6948E0F342AD}"/>
              </a:ext>
            </a:extLst>
          </p:cNvPr>
          <p:cNvSpPr txBox="1">
            <a:spLocks noChangeArrowheads="1"/>
          </p:cNvSpPr>
          <p:nvPr/>
        </p:nvSpPr>
        <p:spPr bwMode="auto">
          <a:xfrm>
            <a:off x="252663" y="677781"/>
            <a:ext cx="11682661"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vi-VN" sz="2600" b="1" dirty="0">
                <a:solidFill>
                  <a:srgbClr val="CC0000"/>
                </a:solidFill>
              </a:rPr>
              <a:t>I. QUÁ TRÌNH TỔNG HỢP VÀ PHÂN GIẢI CÁC CHẤT Ở VI SINH VẬT </a:t>
            </a:r>
          </a:p>
        </p:txBody>
      </p:sp>
      <p:sp>
        <p:nvSpPr>
          <p:cNvPr id="21511" name="Rectangle 7">
            <a:extLst>
              <a:ext uri="{FF2B5EF4-FFF2-40B4-BE49-F238E27FC236}">
                <a16:creationId xmlns:a16="http://schemas.microsoft.com/office/drawing/2014/main" id="{9609C767-55E2-EA1B-CA38-F7668926D0AC}"/>
              </a:ext>
            </a:extLst>
          </p:cNvPr>
          <p:cNvSpPr>
            <a:spLocks noChangeArrowheads="1"/>
          </p:cNvSpPr>
          <p:nvPr/>
        </p:nvSpPr>
        <p:spPr bwMode="auto">
          <a:xfrm>
            <a:off x="506663" y="1710240"/>
            <a:ext cx="11303264"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sz="24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r>
              <a:rPr lang="en-US" altLang="vi-VN" sz="2400" b="1" dirty="0">
                <a:solidFill>
                  <a:srgbClr val="000C18"/>
                </a:solidFill>
                <a:latin typeface="Times New Roman" panose="02020603050405020304" pitchFamily="18" charset="0"/>
                <a:cs typeface="Times New Roman" panose="02020603050405020304" pitchFamily="18" charset="0"/>
              </a:rPr>
              <a:t> - </a:t>
            </a:r>
            <a:r>
              <a:rPr lang="vi-VN" sz="2400" b="1" dirty="0">
                <a:latin typeface="Times New Roman" panose="02020603050405020304" pitchFamily="18" charset="0"/>
                <a:cs typeface="Times New Roman" panose="02020603050405020304" pitchFamily="18" charset="0"/>
              </a:rPr>
              <a:t>Sinh tổng hợp</a:t>
            </a:r>
            <a:r>
              <a:rPr lang="vi-VN" sz="2400" dirty="0">
                <a:latin typeface="Times New Roman" panose="02020603050405020304" pitchFamily="18" charset="0"/>
                <a:cs typeface="Times New Roman" panose="02020603050405020304" pitchFamily="18" charset="0"/>
              </a:rPr>
              <a:t> (quá trình đồng hoá), trong đó tế bào sử dụng năng lượng để liên kết các phân tử đơn giản thành các phân tử hữu cơ phức tạp cần thiết. Vi sinh vật có khả năng sinh tổng hợp tất cả các chất thiết yếu cho tế bào như carbohydrate, protein, nucleic acid và lipid.</a:t>
            </a:r>
            <a:endParaRPr lang="en-US" sz="2400" dirty="0">
              <a:latin typeface="Times New Roman" panose="02020603050405020304" pitchFamily="18" charset="0"/>
              <a:cs typeface="Times New Roman" panose="02020603050405020304" pitchFamily="18" charset="0"/>
            </a:endParaRPr>
          </a:p>
          <a:p>
            <a:pPr eaLnBrk="1" hangingPunct="1"/>
            <a:endParaRPr lang="en-US" altLang="vi-VN" sz="2400" b="1" i="1" u="sng" dirty="0">
              <a:solidFill>
                <a:srgbClr val="0000CC"/>
              </a:solidFill>
              <a:latin typeface="Times New Roman" panose="02020603050405020304" pitchFamily="18" charset="0"/>
              <a:cs typeface="Times New Roman" panose="02020603050405020304" pitchFamily="18" charset="0"/>
            </a:endParaRPr>
          </a:p>
        </p:txBody>
      </p:sp>
      <p:sp>
        <p:nvSpPr>
          <p:cNvPr id="21513" name="Rectangle 9">
            <a:extLst>
              <a:ext uri="{FF2B5EF4-FFF2-40B4-BE49-F238E27FC236}">
                <a16:creationId xmlns:a16="http://schemas.microsoft.com/office/drawing/2014/main" id="{08EB0A42-5E75-36DB-1919-6B2E2A46D041}"/>
              </a:ext>
            </a:extLst>
          </p:cNvPr>
          <p:cNvSpPr>
            <a:spLocks noChangeArrowheads="1"/>
          </p:cNvSpPr>
          <p:nvPr/>
        </p:nvSpPr>
        <p:spPr bwMode="auto">
          <a:xfrm>
            <a:off x="252665" y="1203159"/>
            <a:ext cx="3591048"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sz="2600" b="1" dirty="0">
                <a:solidFill>
                  <a:srgbClr val="FF0000"/>
                </a:solidFill>
              </a:rPr>
              <a:t>1.Quá </a:t>
            </a:r>
            <a:r>
              <a:rPr lang="en-US" altLang="vi-VN" sz="2600" b="1" dirty="0" err="1">
                <a:solidFill>
                  <a:srgbClr val="FF0000"/>
                </a:solidFill>
              </a:rPr>
              <a:t>trình</a:t>
            </a:r>
            <a:r>
              <a:rPr lang="en-US" altLang="vi-VN" sz="2600" b="1" dirty="0">
                <a:solidFill>
                  <a:srgbClr val="FF0000"/>
                </a:solidFill>
              </a:rPr>
              <a:t> </a:t>
            </a:r>
            <a:r>
              <a:rPr lang="en-US" altLang="vi-VN" sz="2600" b="1" dirty="0" err="1">
                <a:solidFill>
                  <a:srgbClr val="FF0000"/>
                </a:solidFill>
              </a:rPr>
              <a:t>tổng</a:t>
            </a:r>
            <a:r>
              <a:rPr lang="en-US" altLang="vi-VN" sz="2600" b="1" dirty="0">
                <a:solidFill>
                  <a:srgbClr val="FF0000"/>
                </a:solidFill>
              </a:rPr>
              <a:t> </a:t>
            </a:r>
            <a:r>
              <a:rPr lang="en-US" altLang="vi-VN" sz="2600" b="1" dirty="0" err="1">
                <a:solidFill>
                  <a:srgbClr val="FF0000"/>
                </a:solidFill>
              </a:rPr>
              <a:t>hợp</a:t>
            </a:r>
            <a:endParaRPr lang="en-US" altLang="vi-VN" sz="2600" b="1" dirty="0">
              <a:solidFill>
                <a:srgbClr val="FF0000"/>
              </a:solidFill>
            </a:endParaRPr>
          </a:p>
        </p:txBody>
      </p:sp>
      <p:sp>
        <p:nvSpPr>
          <p:cNvPr id="12" name="WordArt 68">
            <a:extLst>
              <a:ext uri="{FF2B5EF4-FFF2-40B4-BE49-F238E27FC236}">
                <a16:creationId xmlns:a16="http://schemas.microsoft.com/office/drawing/2014/main" id="{4E804654-426D-97E4-4DD8-E0BB5767DCFF}"/>
              </a:ext>
            </a:extLst>
          </p:cNvPr>
          <p:cNvSpPr>
            <a:spLocks noChangeArrowheads="1" noChangeShapeType="1" noTextEdit="1"/>
          </p:cNvSpPr>
          <p:nvPr/>
        </p:nvSpPr>
        <p:spPr bwMode="auto">
          <a:xfrm>
            <a:off x="128336" y="81380"/>
            <a:ext cx="11806989" cy="492125"/>
          </a:xfrm>
          <a:prstGeom prst="rect">
            <a:avLst/>
          </a:prstGeom>
        </p:spPr>
        <p:txBody>
          <a:bodyPr wrap="none" fromWordArt="1">
            <a:prstTxWarp prst="textPlain">
              <a:avLst>
                <a:gd name="adj" fmla="val 50000"/>
              </a:avLst>
            </a:prstTxWarp>
          </a:bodyPr>
          <a:lstStyle/>
          <a:p>
            <a:pPr algn="ctr"/>
            <a:r>
              <a:rPr lang="vi-VN" sz="2000" b="1" kern="10" dirty="0">
                <a:ln w="19050">
                  <a:solidFill>
                    <a:srgbClr val="800000"/>
                  </a:solidFill>
                  <a:round/>
                  <a:headEnd/>
                  <a:tailEnd/>
                </a:ln>
                <a:solidFill>
                  <a:srgbClr val="FF66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BÀI </a:t>
            </a:r>
            <a:r>
              <a:rPr lang="en-US" sz="2000" b="1" kern="10" dirty="0">
                <a:ln w="19050">
                  <a:solidFill>
                    <a:srgbClr val="800000"/>
                  </a:solidFill>
                  <a:round/>
                  <a:headEnd/>
                  <a:tailEnd/>
                </a:ln>
                <a:solidFill>
                  <a:srgbClr val="FF66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21</a:t>
            </a:r>
            <a:r>
              <a:rPr lang="vi-VN" sz="2000" b="1" kern="10" dirty="0">
                <a:ln w="19050">
                  <a:solidFill>
                    <a:srgbClr val="800000"/>
                  </a:solidFill>
                  <a:round/>
                  <a:headEnd/>
                  <a:tailEnd/>
                </a:ln>
                <a:solidFill>
                  <a:srgbClr val="FF66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 </a:t>
            </a:r>
            <a:r>
              <a:rPr lang="en-US" sz="2000" b="1" kern="10" dirty="0">
                <a:ln w="19050">
                  <a:solidFill>
                    <a:srgbClr val="800000"/>
                  </a:solidFill>
                  <a:round/>
                  <a:headEnd/>
                  <a:tailEnd/>
                </a:ln>
                <a:solidFill>
                  <a:srgbClr val="FF66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TRAO ĐỔI CHẤT, </a:t>
            </a:r>
            <a:r>
              <a:rPr lang="vi-VN" sz="2000" b="1" kern="10" dirty="0">
                <a:ln w="19050">
                  <a:solidFill>
                    <a:srgbClr val="800000"/>
                  </a:solidFill>
                  <a:round/>
                  <a:headEnd/>
                  <a:tailEnd/>
                </a:ln>
                <a:solidFill>
                  <a:srgbClr val="FF66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SINH TRƯỞNG VÀ SINH SẢN Ở VI SINH VẬT</a:t>
            </a:r>
          </a:p>
        </p:txBody>
      </p:sp>
      <p:pic>
        <p:nvPicPr>
          <p:cNvPr id="2" name="Picture 1"/>
          <p:cNvPicPr>
            <a:picLocks noChangeAspect="1"/>
          </p:cNvPicPr>
          <p:nvPr/>
        </p:nvPicPr>
        <p:blipFill>
          <a:blip r:embed="rId2"/>
          <a:stretch>
            <a:fillRect/>
          </a:stretch>
        </p:blipFill>
        <p:spPr>
          <a:xfrm>
            <a:off x="1038608" y="3116015"/>
            <a:ext cx="9148582" cy="258713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1513"/>
                                        </p:tgtEl>
                                        <p:attrNameLst>
                                          <p:attrName>style.visibility</p:attrName>
                                        </p:attrNameLst>
                                      </p:cBhvr>
                                      <p:to>
                                        <p:strVal val="visible"/>
                                      </p:to>
                                    </p:set>
                                    <p:animEffect transition="in" filter="blinds(horizontal)">
                                      <p:cBhvr>
                                        <p:cTn id="7" dur="500"/>
                                        <p:tgtEl>
                                          <p:spTgt spid="2151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21511"/>
                                        </p:tgtEl>
                                        <p:attrNameLst>
                                          <p:attrName>style.visibility</p:attrName>
                                        </p:attrNameLst>
                                      </p:cBhvr>
                                      <p:to>
                                        <p:strVal val="visible"/>
                                      </p:to>
                                    </p:set>
                                    <p:anim calcmode="discrete" valueType="clr">
                                      <p:cBhvr override="childStyle">
                                        <p:cTn id="12" dur="80"/>
                                        <p:tgtEl>
                                          <p:spTgt spid="21511"/>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21511"/>
                                        </p:tgtEl>
                                        <p:attrNameLst>
                                          <p:attrName>fillcolor</p:attrName>
                                        </p:attrNameLst>
                                      </p:cBhvr>
                                      <p:tavLst>
                                        <p:tav tm="0">
                                          <p:val>
                                            <p:clrVal>
                                              <a:schemeClr val="accent2"/>
                                            </p:clrVal>
                                          </p:val>
                                        </p:tav>
                                        <p:tav tm="50000">
                                          <p:val>
                                            <p:clrVal>
                                              <a:schemeClr val="hlink"/>
                                            </p:clrVal>
                                          </p:val>
                                        </p:tav>
                                      </p:tavLst>
                                    </p:anim>
                                    <p:set>
                                      <p:cBhvr>
                                        <p:cTn id="14" dur="80"/>
                                        <p:tgtEl>
                                          <p:spTgt spid="215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1" grpId="0"/>
      <p:bldP spid="2151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CC59F5EA-8F38-CB37-9EA8-615A47008C01}"/>
              </a:ext>
            </a:extLst>
          </p:cNvPr>
          <p:cNvGraphicFramePr>
            <a:graphicFrameLocks noGrp="1"/>
          </p:cNvGraphicFramePr>
          <p:nvPr>
            <p:extLst>
              <p:ext uri="{D42A27DB-BD31-4B8C-83A1-F6EECF244321}">
                <p14:modId xmlns:p14="http://schemas.microsoft.com/office/powerpoint/2010/main" val="2143961352"/>
              </p:ext>
            </p:extLst>
          </p:nvPr>
        </p:nvGraphicFramePr>
        <p:xfrm>
          <a:off x="32086" y="0"/>
          <a:ext cx="12159914" cy="6858000"/>
        </p:xfrm>
        <a:graphic>
          <a:graphicData uri="http://schemas.openxmlformats.org/drawingml/2006/table">
            <a:tbl>
              <a:tblPr firstRow="1" firstCol="1" bandRow="1">
                <a:tableStyleId>{5C22544A-7EE6-4342-B048-85BDC9FD1C3A}</a:tableStyleId>
              </a:tblPr>
              <a:tblGrid>
                <a:gridCol w="1801206">
                  <a:extLst>
                    <a:ext uri="{9D8B030D-6E8A-4147-A177-3AD203B41FA5}">
                      <a16:colId xmlns:a16="http://schemas.microsoft.com/office/drawing/2014/main" val="1649510628"/>
                    </a:ext>
                  </a:extLst>
                </a:gridCol>
                <a:gridCol w="2990145">
                  <a:extLst>
                    <a:ext uri="{9D8B030D-6E8A-4147-A177-3AD203B41FA5}">
                      <a16:colId xmlns:a16="http://schemas.microsoft.com/office/drawing/2014/main" val="2317736947"/>
                    </a:ext>
                  </a:extLst>
                </a:gridCol>
                <a:gridCol w="3363908">
                  <a:extLst>
                    <a:ext uri="{9D8B030D-6E8A-4147-A177-3AD203B41FA5}">
                      <a16:colId xmlns:a16="http://schemas.microsoft.com/office/drawing/2014/main" val="1240567596"/>
                    </a:ext>
                  </a:extLst>
                </a:gridCol>
                <a:gridCol w="4004655">
                  <a:extLst>
                    <a:ext uri="{9D8B030D-6E8A-4147-A177-3AD203B41FA5}">
                      <a16:colId xmlns:a16="http://schemas.microsoft.com/office/drawing/2014/main" val="379175171"/>
                    </a:ext>
                  </a:extLst>
                </a:gridCol>
              </a:tblGrid>
              <a:tr h="309339">
                <a:tc>
                  <a:txBody>
                    <a:bodyPr/>
                    <a:lstStyle/>
                    <a:p>
                      <a:pPr marL="0" marR="0">
                        <a:lnSpc>
                          <a:spcPct val="107000"/>
                        </a:lnSpc>
                        <a:spcBef>
                          <a:spcPts val="0"/>
                        </a:spcBef>
                        <a:spcAft>
                          <a:spcPts val="0"/>
                        </a:spcAft>
                      </a:pPr>
                      <a:r>
                        <a:rPr lang="en-US" sz="1800">
                          <a:effectLst/>
                          <a:latin typeface="Arial" panose="020B0604020202020204" pitchFamily="34" charset="0"/>
                          <a:cs typeface="Arial" panose="020B0604020202020204" pitchFamily="34" charset="0"/>
                        </a:rPr>
                        <a:t> </a:t>
                      </a:r>
                      <a:endParaRPr lang="vi-VN" sz="1800">
                        <a:effectLst/>
                        <a:latin typeface="Arial" panose="020B0604020202020204" pitchFamily="34" charset="0"/>
                        <a:ea typeface="Calibri" panose="020F0502020204030204" pitchFamily="34" charset="0"/>
                        <a:cs typeface="Arial" panose="020B0604020202020204" pitchFamily="34" charset="0"/>
                      </a:endParaRPr>
                    </a:p>
                  </a:txBody>
                  <a:tcPr marL="8128" marR="8128" marT="8128" marB="8128" anchor="ctr"/>
                </a:tc>
                <a:tc gridSpan="2">
                  <a:txBody>
                    <a:bodyPr/>
                    <a:lstStyle/>
                    <a:p>
                      <a:pPr marL="0" marR="0" algn="ctr">
                        <a:lnSpc>
                          <a:spcPct val="107000"/>
                        </a:lnSpc>
                        <a:spcBef>
                          <a:spcPts val="0"/>
                        </a:spcBef>
                        <a:spcAft>
                          <a:spcPts val="0"/>
                        </a:spcAft>
                      </a:pPr>
                      <a:r>
                        <a:rPr lang="en-US" sz="1800">
                          <a:effectLst/>
                          <a:latin typeface="Arial" panose="020B0604020202020204" pitchFamily="34" charset="0"/>
                          <a:cs typeface="Arial" panose="020B0604020202020204" pitchFamily="34" charset="0"/>
                        </a:rPr>
                        <a:t>Quần thể vi khuẩn</a:t>
                      </a:r>
                      <a:endParaRPr lang="vi-VN" sz="1800">
                        <a:effectLst/>
                        <a:latin typeface="Arial" panose="020B0604020202020204" pitchFamily="34" charset="0"/>
                        <a:ea typeface="Calibri" panose="020F0502020204030204" pitchFamily="34" charset="0"/>
                        <a:cs typeface="Arial" panose="020B0604020202020204" pitchFamily="34" charset="0"/>
                      </a:endParaRPr>
                    </a:p>
                  </a:txBody>
                  <a:tcPr marL="8128" marR="8128" marT="8128" marB="8128" anchor="ctr"/>
                </a:tc>
                <a:tc hMerge="1">
                  <a:txBody>
                    <a:bodyPr/>
                    <a:lstStyle/>
                    <a:p>
                      <a:endParaRPr lang="vi-VN"/>
                    </a:p>
                  </a:txBody>
                  <a:tcPr/>
                </a:tc>
                <a:tc>
                  <a:txBody>
                    <a:bodyPr/>
                    <a:lstStyle/>
                    <a:p>
                      <a:pPr marL="0" marR="0" algn="ctr">
                        <a:lnSpc>
                          <a:spcPct val="107000"/>
                        </a:lnSpc>
                        <a:spcBef>
                          <a:spcPts val="0"/>
                        </a:spcBef>
                        <a:spcAft>
                          <a:spcPts val="0"/>
                        </a:spcAft>
                      </a:pPr>
                      <a:r>
                        <a:rPr lang="en-US" sz="1800">
                          <a:effectLst/>
                          <a:latin typeface="Arial" panose="020B0604020202020204" pitchFamily="34" charset="0"/>
                          <a:cs typeface="Arial" panose="020B0604020202020204" pitchFamily="34" charset="0"/>
                        </a:rPr>
                        <a:t>Dinh dưỡng</a:t>
                      </a:r>
                      <a:endParaRPr lang="vi-VN" sz="1800">
                        <a:effectLst/>
                        <a:latin typeface="Arial" panose="020B0604020202020204" pitchFamily="34" charset="0"/>
                        <a:ea typeface="Calibri" panose="020F0502020204030204" pitchFamily="34" charset="0"/>
                        <a:cs typeface="Arial" panose="020B0604020202020204" pitchFamily="34" charset="0"/>
                      </a:endParaRPr>
                    </a:p>
                  </a:txBody>
                  <a:tcPr marL="8128" marR="8128" marT="8128" marB="8128" anchor="ctr"/>
                </a:tc>
                <a:extLst>
                  <a:ext uri="{0D108BD9-81ED-4DB2-BD59-A6C34878D82A}">
                    <a16:rowId xmlns:a16="http://schemas.microsoft.com/office/drawing/2014/main" val="539048401"/>
                  </a:ext>
                </a:extLst>
              </a:tr>
              <a:tr h="2374846">
                <a:tc>
                  <a:txBody>
                    <a:bodyPr/>
                    <a:lstStyle/>
                    <a:p>
                      <a:pPr marL="0" marR="0" algn="ctr">
                        <a:lnSpc>
                          <a:spcPct val="107000"/>
                        </a:lnSpc>
                        <a:spcBef>
                          <a:spcPts val="0"/>
                        </a:spcBef>
                        <a:spcAft>
                          <a:spcPts val="0"/>
                        </a:spcAft>
                      </a:pPr>
                      <a:r>
                        <a:rPr lang="vi-VN" sz="1800">
                          <a:effectLst/>
                          <a:latin typeface="Arial" panose="020B0604020202020204" pitchFamily="34" charset="0"/>
                          <a:cs typeface="Arial" panose="020B0604020202020204" pitchFamily="34" charset="0"/>
                        </a:rPr>
                        <a:t>Pha tiềm phát</a:t>
                      </a:r>
                    </a:p>
                    <a:p>
                      <a:pPr marL="0" marR="0" algn="ctr">
                        <a:lnSpc>
                          <a:spcPct val="107000"/>
                        </a:lnSpc>
                        <a:spcBef>
                          <a:spcPts val="0"/>
                        </a:spcBef>
                        <a:spcAft>
                          <a:spcPts val="0"/>
                        </a:spcAft>
                      </a:pPr>
                      <a:r>
                        <a:rPr lang="vi-VN" sz="1800">
                          <a:effectLst/>
                          <a:latin typeface="Arial" panose="020B0604020202020204" pitchFamily="34" charset="0"/>
                          <a:cs typeface="Arial" panose="020B0604020202020204" pitchFamily="34" charset="0"/>
                        </a:rPr>
                        <a:t>(pha lag)</a:t>
                      </a:r>
                      <a:endParaRPr lang="vi-VN" sz="1800">
                        <a:effectLst/>
                        <a:latin typeface="Arial" panose="020B0604020202020204" pitchFamily="34" charset="0"/>
                        <a:ea typeface="Times New Roman" panose="02020603050405020304" pitchFamily="18" charset="0"/>
                        <a:cs typeface="Arial" panose="020B0604020202020204" pitchFamily="34" charset="0"/>
                      </a:endParaRPr>
                    </a:p>
                  </a:txBody>
                  <a:tcPr marL="8128" marR="8128" marT="8128" marB="8128" anchor="ctr"/>
                </a:tc>
                <a:tc>
                  <a:txBody>
                    <a:bodyPr/>
                    <a:lstStyle/>
                    <a:p>
                      <a:pPr marL="0" marR="0" algn="just">
                        <a:lnSpc>
                          <a:spcPct val="107000"/>
                        </a:lnSpc>
                        <a:spcBef>
                          <a:spcPts val="0"/>
                        </a:spcBef>
                        <a:spcAft>
                          <a:spcPts val="0"/>
                        </a:spcAft>
                      </a:pPr>
                      <a:r>
                        <a:rPr lang="en-US" sz="1800">
                          <a:effectLst/>
                          <a:latin typeface="Arial" panose="020B0604020202020204" pitchFamily="34" charset="0"/>
                          <a:cs typeface="Arial" panose="020B0604020202020204" pitchFamily="34" charset="0"/>
                        </a:rPr>
                        <a:t>Vi khuẩn thích ứng dần với môi trường, chúng tổng hợp các enzyme trao đổi chất và DNA, chuẩn bị cho quá trình phân bào.</a:t>
                      </a:r>
                      <a:endParaRPr lang="vi-VN" sz="1800">
                        <a:effectLst/>
                        <a:latin typeface="Arial" panose="020B0604020202020204" pitchFamily="34" charset="0"/>
                        <a:ea typeface="Calibri" panose="020F0502020204030204" pitchFamily="34" charset="0"/>
                        <a:cs typeface="Arial" panose="020B0604020202020204" pitchFamily="34" charset="0"/>
                      </a:endParaRPr>
                    </a:p>
                  </a:txBody>
                  <a:tcPr marL="8128" marR="8128" marT="8128" marB="8128" anchor="ctr"/>
                </a:tc>
                <a:tc>
                  <a:txBody>
                    <a:bodyPr/>
                    <a:lstStyle/>
                    <a:p>
                      <a:pPr marL="0" marR="0" algn="just">
                        <a:lnSpc>
                          <a:spcPct val="107000"/>
                        </a:lnSpc>
                        <a:spcBef>
                          <a:spcPts val="0"/>
                        </a:spcBef>
                        <a:spcAft>
                          <a:spcPts val="0"/>
                        </a:spcAft>
                      </a:pPr>
                      <a:r>
                        <a:rPr lang="en-US" sz="1800">
                          <a:effectLst/>
                          <a:latin typeface="Arial" panose="020B0604020202020204" pitchFamily="34" charset="0"/>
                          <a:cs typeface="Arial" panose="020B0604020202020204" pitchFamily="34" charset="0"/>
                        </a:rPr>
                        <a:t>Mật độ tế bào vi khuẩn trong quần thể gần như không thay đổi.</a:t>
                      </a:r>
                      <a:endParaRPr lang="vi-VN" sz="1800">
                        <a:effectLst/>
                        <a:latin typeface="Arial" panose="020B0604020202020204" pitchFamily="34" charset="0"/>
                        <a:ea typeface="Calibri" panose="020F0502020204030204" pitchFamily="34" charset="0"/>
                        <a:cs typeface="Arial" panose="020B0604020202020204" pitchFamily="34" charset="0"/>
                      </a:endParaRPr>
                    </a:p>
                  </a:txBody>
                  <a:tcPr marL="8128" marR="8128" marT="8128" marB="8128" anchor="ctr"/>
                </a:tc>
                <a:tc>
                  <a:txBody>
                    <a:bodyPr/>
                    <a:lstStyle/>
                    <a:p>
                      <a:pPr marL="0" marR="0" algn="just">
                        <a:lnSpc>
                          <a:spcPct val="107000"/>
                        </a:lnSpc>
                        <a:spcBef>
                          <a:spcPts val="0"/>
                        </a:spcBef>
                        <a:spcAft>
                          <a:spcPts val="0"/>
                        </a:spcAft>
                      </a:pPr>
                      <a:r>
                        <a:rPr lang="en-US" sz="1800">
                          <a:effectLst/>
                          <a:latin typeface="Arial" panose="020B0604020202020204" pitchFamily="34" charset="0"/>
                          <a:cs typeface="Arial" panose="020B0604020202020204" pitchFamily="34" charset="0"/>
                        </a:rPr>
                        <a:t>Dinh dưỡng đầy đủ cho sự sinh trưởng của quần thể vi khuẩn.</a:t>
                      </a:r>
                      <a:endParaRPr lang="vi-VN" sz="1800">
                        <a:effectLst/>
                        <a:latin typeface="Arial" panose="020B0604020202020204" pitchFamily="34" charset="0"/>
                        <a:ea typeface="Calibri" panose="020F0502020204030204" pitchFamily="34" charset="0"/>
                        <a:cs typeface="Arial" panose="020B0604020202020204" pitchFamily="34" charset="0"/>
                      </a:endParaRPr>
                    </a:p>
                  </a:txBody>
                  <a:tcPr marL="8128" marR="8128" marT="8128" marB="8128" anchor="ctr"/>
                </a:tc>
                <a:extLst>
                  <a:ext uri="{0D108BD9-81ED-4DB2-BD59-A6C34878D82A}">
                    <a16:rowId xmlns:a16="http://schemas.microsoft.com/office/drawing/2014/main" val="4095228324"/>
                  </a:ext>
                </a:extLst>
              </a:tr>
              <a:tr h="1489629">
                <a:tc>
                  <a:txBody>
                    <a:bodyPr/>
                    <a:lstStyle/>
                    <a:p>
                      <a:pPr marL="0" marR="0" algn="ctr">
                        <a:lnSpc>
                          <a:spcPct val="107000"/>
                        </a:lnSpc>
                        <a:spcBef>
                          <a:spcPts val="0"/>
                        </a:spcBef>
                        <a:spcAft>
                          <a:spcPts val="0"/>
                        </a:spcAft>
                      </a:pPr>
                      <a:r>
                        <a:rPr lang="vi-VN" sz="1800">
                          <a:effectLst/>
                          <a:latin typeface="Arial" panose="020B0604020202020204" pitchFamily="34" charset="0"/>
                          <a:cs typeface="Arial" panose="020B0604020202020204" pitchFamily="34" charset="0"/>
                        </a:rPr>
                        <a:t>Pha luỹ thừa</a:t>
                      </a:r>
                    </a:p>
                    <a:p>
                      <a:pPr marL="0" marR="0" algn="ctr">
                        <a:lnSpc>
                          <a:spcPct val="107000"/>
                        </a:lnSpc>
                        <a:spcBef>
                          <a:spcPts val="0"/>
                        </a:spcBef>
                        <a:spcAft>
                          <a:spcPts val="0"/>
                        </a:spcAft>
                      </a:pPr>
                      <a:r>
                        <a:rPr lang="vi-VN" sz="1800">
                          <a:effectLst/>
                          <a:latin typeface="Arial" panose="020B0604020202020204" pitchFamily="34" charset="0"/>
                          <a:cs typeface="Arial" panose="020B0604020202020204" pitchFamily="34" charset="0"/>
                        </a:rPr>
                        <a:t>(pha log)</a:t>
                      </a:r>
                      <a:endParaRPr lang="vi-VN" sz="1800">
                        <a:effectLst/>
                        <a:latin typeface="Arial" panose="020B0604020202020204" pitchFamily="34" charset="0"/>
                        <a:ea typeface="Times New Roman" panose="02020603050405020304" pitchFamily="18" charset="0"/>
                        <a:cs typeface="Arial" panose="020B0604020202020204" pitchFamily="34" charset="0"/>
                      </a:endParaRPr>
                    </a:p>
                  </a:txBody>
                  <a:tcPr marL="8128" marR="8128" marT="8128" marB="8128" anchor="ctr"/>
                </a:tc>
                <a:tc>
                  <a:txBody>
                    <a:bodyPr/>
                    <a:lstStyle/>
                    <a:p>
                      <a:pPr marL="0" marR="0">
                        <a:lnSpc>
                          <a:spcPct val="107000"/>
                        </a:lnSpc>
                        <a:spcBef>
                          <a:spcPts val="0"/>
                        </a:spcBef>
                        <a:spcAft>
                          <a:spcPts val="0"/>
                        </a:spcAft>
                      </a:pPr>
                      <a:r>
                        <a:rPr lang="en-US" sz="1800">
                          <a:effectLst/>
                          <a:latin typeface="Arial" panose="020B0604020202020204" pitchFamily="34" charset="0"/>
                          <a:cs typeface="Arial" panose="020B0604020202020204" pitchFamily="34" charset="0"/>
                        </a:rPr>
                        <a:t>Vi khuẩn phân chia mạnh mẽ.</a:t>
                      </a:r>
                      <a:endParaRPr lang="vi-VN" sz="1800">
                        <a:effectLst/>
                        <a:latin typeface="Arial" panose="020B0604020202020204" pitchFamily="34" charset="0"/>
                        <a:ea typeface="Calibri" panose="020F0502020204030204" pitchFamily="34" charset="0"/>
                        <a:cs typeface="Arial" panose="020B0604020202020204" pitchFamily="34" charset="0"/>
                      </a:endParaRPr>
                    </a:p>
                  </a:txBody>
                  <a:tcPr marL="8128" marR="8128" marT="8128" marB="8128" anchor="ctr"/>
                </a:tc>
                <a:tc>
                  <a:txBody>
                    <a:bodyPr/>
                    <a:lstStyle/>
                    <a:p>
                      <a:pPr marL="0" marR="0" algn="just">
                        <a:lnSpc>
                          <a:spcPct val="107000"/>
                        </a:lnSpc>
                        <a:spcBef>
                          <a:spcPts val="0"/>
                        </a:spcBef>
                        <a:spcAft>
                          <a:spcPts val="0"/>
                        </a:spcAft>
                      </a:pPr>
                      <a:r>
                        <a:rPr lang="en-US" sz="1800">
                          <a:effectLst/>
                          <a:latin typeface="Arial" panose="020B0604020202020204" pitchFamily="34" charset="0"/>
                          <a:cs typeface="Arial" panose="020B0604020202020204" pitchFamily="34" charset="0"/>
                        </a:rPr>
                        <a:t>Mật độ tế bào vi khuẩn trong quần thể tăng nhanh, quần thể đạt tốc độ sinh trưởng tối đa.</a:t>
                      </a:r>
                      <a:endParaRPr lang="vi-VN" sz="1800">
                        <a:effectLst/>
                        <a:latin typeface="Arial" panose="020B0604020202020204" pitchFamily="34" charset="0"/>
                        <a:ea typeface="Calibri" panose="020F0502020204030204" pitchFamily="34" charset="0"/>
                        <a:cs typeface="Arial" panose="020B0604020202020204" pitchFamily="34" charset="0"/>
                      </a:endParaRPr>
                    </a:p>
                  </a:txBody>
                  <a:tcPr marL="8128" marR="8128" marT="8128" marB="8128" anchor="ctr"/>
                </a:tc>
                <a:tc>
                  <a:txBody>
                    <a:bodyPr/>
                    <a:lstStyle/>
                    <a:p>
                      <a:pPr marL="0" marR="0" algn="just">
                        <a:lnSpc>
                          <a:spcPct val="107000"/>
                        </a:lnSpc>
                        <a:spcBef>
                          <a:spcPts val="0"/>
                        </a:spcBef>
                        <a:spcAft>
                          <a:spcPts val="0"/>
                        </a:spcAft>
                      </a:pPr>
                      <a:r>
                        <a:rPr lang="en-US" sz="1800">
                          <a:effectLst/>
                          <a:latin typeface="Arial" panose="020B0604020202020204" pitchFamily="34" charset="0"/>
                          <a:cs typeface="Arial" panose="020B0604020202020204" pitchFamily="34" charset="0"/>
                        </a:rPr>
                        <a:t>Dinh dưỡng đầy đủ nhưng tiêu hao nhanh cho sự sinh trưởng của quần thể vi khuẩn.</a:t>
                      </a:r>
                      <a:endParaRPr lang="vi-VN" sz="1800">
                        <a:effectLst/>
                        <a:latin typeface="Arial" panose="020B0604020202020204" pitchFamily="34" charset="0"/>
                        <a:ea typeface="Calibri" panose="020F0502020204030204" pitchFamily="34" charset="0"/>
                        <a:cs typeface="Arial" panose="020B0604020202020204" pitchFamily="34" charset="0"/>
                      </a:endParaRPr>
                    </a:p>
                  </a:txBody>
                  <a:tcPr marL="8128" marR="8128" marT="8128" marB="8128" anchor="ctr"/>
                </a:tc>
                <a:extLst>
                  <a:ext uri="{0D108BD9-81ED-4DB2-BD59-A6C34878D82A}">
                    <a16:rowId xmlns:a16="http://schemas.microsoft.com/office/drawing/2014/main" val="2887082431"/>
                  </a:ext>
                </a:extLst>
              </a:tr>
              <a:tr h="1194557">
                <a:tc>
                  <a:txBody>
                    <a:bodyPr/>
                    <a:lstStyle/>
                    <a:p>
                      <a:pPr marL="0" marR="0" algn="ctr">
                        <a:lnSpc>
                          <a:spcPct val="107000"/>
                        </a:lnSpc>
                        <a:spcBef>
                          <a:spcPts val="0"/>
                        </a:spcBef>
                        <a:spcAft>
                          <a:spcPts val="0"/>
                        </a:spcAft>
                      </a:pPr>
                      <a:r>
                        <a:rPr lang="en-US" sz="1800">
                          <a:effectLst/>
                          <a:latin typeface="Arial" panose="020B0604020202020204" pitchFamily="34" charset="0"/>
                          <a:cs typeface="Arial" panose="020B0604020202020204" pitchFamily="34" charset="0"/>
                        </a:rPr>
                        <a:t>Pha cân bằng</a:t>
                      </a:r>
                      <a:endParaRPr lang="vi-VN" sz="1800">
                        <a:effectLst/>
                        <a:latin typeface="Arial" panose="020B0604020202020204" pitchFamily="34" charset="0"/>
                        <a:ea typeface="Calibri" panose="020F0502020204030204" pitchFamily="34" charset="0"/>
                        <a:cs typeface="Arial" panose="020B0604020202020204" pitchFamily="34" charset="0"/>
                      </a:endParaRPr>
                    </a:p>
                  </a:txBody>
                  <a:tcPr marL="8128" marR="8128" marT="8128" marB="8128" anchor="ctr"/>
                </a:tc>
                <a:tc>
                  <a:txBody>
                    <a:bodyPr/>
                    <a:lstStyle/>
                    <a:p>
                      <a:pPr marL="0" marR="0" algn="just">
                        <a:lnSpc>
                          <a:spcPct val="107000"/>
                        </a:lnSpc>
                        <a:spcBef>
                          <a:spcPts val="0"/>
                        </a:spcBef>
                        <a:spcAft>
                          <a:spcPts val="0"/>
                        </a:spcAft>
                      </a:pPr>
                      <a:r>
                        <a:rPr lang="en-US" sz="1800">
                          <a:effectLst/>
                          <a:latin typeface="Arial" panose="020B0604020202020204" pitchFamily="34" charset="0"/>
                          <a:cs typeface="Arial" panose="020B0604020202020204" pitchFamily="34" charset="0"/>
                        </a:rPr>
                        <a:t>Số tế bào sinh ra cân bằng với số tế bào chết đi.</a:t>
                      </a:r>
                      <a:endParaRPr lang="vi-VN" sz="1800">
                        <a:effectLst/>
                        <a:latin typeface="Arial" panose="020B0604020202020204" pitchFamily="34" charset="0"/>
                        <a:ea typeface="Calibri" panose="020F0502020204030204" pitchFamily="34" charset="0"/>
                        <a:cs typeface="Arial" panose="020B0604020202020204" pitchFamily="34" charset="0"/>
                      </a:endParaRPr>
                    </a:p>
                  </a:txBody>
                  <a:tcPr marL="8128" marR="8128" marT="8128" marB="8128" anchor="ctr"/>
                </a:tc>
                <a:tc>
                  <a:txBody>
                    <a:bodyPr/>
                    <a:lstStyle/>
                    <a:p>
                      <a:pPr marL="0" marR="0" algn="just">
                        <a:lnSpc>
                          <a:spcPct val="107000"/>
                        </a:lnSpc>
                        <a:spcBef>
                          <a:spcPts val="0"/>
                        </a:spcBef>
                        <a:spcAft>
                          <a:spcPts val="0"/>
                        </a:spcAft>
                      </a:pPr>
                      <a:r>
                        <a:rPr lang="en-US" sz="1800">
                          <a:effectLst/>
                          <a:latin typeface="Arial" panose="020B0604020202020204" pitchFamily="34" charset="0"/>
                          <a:cs typeface="Arial" panose="020B0604020202020204" pitchFamily="34" charset="0"/>
                        </a:rPr>
                        <a:t>Mật độ tế bào vi khuẩn trong quần thể hầu như không thay đổi.</a:t>
                      </a:r>
                      <a:endParaRPr lang="vi-VN" sz="1800">
                        <a:effectLst/>
                        <a:latin typeface="Arial" panose="020B0604020202020204" pitchFamily="34" charset="0"/>
                        <a:ea typeface="Calibri" panose="020F0502020204030204" pitchFamily="34" charset="0"/>
                        <a:cs typeface="Arial" panose="020B0604020202020204" pitchFamily="34" charset="0"/>
                      </a:endParaRPr>
                    </a:p>
                  </a:txBody>
                  <a:tcPr marL="8128" marR="8128" marT="8128" marB="8128" anchor="ctr"/>
                </a:tc>
                <a:tc>
                  <a:txBody>
                    <a:bodyPr/>
                    <a:lstStyle/>
                    <a:p>
                      <a:pPr marL="0" marR="0" algn="just">
                        <a:lnSpc>
                          <a:spcPct val="107000"/>
                        </a:lnSpc>
                        <a:spcBef>
                          <a:spcPts val="0"/>
                        </a:spcBef>
                        <a:spcAft>
                          <a:spcPts val="0"/>
                        </a:spcAft>
                      </a:pPr>
                      <a:r>
                        <a:rPr lang="en-US" sz="1800">
                          <a:effectLst/>
                          <a:latin typeface="Arial" panose="020B0604020202020204" pitchFamily="34" charset="0"/>
                          <a:cs typeface="Arial" panose="020B0604020202020204" pitchFamily="34" charset="0"/>
                        </a:rPr>
                        <a:t>Dinh dưỡng bắt đầu thiếu hụt cho sự sinh trưởng của quần thể vi khuẩn.</a:t>
                      </a:r>
                      <a:endParaRPr lang="vi-VN" sz="1800">
                        <a:effectLst/>
                        <a:latin typeface="Arial" panose="020B0604020202020204" pitchFamily="34" charset="0"/>
                        <a:ea typeface="Calibri" panose="020F0502020204030204" pitchFamily="34" charset="0"/>
                        <a:cs typeface="Arial" panose="020B0604020202020204" pitchFamily="34" charset="0"/>
                      </a:endParaRPr>
                    </a:p>
                  </a:txBody>
                  <a:tcPr marL="8128" marR="8128" marT="8128" marB="8128" anchor="ctr"/>
                </a:tc>
                <a:extLst>
                  <a:ext uri="{0D108BD9-81ED-4DB2-BD59-A6C34878D82A}">
                    <a16:rowId xmlns:a16="http://schemas.microsoft.com/office/drawing/2014/main" val="3183977698"/>
                  </a:ext>
                </a:extLst>
              </a:tr>
              <a:tr h="1489629">
                <a:tc>
                  <a:txBody>
                    <a:bodyPr/>
                    <a:lstStyle/>
                    <a:p>
                      <a:pPr marL="0" marR="0" algn="ctr">
                        <a:lnSpc>
                          <a:spcPct val="107000"/>
                        </a:lnSpc>
                        <a:spcBef>
                          <a:spcPts val="0"/>
                        </a:spcBef>
                        <a:spcAft>
                          <a:spcPts val="0"/>
                        </a:spcAft>
                      </a:pPr>
                      <a:r>
                        <a:rPr lang="en-US" sz="1800">
                          <a:effectLst/>
                          <a:latin typeface="Arial" panose="020B0604020202020204" pitchFamily="34" charset="0"/>
                          <a:cs typeface="Arial" panose="020B0604020202020204" pitchFamily="34" charset="0"/>
                        </a:rPr>
                        <a:t>Pha suy vong</a:t>
                      </a:r>
                      <a:endParaRPr lang="vi-VN" sz="1800">
                        <a:effectLst/>
                        <a:latin typeface="Arial" panose="020B0604020202020204" pitchFamily="34" charset="0"/>
                        <a:ea typeface="Calibri" panose="020F0502020204030204" pitchFamily="34" charset="0"/>
                        <a:cs typeface="Arial" panose="020B0604020202020204" pitchFamily="34" charset="0"/>
                      </a:endParaRPr>
                    </a:p>
                  </a:txBody>
                  <a:tcPr marL="8128" marR="8128" marT="8128" marB="8128" anchor="ctr"/>
                </a:tc>
                <a:tc>
                  <a:txBody>
                    <a:bodyPr/>
                    <a:lstStyle/>
                    <a:p>
                      <a:pPr marL="0" marR="0" algn="just">
                        <a:lnSpc>
                          <a:spcPct val="107000"/>
                        </a:lnSpc>
                        <a:spcBef>
                          <a:spcPts val="0"/>
                        </a:spcBef>
                        <a:spcAft>
                          <a:spcPts val="0"/>
                        </a:spcAft>
                      </a:pPr>
                      <a:r>
                        <a:rPr lang="en-US" sz="1800">
                          <a:effectLst/>
                          <a:latin typeface="Arial" panose="020B0604020202020204" pitchFamily="34" charset="0"/>
                          <a:cs typeface="Arial" panose="020B0604020202020204" pitchFamily="34" charset="0"/>
                        </a:rPr>
                        <a:t>Số tế bào chết đi hoặc bị phân huỷ nhiều hơn số tế bào sinh ra.</a:t>
                      </a:r>
                      <a:endParaRPr lang="vi-VN" sz="1800">
                        <a:effectLst/>
                        <a:latin typeface="Arial" panose="020B0604020202020204" pitchFamily="34" charset="0"/>
                        <a:ea typeface="Calibri" panose="020F0502020204030204" pitchFamily="34" charset="0"/>
                        <a:cs typeface="Arial" panose="020B0604020202020204" pitchFamily="34" charset="0"/>
                      </a:endParaRPr>
                    </a:p>
                  </a:txBody>
                  <a:tcPr marL="8128" marR="8128" marT="8128" marB="8128" anchor="ctr"/>
                </a:tc>
                <a:tc>
                  <a:txBody>
                    <a:bodyPr/>
                    <a:lstStyle/>
                    <a:p>
                      <a:pPr marL="0" marR="0" algn="just">
                        <a:lnSpc>
                          <a:spcPct val="107000"/>
                        </a:lnSpc>
                        <a:spcBef>
                          <a:spcPts val="0"/>
                        </a:spcBef>
                        <a:spcAft>
                          <a:spcPts val="0"/>
                        </a:spcAft>
                      </a:pPr>
                      <a:r>
                        <a:rPr lang="en-US" sz="1800">
                          <a:effectLst/>
                          <a:latin typeface="Arial" panose="020B0604020202020204" pitchFamily="34" charset="0"/>
                          <a:cs typeface="Arial" panose="020B0604020202020204" pitchFamily="34" charset="0"/>
                        </a:rPr>
                        <a:t>Mật độ tế bào vi khuẩn trong quần thể bắt đầu suy giảm.</a:t>
                      </a:r>
                      <a:endParaRPr lang="vi-VN" sz="1800">
                        <a:effectLst/>
                        <a:latin typeface="Arial" panose="020B0604020202020204" pitchFamily="34" charset="0"/>
                        <a:ea typeface="Calibri" panose="020F0502020204030204" pitchFamily="34" charset="0"/>
                        <a:cs typeface="Arial" panose="020B0604020202020204" pitchFamily="34" charset="0"/>
                      </a:endParaRPr>
                    </a:p>
                  </a:txBody>
                  <a:tcPr marL="8128" marR="8128" marT="8128" marB="8128" anchor="ctr"/>
                </a:tc>
                <a:tc>
                  <a:txBody>
                    <a:bodyPr/>
                    <a:lstStyle/>
                    <a:p>
                      <a:pPr marL="0" marR="0" algn="just">
                        <a:lnSpc>
                          <a:spcPct val="107000"/>
                        </a:lnSpc>
                        <a:spcBef>
                          <a:spcPts val="0"/>
                        </a:spcBef>
                        <a:spcAft>
                          <a:spcPts val="0"/>
                        </a:spcAft>
                      </a:pPr>
                      <a:r>
                        <a:rPr lang="en-US" sz="1800" dirty="0" err="1">
                          <a:effectLst/>
                          <a:latin typeface="Arial" panose="020B0604020202020204" pitchFamily="34" charset="0"/>
                          <a:cs typeface="Arial" panose="020B0604020202020204" pitchFamily="34" charset="0"/>
                        </a:rPr>
                        <a:t>Dinh</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dưỡng</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cạn</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kiệt</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và</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các</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chất</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độc</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hại</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cho</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sự</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sinh</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trưởng</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của</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quần</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thể</a:t>
                      </a:r>
                      <a:r>
                        <a:rPr lang="en-US" sz="1800" dirty="0">
                          <a:effectLst/>
                          <a:latin typeface="Arial" panose="020B0604020202020204" pitchFamily="34" charset="0"/>
                          <a:cs typeface="Arial" panose="020B0604020202020204" pitchFamily="34" charset="0"/>
                        </a:rPr>
                        <a:t> vi </a:t>
                      </a:r>
                      <a:r>
                        <a:rPr lang="en-US" sz="1800" dirty="0" err="1">
                          <a:effectLst/>
                          <a:latin typeface="Arial" panose="020B0604020202020204" pitchFamily="34" charset="0"/>
                          <a:cs typeface="Arial" panose="020B0604020202020204" pitchFamily="34" charset="0"/>
                        </a:rPr>
                        <a:t>khuẩn</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tích</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tự</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tăng</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dần</a:t>
                      </a:r>
                      <a:r>
                        <a:rPr lang="en-US" sz="1800" dirty="0">
                          <a:effectLst/>
                          <a:latin typeface="Arial" panose="020B0604020202020204" pitchFamily="34" charset="0"/>
                          <a:cs typeface="Arial" panose="020B0604020202020204" pitchFamily="34" charset="0"/>
                        </a:rPr>
                        <a:t>.</a:t>
                      </a:r>
                      <a:endParaRPr lang="vi-VN" sz="1800" dirty="0">
                        <a:effectLst/>
                        <a:latin typeface="Arial" panose="020B0604020202020204" pitchFamily="34" charset="0"/>
                        <a:ea typeface="Calibri" panose="020F0502020204030204" pitchFamily="34" charset="0"/>
                        <a:cs typeface="Arial" panose="020B0604020202020204" pitchFamily="34" charset="0"/>
                      </a:endParaRPr>
                    </a:p>
                  </a:txBody>
                  <a:tcPr marL="8128" marR="8128" marT="8128" marB="8128" anchor="ctr"/>
                </a:tc>
                <a:extLst>
                  <a:ext uri="{0D108BD9-81ED-4DB2-BD59-A6C34878D82A}">
                    <a16:rowId xmlns:a16="http://schemas.microsoft.com/office/drawing/2014/main" val="1479873292"/>
                  </a:ext>
                </a:extLst>
              </a:tr>
            </a:tbl>
          </a:graphicData>
        </a:graphic>
      </p:graphicFrame>
    </p:spTree>
    <p:extLst>
      <p:ext uri="{BB962C8B-B14F-4D97-AF65-F5344CB8AC3E}">
        <p14:creationId xmlns:p14="http://schemas.microsoft.com/office/powerpoint/2010/main" val="30610902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15">
            <a:extLst>
              <a:ext uri="{FF2B5EF4-FFF2-40B4-BE49-F238E27FC236}">
                <a16:creationId xmlns:a16="http://schemas.microsoft.com/office/drawing/2014/main" id="{F14C8D45-5806-F6A9-6BF7-29844B83C39F}"/>
              </a:ext>
            </a:extLst>
          </p:cNvPr>
          <p:cNvSpPr>
            <a:spLocks noChangeArrowheads="1"/>
          </p:cNvSpPr>
          <p:nvPr/>
        </p:nvSpPr>
        <p:spPr bwMode="auto">
          <a:xfrm flipV="1">
            <a:off x="1524000" y="6781800"/>
            <a:ext cx="9144000" cy="76200"/>
          </a:xfrm>
          <a:prstGeom prst="rect">
            <a:avLst/>
          </a:prstGeom>
          <a:solidFill>
            <a:srgbClr val="FF0000"/>
          </a:solidFill>
          <a:ln w="9525">
            <a:solidFill>
              <a:srgbClr val="003366"/>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45060" name="Text Box 16">
            <a:extLst>
              <a:ext uri="{FF2B5EF4-FFF2-40B4-BE49-F238E27FC236}">
                <a16:creationId xmlns:a16="http://schemas.microsoft.com/office/drawing/2014/main" id="{2CEB7A94-52BF-E6BC-C4AA-7839D1F750EE}"/>
              </a:ext>
            </a:extLst>
          </p:cNvPr>
          <p:cNvSpPr txBox="1">
            <a:spLocks noChangeArrowheads="1"/>
          </p:cNvSpPr>
          <p:nvPr/>
        </p:nvSpPr>
        <p:spPr bwMode="auto">
          <a:xfrm>
            <a:off x="5334000" y="4495800"/>
            <a:ext cx="1447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vi-VN" sz="2400" b="1">
                <a:solidFill>
                  <a:srgbClr val="000000"/>
                </a:solidFill>
              </a:rPr>
              <a:t> </a:t>
            </a:r>
          </a:p>
        </p:txBody>
      </p:sp>
      <p:sp>
        <p:nvSpPr>
          <p:cNvPr id="45062" name="Rectangle 161">
            <a:extLst>
              <a:ext uri="{FF2B5EF4-FFF2-40B4-BE49-F238E27FC236}">
                <a16:creationId xmlns:a16="http://schemas.microsoft.com/office/drawing/2014/main" id="{7E60DE9E-6814-FC17-10A0-79B2CF1EB639}"/>
              </a:ext>
            </a:extLst>
          </p:cNvPr>
          <p:cNvSpPr>
            <a:spLocks noChangeArrowheads="1"/>
          </p:cNvSpPr>
          <p:nvPr/>
        </p:nvSpPr>
        <p:spPr bwMode="auto">
          <a:xfrm>
            <a:off x="1351426" y="1131627"/>
            <a:ext cx="301717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1.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yếu</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tố</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vật</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lí</a:t>
            </a:r>
            <a:endParaRPr lang="vi-VN" sz="2800" b="1" dirty="0">
              <a:solidFill>
                <a:srgbClr val="FF0000"/>
              </a:solidFill>
              <a:effectLst/>
              <a:latin typeface="Cambria" panose="02040503050406030204" pitchFamily="18" charset="0"/>
              <a:ea typeface="Times New Roman" panose="02020603050405020304" pitchFamily="18" charset="0"/>
              <a:cs typeface="Times New Roman" panose="02020603050405020304" pitchFamily="18" charset="0"/>
            </a:endParaRPr>
          </a:p>
        </p:txBody>
      </p:sp>
      <p:sp>
        <p:nvSpPr>
          <p:cNvPr id="10" name="Text Box 5">
            <a:extLst>
              <a:ext uri="{FF2B5EF4-FFF2-40B4-BE49-F238E27FC236}">
                <a16:creationId xmlns:a16="http://schemas.microsoft.com/office/drawing/2014/main" id="{50382AE5-E2D3-B1C4-4D71-F8618403EAC4}"/>
              </a:ext>
            </a:extLst>
          </p:cNvPr>
          <p:cNvSpPr txBox="1">
            <a:spLocks noChangeArrowheads="1"/>
          </p:cNvSpPr>
          <p:nvPr/>
        </p:nvSpPr>
        <p:spPr bwMode="auto">
          <a:xfrm>
            <a:off x="252663" y="677781"/>
            <a:ext cx="1131256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vi-VN" sz="2600" b="1" dirty="0">
                <a:solidFill>
                  <a:srgbClr val="CC0000"/>
                </a:solidFill>
              </a:rPr>
              <a:t>III. </a:t>
            </a:r>
            <a:r>
              <a:rPr lang="vi-VN" altLang="vi-VN" sz="2600" b="1" dirty="0">
                <a:solidFill>
                  <a:srgbClr val="CC0000"/>
                </a:solidFill>
              </a:rPr>
              <a:t>CÁC YẾU TỐ ẢNH HƯỞNG ĐẾN SINH TRƯỞNG CỦA VI SINH VẬT</a:t>
            </a:r>
          </a:p>
        </p:txBody>
      </p:sp>
      <p:sp>
        <p:nvSpPr>
          <p:cNvPr id="11" name="WordArt 68">
            <a:extLst>
              <a:ext uri="{FF2B5EF4-FFF2-40B4-BE49-F238E27FC236}">
                <a16:creationId xmlns:a16="http://schemas.microsoft.com/office/drawing/2014/main" id="{6B118E46-10BC-CA99-7A15-A0BFCDF77307}"/>
              </a:ext>
            </a:extLst>
          </p:cNvPr>
          <p:cNvSpPr>
            <a:spLocks noChangeArrowheads="1" noChangeShapeType="1" noTextEdit="1"/>
          </p:cNvSpPr>
          <p:nvPr/>
        </p:nvSpPr>
        <p:spPr bwMode="auto">
          <a:xfrm>
            <a:off x="128336" y="81380"/>
            <a:ext cx="11806989" cy="492125"/>
          </a:xfrm>
          <a:prstGeom prst="rect">
            <a:avLst/>
          </a:prstGeom>
        </p:spPr>
        <p:txBody>
          <a:bodyPr wrap="none" fromWordArt="1">
            <a:prstTxWarp prst="textPlain">
              <a:avLst>
                <a:gd name="adj" fmla="val 50000"/>
              </a:avLst>
            </a:prstTxWarp>
          </a:bodyPr>
          <a:lstStyle/>
          <a:p>
            <a:pPr algn="ctr"/>
            <a:r>
              <a:rPr lang="vi-VN" sz="2000" b="1" kern="10" dirty="0">
                <a:ln w="19050">
                  <a:solidFill>
                    <a:srgbClr val="800000"/>
                  </a:solidFill>
                  <a:round/>
                  <a:headEnd/>
                  <a:tailEnd/>
                </a:ln>
                <a:solidFill>
                  <a:srgbClr val="FF66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BÀI </a:t>
            </a:r>
            <a:r>
              <a:rPr lang="en-US" sz="2000" b="1" kern="10" dirty="0">
                <a:ln w="19050">
                  <a:solidFill>
                    <a:srgbClr val="800000"/>
                  </a:solidFill>
                  <a:round/>
                  <a:headEnd/>
                  <a:tailEnd/>
                </a:ln>
                <a:solidFill>
                  <a:srgbClr val="FF66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21</a:t>
            </a:r>
            <a:r>
              <a:rPr lang="vi-VN" sz="2000" b="1" kern="10" dirty="0">
                <a:ln w="19050">
                  <a:solidFill>
                    <a:srgbClr val="800000"/>
                  </a:solidFill>
                  <a:round/>
                  <a:headEnd/>
                  <a:tailEnd/>
                </a:ln>
                <a:solidFill>
                  <a:srgbClr val="FF66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 </a:t>
            </a:r>
            <a:r>
              <a:rPr lang="en-US" sz="2000" b="1" kern="10" dirty="0">
                <a:ln w="19050">
                  <a:solidFill>
                    <a:srgbClr val="800000"/>
                  </a:solidFill>
                  <a:round/>
                  <a:headEnd/>
                  <a:tailEnd/>
                </a:ln>
                <a:solidFill>
                  <a:srgbClr val="FF66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TRAO ĐỔI CHẤT, </a:t>
            </a:r>
            <a:r>
              <a:rPr lang="vi-VN" sz="2000" b="1" kern="10" dirty="0">
                <a:ln w="19050">
                  <a:solidFill>
                    <a:srgbClr val="800000"/>
                  </a:solidFill>
                  <a:round/>
                  <a:headEnd/>
                  <a:tailEnd/>
                </a:ln>
                <a:solidFill>
                  <a:srgbClr val="FF66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SINH TRƯỞNG VÀ SINH SẢN Ở VI SINH VẬT</a:t>
            </a:r>
          </a:p>
        </p:txBody>
      </p:sp>
      <p:graphicFrame>
        <p:nvGraphicFramePr>
          <p:cNvPr id="6" name="Table 5">
            <a:extLst>
              <a:ext uri="{FF2B5EF4-FFF2-40B4-BE49-F238E27FC236}">
                <a16:creationId xmlns:a16="http://schemas.microsoft.com/office/drawing/2014/main" id="{73C0A6CE-C159-16C0-117A-2E2595E39024}"/>
              </a:ext>
            </a:extLst>
          </p:cNvPr>
          <p:cNvGraphicFramePr>
            <a:graphicFrameLocks noGrp="1"/>
          </p:cNvGraphicFramePr>
          <p:nvPr>
            <p:extLst>
              <p:ext uri="{D42A27DB-BD31-4B8C-83A1-F6EECF244321}">
                <p14:modId xmlns:p14="http://schemas.microsoft.com/office/powerpoint/2010/main" val="4094941304"/>
              </p:ext>
            </p:extLst>
          </p:nvPr>
        </p:nvGraphicFramePr>
        <p:xfrm>
          <a:off x="128336" y="1624070"/>
          <a:ext cx="12063664" cy="4848290"/>
        </p:xfrm>
        <a:graphic>
          <a:graphicData uri="http://schemas.openxmlformats.org/drawingml/2006/table">
            <a:tbl>
              <a:tblPr firstRow="1" firstCol="1" bandRow="1">
                <a:tableStyleId>{5C22544A-7EE6-4342-B048-85BDC9FD1C3A}</a:tableStyleId>
              </a:tblPr>
              <a:tblGrid>
                <a:gridCol w="1183629">
                  <a:extLst>
                    <a:ext uri="{9D8B030D-6E8A-4147-A177-3AD203B41FA5}">
                      <a16:colId xmlns:a16="http://schemas.microsoft.com/office/drawing/2014/main" val="3914043287"/>
                    </a:ext>
                  </a:extLst>
                </a:gridCol>
                <a:gridCol w="5644729">
                  <a:extLst>
                    <a:ext uri="{9D8B030D-6E8A-4147-A177-3AD203B41FA5}">
                      <a16:colId xmlns:a16="http://schemas.microsoft.com/office/drawing/2014/main" val="3187368966"/>
                    </a:ext>
                  </a:extLst>
                </a:gridCol>
                <a:gridCol w="5235306">
                  <a:extLst>
                    <a:ext uri="{9D8B030D-6E8A-4147-A177-3AD203B41FA5}">
                      <a16:colId xmlns:a16="http://schemas.microsoft.com/office/drawing/2014/main" val="2749673776"/>
                    </a:ext>
                  </a:extLst>
                </a:gridCol>
              </a:tblGrid>
              <a:tr h="111262">
                <a:tc>
                  <a:txBody>
                    <a:bodyPr/>
                    <a:lstStyle/>
                    <a:p>
                      <a:pPr marL="0" marR="0" algn="ctr">
                        <a:lnSpc>
                          <a:spcPct val="107000"/>
                        </a:lnSpc>
                        <a:spcBef>
                          <a:spcPts val="0"/>
                        </a:spcBef>
                        <a:spcAft>
                          <a:spcPts val="0"/>
                        </a:spcAft>
                      </a:pPr>
                      <a:r>
                        <a:rPr lang="en-US" sz="1400">
                          <a:effectLst/>
                          <a:latin typeface="Times New Roman" panose="02020603050405020304" pitchFamily="18" charset="0"/>
                          <a:cs typeface="Times New Roman" panose="02020603050405020304" pitchFamily="18" charset="0"/>
                        </a:rPr>
                        <a:t>Yếu tố</a:t>
                      </a:r>
                      <a:endParaRPr lang="vi-VN"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165" marR="5165" marT="5165" marB="5165" anchor="ctr"/>
                </a:tc>
                <a:tc>
                  <a:txBody>
                    <a:bodyPr/>
                    <a:lstStyle/>
                    <a:p>
                      <a:pPr marL="0" marR="0" algn="ctr">
                        <a:lnSpc>
                          <a:spcPct val="107000"/>
                        </a:lnSpc>
                        <a:spcBef>
                          <a:spcPts val="0"/>
                        </a:spcBef>
                        <a:spcAft>
                          <a:spcPts val="0"/>
                        </a:spcAft>
                      </a:pPr>
                      <a:r>
                        <a:rPr lang="en-US" sz="1400">
                          <a:effectLst/>
                          <a:latin typeface="Times New Roman" panose="02020603050405020304" pitchFamily="18" charset="0"/>
                          <a:cs typeface="Times New Roman" panose="02020603050405020304" pitchFamily="18" charset="0"/>
                        </a:rPr>
                        <a:t>Ảnh hưởng</a:t>
                      </a:r>
                      <a:endParaRPr lang="vi-VN"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165" marR="5165" marT="5165" marB="5165" anchor="ctr"/>
                </a:tc>
                <a:tc>
                  <a:txBody>
                    <a:bodyPr/>
                    <a:lstStyle/>
                    <a:p>
                      <a:pPr marL="0" marR="0" algn="ctr">
                        <a:lnSpc>
                          <a:spcPct val="107000"/>
                        </a:lnSpc>
                        <a:spcBef>
                          <a:spcPts val="0"/>
                        </a:spcBef>
                        <a:spcAft>
                          <a:spcPts val="0"/>
                        </a:spcAft>
                      </a:pPr>
                      <a:r>
                        <a:rPr lang="en-US" sz="1400">
                          <a:effectLst/>
                          <a:latin typeface="Times New Roman" panose="02020603050405020304" pitchFamily="18" charset="0"/>
                          <a:cs typeface="Times New Roman" panose="02020603050405020304" pitchFamily="18" charset="0"/>
                        </a:rPr>
                        <a:t>Ứng dụng</a:t>
                      </a:r>
                      <a:endParaRPr lang="vi-VN"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165" marR="5165" marT="5165" marB="5165" anchor="ctr"/>
                </a:tc>
                <a:extLst>
                  <a:ext uri="{0D108BD9-81ED-4DB2-BD59-A6C34878D82A}">
                    <a16:rowId xmlns:a16="http://schemas.microsoft.com/office/drawing/2014/main" val="4216260123"/>
                  </a:ext>
                </a:extLst>
              </a:tr>
              <a:tr h="686995">
                <a:tc>
                  <a:txBody>
                    <a:bodyPr/>
                    <a:lstStyle/>
                    <a:p>
                      <a:pPr marL="0" marR="0" algn="ctr">
                        <a:lnSpc>
                          <a:spcPct val="107000"/>
                        </a:lnSpc>
                        <a:spcBef>
                          <a:spcPts val="0"/>
                        </a:spcBef>
                        <a:spcAft>
                          <a:spcPts val="0"/>
                        </a:spcAft>
                      </a:pPr>
                      <a:r>
                        <a:rPr lang="en-US" sz="1400">
                          <a:effectLst/>
                          <a:latin typeface="Times New Roman" panose="02020603050405020304" pitchFamily="18" charset="0"/>
                          <a:cs typeface="Times New Roman" panose="02020603050405020304" pitchFamily="18" charset="0"/>
                        </a:rPr>
                        <a:t>Nhiệt độ</a:t>
                      </a:r>
                      <a:endParaRPr lang="vi-VN"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165" marR="5165" marT="5165" marB="5165" anchor="ctr"/>
                </a:tc>
                <a:tc>
                  <a:txBody>
                    <a:bodyPr/>
                    <a:lstStyle/>
                    <a:p>
                      <a:pPr marL="0" marR="0">
                        <a:lnSpc>
                          <a:spcPct val="107000"/>
                        </a:lnSpc>
                        <a:spcBef>
                          <a:spcPts val="0"/>
                        </a:spcBef>
                        <a:spcAft>
                          <a:spcPts val="0"/>
                        </a:spcAft>
                      </a:pPr>
                      <a:r>
                        <a:rPr lang="vi-VN" sz="1400">
                          <a:effectLst/>
                          <a:latin typeface="Times New Roman" panose="02020603050405020304" pitchFamily="18" charset="0"/>
                          <a:cs typeface="Times New Roman" panose="02020603050405020304" pitchFamily="18" charset="0"/>
                        </a:rPr>
                        <a:t>- Vi sinh vật ưa lạnh (dưới 15 </a:t>
                      </a:r>
                      <a:r>
                        <a:rPr lang="vi-VN" sz="1400" baseline="30000">
                          <a:effectLst/>
                          <a:latin typeface="Times New Roman" panose="02020603050405020304" pitchFamily="18" charset="0"/>
                          <a:cs typeface="Times New Roman" panose="02020603050405020304" pitchFamily="18" charset="0"/>
                        </a:rPr>
                        <a:t>o</a:t>
                      </a:r>
                      <a:r>
                        <a:rPr lang="vi-VN" sz="1400">
                          <a:effectLst/>
                          <a:latin typeface="Times New Roman" panose="02020603050405020304" pitchFamily="18" charset="0"/>
                          <a:cs typeface="Times New Roman" panose="02020603050405020304" pitchFamily="18" charset="0"/>
                        </a:rPr>
                        <a:t>C).</a:t>
                      </a:r>
                    </a:p>
                    <a:p>
                      <a:pPr marL="0" marR="0">
                        <a:lnSpc>
                          <a:spcPct val="107000"/>
                        </a:lnSpc>
                        <a:spcBef>
                          <a:spcPts val="0"/>
                        </a:spcBef>
                        <a:spcAft>
                          <a:spcPts val="0"/>
                        </a:spcAft>
                      </a:pPr>
                      <a:r>
                        <a:rPr lang="vi-VN" sz="1400">
                          <a:effectLst/>
                          <a:latin typeface="Times New Roman" panose="02020603050405020304" pitchFamily="18" charset="0"/>
                          <a:cs typeface="Times New Roman" panose="02020603050405020304" pitchFamily="18" charset="0"/>
                        </a:rPr>
                        <a:t>- Vi sinh vật ưa ấm (từ 20 </a:t>
                      </a:r>
                      <a:r>
                        <a:rPr lang="vi-VN" sz="1400" baseline="30000">
                          <a:effectLst/>
                          <a:latin typeface="Times New Roman" panose="02020603050405020304" pitchFamily="18" charset="0"/>
                          <a:cs typeface="Times New Roman" panose="02020603050405020304" pitchFamily="18" charset="0"/>
                        </a:rPr>
                        <a:t>o</a:t>
                      </a:r>
                      <a:r>
                        <a:rPr lang="vi-VN" sz="1400">
                          <a:effectLst/>
                          <a:latin typeface="Times New Roman" panose="02020603050405020304" pitchFamily="18" charset="0"/>
                          <a:cs typeface="Times New Roman" panose="02020603050405020304" pitchFamily="18" charset="0"/>
                        </a:rPr>
                        <a:t>C đến 40 </a:t>
                      </a:r>
                      <a:r>
                        <a:rPr lang="vi-VN" sz="1400" baseline="30000">
                          <a:effectLst/>
                          <a:latin typeface="Times New Roman" panose="02020603050405020304" pitchFamily="18" charset="0"/>
                          <a:cs typeface="Times New Roman" panose="02020603050405020304" pitchFamily="18" charset="0"/>
                        </a:rPr>
                        <a:t>o</a:t>
                      </a:r>
                      <a:r>
                        <a:rPr lang="vi-VN" sz="1400">
                          <a:effectLst/>
                          <a:latin typeface="Times New Roman" panose="02020603050405020304" pitchFamily="18" charset="0"/>
                          <a:cs typeface="Times New Roman" panose="02020603050405020304" pitchFamily="18" charset="0"/>
                        </a:rPr>
                        <a:t>C).</a:t>
                      </a:r>
                    </a:p>
                    <a:p>
                      <a:pPr marL="0" marR="0">
                        <a:lnSpc>
                          <a:spcPct val="107000"/>
                        </a:lnSpc>
                        <a:spcBef>
                          <a:spcPts val="0"/>
                        </a:spcBef>
                        <a:spcAft>
                          <a:spcPts val="0"/>
                        </a:spcAft>
                      </a:pPr>
                      <a:r>
                        <a:rPr lang="vi-VN" sz="1400">
                          <a:effectLst/>
                          <a:latin typeface="Times New Roman" panose="02020603050405020304" pitchFamily="18" charset="0"/>
                          <a:cs typeface="Times New Roman" panose="02020603050405020304" pitchFamily="18" charset="0"/>
                        </a:rPr>
                        <a:t>- Vi sinh vật ưa nhiệt (từ 55 </a:t>
                      </a:r>
                      <a:r>
                        <a:rPr lang="vi-VN" sz="1400" baseline="30000">
                          <a:effectLst/>
                          <a:latin typeface="Times New Roman" panose="02020603050405020304" pitchFamily="18" charset="0"/>
                          <a:cs typeface="Times New Roman" panose="02020603050405020304" pitchFamily="18" charset="0"/>
                        </a:rPr>
                        <a:t>o</a:t>
                      </a:r>
                      <a:r>
                        <a:rPr lang="vi-VN" sz="1400">
                          <a:effectLst/>
                          <a:latin typeface="Times New Roman" panose="02020603050405020304" pitchFamily="18" charset="0"/>
                          <a:cs typeface="Times New Roman" panose="02020603050405020304" pitchFamily="18" charset="0"/>
                        </a:rPr>
                        <a:t>C đến 65 </a:t>
                      </a:r>
                      <a:r>
                        <a:rPr lang="vi-VN" sz="1400" baseline="30000">
                          <a:effectLst/>
                          <a:latin typeface="Times New Roman" panose="02020603050405020304" pitchFamily="18" charset="0"/>
                          <a:cs typeface="Times New Roman" panose="02020603050405020304" pitchFamily="18" charset="0"/>
                        </a:rPr>
                        <a:t>o</a:t>
                      </a:r>
                      <a:r>
                        <a:rPr lang="vi-VN" sz="1400">
                          <a:effectLst/>
                          <a:latin typeface="Times New Roman" panose="02020603050405020304" pitchFamily="18" charset="0"/>
                          <a:cs typeface="Times New Roman" panose="02020603050405020304" pitchFamily="18" charset="0"/>
                        </a:rPr>
                        <a:t>C).</a:t>
                      </a:r>
                    </a:p>
                    <a:p>
                      <a:pPr marL="0" marR="0" algn="just">
                        <a:lnSpc>
                          <a:spcPct val="107000"/>
                        </a:lnSpc>
                        <a:spcBef>
                          <a:spcPts val="0"/>
                        </a:spcBef>
                        <a:spcAft>
                          <a:spcPts val="0"/>
                        </a:spcAft>
                      </a:pPr>
                      <a:r>
                        <a:rPr lang="vi-VN" sz="1400">
                          <a:effectLst/>
                          <a:latin typeface="Times New Roman" panose="02020603050405020304" pitchFamily="18" charset="0"/>
                          <a:cs typeface="Times New Roman" panose="02020603050405020304" pitchFamily="18" charset="0"/>
                        </a:rPr>
                        <a:t>- Vi sinh vật siêu ưa nhiệt (từ 75 </a:t>
                      </a:r>
                      <a:r>
                        <a:rPr lang="vi-VN" sz="1400" baseline="30000">
                          <a:effectLst/>
                          <a:latin typeface="Times New Roman" panose="02020603050405020304" pitchFamily="18" charset="0"/>
                          <a:cs typeface="Times New Roman" panose="02020603050405020304" pitchFamily="18" charset="0"/>
                        </a:rPr>
                        <a:t>o</a:t>
                      </a:r>
                      <a:r>
                        <a:rPr lang="vi-VN" sz="1400">
                          <a:effectLst/>
                          <a:latin typeface="Times New Roman" panose="02020603050405020304" pitchFamily="18" charset="0"/>
                          <a:cs typeface="Times New Roman" panose="02020603050405020304" pitchFamily="18" charset="0"/>
                        </a:rPr>
                        <a:t>C đến 100 </a:t>
                      </a:r>
                      <a:r>
                        <a:rPr lang="vi-VN" sz="1400" baseline="30000">
                          <a:effectLst/>
                          <a:latin typeface="Times New Roman" panose="02020603050405020304" pitchFamily="18" charset="0"/>
                          <a:cs typeface="Times New Roman" panose="02020603050405020304" pitchFamily="18" charset="0"/>
                        </a:rPr>
                        <a:t>o</a:t>
                      </a:r>
                      <a:r>
                        <a:rPr lang="vi-VN" sz="1400">
                          <a:effectLst/>
                          <a:latin typeface="Times New Roman" panose="02020603050405020304" pitchFamily="18" charset="0"/>
                          <a:cs typeface="Times New Roman" panose="02020603050405020304" pitchFamily="18" charset="0"/>
                        </a:rPr>
                        <a:t>C).</a:t>
                      </a:r>
                      <a:endParaRPr lang="vi-VN"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65" marR="5165" marT="5165" marB="5165" anchor="ctr"/>
                </a:tc>
                <a:tc>
                  <a:txBody>
                    <a:bodyPr/>
                    <a:lstStyle/>
                    <a:p>
                      <a:pPr marL="0" marR="0" algn="just">
                        <a:lnSpc>
                          <a:spcPct val="107000"/>
                        </a:lnSpc>
                        <a:spcBef>
                          <a:spcPts val="0"/>
                        </a:spcBef>
                        <a:spcAft>
                          <a:spcPts val="0"/>
                        </a:spcAft>
                      </a:pPr>
                      <a:r>
                        <a:rPr lang="vi-VN" sz="1400">
                          <a:effectLst/>
                          <a:latin typeface="Times New Roman" panose="02020603050405020304" pitchFamily="18" charset="0"/>
                          <a:cs typeface="Times New Roman" panose="02020603050405020304" pitchFamily="18" charset="0"/>
                        </a:rPr>
                        <a:t>Con người dùng nhiệt độ cao để thanh trùng các chất lỏng, thực phẩm, dụng cụ,...; nhiệt độ thấp để kìm hãm sinh trưởng của vi sinh vật.</a:t>
                      </a:r>
                      <a:endParaRPr lang="vi-VN"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65" marR="5165" marT="5165" marB="5165" anchor="ctr"/>
                </a:tc>
                <a:extLst>
                  <a:ext uri="{0D108BD9-81ED-4DB2-BD59-A6C34878D82A}">
                    <a16:rowId xmlns:a16="http://schemas.microsoft.com/office/drawing/2014/main" val="4040163244"/>
                  </a:ext>
                </a:extLst>
              </a:tr>
              <a:tr h="881558">
                <a:tc>
                  <a:txBody>
                    <a:bodyPr/>
                    <a:lstStyle/>
                    <a:p>
                      <a:pPr marL="0" marR="0" algn="ctr">
                        <a:lnSpc>
                          <a:spcPct val="107000"/>
                        </a:lnSpc>
                        <a:spcBef>
                          <a:spcPts val="0"/>
                        </a:spcBef>
                        <a:spcAft>
                          <a:spcPts val="0"/>
                        </a:spcAft>
                      </a:pPr>
                      <a:r>
                        <a:rPr lang="en-US" sz="1400">
                          <a:effectLst/>
                          <a:latin typeface="Times New Roman" panose="02020603050405020304" pitchFamily="18" charset="0"/>
                          <a:cs typeface="Times New Roman" panose="02020603050405020304" pitchFamily="18" charset="0"/>
                        </a:rPr>
                        <a:t>Độ ẩm</a:t>
                      </a:r>
                      <a:endParaRPr lang="vi-VN"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165" marR="5165" marT="5165" marB="5165" anchor="ctr"/>
                </a:tc>
                <a:tc>
                  <a:txBody>
                    <a:bodyPr/>
                    <a:lstStyle/>
                    <a:p>
                      <a:pPr marL="0" marR="0" algn="just">
                        <a:lnSpc>
                          <a:spcPct val="107000"/>
                        </a:lnSpc>
                        <a:spcBef>
                          <a:spcPts val="0"/>
                        </a:spcBef>
                        <a:spcAft>
                          <a:spcPts val="0"/>
                        </a:spcAft>
                      </a:pPr>
                      <a:r>
                        <a:rPr lang="en-US" sz="1400">
                          <a:effectLst/>
                          <a:latin typeface="Times New Roman" panose="02020603050405020304" pitchFamily="18" charset="0"/>
                          <a:cs typeface="Times New Roman" panose="02020603050405020304" pitchFamily="18" charset="0"/>
                        </a:rPr>
                        <a:t>Hàm lượng nước trong môi trường quyết định độ ẩm. Nước là dung môi hoà tan các chất dinh dưỡng, tham gia phân huỷ các chất. Mỗi loại vi sinh vật sinh trưởng trong một giới hạn độ ẩm nhất định.</a:t>
                      </a:r>
                      <a:endParaRPr lang="vi-VN"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165" marR="5165" marT="5165" marB="5165" anchor="ctr"/>
                </a:tc>
                <a:tc>
                  <a:txBody>
                    <a:bodyPr/>
                    <a:lstStyle/>
                    <a:p>
                      <a:pPr marL="0" marR="0" algn="just">
                        <a:lnSpc>
                          <a:spcPct val="107000"/>
                        </a:lnSpc>
                        <a:spcBef>
                          <a:spcPts val="0"/>
                        </a:spcBef>
                        <a:spcAft>
                          <a:spcPts val="0"/>
                        </a:spcAft>
                      </a:pPr>
                      <a:r>
                        <a:rPr lang="vi-VN" sz="1400">
                          <a:effectLst/>
                          <a:latin typeface="Times New Roman" panose="02020603050405020304" pitchFamily="18" charset="0"/>
                          <a:cs typeface="Times New Roman" panose="02020603050405020304" pitchFamily="18" charset="0"/>
                        </a:rPr>
                        <a:t>- Dùng nước để khống chế sinh trưởng của nhóm vi sinh vật có hại và kích thích sinh trưởng của nhóm vi sinh vật có ích do con người.</a:t>
                      </a:r>
                    </a:p>
                    <a:p>
                      <a:pPr marL="0" marR="0">
                        <a:lnSpc>
                          <a:spcPct val="107000"/>
                        </a:lnSpc>
                        <a:spcBef>
                          <a:spcPts val="0"/>
                        </a:spcBef>
                        <a:spcAft>
                          <a:spcPts val="0"/>
                        </a:spcAft>
                      </a:pPr>
                      <a:r>
                        <a:rPr lang="vi-VN" sz="1400">
                          <a:effectLst/>
                          <a:latin typeface="Times New Roman" panose="02020603050405020304" pitchFamily="18" charset="0"/>
                          <a:cs typeface="Times New Roman" panose="02020603050405020304" pitchFamily="18" charset="0"/>
                        </a:rPr>
                        <a:t>- Điều chỉnh độ ẩm của lượng thực, thực phẩm, đồ dùng để bảo quản được lâu hươn bằng cách phơi khô, sấy khô.</a:t>
                      </a:r>
                      <a:endParaRPr lang="vi-VN"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65" marR="5165" marT="5165" marB="5165" anchor="ctr"/>
                </a:tc>
                <a:extLst>
                  <a:ext uri="{0D108BD9-81ED-4DB2-BD59-A6C34878D82A}">
                    <a16:rowId xmlns:a16="http://schemas.microsoft.com/office/drawing/2014/main" val="4073037281"/>
                  </a:ext>
                </a:extLst>
              </a:tr>
              <a:tr h="881558">
                <a:tc>
                  <a:txBody>
                    <a:bodyPr/>
                    <a:lstStyle/>
                    <a:p>
                      <a:pPr marL="0" marR="0" algn="ctr">
                        <a:lnSpc>
                          <a:spcPct val="107000"/>
                        </a:lnSpc>
                        <a:spcBef>
                          <a:spcPts val="0"/>
                        </a:spcBef>
                        <a:spcAft>
                          <a:spcPts val="0"/>
                        </a:spcAft>
                      </a:pPr>
                      <a:r>
                        <a:rPr lang="en-US" sz="1400">
                          <a:effectLst/>
                          <a:latin typeface="Times New Roman" panose="02020603050405020304" pitchFamily="18" charset="0"/>
                          <a:cs typeface="Times New Roman" panose="02020603050405020304" pitchFamily="18" charset="0"/>
                        </a:rPr>
                        <a:t>Độ pH</a:t>
                      </a:r>
                      <a:endParaRPr lang="vi-VN"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165" marR="5165" marT="5165" marB="5165" anchor="ctr"/>
                </a:tc>
                <a:tc>
                  <a:txBody>
                    <a:bodyPr/>
                    <a:lstStyle/>
                    <a:p>
                      <a:pPr marL="0" marR="0">
                        <a:lnSpc>
                          <a:spcPct val="107000"/>
                        </a:lnSpc>
                        <a:spcBef>
                          <a:spcPts val="0"/>
                        </a:spcBef>
                        <a:spcAft>
                          <a:spcPts val="0"/>
                        </a:spcAft>
                      </a:pPr>
                      <a:r>
                        <a:rPr lang="vi-VN" sz="1400" dirty="0">
                          <a:effectLst/>
                          <a:latin typeface="Times New Roman" panose="02020603050405020304" pitchFamily="18" charset="0"/>
                          <a:cs typeface="Times New Roman" panose="02020603050405020304" pitchFamily="18" charset="0"/>
                        </a:rPr>
                        <a:t>Ảnh hưởng đến tính thấm qua màng, sự chuyển hoá các chất trong tế bào, hoạt hoá enzyme, sự hình thành ATP... Dựa vào độ pH của môi trường, vi sinh vật được chia thành 3 nhóm:</a:t>
                      </a:r>
                    </a:p>
                    <a:p>
                      <a:pPr marL="0" marR="0">
                        <a:lnSpc>
                          <a:spcPct val="107000"/>
                        </a:lnSpc>
                        <a:spcBef>
                          <a:spcPts val="0"/>
                        </a:spcBef>
                        <a:spcAft>
                          <a:spcPts val="0"/>
                        </a:spcAft>
                      </a:pPr>
                      <a:r>
                        <a:rPr lang="vi-VN" sz="1400" dirty="0">
                          <a:effectLst/>
                          <a:latin typeface="Times New Roman" panose="02020603050405020304" pitchFamily="18" charset="0"/>
                          <a:cs typeface="Times New Roman" panose="02020603050405020304" pitchFamily="18" charset="0"/>
                        </a:rPr>
                        <a:t>- Vi sinh vật ưa acid.</a:t>
                      </a:r>
                    </a:p>
                    <a:p>
                      <a:pPr marL="0" marR="0" algn="just">
                        <a:lnSpc>
                          <a:spcPct val="107000"/>
                        </a:lnSpc>
                        <a:spcBef>
                          <a:spcPts val="0"/>
                        </a:spcBef>
                        <a:spcAft>
                          <a:spcPts val="0"/>
                        </a:spcAft>
                      </a:pPr>
                      <a:r>
                        <a:rPr lang="vi-VN" sz="1400" dirty="0">
                          <a:effectLst/>
                          <a:latin typeface="Times New Roman" panose="02020603050405020304" pitchFamily="18" charset="0"/>
                          <a:cs typeface="Times New Roman" panose="02020603050405020304" pitchFamily="18" charset="0"/>
                        </a:rPr>
                        <a:t>- Vi sinh vật ưa kiềm.</a:t>
                      </a:r>
                    </a:p>
                    <a:p>
                      <a:pPr marL="0" marR="0" algn="just">
                        <a:lnSpc>
                          <a:spcPct val="107000"/>
                        </a:lnSpc>
                        <a:spcBef>
                          <a:spcPts val="0"/>
                        </a:spcBef>
                        <a:spcAft>
                          <a:spcPts val="0"/>
                        </a:spcAft>
                      </a:pPr>
                      <a:r>
                        <a:rPr lang="vi-VN" sz="1400" dirty="0">
                          <a:effectLst/>
                          <a:latin typeface="Times New Roman" panose="02020603050405020304" pitchFamily="18" charset="0"/>
                          <a:cs typeface="Times New Roman" panose="02020603050405020304" pitchFamily="18" charset="0"/>
                        </a:rPr>
                        <a:t>- Vi sinh vật ưa pH trung tính.</a:t>
                      </a:r>
                      <a:endParaRPr lang="vi-VN"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65" marR="5165" marT="5165" marB="5165" anchor="ctr"/>
                </a:tc>
                <a:tc>
                  <a:txBody>
                    <a:bodyPr/>
                    <a:lstStyle/>
                    <a:p>
                      <a:pPr marL="0" marR="0" algn="just">
                        <a:lnSpc>
                          <a:spcPct val="107000"/>
                        </a:lnSpc>
                        <a:spcBef>
                          <a:spcPts val="0"/>
                        </a:spcBef>
                        <a:spcAft>
                          <a:spcPts val="0"/>
                        </a:spcAft>
                      </a:pPr>
                      <a:r>
                        <a:rPr lang="vi-VN" sz="1400" dirty="0">
                          <a:effectLst/>
                          <a:latin typeface="Times New Roman" panose="02020603050405020304" pitchFamily="18" charset="0"/>
                          <a:cs typeface="Times New Roman" panose="02020603050405020304" pitchFamily="18" charset="0"/>
                        </a:rPr>
                        <a:t>- Tạo điều kiện nuôi cấy thích hợp với từng nhóm vi sinh vật.</a:t>
                      </a:r>
                    </a:p>
                    <a:p>
                      <a:pPr marL="0" marR="0" algn="just">
                        <a:lnSpc>
                          <a:spcPct val="107000"/>
                        </a:lnSpc>
                        <a:spcBef>
                          <a:spcPts val="0"/>
                        </a:spcBef>
                        <a:spcAft>
                          <a:spcPts val="0"/>
                        </a:spcAft>
                      </a:pPr>
                      <a:r>
                        <a:rPr lang="vi-VN" sz="1400" dirty="0">
                          <a:effectLst/>
                          <a:latin typeface="Times New Roman" panose="02020603050405020304" pitchFamily="18" charset="0"/>
                          <a:cs typeface="Times New Roman" panose="02020603050405020304" pitchFamily="18" charset="0"/>
                        </a:rPr>
                        <a:t>- Điều chỉnh độ pH môi trường để ức chế các vi sinh vật gây hại và kích thihcs các vi sinh vật có lợi.</a:t>
                      </a:r>
                      <a:endParaRPr lang="vi-VN"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65" marR="5165" marT="5165" marB="5165" anchor="ctr"/>
                </a:tc>
                <a:extLst>
                  <a:ext uri="{0D108BD9-81ED-4DB2-BD59-A6C34878D82A}">
                    <a16:rowId xmlns:a16="http://schemas.microsoft.com/office/drawing/2014/main" val="3622153487"/>
                  </a:ext>
                </a:extLst>
              </a:tr>
              <a:tr h="535788">
                <a:tc>
                  <a:txBody>
                    <a:bodyPr/>
                    <a:lstStyle/>
                    <a:p>
                      <a:pPr marL="0" marR="0" algn="ctr">
                        <a:lnSpc>
                          <a:spcPct val="107000"/>
                        </a:lnSpc>
                        <a:spcBef>
                          <a:spcPts val="0"/>
                        </a:spcBef>
                        <a:spcAft>
                          <a:spcPts val="0"/>
                        </a:spcAft>
                      </a:pPr>
                      <a:r>
                        <a:rPr lang="en-US" sz="1400">
                          <a:effectLst/>
                          <a:latin typeface="Times New Roman" panose="02020603050405020304" pitchFamily="18" charset="0"/>
                          <a:cs typeface="Times New Roman" panose="02020603050405020304" pitchFamily="18" charset="0"/>
                        </a:rPr>
                        <a:t>Ánh sáng</a:t>
                      </a:r>
                      <a:endParaRPr lang="vi-VN"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165" marR="5165" marT="5165" marB="5165" anchor="ctr"/>
                </a:tc>
                <a:tc>
                  <a:txBody>
                    <a:bodyPr/>
                    <a:lstStyle/>
                    <a:p>
                      <a:pPr marL="0" marR="0" algn="just">
                        <a:lnSpc>
                          <a:spcPct val="107000"/>
                        </a:lnSpc>
                        <a:spcBef>
                          <a:spcPts val="0"/>
                        </a:spcBef>
                        <a:spcAft>
                          <a:spcPts val="0"/>
                        </a:spcAft>
                      </a:pPr>
                      <a:r>
                        <a:rPr lang="en-US" sz="1400">
                          <a:effectLst/>
                          <a:latin typeface="Times New Roman" panose="02020603050405020304" pitchFamily="18" charset="0"/>
                          <a:cs typeface="Times New Roman" panose="02020603050405020304" pitchFamily="18" charset="0"/>
                        </a:rPr>
                        <a:t>Cần thiết cho quá trình quang hợp của các vi sinh vật quang tự dưỡng, tác động đến bào tử sinh sản, tổng hợp sắc tố, chuyển động hướng sáng.</a:t>
                      </a:r>
                      <a:endParaRPr lang="vi-VN"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165" marR="5165" marT="5165" marB="5165" anchor="ctr"/>
                </a:tc>
                <a:tc>
                  <a:txBody>
                    <a:bodyPr/>
                    <a:lstStyle/>
                    <a:p>
                      <a:pPr marL="0" marR="0" algn="just">
                        <a:lnSpc>
                          <a:spcPct val="107000"/>
                        </a:lnSpc>
                        <a:spcBef>
                          <a:spcPts val="0"/>
                        </a:spcBef>
                        <a:spcAft>
                          <a:spcPts val="0"/>
                        </a:spcAft>
                      </a:pPr>
                      <a:r>
                        <a:rPr lang="en-US" sz="1400">
                          <a:effectLst/>
                          <a:latin typeface="Times New Roman" panose="02020603050405020304" pitchFamily="18" charset="0"/>
                          <a:cs typeface="Times New Roman" panose="02020603050405020304" pitchFamily="18" charset="0"/>
                        </a:rPr>
                        <a:t>Dùng bức xạ điện từ để ức chế, tiêu diệt vi sinh vật.</a:t>
                      </a:r>
                      <a:endParaRPr lang="vi-VN"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165" marR="5165" marT="5165" marB="5165" anchor="ctr"/>
                </a:tc>
                <a:extLst>
                  <a:ext uri="{0D108BD9-81ED-4DB2-BD59-A6C34878D82A}">
                    <a16:rowId xmlns:a16="http://schemas.microsoft.com/office/drawing/2014/main" val="4130072854"/>
                  </a:ext>
                </a:extLst>
              </a:tr>
              <a:tr h="784277">
                <a:tc>
                  <a:txBody>
                    <a:bodyPr/>
                    <a:lstStyle/>
                    <a:p>
                      <a:pPr marL="0" marR="0" algn="ctr">
                        <a:lnSpc>
                          <a:spcPct val="107000"/>
                        </a:lnSpc>
                        <a:spcBef>
                          <a:spcPts val="0"/>
                        </a:spcBef>
                        <a:spcAft>
                          <a:spcPts val="0"/>
                        </a:spcAft>
                      </a:pPr>
                      <a:r>
                        <a:rPr lang="en-US" sz="1400">
                          <a:effectLst/>
                          <a:latin typeface="Times New Roman" panose="02020603050405020304" pitchFamily="18" charset="0"/>
                          <a:cs typeface="Times New Roman" panose="02020603050405020304" pitchFamily="18" charset="0"/>
                        </a:rPr>
                        <a:t>Áp suất thẩm thấu</a:t>
                      </a:r>
                      <a:endParaRPr lang="vi-VN"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165" marR="5165" marT="5165" marB="5165" anchor="ctr"/>
                </a:tc>
                <a:tc>
                  <a:txBody>
                    <a:bodyPr/>
                    <a:lstStyle/>
                    <a:p>
                      <a:pPr marL="0" marR="0" algn="just">
                        <a:lnSpc>
                          <a:spcPct val="107000"/>
                        </a:lnSpc>
                        <a:spcBef>
                          <a:spcPts val="0"/>
                        </a:spcBef>
                        <a:spcAft>
                          <a:spcPts val="0"/>
                        </a:spcAft>
                      </a:pPr>
                      <a:r>
                        <a:rPr lang="vi-VN" sz="1400">
                          <a:effectLst/>
                          <a:latin typeface="Times New Roman" panose="02020603050405020304" pitchFamily="18" charset="0"/>
                          <a:cs typeface="Times New Roman" panose="02020603050405020304" pitchFamily="18" charset="0"/>
                        </a:rPr>
                        <a:t>- Áp suất thẩm thấu cao gây co nguyên sinh ở các tế bào vi sinh vật khiến chúng không phân chia được. </a:t>
                      </a:r>
                    </a:p>
                    <a:p>
                      <a:pPr marL="0" marR="0" algn="just">
                        <a:lnSpc>
                          <a:spcPct val="107000"/>
                        </a:lnSpc>
                        <a:spcBef>
                          <a:spcPts val="0"/>
                        </a:spcBef>
                        <a:spcAft>
                          <a:spcPts val="0"/>
                        </a:spcAft>
                      </a:pPr>
                      <a:r>
                        <a:rPr lang="vi-VN" sz="1400">
                          <a:effectLst/>
                          <a:latin typeface="Times New Roman" panose="02020603050405020304" pitchFamily="18" charset="0"/>
                          <a:cs typeface="Times New Roman" panose="02020603050405020304" pitchFamily="18" charset="0"/>
                        </a:rPr>
                        <a:t>- Áp suất thẩm thấu thấp làm các tế bào vi sinh vật bị trương nước và có thể vỡ ra (đối với các vi khuẩn không có thành tế bào).</a:t>
                      </a:r>
                      <a:endParaRPr lang="vi-VN"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65" marR="5165" marT="5165" marB="5165" anchor="ctr"/>
                </a:tc>
                <a:tc>
                  <a:txBody>
                    <a:bodyPr/>
                    <a:lstStyle/>
                    <a:p>
                      <a:pPr marL="0" marR="0" algn="just">
                        <a:lnSpc>
                          <a:spcPct val="107000"/>
                        </a:lnSpc>
                        <a:spcBef>
                          <a:spcPts val="0"/>
                        </a:spcBef>
                        <a:spcAft>
                          <a:spcPts val="0"/>
                        </a:spcAft>
                      </a:pPr>
                      <a:r>
                        <a:rPr lang="en-US" sz="1400" dirty="0" err="1">
                          <a:effectLst/>
                          <a:latin typeface="Times New Roman" panose="02020603050405020304" pitchFamily="18" charset="0"/>
                          <a:cs typeface="Times New Roman" panose="02020603050405020304" pitchFamily="18" charset="0"/>
                        </a:rPr>
                        <a:t>Điều</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chỉnh</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áp</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suất</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thẩm</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thấu</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để</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bảo</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quản</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thực</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phẩm</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như</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ướp</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muối</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ướp</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đường</a:t>
                      </a:r>
                      <a:r>
                        <a:rPr lang="en-US" sz="1400" dirty="0">
                          <a:effectLst/>
                          <a:latin typeface="Times New Roman" panose="02020603050405020304" pitchFamily="18" charset="0"/>
                          <a:cs typeface="Times New Roman" panose="02020603050405020304" pitchFamily="18" charset="0"/>
                        </a:rPr>
                        <a:t>,...</a:t>
                      </a:r>
                      <a:endParaRPr lang="vi-VN"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65" marR="5165" marT="5165" marB="5165" anchor="ctr"/>
                </a:tc>
                <a:extLst>
                  <a:ext uri="{0D108BD9-81ED-4DB2-BD59-A6C34878D82A}">
                    <a16:rowId xmlns:a16="http://schemas.microsoft.com/office/drawing/2014/main" val="3658731266"/>
                  </a:ext>
                </a:extLst>
              </a:tr>
            </a:tbl>
          </a:graphicData>
        </a:graphic>
      </p:graphicFrame>
    </p:spTree>
    <p:extLst>
      <p:ext uri="{BB962C8B-B14F-4D97-AF65-F5344CB8AC3E}">
        <p14:creationId xmlns:p14="http://schemas.microsoft.com/office/powerpoint/2010/main" val="41963625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867EC653-2B28-042D-8E8F-4322A94AC820}"/>
              </a:ext>
            </a:extLst>
          </p:cNvPr>
          <p:cNvSpPr>
            <a:spLocks noChangeArrowheads="1"/>
          </p:cNvSpPr>
          <p:nvPr/>
        </p:nvSpPr>
        <p:spPr bwMode="auto">
          <a:xfrm>
            <a:off x="1524000" y="0"/>
            <a:ext cx="9144000" cy="762000"/>
          </a:xfrm>
          <a:prstGeom prst="rect">
            <a:avLst/>
          </a:prstGeom>
          <a:gradFill rotWithShape="1">
            <a:gsLst>
              <a:gs pos="0">
                <a:schemeClr val="bg1"/>
              </a:gs>
              <a:gs pos="100000">
                <a:srgbClr val="FFFF99"/>
              </a:gs>
            </a:gsLst>
            <a:lin ang="5400000" scaled="1"/>
          </a:gradFill>
          <a:ln w="31750">
            <a:solidFill>
              <a:srgbClr val="FF99CC"/>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vi-VN"/>
          </a:p>
        </p:txBody>
      </p:sp>
      <p:sp>
        <p:nvSpPr>
          <p:cNvPr id="41987" name="WordArt 3">
            <a:extLst>
              <a:ext uri="{FF2B5EF4-FFF2-40B4-BE49-F238E27FC236}">
                <a16:creationId xmlns:a16="http://schemas.microsoft.com/office/drawing/2014/main" id="{C30F853A-6739-C5E9-2C0C-AA5A78F15AA0}"/>
              </a:ext>
            </a:extLst>
          </p:cNvPr>
          <p:cNvSpPr>
            <a:spLocks noChangeArrowheads="1" noChangeShapeType="1" noTextEdit="1"/>
          </p:cNvSpPr>
          <p:nvPr/>
        </p:nvSpPr>
        <p:spPr bwMode="auto">
          <a:xfrm>
            <a:off x="3810001" y="152401"/>
            <a:ext cx="5076825" cy="466725"/>
          </a:xfrm>
          <a:prstGeom prst="rect">
            <a:avLst/>
          </a:prstGeom>
        </p:spPr>
        <p:txBody>
          <a:bodyPr wrap="none" fromWordArt="1">
            <a:prstTxWarp prst="textPlain">
              <a:avLst>
                <a:gd name="adj" fmla="val 50000"/>
              </a:avLst>
            </a:prstTxWarp>
          </a:bodyPr>
          <a:lstStyle/>
          <a:p>
            <a:pPr algn="ctr"/>
            <a:r>
              <a:rPr lang="vi-VN" sz="3200" b="1" kern="10">
                <a:ln w="19050">
                  <a:solidFill>
                    <a:srgbClr val="800000"/>
                  </a:solidFill>
                  <a:round/>
                  <a:headEnd/>
                  <a:tailEnd/>
                </a:ln>
                <a:solidFill>
                  <a:srgbClr val="FF66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HOẠT ĐỘNG NHÓM </a:t>
            </a:r>
          </a:p>
        </p:txBody>
      </p:sp>
      <p:sp>
        <p:nvSpPr>
          <p:cNvPr id="41988" name="Text Box 4">
            <a:extLst>
              <a:ext uri="{FF2B5EF4-FFF2-40B4-BE49-F238E27FC236}">
                <a16:creationId xmlns:a16="http://schemas.microsoft.com/office/drawing/2014/main" id="{717B071C-2FEF-CE93-9FEA-79EC3F112D1F}"/>
              </a:ext>
            </a:extLst>
          </p:cNvPr>
          <p:cNvSpPr txBox="1">
            <a:spLocks noChangeArrowheads="1"/>
          </p:cNvSpPr>
          <p:nvPr/>
        </p:nvSpPr>
        <p:spPr bwMode="auto">
          <a:xfrm>
            <a:off x="1752600" y="914400"/>
            <a:ext cx="861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vi-VN" sz="2400" i="1" u="sng" dirty="0">
                <a:solidFill>
                  <a:srgbClr val="CC0000"/>
                </a:solidFill>
              </a:rPr>
              <a:t>PHT :</a:t>
            </a:r>
            <a:r>
              <a:rPr lang="en-US" altLang="vi-VN" sz="2400" dirty="0">
                <a:solidFill>
                  <a:srgbClr val="0000FF"/>
                </a:solidFill>
              </a:rPr>
              <a:t> </a:t>
            </a:r>
            <a:r>
              <a:rPr lang="en-US" altLang="vi-VN" sz="2400" dirty="0" err="1">
                <a:solidFill>
                  <a:srgbClr val="000066"/>
                </a:solidFill>
              </a:rPr>
              <a:t>Ghép</a:t>
            </a:r>
            <a:r>
              <a:rPr lang="en-US" altLang="vi-VN" sz="2400" dirty="0">
                <a:solidFill>
                  <a:srgbClr val="000066"/>
                </a:solidFill>
              </a:rPr>
              <a:t> 2 </a:t>
            </a:r>
            <a:r>
              <a:rPr lang="en-US" altLang="vi-VN" sz="2400" dirty="0" err="1">
                <a:solidFill>
                  <a:srgbClr val="000066"/>
                </a:solidFill>
              </a:rPr>
              <a:t>cột</a:t>
            </a:r>
            <a:r>
              <a:rPr lang="en-US" altLang="vi-VN" sz="2400" dirty="0">
                <a:solidFill>
                  <a:srgbClr val="000066"/>
                </a:solidFill>
              </a:rPr>
              <a:t> </a:t>
            </a:r>
            <a:r>
              <a:rPr lang="en-US" altLang="vi-VN" sz="2400" dirty="0" err="1">
                <a:solidFill>
                  <a:srgbClr val="000066"/>
                </a:solidFill>
              </a:rPr>
              <a:t>phù</a:t>
            </a:r>
            <a:r>
              <a:rPr lang="en-US" altLang="vi-VN" sz="2400" dirty="0">
                <a:solidFill>
                  <a:srgbClr val="000066"/>
                </a:solidFill>
              </a:rPr>
              <a:t> </a:t>
            </a:r>
            <a:r>
              <a:rPr lang="en-US" altLang="vi-VN" sz="2400" dirty="0" err="1">
                <a:solidFill>
                  <a:srgbClr val="000066"/>
                </a:solidFill>
              </a:rPr>
              <a:t>hợp</a:t>
            </a:r>
            <a:endParaRPr lang="en-US" altLang="vi-VN" sz="2400" dirty="0">
              <a:solidFill>
                <a:srgbClr val="000066"/>
              </a:solidFill>
            </a:endParaRPr>
          </a:p>
        </p:txBody>
      </p:sp>
      <p:graphicFrame>
        <p:nvGraphicFramePr>
          <p:cNvPr id="117788" name="Group 28">
            <a:extLst>
              <a:ext uri="{FF2B5EF4-FFF2-40B4-BE49-F238E27FC236}">
                <a16:creationId xmlns:a16="http://schemas.microsoft.com/office/drawing/2014/main" id="{1A65E14D-86CA-6916-A067-69EBD31154D0}"/>
              </a:ext>
            </a:extLst>
          </p:cNvPr>
          <p:cNvGraphicFramePr>
            <a:graphicFrameLocks noGrp="1"/>
          </p:cNvGraphicFramePr>
          <p:nvPr/>
        </p:nvGraphicFramePr>
        <p:xfrm>
          <a:off x="1905000" y="2057400"/>
          <a:ext cx="8458200" cy="2933700"/>
        </p:xfrm>
        <a:graphic>
          <a:graphicData uri="http://schemas.openxmlformats.org/drawingml/2006/table">
            <a:tbl>
              <a:tblPr/>
              <a:tblGrid>
                <a:gridCol w="6178550">
                  <a:extLst>
                    <a:ext uri="{9D8B030D-6E8A-4147-A177-3AD203B41FA5}">
                      <a16:colId xmlns:a16="http://schemas.microsoft.com/office/drawing/2014/main" val="20000"/>
                    </a:ext>
                  </a:extLst>
                </a:gridCol>
                <a:gridCol w="2279650">
                  <a:extLst>
                    <a:ext uri="{9D8B030D-6E8A-4147-A177-3AD203B41FA5}">
                      <a16:colId xmlns:a16="http://schemas.microsoft.com/office/drawing/2014/main" val="20001"/>
                    </a:ext>
                  </a:extLst>
                </a:gridCol>
              </a:tblGrid>
              <a:tr h="56836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Arial" charset="0"/>
                          <a:cs typeface="Arial" charset="0"/>
                        </a:rPr>
                        <a:t>Tên nhóm</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Arial" charset="0"/>
                          <a:cs typeface="Arial" charset="0"/>
                        </a:rPr>
                        <a:t>pH tối ưu</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4615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cs typeface="Arial" charset="0"/>
                        </a:rPr>
                        <a:t>VSV ưa axit: Đa số nấm, một số vi khuẩn</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tx1"/>
                        </a:buClr>
                        <a:buSzTx/>
                        <a:buFont typeface="Times New Roman" pitchFamily="18" charset="0"/>
                        <a:buNone/>
                        <a:tabLst/>
                      </a:pPr>
                      <a:r>
                        <a:rPr kumimoji="0" lang="en-US" sz="2400" b="0" i="1" u="sng" strike="noStrike" cap="none" normalizeH="0" baseline="0">
                          <a:ln>
                            <a:noFill/>
                          </a:ln>
                          <a:solidFill>
                            <a:srgbClr val="660066"/>
                          </a:solidFill>
                          <a:effectLst/>
                          <a:latin typeface="Arial" charset="0"/>
                          <a:cs typeface="Arial" charset="0"/>
                        </a:rPr>
                        <a:t>pH: 9 -11</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230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cs typeface="Arial" charset="0"/>
                        </a:rPr>
                        <a:t>VSV ưa trung tính: vi khuẩn, động vật nguyên sinh</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1" u="sng" strike="noStrike" cap="none" normalizeH="0" baseline="0">
                          <a:ln>
                            <a:noFill/>
                          </a:ln>
                          <a:solidFill>
                            <a:srgbClr val="660066"/>
                          </a:solidFill>
                          <a:effectLst/>
                          <a:latin typeface="Arial" charset="0"/>
                          <a:cs typeface="Arial" charset="0"/>
                        </a:rPr>
                        <a:t>pH: 6- 8</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9617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cs typeface="Arial" charset="0"/>
                        </a:rPr>
                        <a:t>VSV ưa kiềm: Vi khuẩn ở các hồ, đất kiềm</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tx1"/>
                        </a:buClr>
                        <a:buSzTx/>
                        <a:buFont typeface="Times New Roman" pitchFamily="18" charset="0"/>
                        <a:buNone/>
                        <a:tabLst/>
                      </a:pPr>
                      <a:r>
                        <a:rPr kumimoji="0" lang="en-US" sz="2400" b="0" i="1" u="sng" strike="noStrike" cap="none" normalizeH="0" baseline="0">
                          <a:ln>
                            <a:noFill/>
                          </a:ln>
                          <a:solidFill>
                            <a:srgbClr val="660066"/>
                          </a:solidFill>
                          <a:effectLst/>
                          <a:latin typeface="Arial" charset="0"/>
                          <a:cs typeface="Arial" charset="0"/>
                        </a:rPr>
                        <a:t>pH: 4 - 6</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1" u="sng" strike="noStrike" cap="none" normalizeH="0" baseline="0">
                        <a:ln>
                          <a:noFill/>
                        </a:ln>
                        <a:solidFill>
                          <a:srgbClr val="660066"/>
                        </a:solidFill>
                        <a:effectLst/>
                        <a:latin typeface="Arial" charset="0"/>
                        <a:cs typeface="Arial"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117782" name="Line 22">
            <a:extLst>
              <a:ext uri="{FF2B5EF4-FFF2-40B4-BE49-F238E27FC236}">
                <a16:creationId xmlns:a16="http://schemas.microsoft.com/office/drawing/2014/main" id="{740C5BE8-C905-B978-D0E2-55C26B85EB1B}"/>
              </a:ext>
            </a:extLst>
          </p:cNvPr>
          <p:cNvSpPr>
            <a:spLocks noChangeShapeType="1"/>
          </p:cNvSpPr>
          <p:nvPr/>
        </p:nvSpPr>
        <p:spPr bwMode="auto">
          <a:xfrm>
            <a:off x="6629400" y="3581400"/>
            <a:ext cx="2057400" cy="0"/>
          </a:xfrm>
          <a:prstGeom prst="line">
            <a:avLst/>
          </a:prstGeom>
          <a:noFill/>
          <a:ln w="38100">
            <a:solidFill>
              <a:srgbClr val="800000"/>
            </a:solidFill>
            <a:round/>
            <a:headEnd/>
            <a:tailEnd type="triangle" w="med" len="med"/>
          </a:ln>
          <a:extLst>
            <a:ext uri="{909E8E84-426E-40DD-AFC4-6F175D3DCCD1}">
              <a14:hiddenFill xmlns:a14="http://schemas.microsoft.com/office/drawing/2010/main">
                <a:noFill/>
              </a14:hiddenFill>
            </a:ext>
          </a:extLst>
        </p:spPr>
        <p:txBody>
          <a:bodyPr/>
          <a:lstStyle/>
          <a:p>
            <a:endParaRPr lang="vi-VN"/>
          </a:p>
        </p:txBody>
      </p:sp>
      <p:sp>
        <p:nvSpPr>
          <p:cNvPr id="117783" name="Line 23">
            <a:extLst>
              <a:ext uri="{FF2B5EF4-FFF2-40B4-BE49-F238E27FC236}">
                <a16:creationId xmlns:a16="http://schemas.microsoft.com/office/drawing/2014/main" id="{E64DDDE9-D470-747C-01FD-1E8CA2F40535}"/>
              </a:ext>
            </a:extLst>
          </p:cNvPr>
          <p:cNvSpPr>
            <a:spLocks noChangeShapeType="1"/>
          </p:cNvSpPr>
          <p:nvPr/>
        </p:nvSpPr>
        <p:spPr bwMode="auto">
          <a:xfrm>
            <a:off x="6477000" y="2895600"/>
            <a:ext cx="2133600" cy="1524000"/>
          </a:xfrm>
          <a:prstGeom prst="line">
            <a:avLst/>
          </a:prstGeom>
          <a:noFill/>
          <a:ln w="38100">
            <a:solidFill>
              <a:srgbClr val="800000"/>
            </a:solidFill>
            <a:round/>
            <a:headEnd/>
            <a:tailEnd type="triangle" w="med" len="med"/>
          </a:ln>
          <a:extLst>
            <a:ext uri="{909E8E84-426E-40DD-AFC4-6F175D3DCCD1}">
              <a14:hiddenFill xmlns:a14="http://schemas.microsoft.com/office/drawing/2010/main">
                <a:noFill/>
              </a14:hiddenFill>
            </a:ext>
          </a:extLst>
        </p:spPr>
        <p:txBody>
          <a:bodyPr/>
          <a:lstStyle/>
          <a:p>
            <a:endParaRPr lang="vi-VN"/>
          </a:p>
        </p:txBody>
      </p:sp>
      <p:sp>
        <p:nvSpPr>
          <p:cNvPr id="117784" name="Line 24">
            <a:extLst>
              <a:ext uri="{FF2B5EF4-FFF2-40B4-BE49-F238E27FC236}">
                <a16:creationId xmlns:a16="http://schemas.microsoft.com/office/drawing/2014/main" id="{326D8037-539D-5E28-8499-0218580196FE}"/>
              </a:ext>
            </a:extLst>
          </p:cNvPr>
          <p:cNvSpPr>
            <a:spLocks noChangeShapeType="1"/>
          </p:cNvSpPr>
          <p:nvPr/>
        </p:nvSpPr>
        <p:spPr bwMode="auto">
          <a:xfrm flipV="1">
            <a:off x="6629400" y="2971800"/>
            <a:ext cx="1905000" cy="1447800"/>
          </a:xfrm>
          <a:prstGeom prst="line">
            <a:avLst/>
          </a:prstGeom>
          <a:noFill/>
          <a:ln w="38100">
            <a:solidFill>
              <a:srgbClr val="800000"/>
            </a:solidFill>
            <a:round/>
            <a:headEnd/>
            <a:tailEnd type="triangle" w="med" len="med"/>
          </a:ln>
          <a:extLst>
            <a:ext uri="{909E8E84-426E-40DD-AFC4-6F175D3DCCD1}">
              <a14:hiddenFill xmlns:a14="http://schemas.microsoft.com/office/drawing/2010/main">
                <a:noFill/>
              </a14:hiddenFill>
            </a:ext>
          </a:extLst>
        </p:spPr>
        <p:txBody>
          <a:bodyPr/>
          <a:lstStyle/>
          <a:p>
            <a:endParaRPr lang="vi-VN"/>
          </a:p>
        </p:txBody>
      </p:sp>
    </p:spTree>
    <p:extLst>
      <p:ext uri="{BB962C8B-B14F-4D97-AF65-F5344CB8AC3E}">
        <p14:creationId xmlns:p14="http://schemas.microsoft.com/office/powerpoint/2010/main" val="30340032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17783"/>
                                        </p:tgtEl>
                                        <p:attrNameLst>
                                          <p:attrName>style.visibility</p:attrName>
                                        </p:attrNameLst>
                                      </p:cBhvr>
                                      <p:to>
                                        <p:strVal val="visible"/>
                                      </p:to>
                                    </p:set>
                                    <p:animEffect transition="in" filter="blinds(horizontal)">
                                      <p:cBhvr>
                                        <p:cTn id="7" dur="500"/>
                                        <p:tgtEl>
                                          <p:spTgt spid="11778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17782"/>
                                        </p:tgtEl>
                                        <p:attrNameLst>
                                          <p:attrName>style.visibility</p:attrName>
                                        </p:attrNameLst>
                                      </p:cBhvr>
                                      <p:to>
                                        <p:strVal val="visible"/>
                                      </p:to>
                                    </p:set>
                                    <p:animEffect transition="in" filter="blinds(horizontal)">
                                      <p:cBhvr>
                                        <p:cTn id="12" dur="500"/>
                                        <p:tgtEl>
                                          <p:spTgt spid="11778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17784"/>
                                        </p:tgtEl>
                                        <p:attrNameLst>
                                          <p:attrName>style.visibility</p:attrName>
                                        </p:attrNameLst>
                                      </p:cBhvr>
                                      <p:to>
                                        <p:strVal val="visible"/>
                                      </p:to>
                                    </p:set>
                                    <p:animEffect transition="in" filter="blinds(horizontal)">
                                      <p:cBhvr>
                                        <p:cTn id="17" dur="500"/>
                                        <p:tgtEl>
                                          <p:spTgt spid="1177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E786071F-FEBD-F977-A6F7-FB1FB0FC1191}"/>
              </a:ext>
            </a:extLst>
          </p:cNvPr>
          <p:cNvSpPr>
            <a:spLocks noChangeArrowheads="1"/>
          </p:cNvSpPr>
          <p:nvPr/>
        </p:nvSpPr>
        <p:spPr bwMode="auto">
          <a:xfrm>
            <a:off x="1524000" y="0"/>
            <a:ext cx="9144000" cy="762000"/>
          </a:xfrm>
          <a:prstGeom prst="rect">
            <a:avLst/>
          </a:prstGeom>
          <a:gradFill rotWithShape="1">
            <a:gsLst>
              <a:gs pos="0">
                <a:schemeClr val="bg1"/>
              </a:gs>
              <a:gs pos="100000">
                <a:srgbClr val="FFFF99"/>
              </a:gs>
            </a:gsLst>
            <a:lin ang="5400000" scaled="1"/>
          </a:gradFill>
          <a:ln w="31750">
            <a:solidFill>
              <a:srgbClr val="FF99CC"/>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vi-VN"/>
          </a:p>
        </p:txBody>
      </p:sp>
      <p:sp>
        <p:nvSpPr>
          <p:cNvPr id="32771" name="WordArt 3">
            <a:extLst>
              <a:ext uri="{FF2B5EF4-FFF2-40B4-BE49-F238E27FC236}">
                <a16:creationId xmlns:a16="http://schemas.microsoft.com/office/drawing/2014/main" id="{D178F208-5118-3926-056E-59098380826B}"/>
              </a:ext>
            </a:extLst>
          </p:cNvPr>
          <p:cNvSpPr>
            <a:spLocks noChangeArrowheads="1" noChangeShapeType="1" noTextEdit="1"/>
          </p:cNvSpPr>
          <p:nvPr/>
        </p:nvSpPr>
        <p:spPr bwMode="auto">
          <a:xfrm>
            <a:off x="4191000" y="152401"/>
            <a:ext cx="3867150" cy="466725"/>
          </a:xfrm>
          <a:prstGeom prst="rect">
            <a:avLst/>
          </a:prstGeom>
        </p:spPr>
        <p:txBody>
          <a:bodyPr wrap="none" fromWordArt="1">
            <a:prstTxWarp prst="textPlain">
              <a:avLst>
                <a:gd name="adj" fmla="val 50000"/>
              </a:avLst>
            </a:prstTxWarp>
          </a:bodyPr>
          <a:lstStyle/>
          <a:p>
            <a:pPr algn="ctr"/>
            <a:r>
              <a:rPr lang="vi-VN" sz="3200" b="1" kern="10">
                <a:ln w="19050">
                  <a:solidFill>
                    <a:srgbClr val="800000"/>
                  </a:solidFill>
                  <a:round/>
                  <a:headEnd/>
                  <a:tailEnd/>
                </a:ln>
                <a:solidFill>
                  <a:srgbClr val="FF66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HOẠT ĐỘNG NHÓM </a:t>
            </a:r>
          </a:p>
        </p:txBody>
      </p:sp>
      <p:sp>
        <p:nvSpPr>
          <p:cNvPr id="32772" name="Text Box 4">
            <a:extLst>
              <a:ext uri="{FF2B5EF4-FFF2-40B4-BE49-F238E27FC236}">
                <a16:creationId xmlns:a16="http://schemas.microsoft.com/office/drawing/2014/main" id="{F6A5F3FA-F272-6411-38C0-BBD4756D3D90}"/>
              </a:ext>
            </a:extLst>
          </p:cNvPr>
          <p:cNvSpPr txBox="1">
            <a:spLocks noChangeArrowheads="1"/>
          </p:cNvSpPr>
          <p:nvPr/>
        </p:nvSpPr>
        <p:spPr bwMode="auto">
          <a:xfrm>
            <a:off x="1828800" y="990600"/>
            <a:ext cx="861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vi-VN" sz="2400" i="1" u="sng" dirty="0">
                <a:solidFill>
                  <a:srgbClr val="CC0000"/>
                </a:solidFill>
              </a:rPr>
              <a:t>PHT :</a:t>
            </a:r>
            <a:r>
              <a:rPr lang="en-US" altLang="vi-VN" sz="2400" dirty="0">
                <a:solidFill>
                  <a:srgbClr val="0000FF"/>
                </a:solidFill>
              </a:rPr>
              <a:t> </a:t>
            </a:r>
            <a:r>
              <a:rPr lang="en-US" altLang="vi-VN" sz="2400" dirty="0">
                <a:solidFill>
                  <a:srgbClr val="000066"/>
                </a:solidFill>
              </a:rPr>
              <a:t>- </a:t>
            </a:r>
            <a:r>
              <a:rPr lang="en-US" altLang="vi-VN" sz="2400" dirty="0" err="1">
                <a:solidFill>
                  <a:srgbClr val="000066"/>
                </a:solidFill>
              </a:rPr>
              <a:t>Ghép</a:t>
            </a:r>
            <a:r>
              <a:rPr lang="en-US" altLang="vi-VN" sz="2400" dirty="0">
                <a:solidFill>
                  <a:srgbClr val="000066"/>
                </a:solidFill>
              </a:rPr>
              <a:t> 2 </a:t>
            </a:r>
            <a:r>
              <a:rPr lang="en-US" altLang="vi-VN" sz="2400" dirty="0" err="1">
                <a:solidFill>
                  <a:srgbClr val="000066"/>
                </a:solidFill>
              </a:rPr>
              <a:t>cột</a:t>
            </a:r>
            <a:r>
              <a:rPr lang="en-US" altLang="vi-VN" sz="2400" dirty="0">
                <a:solidFill>
                  <a:srgbClr val="000066"/>
                </a:solidFill>
              </a:rPr>
              <a:t> </a:t>
            </a:r>
            <a:r>
              <a:rPr lang="en-US" altLang="vi-VN" sz="2400" dirty="0" err="1">
                <a:solidFill>
                  <a:srgbClr val="000066"/>
                </a:solidFill>
              </a:rPr>
              <a:t>phù</a:t>
            </a:r>
            <a:r>
              <a:rPr lang="en-US" altLang="vi-VN" sz="2400" dirty="0">
                <a:solidFill>
                  <a:srgbClr val="000066"/>
                </a:solidFill>
              </a:rPr>
              <a:t> </a:t>
            </a:r>
            <a:r>
              <a:rPr lang="en-US" altLang="vi-VN" sz="2400" dirty="0" err="1">
                <a:solidFill>
                  <a:srgbClr val="000066"/>
                </a:solidFill>
              </a:rPr>
              <a:t>hợp</a:t>
            </a:r>
            <a:endParaRPr lang="en-US" altLang="vi-VN" sz="2400" dirty="0">
              <a:solidFill>
                <a:srgbClr val="000066"/>
              </a:solidFill>
            </a:endParaRPr>
          </a:p>
        </p:txBody>
      </p:sp>
      <p:graphicFrame>
        <p:nvGraphicFramePr>
          <p:cNvPr id="115717" name="Group 5">
            <a:extLst>
              <a:ext uri="{FF2B5EF4-FFF2-40B4-BE49-F238E27FC236}">
                <a16:creationId xmlns:a16="http://schemas.microsoft.com/office/drawing/2014/main" id="{757E0B88-DBDA-D074-4148-16E1DD196656}"/>
              </a:ext>
            </a:extLst>
          </p:cNvPr>
          <p:cNvGraphicFramePr>
            <a:graphicFrameLocks noGrp="1"/>
          </p:cNvGraphicFramePr>
          <p:nvPr>
            <p:extLst>
              <p:ext uri="{D42A27DB-BD31-4B8C-83A1-F6EECF244321}">
                <p14:modId xmlns:p14="http://schemas.microsoft.com/office/powerpoint/2010/main" val="3667438992"/>
              </p:ext>
            </p:extLst>
          </p:nvPr>
        </p:nvGraphicFramePr>
        <p:xfrm>
          <a:off x="1676400" y="2057400"/>
          <a:ext cx="8763000" cy="3506080"/>
        </p:xfrm>
        <a:graphic>
          <a:graphicData uri="http://schemas.openxmlformats.org/drawingml/2006/table">
            <a:tbl>
              <a:tblPr/>
              <a:tblGrid>
                <a:gridCol w="6400800">
                  <a:extLst>
                    <a:ext uri="{9D8B030D-6E8A-4147-A177-3AD203B41FA5}">
                      <a16:colId xmlns:a16="http://schemas.microsoft.com/office/drawing/2014/main" val="20000"/>
                    </a:ext>
                  </a:extLst>
                </a:gridCol>
                <a:gridCol w="2362200">
                  <a:extLst>
                    <a:ext uri="{9D8B030D-6E8A-4147-A177-3AD203B41FA5}">
                      <a16:colId xmlns:a16="http://schemas.microsoft.com/office/drawing/2014/main" val="20001"/>
                    </a:ext>
                  </a:extLst>
                </a:gridCol>
              </a:tblGrid>
              <a:tr h="56821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Arial" charset="0"/>
                          <a:cs typeface="Arial" charset="0"/>
                        </a:rPr>
                        <a:t>Tên nhóm</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Arial" charset="0"/>
                          <a:cs typeface="Arial" charset="0"/>
                        </a:rPr>
                        <a:t>Nhiệt độ tối ưu</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4599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cs typeface="Arial" charset="0"/>
                        </a:rPr>
                        <a:t>VSV ưa lạnh (Sống </a:t>
                      </a:r>
                      <a:r>
                        <a:rPr kumimoji="0" lang="en-US" sz="2400" b="0" i="1" u="sng" strike="noStrike" cap="none" normalizeH="0" baseline="0">
                          <a:ln>
                            <a:noFill/>
                          </a:ln>
                          <a:solidFill>
                            <a:srgbClr val="660066"/>
                          </a:solidFill>
                          <a:effectLst/>
                          <a:latin typeface="Arial" charset="0"/>
                          <a:cs typeface="Arial" charset="0"/>
                        </a:rPr>
                        <a:t>ở các vùng cực)</a:t>
                      </a:r>
                      <a:r>
                        <a:rPr kumimoji="0" lang="en-US" sz="2400" b="0" i="0" u="none" strike="noStrike" cap="none" normalizeH="0" baseline="0">
                          <a:ln>
                            <a:noFill/>
                          </a:ln>
                          <a:solidFill>
                            <a:schemeClr val="tx1"/>
                          </a:solidFill>
                          <a:effectLst/>
                          <a:latin typeface="Arial" charset="0"/>
                          <a:cs typeface="Arial" charset="0"/>
                        </a:rPr>
                        <a:t> </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tx1"/>
                        </a:buClr>
                        <a:buSzTx/>
                        <a:buFont typeface="Times New Roman" pitchFamily="18" charset="0"/>
                        <a:buNone/>
                        <a:tabLst/>
                      </a:pPr>
                      <a:r>
                        <a:rPr kumimoji="0" lang="en-US" sz="2400" b="0" i="0" u="none" strike="noStrike" cap="none" normalizeH="0" baseline="0">
                          <a:ln>
                            <a:noFill/>
                          </a:ln>
                          <a:solidFill>
                            <a:schemeClr val="tx1"/>
                          </a:solidFill>
                          <a:effectLst/>
                          <a:latin typeface="Arial" charset="0"/>
                          <a:cs typeface="Arial" charset="0"/>
                        </a:rPr>
                        <a:t>&lt;=15</a:t>
                      </a:r>
                      <a:r>
                        <a:rPr kumimoji="0" lang="en-US" sz="2400" b="0" i="0" u="none" strike="noStrike" cap="none" normalizeH="0" baseline="30000">
                          <a:ln>
                            <a:noFill/>
                          </a:ln>
                          <a:solidFill>
                            <a:schemeClr val="tx1"/>
                          </a:solidFill>
                          <a:effectLst/>
                          <a:latin typeface="Arial" charset="0"/>
                          <a:cs typeface="Arial" charset="0"/>
                        </a:rPr>
                        <a:t>0</a:t>
                      </a:r>
                      <a:r>
                        <a:rPr kumimoji="0" lang="en-US" sz="2400" b="0" i="0" u="none" strike="noStrike" cap="none" normalizeH="0" baseline="0">
                          <a:ln>
                            <a:noFill/>
                          </a:ln>
                          <a:solidFill>
                            <a:schemeClr val="tx1"/>
                          </a:solidFill>
                          <a:effectLst/>
                          <a:latin typeface="Arial" charset="0"/>
                          <a:cs typeface="Arial" charset="0"/>
                        </a:rPr>
                        <a:t>C</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2280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cs typeface="Arial" charset="0"/>
                        </a:rPr>
                        <a:t>VSV ưa ấm </a:t>
                      </a:r>
                      <a:r>
                        <a:rPr kumimoji="0" lang="en-US" sz="2400" b="0" i="1" u="sng" strike="noStrike" cap="none" normalizeH="0" baseline="0">
                          <a:ln>
                            <a:noFill/>
                          </a:ln>
                          <a:solidFill>
                            <a:srgbClr val="660066"/>
                          </a:solidFill>
                          <a:effectLst/>
                          <a:latin typeface="Arial" charset="0"/>
                          <a:cs typeface="Arial" charset="0"/>
                        </a:rPr>
                        <a:t>VSV gây hỏng thức ăn, kí sinh ở người</a:t>
                      </a:r>
                      <a:r>
                        <a:rPr kumimoji="0" lang="en-US" sz="2400" b="0" i="0" u="none" strike="noStrike" cap="none" normalizeH="0" baseline="0">
                          <a:ln>
                            <a:noFill/>
                          </a:ln>
                          <a:solidFill>
                            <a:schemeClr val="tx1"/>
                          </a:solidFill>
                          <a:effectLst/>
                          <a:latin typeface="Arial" charset="0"/>
                          <a:cs typeface="Arial" charset="0"/>
                        </a:rPr>
                        <a:t> </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cs typeface="Arial" charset="0"/>
                        </a:rPr>
                        <a:t>55 – 65</a:t>
                      </a:r>
                      <a:r>
                        <a:rPr kumimoji="0" lang="en-US" sz="2400" b="0" i="0" u="none" strike="noStrike" cap="none" normalizeH="0" baseline="30000">
                          <a:ln>
                            <a:noFill/>
                          </a:ln>
                          <a:solidFill>
                            <a:schemeClr val="tx1"/>
                          </a:solidFill>
                          <a:effectLst/>
                          <a:latin typeface="Arial" charset="0"/>
                          <a:cs typeface="Arial" charset="0"/>
                        </a:rPr>
                        <a:t>0</a:t>
                      </a:r>
                      <a:r>
                        <a:rPr kumimoji="0" lang="en-US" sz="2400" b="0" i="0" u="none" strike="noStrike" cap="none" normalizeH="0" baseline="0">
                          <a:ln>
                            <a:noFill/>
                          </a:ln>
                          <a:solidFill>
                            <a:schemeClr val="tx1"/>
                          </a:solidFill>
                          <a:effectLst/>
                          <a:latin typeface="Arial" charset="0"/>
                          <a:cs typeface="Arial" charset="0"/>
                        </a:rPr>
                        <a:t>C</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4599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cs typeface="Arial" charset="0"/>
                        </a:rPr>
                        <a:t>VSV ưa nhiệt </a:t>
                      </a:r>
                      <a:r>
                        <a:rPr kumimoji="0" lang="en-US" sz="2400" b="0" i="1" u="sng" strike="noStrike" cap="none" normalizeH="0" baseline="0">
                          <a:ln>
                            <a:noFill/>
                          </a:ln>
                          <a:solidFill>
                            <a:srgbClr val="660066"/>
                          </a:solidFill>
                          <a:effectLst/>
                          <a:latin typeface="Arial" charset="0"/>
                          <a:cs typeface="Arial" charset="0"/>
                        </a:rPr>
                        <a:t>Nấm, tảo, vi khuẩn</a:t>
                      </a:r>
                      <a:r>
                        <a:rPr kumimoji="0" lang="en-US" sz="2400" b="0" i="0" u="none" strike="noStrike" cap="none" normalizeH="0" baseline="0">
                          <a:ln>
                            <a:noFill/>
                          </a:ln>
                          <a:solidFill>
                            <a:schemeClr val="tx1"/>
                          </a:solidFill>
                          <a:effectLst/>
                          <a:latin typeface="Arial" charset="0"/>
                          <a:cs typeface="Arial" charset="0"/>
                        </a:rPr>
                        <a:t> </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cs typeface="Arial" charset="0"/>
                        </a:rPr>
                        <a:t>75 – 100</a:t>
                      </a:r>
                      <a:r>
                        <a:rPr kumimoji="0" lang="en-US" sz="2400" b="0" i="0" u="none" strike="noStrike" cap="none" normalizeH="0" baseline="30000">
                          <a:ln>
                            <a:noFill/>
                          </a:ln>
                          <a:solidFill>
                            <a:schemeClr val="tx1"/>
                          </a:solidFill>
                          <a:effectLst/>
                          <a:latin typeface="Arial" charset="0"/>
                          <a:cs typeface="Arial" charset="0"/>
                        </a:rPr>
                        <a:t>0</a:t>
                      </a:r>
                      <a:r>
                        <a:rPr kumimoji="0" lang="en-US" sz="2400" b="0" i="0" u="none" strike="noStrike" cap="none" normalizeH="0" baseline="0">
                          <a:ln>
                            <a:noFill/>
                          </a:ln>
                          <a:solidFill>
                            <a:schemeClr val="tx1"/>
                          </a:solidFill>
                          <a:effectLst/>
                          <a:latin typeface="Arial" charset="0"/>
                          <a:cs typeface="Arial" charset="0"/>
                        </a:rPr>
                        <a:t>C</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4440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cs typeface="Arial" charset="0"/>
                        </a:rPr>
                        <a:t>VSV </a:t>
                      </a:r>
                      <a:r>
                        <a:rPr kumimoji="0" lang="en-US" sz="2400" b="0" i="0" u="none" strike="noStrike" cap="none" normalizeH="0" baseline="0" dirty="0" err="1">
                          <a:ln>
                            <a:noFill/>
                          </a:ln>
                          <a:solidFill>
                            <a:schemeClr val="tx1"/>
                          </a:solidFill>
                          <a:effectLst/>
                          <a:latin typeface="Arial" charset="0"/>
                          <a:cs typeface="Arial" charset="0"/>
                        </a:rPr>
                        <a:t>ưa</a:t>
                      </a:r>
                      <a:r>
                        <a:rPr kumimoji="0" lang="en-US" sz="2400" b="0" i="0" u="none" strike="noStrike" cap="none" normalizeH="0" baseline="0" dirty="0">
                          <a:ln>
                            <a:noFill/>
                          </a:ln>
                          <a:solidFill>
                            <a:schemeClr val="tx1"/>
                          </a:solidFill>
                          <a:effectLst/>
                          <a:latin typeface="Arial" charset="0"/>
                          <a:cs typeface="Arial" charset="0"/>
                        </a:rPr>
                        <a:t> </a:t>
                      </a:r>
                      <a:r>
                        <a:rPr kumimoji="0" lang="en-US" sz="2400" b="0" i="0" u="none" strike="noStrike" cap="none" normalizeH="0" baseline="0" dirty="0" err="1">
                          <a:ln>
                            <a:noFill/>
                          </a:ln>
                          <a:solidFill>
                            <a:schemeClr val="tx1"/>
                          </a:solidFill>
                          <a:effectLst/>
                          <a:latin typeface="Arial" charset="0"/>
                          <a:cs typeface="Arial" charset="0"/>
                        </a:rPr>
                        <a:t>siêu</a:t>
                      </a:r>
                      <a:r>
                        <a:rPr kumimoji="0" lang="en-US" sz="2400" b="0" i="0" u="none" strike="noStrike" cap="none" normalizeH="0" baseline="0" dirty="0">
                          <a:ln>
                            <a:noFill/>
                          </a:ln>
                          <a:solidFill>
                            <a:schemeClr val="tx1"/>
                          </a:solidFill>
                          <a:effectLst/>
                          <a:latin typeface="Arial" charset="0"/>
                          <a:cs typeface="Arial" charset="0"/>
                        </a:rPr>
                        <a:t> </a:t>
                      </a:r>
                      <a:r>
                        <a:rPr kumimoji="0" lang="en-US" sz="2400" b="0" i="0" u="none" strike="noStrike" cap="none" normalizeH="0" baseline="0" dirty="0" err="1">
                          <a:ln>
                            <a:noFill/>
                          </a:ln>
                          <a:solidFill>
                            <a:schemeClr val="tx1"/>
                          </a:solidFill>
                          <a:effectLst/>
                          <a:latin typeface="Arial" charset="0"/>
                          <a:cs typeface="Arial" charset="0"/>
                        </a:rPr>
                        <a:t>nhiệt</a:t>
                      </a:r>
                      <a:r>
                        <a:rPr kumimoji="0" lang="en-US" sz="2400" b="0" i="0" u="none" strike="noStrike" cap="none" normalizeH="0" baseline="0" dirty="0">
                          <a:ln>
                            <a:noFill/>
                          </a:ln>
                          <a:solidFill>
                            <a:schemeClr val="tx1"/>
                          </a:solidFill>
                          <a:effectLst/>
                          <a:latin typeface="Arial" charset="0"/>
                          <a:cs typeface="Arial" charset="0"/>
                        </a:rPr>
                        <a:t> </a:t>
                      </a:r>
                      <a:r>
                        <a:rPr kumimoji="0" lang="en-US" sz="2400" b="0" i="0" u="none" strike="noStrike" cap="none" normalizeH="0" baseline="0" dirty="0" err="1">
                          <a:ln>
                            <a:noFill/>
                          </a:ln>
                          <a:solidFill>
                            <a:schemeClr val="tx1"/>
                          </a:solidFill>
                          <a:effectLst/>
                          <a:latin typeface="Arial" charset="0"/>
                          <a:cs typeface="Arial" charset="0"/>
                        </a:rPr>
                        <a:t>cao</a:t>
                      </a:r>
                      <a:r>
                        <a:rPr kumimoji="0" lang="en-US" sz="2400" b="0" i="0" u="none" strike="noStrike" cap="none" normalizeH="0" baseline="0" dirty="0">
                          <a:ln>
                            <a:noFill/>
                          </a:ln>
                          <a:solidFill>
                            <a:schemeClr val="tx1"/>
                          </a:solidFill>
                          <a:effectLst/>
                          <a:latin typeface="Arial" charset="0"/>
                          <a:cs typeface="Arial" charset="0"/>
                        </a:rPr>
                        <a:t> (VK </a:t>
                      </a:r>
                      <a:r>
                        <a:rPr kumimoji="0" lang="en-US" sz="2400" b="0" i="0" u="none" strike="noStrike" cap="none" normalizeH="0" baseline="0" dirty="0" err="1">
                          <a:ln>
                            <a:noFill/>
                          </a:ln>
                          <a:solidFill>
                            <a:schemeClr val="tx1"/>
                          </a:solidFill>
                          <a:effectLst/>
                          <a:latin typeface="Arial" charset="0"/>
                          <a:cs typeface="Arial" charset="0"/>
                        </a:rPr>
                        <a:t>sống</a:t>
                      </a:r>
                      <a:r>
                        <a:rPr kumimoji="0" lang="en-US" sz="2400" b="0" i="0" u="none" strike="noStrike" cap="none" normalizeH="0" baseline="0" dirty="0">
                          <a:ln>
                            <a:noFill/>
                          </a:ln>
                          <a:solidFill>
                            <a:schemeClr val="tx1"/>
                          </a:solidFill>
                          <a:effectLst/>
                          <a:latin typeface="Arial" charset="0"/>
                          <a:cs typeface="Arial" charset="0"/>
                        </a:rPr>
                        <a:t> </a:t>
                      </a:r>
                      <a:r>
                        <a:rPr kumimoji="0" lang="en-US" sz="2400" b="0" i="1" u="sng" strike="noStrike" cap="none" normalizeH="0" baseline="0" dirty="0" err="1">
                          <a:ln>
                            <a:noFill/>
                          </a:ln>
                          <a:solidFill>
                            <a:srgbClr val="660066"/>
                          </a:solidFill>
                          <a:effectLst/>
                          <a:latin typeface="Arial" charset="0"/>
                          <a:cs typeface="Arial" charset="0"/>
                        </a:rPr>
                        <a:t>vùng</a:t>
                      </a:r>
                      <a:r>
                        <a:rPr kumimoji="0" lang="en-US" sz="2400" b="0" i="1" u="sng" strike="noStrike" cap="none" normalizeH="0" baseline="0" dirty="0">
                          <a:ln>
                            <a:noFill/>
                          </a:ln>
                          <a:solidFill>
                            <a:srgbClr val="660066"/>
                          </a:solidFill>
                          <a:effectLst/>
                          <a:latin typeface="Arial" charset="0"/>
                          <a:cs typeface="Arial" charset="0"/>
                        </a:rPr>
                        <a:t> </a:t>
                      </a:r>
                      <a:r>
                        <a:rPr kumimoji="0" lang="en-US" sz="2400" b="0" i="1" u="sng" strike="noStrike" cap="none" normalizeH="0" baseline="0" dirty="0" err="1">
                          <a:ln>
                            <a:noFill/>
                          </a:ln>
                          <a:solidFill>
                            <a:srgbClr val="660066"/>
                          </a:solidFill>
                          <a:effectLst/>
                          <a:latin typeface="Arial" charset="0"/>
                          <a:cs typeface="Arial" charset="0"/>
                        </a:rPr>
                        <a:t>nước</a:t>
                      </a:r>
                      <a:r>
                        <a:rPr kumimoji="0" lang="en-US" sz="2400" b="0" i="1" u="sng" strike="noStrike" cap="none" normalizeH="0" baseline="0" dirty="0">
                          <a:ln>
                            <a:noFill/>
                          </a:ln>
                          <a:solidFill>
                            <a:srgbClr val="660066"/>
                          </a:solidFill>
                          <a:effectLst/>
                          <a:latin typeface="Arial" charset="0"/>
                          <a:cs typeface="Arial" charset="0"/>
                        </a:rPr>
                        <a:t> </a:t>
                      </a:r>
                      <a:r>
                        <a:rPr kumimoji="0" lang="en-US" sz="2400" b="0" i="1" u="sng" strike="noStrike" cap="none" normalizeH="0" baseline="0" dirty="0" err="1">
                          <a:ln>
                            <a:noFill/>
                          </a:ln>
                          <a:solidFill>
                            <a:srgbClr val="660066"/>
                          </a:solidFill>
                          <a:effectLst/>
                          <a:latin typeface="Arial" charset="0"/>
                          <a:cs typeface="Arial" charset="0"/>
                        </a:rPr>
                        <a:t>nóng</a:t>
                      </a:r>
                      <a:r>
                        <a:rPr kumimoji="0" lang="en-US" sz="2400" b="0" i="1" u="sng" strike="noStrike" cap="none" normalizeH="0" baseline="0" dirty="0">
                          <a:ln>
                            <a:noFill/>
                          </a:ln>
                          <a:solidFill>
                            <a:srgbClr val="660066"/>
                          </a:solidFill>
                          <a:effectLst/>
                          <a:latin typeface="Arial" charset="0"/>
                          <a:cs typeface="Arial" charset="0"/>
                        </a:rPr>
                        <a:t>)</a:t>
                      </a:r>
                      <a:r>
                        <a:rPr kumimoji="0" lang="en-US" sz="2400" b="0" i="0" u="none" strike="noStrike" cap="none" normalizeH="0" baseline="0" dirty="0">
                          <a:ln>
                            <a:noFill/>
                          </a:ln>
                          <a:solidFill>
                            <a:schemeClr val="tx1"/>
                          </a:solidFill>
                          <a:effectLst/>
                          <a:latin typeface="Arial" charset="0"/>
                          <a:cs typeface="Arial" charset="0"/>
                        </a:rPr>
                        <a:t> </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cs typeface="Arial" charset="0"/>
                        </a:rPr>
                        <a:t>20 – 40</a:t>
                      </a:r>
                      <a:r>
                        <a:rPr kumimoji="0" lang="en-US" sz="2400" b="0" i="0" u="none" strike="noStrike" cap="none" normalizeH="0" baseline="30000" dirty="0">
                          <a:ln>
                            <a:noFill/>
                          </a:ln>
                          <a:solidFill>
                            <a:schemeClr val="tx1"/>
                          </a:solidFill>
                          <a:effectLst/>
                          <a:latin typeface="Arial" charset="0"/>
                          <a:cs typeface="Arial" charset="0"/>
                        </a:rPr>
                        <a:t>0</a:t>
                      </a:r>
                      <a:r>
                        <a:rPr kumimoji="0" lang="en-US" sz="2400" b="0" i="0" u="none" strike="noStrike" cap="none" normalizeH="0" baseline="0" dirty="0">
                          <a:ln>
                            <a:noFill/>
                          </a:ln>
                          <a:solidFill>
                            <a:schemeClr val="tx1"/>
                          </a:solidFill>
                          <a:effectLst/>
                          <a:latin typeface="Arial" charset="0"/>
                          <a:cs typeface="Arial" charset="0"/>
                        </a:rPr>
                        <a:t>C</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115737" name="Line 25">
            <a:extLst>
              <a:ext uri="{FF2B5EF4-FFF2-40B4-BE49-F238E27FC236}">
                <a16:creationId xmlns:a16="http://schemas.microsoft.com/office/drawing/2014/main" id="{2AA3721B-0CCF-8FA6-82D2-B39E75D42A7A}"/>
              </a:ext>
            </a:extLst>
          </p:cNvPr>
          <p:cNvSpPr>
            <a:spLocks noChangeShapeType="1"/>
          </p:cNvSpPr>
          <p:nvPr/>
        </p:nvSpPr>
        <p:spPr bwMode="auto">
          <a:xfrm>
            <a:off x="6553200" y="2895600"/>
            <a:ext cx="2057400" cy="0"/>
          </a:xfrm>
          <a:prstGeom prst="line">
            <a:avLst/>
          </a:prstGeom>
          <a:noFill/>
          <a:ln w="38100">
            <a:solidFill>
              <a:srgbClr val="800000"/>
            </a:solidFill>
            <a:round/>
            <a:headEnd/>
            <a:tailEnd type="triangle" w="med" len="med"/>
          </a:ln>
          <a:extLst>
            <a:ext uri="{909E8E84-426E-40DD-AFC4-6F175D3DCCD1}">
              <a14:hiddenFill xmlns:a14="http://schemas.microsoft.com/office/drawing/2010/main">
                <a:noFill/>
              </a14:hiddenFill>
            </a:ext>
          </a:extLst>
        </p:spPr>
        <p:txBody>
          <a:bodyPr/>
          <a:lstStyle/>
          <a:p>
            <a:endParaRPr lang="vi-VN"/>
          </a:p>
        </p:txBody>
      </p:sp>
      <p:sp>
        <p:nvSpPr>
          <p:cNvPr id="115738" name="Line 26">
            <a:extLst>
              <a:ext uri="{FF2B5EF4-FFF2-40B4-BE49-F238E27FC236}">
                <a16:creationId xmlns:a16="http://schemas.microsoft.com/office/drawing/2014/main" id="{A943AE36-75FC-6CB4-FCB3-03D6F26C310B}"/>
              </a:ext>
            </a:extLst>
          </p:cNvPr>
          <p:cNvSpPr>
            <a:spLocks noChangeShapeType="1"/>
          </p:cNvSpPr>
          <p:nvPr/>
        </p:nvSpPr>
        <p:spPr bwMode="auto">
          <a:xfrm>
            <a:off x="6477000" y="3733800"/>
            <a:ext cx="1981200" cy="1295400"/>
          </a:xfrm>
          <a:prstGeom prst="line">
            <a:avLst/>
          </a:prstGeom>
          <a:noFill/>
          <a:ln w="38100">
            <a:solidFill>
              <a:srgbClr val="800000"/>
            </a:solidFill>
            <a:round/>
            <a:headEnd/>
            <a:tailEnd type="triangle" w="med" len="med"/>
          </a:ln>
          <a:extLst>
            <a:ext uri="{909E8E84-426E-40DD-AFC4-6F175D3DCCD1}">
              <a14:hiddenFill xmlns:a14="http://schemas.microsoft.com/office/drawing/2010/main">
                <a:noFill/>
              </a14:hiddenFill>
            </a:ext>
          </a:extLst>
        </p:spPr>
        <p:txBody>
          <a:bodyPr/>
          <a:lstStyle/>
          <a:p>
            <a:endParaRPr lang="vi-VN"/>
          </a:p>
        </p:txBody>
      </p:sp>
      <p:sp>
        <p:nvSpPr>
          <p:cNvPr id="115739" name="Line 27">
            <a:extLst>
              <a:ext uri="{FF2B5EF4-FFF2-40B4-BE49-F238E27FC236}">
                <a16:creationId xmlns:a16="http://schemas.microsoft.com/office/drawing/2014/main" id="{145FC859-A257-4C83-2C37-C527ACB37E24}"/>
              </a:ext>
            </a:extLst>
          </p:cNvPr>
          <p:cNvSpPr>
            <a:spLocks noChangeShapeType="1"/>
          </p:cNvSpPr>
          <p:nvPr/>
        </p:nvSpPr>
        <p:spPr bwMode="auto">
          <a:xfrm flipV="1">
            <a:off x="6477000" y="3581400"/>
            <a:ext cx="2057400" cy="838200"/>
          </a:xfrm>
          <a:prstGeom prst="line">
            <a:avLst/>
          </a:prstGeom>
          <a:noFill/>
          <a:ln w="38100">
            <a:solidFill>
              <a:srgbClr val="800000"/>
            </a:solidFill>
            <a:round/>
            <a:headEnd/>
            <a:tailEnd type="triangle" w="med" len="med"/>
          </a:ln>
          <a:extLst>
            <a:ext uri="{909E8E84-426E-40DD-AFC4-6F175D3DCCD1}">
              <a14:hiddenFill xmlns:a14="http://schemas.microsoft.com/office/drawing/2010/main">
                <a:noFill/>
              </a14:hiddenFill>
            </a:ext>
          </a:extLst>
        </p:spPr>
        <p:txBody>
          <a:bodyPr/>
          <a:lstStyle/>
          <a:p>
            <a:endParaRPr lang="vi-VN"/>
          </a:p>
        </p:txBody>
      </p:sp>
      <p:sp>
        <p:nvSpPr>
          <p:cNvPr id="115740" name="Line 28">
            <a:extLst>
              <a:ext uri="{FF2B5EF4-FFF2-40B4-BE49-F238E27FC236}">
                <a16:creationId xmlns:a16="http://schemas.microsoft.com/office/drawing/2014/main" id="{0973F37F-57A0-4082-6911-8973704D8B78}"/>
              </a:ext>
            </a:extLst>
          </p:cNvPr>
          <p:cNvSpPr>
            <a:spLocks noChangeShapeType="1"/>
          </p:cNvSpPr>
          <p:nvPr/>
        </p:nvSpPr>
        <p:spPr bwMode="auto">
          <a:xfrm flipV="1">
            <a:off x="6629400" y="4343400"/>
            <a:ext cx="1828800" cy="609600"/>
          </a:xfrm>
          <a:prstGeom prst="line">
            <a:avLst/>
          </a:prstGeom>
          <a:noFill/>
          <a:ln w="38100">
            <a:solidFill>
              <a:srgbClr val="800000"/>
            </a:solidFill>
            <a:round/>
            <a:headEnd/>
            <a:tailEnd type="triangle" w="med" len="med"/>
          </a:ln>
          <a:extLst>
            <a:ext uri="{909E8E84-426E-40DD-AFC4-6F175D3DCCD1}">
              <a14:hiddenFill xmlns:a14="http://schemas.microsoft.com/office/drawing/2010/main">
                <a:noFill/>
              </a14:hiddenFill>
            </a:ext>
          </a:extLst>
        </p:spPr>
        <p:txBody>
          <a:bodyPr/>
          <a:lstStyle/>
          <a:p>
            <a:endParaRPr lang="vi-VN"/>
          </a:p>
        </p:txBody>
      </p:sp>
    </p:spTree>
    <p:extLst>
      <p:ext uri="{BB962C8B-B14F-4D97-AF65-F5344CB8AC3E}">
        <p14:creationId xmlns:p14="http://schemas.microsoft.com/office/powerpoint/2010/main" val="24325327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15737"/>
                                        </p:tgtEl>
                                        <p:attrNameLst>
                                          <p:attrName>style.visibility</p:attrName>
                                        </p:attrNameLst>
                                      </p:cBhvr>
                                      <p:to>
                                        <p:strVal val="visible"/>
                                      </p:to>
                                    </p:set>
                                    <p:animEffect transition="in" filter="blinds(horizontal)">
                                      <p:cBhvr>
                                        <p:cTn id="7" dur="500"/>
                                        <p:tgtEl>
                                          <p:spTgt spid="11573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15738"/>
                                        </p:tgtEl>
                                        <p:attrNameLst>
                                          <p:attrName>style.visibility</p:attrName>
                                        </p:attrNameLst>
                                      </p:cBhvr>
                                      <p:to>
                                        <p:strVal val="visible"/>
                                      </p:to>
                                    </p:set>
                                    <p:animEffect transition="in" filter="blinds(horizontal)">
                                      <p:cBhvr>
                                        <p:cTn id="12" dur="500"/>
                                        <p:tgtEl>
                                          <p:spTgt spid="11573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15739"/>
                                        </p:tgtEl>
                                        <p:attrNameLst>
                                          <p:attrName>style.visibility</p:attrName>
                                        </p:attrNameLst>
                                      </p:cBhvr>
                                      <p:to>
                                        <p:strVal val="visible"/>
                                      </p:to>
                                    </p:set>
                                    <p:animEffect transition="in" filter="blinds(horizontal)">
                                      <p:cBhvr>
                                        <p:cTn id="17" dur="500"/>
                                        <p:tgtEl>
                                          <p:spTgt spid="11573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115740"/>
                                        </p:tgtEl>
                                        <p:attrNameLst>
                                          <p:attrName>style.visibility</p:attrName>
                                        </p:attrNameLst>
                                      </p:cBhvr>
                                      <p:to>
                                        <p:strVal val="visible"/>
                                      </p:to>
                                    </p:set>
                                    <p:animEffect transition="in" filter="blinds(horizontal)">
                                      <p:cBhvr>
                                        <p:cTn id="22" dur="500"/>
                                        <p:tgtEl>
                                          <p:spTgt spid="1157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15">
            <a:extLst>
              <a:ext uri="{FF2B5EF4-FFF2-40B4-BE49-F238E27FC236}">
                <a16:creationId xmlns:a16="http://schemas.microsoft.com/office/drawing/2014/main" id="{F14C8D45-5806-F6A9-6BF7-29844B83C39F}"/>
              </a:ext>
            </a:extLst>
          </p:cNvPr>
          <p:cNvSpPr>
            <a:spLocks noChangeArrowheads="1"/>
          </p:cNvSpPr>
          <p:nvPr/>
        </p:nvSpPr>
        <p:spPr bwMode="auto">
          <a:xfrm flipV="1">
            <a:off x="1524000" y="6781800"/>
            <a:ext cx="9144000" cy="76200"/>
          </a:xfrm>
          <a:prstGeom prst="rect">
            <a:avLst/>
          </a:prstGeom>
          <a:solidFill>
            <a:srgbClr val="FF0000"/>
          </a:solidFill>
          <a:ln w="9525">
            <a:solidFill>
              <a:srgbClr val="003366"/>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45060" name="Text Box 16">
            <a:extLst>
              <a:ext uri="{FF2B5EF4-FFF2-40B4-BE49-F238E27FC236}">
                <a16:creationId xmlns:a16="http://schemas.microsoft.com/office/drawing/2014/main" id="{2CEB7A94-52BF-E6BC-C4AA-7839D1F750EE}"/>
              </a:ext>
            </a:extLst>
          </p:cNvPr>
          <p:cNvSpPr txBox="1">
            <a:spLocks noChangeArrowheads="1"/>
          </p:cNvSpPr>
          <p:nvPr/>
        </p:nvSpPr>
        <p:spPr bwMode="auto">
          <a:xfrm>
            <a:off x="5334000" y="4495800"/>
            <a:ext cx="1447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vi-VN" sz="2400" b="1">
                <a:solidFill>
                  <a:srgbClr val="000000"/>
                </a:solidFill>
              </a:rPr>
              <a:t> </a:t>
            </a:r>
          </a:p>
        </p:txBody>
      </p:sp>
      <p:sp>
        <p:nvSpPr>
          <p:cNvPr id="45062" name="Rectangle 161">
            <a:extLst>
              <a:ext uri="{FF2B5EF4-FFF2-40B4-BE49-F238E27FC236}">
                <a16:creationId xmlns:a16="http://schemas.microsoft.com/office/drawing/2014/main" id="{7E60DE9E-6814-FC17-10A0-79B2CF1EB639}"/>
              </a:ext>
            </a:extLst>
          </p:cNvPr>
          <p:cNvSpPr>
            <a:spLocks noChangeArrowheads="1"/>
          </p:cNvSpPr>
          <p:nvPr/>
        </p:nvSpPr>
        <p:spPr bwMode="auto">
          <a:xfrm>
            <a:off x="1141433" y="1131627"/>
            <a:ext cx="343715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2.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yếu</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tố</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hoá</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học</a:t>
            </a:r>
            <a:endParaRPr lang="vi-VN" sz="2800" b="1" dirty="0">
              <a:solidFill>
                <a:srgbClr val="FF0000"/>
              </a:solidFill>
              <a:effectLst/>
              <a:latin typeface="Cambria" panose="02040503050406030204" pitchFamily="18" charset="0"/>
              <a:ea typeface="Times New Roman" panose="02020603050405020304" pitchFamily="18" charset="0"/>
              <a:cs typeface="Times New Roman" panose="02020603050405020304" pitchFamily="18" charset="0"/>
            </a:endParaRPr>
          </a:p>
        </p:txBody>
      </p:sp>
      <p:sp>
        <p:nvSpPr>
          <p:cNvPr id="45064" name="Rectangle 7">
            <a:extLst>
              <a:ext uri="{FF2B5EF4-FFF2-40B4-BE49-F238E27FC236}">
                <a16:creationId xmlns:a16="http://schemas.microsoft.com/office/drawing/2014/main" id="{70B25B1D-9F26-E650-9600-7DAE336874B0}"/>
              </a:ext>
            </a:extLst>
          </p:cNvPr>
          <p:cNvSpPr>
            <a:spLocks noChangeArrowheads="1"/>
          </p:cNvSpPr>
          <p:nvPr/>
        </p:nvSpPr>
        <p:spPr bwMode="auto">
          <a:xfrm>
            <a:off x="566738" y="1693207"/>
            <a:ext cx="10290175" cy="3879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vi-VN" sz="2400" b="1" dirty="0">
                <a:solidFill>
                  <a:srgbClr val="000000"/>
                </a:solidFill>
                <a:effectLst/>
                <a:latin typeface="Times New Roman" panose="02020603050405020304" pitchFamily="18" charset="0"/>
                <a:ea typeface="Times New Roman" panose="02020603050405020304" pitchFamily="18" charset="0"/>
              </a:rPr>
              <a:t>a. Chất dinh dưỡng</a:t>
            </a:r>
            <a:endParaRPr lang="vi-VN" sz="2400" dirty="0">
              <a:effectLst/>
              <a:latin typeface="Times New Roman" panose="02020603050405020304" pitchFamily="18" charset="0"/>
              <a:ea typeface="Times New Roman" panose="02020603050405020304" pitchFamily="18" charset="0"/>
            </a:endParaRPr>
          </a:p>
          <a:p>
            <a:pPr algn="just"/>
            <a:r>
              <a:rPr lang="vi-VN" sz="2400" dirty="0">
                <a:solidFill>
                  <a:srgbClr val="000000"/>
                </a:solidFill>
                <a:latin typeface="Times New Roman" panose="02020603050405020304" pitchFamily="18" charset="0"/>
                <a:ea typeface="Times New Roman" panose="02020603050405020304" pitchFamily="18" charset="0"/>
              </a:rPr>
              <a:t>- Các loài sinh vật chỉ có thể tồn tại và sinh sản trong môi trường có các chất dinh dưỡng như protein, lipid, carbohydrate, ion khoáng,...</a:t>
            </a:r>
            <a:endParaRPr lang="vi-VN" sz="2400" dirty="0">
              <a:latin typeface="Times New Roman" panose="02020603050405020304" pitchFamily="18" charset="0"/>
              <a:ea typeface="Times New Roman" panose="02020603050405020304" pitchFamily="18" charset="0"/>
            </a:endParaRPr>
          </a:p>
          <a:p>
            <a:pPr algn="just"/>
            <a:r>
              <a:rPr lang="vi-VN" sz="2400" dirty="0">
                <a:solidFill>
                  <a:srgbClr val="000000"/>
                </a:solidFill>
                <a:latin typeface="Times New Roman" panose="02020603050405020304" pitchFamily="18" charset="0"/>
                <a:ea typeface="Times New Roman" panose="02020603050405020304" pitchFamily="18" charset="0"/>
              </a:rPr>
              <a:t>- Một số vi sinh vật chỉ sinh trưởng được khi có mặt các nhân tố sinh trưởng trong môi trường. </a:t>
            </a:r>
            <a:r>
              <a:rPr lang="vi-VN" sz="2400" b="1" dirty="0">
                <a:solidFill>
                  <a:srgbClr val="000000"/>
                </a:solidFill>
                <a:latin typeface="Times New Roman" panose="02020603050405020304" pitchFamily="18" charset="0"/>
                <a:ea typeface="Times New Roman" panose="02020603050405020304" pitchFamily="18" charset="0"/>
              </a:rPr>
              <a:t>Nhân tố sinh trưởng</a:t>
            </a:r>
            <a:r>
              <a:rPr lang="vi-VN" sz="2400" dirty="0">
                <a:solidFill>
                  <a:srgbClr val="000000"/>
                </a:solidFill>
                <a:latin typeface="Times New Roman" panose="02020603050405020304" pitchFamily="18" charset="0"/>
                <a:ea typeface="Times New Roman" panose="02020603050405020304" pitchFamily="18" charset="0"/>
              </a:rPr>
              <a:t> là những chất cần thiết cho sự sinh trưởng của chúng nhưng với hàm lượng rất ít.</a:t>
            </a:r>
            <a:endParaRPr lang="vi-VN" sz="2400" dirty="0">
              <a:latin typeface="Times New Roman" panose="02020603050405020304" pitchFamily="18" charset="0"/>
              <a:ea typeface="Times New Roman" panose="02020603050405020304" pitchFamily="18" charset="0"/>
            </a:endParaRPr>
          </a:p>
          <a:p>
            <a:pPr algn="just"/>
            <a:r>
              <a:rPr lang="vi-VN" sz="2400" dirty="0">
                <a:solidFill>
                  <a:srgbClr val="000000"/>
                </a:solidFill>
                <a:latin typeface="Times New Roman" panose="02020603050405020304" pitchFamily="18" charset="0"/>
                <a:ea typeface="Times New Roman" panose="02020603050405020304" pitchFamily="18" charset="0"/>
              </a:rPr>
              <a:t>- Dựa vào khả năng tổng hợp các nhân tố sinh trưởng, vi sinh vật được chia thành hai loại:</a:t>
            </a:r>
            <a:endParaRPr lang="vi-VN" sz="2400" dirty="0">
              <a:latin typeface="Times New Roman" panose="02020603050405020304" pitchFamily="18" charset="0"/>
              <a:ea typeface="Times New Roman" panose="02020603050405020304" pitchFamily="18" charset="0"/>
            </a:endParaRPr>
          </a:p>
          <a:p>
            <a:pPr marL="342900" marR="0" lvl="0" indent="-342900" algn="just">
              <a:lnSpc>
                <a:spcPct val="107000"/>
              </a:lnSpc>
              <a:spcBef>
                <a:spcPts val="0"/>
              </a:spcBef>
              <a:spcAft>
                <a:spcPts val="0"/>
              </a:spcAft>
              <a:buSzPts val="1000"/>
              <a:buFont typeface="Symbol" panose="05050102010706020507" pitchFamily="18" charset="2"/>
              <a:buChar char=""/>
              <a:tabLst>
                <a:tab pos="457200" algn="l"/>
              </a:tabLst>
            </a:pPr>
            <a:r>
              <a:rPr lang="en-US" sz="24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Vi </a:t>
            </a:r>
            <a:r>
              <a:rPr lang="en-US" sz="2400" b="1"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sinh</a:t>
            </a:r>
            <a:r>
              <a:rPr lang="en-US" sz="24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2400" b="1"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vật</a:t>
            </a:r>
            <a:r>
              <a:rPr lang="en-US" sz="24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2400" b="1"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khuyết</a:t>
            </a:r>
            <a:r>
              <a:rPr lang="en-US" sz="24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2400" b="1"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dưỡng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không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tự</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tổng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hợp</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các</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nhân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tố</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sinh</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trưởng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vi-VN" sz="20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SzPts val="1000"/>
              <a:buFont typeface="Symbol" panose="05050102010706020507" pitchFamily="18" charset="2"/>
              <a:buChar char=""/>
              <a:tabLst>
                <a:tab pos="457200" algn="l"/>
              </a:tabLst>
            </a:pPr>
            <a:r>
              <a:rPr lang="en-US" sz="24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Vi </a:t>
            </a:r>
            <a:r>
              <a:rPr lang="en-US" sz="2400" b="1"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sinh</a:t>
            </a:r>
            <a:r>
              <a:rPr lang="en-US" sz="24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2400" b="1"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vật</a:t>
            </a:r>
            <a:r>
              <a:rPr lang="en-US" sz="24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2400" b="1"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nguyên</a:t>
            </a:r>
            <a:r>
              <a:rPr lang="en-US" sz="24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2400" b="1"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dưỡng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tự</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tổng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hợp</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các</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nhân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tố</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sinh</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trưởng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vi-VN"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 Box 5">
            <a:extLst>
              <a:ext uri="{FF2B5EF4-FFF2-40B4-BE49-F238E27FC236}">
                <a16:creationId xmlns:a16="http://schemas.microsoft.com/office/drawing/2014/main" id="{50382AE5-E2D3-B1C4-4D71-F8618403EAC4}"/>
              </a:ext>
            </a:extLst>
          </p:cNvPr>
          <p:cNvSpPr txBox="1">
            <a:spLocks noChangeArrowheads="1"/>
          </p:cNvSpPr>
          <p:nvPr/>
        </p:nvSpPr>
        <p:spPr bwMode="auto">
          <a:xfrm>
            <a:off x="252663" y="677781"/>
            <a:ext cx="1131256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vi-VN" sz="2600" b="1" dirty="0">
                <a:solidFill>
                  <a:srgbClr val="CC0000"/>
                </a:solidFill>
              </a:rPr>
              <a:t>III. </a:t>
            </a:r>
            <a:r>
              <a:rPr lang="vi-VN" altLang="vi-VN" sz="2600" b="1" dirty="0">
                <a:solidFill>
                  <a:srgbClr val="CC0000"/>
                </a:solidFill>
              </a:rPr>
              <a:t>CÁC YẾU TỐ ẢNH HƯỞNG ĐẾN SINH TRƯỞNG CỦA VI SINH VẬT</a:t>
            </a:r>
          </a:p>
        </p:txBody>
      </p:sp>
      <p:sp>
        <p:nvSpPr>
          <p:cNvPr id="11" name="WordArt 68">
            <a:extLst>
              <a:ext uri="{FF2B5EF4-FFF2-40B4-BE49-F238E27FC236}">
                <a16:creationId xmlns:a16="http://schemas.microsoft.com/office/drawing/2014/main" id="{6B118E46-10BC-CA99-7A15-A0BFCDF77307}"/>
              </a:ext>
            </a:extLst>
          </p:cNvPr>
          <p:cNvSpPr>
            <a:spLocks noChangeArrowheads="1" noChangeShapeType="1" noTextEdit="1"/>
          </p:cNvSpPr>
          <p:nvPr/>
        </p:nvSpPr>
        <p:spPr bwMode="auto">
          <a:xfrm>
            <a:off x="128336" y="81380"/>
            <a:ext cx="11806989" cy="492125"/>
          </a:xfrm>
          <a:prstGeom prst="rect">
            <a:avLst/>
          </a:prstGeom>
        </p:spPr>
        <p:txBody>
          <a:bodyPr wrap="none" fromWordArt="1">
            <a:prstTxWarp prst="textPlain">
              <a:avLst>
                <a:gd name="adj" fmla="val 50000"/>
              </a:avLst>
            </a:prstTxWarp>
          </a:bodyPr>
          <a:lstStyle/>
          <a:p>
            <a:pPr algn="ctr"/>
            <a:r>
              <a:rPr lang="vi-VN" sz="2000" b="1" kern="10" dirty="0">
                <a:ln w="19050">
                  <a:solidFill>
                    <a:srgbClr val="800000"/>
                  </a:solidFill>
                  <a:round/>
                  <a:headEnd/>
                  <a:tailEnd/>
                </a:ln>
                <a:solidFill>
                  <a:srgbClr val="FF66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BÀI </a:t>
            </a:r>
            <a:r>
              <a:rPr lang="en-US" sz="2000" b="1" kern="10" dirty="0">
                <a:ln w="19050">
                  <a:solidFill>
                    <a:srgbClr val="800000"/>
                  </a:solidFill>
                  <a:round/>
                  <a:headEnd/>
                  <a:tailEnd/>
                </a:ln>
                <a:solidFill>
                  <a:srgbClr val="FF66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21</a:t>
            </a:r>
            <a:r>
              <a:rPr lang="vi-VN" sz="2000" b="1" kern="10" dirty="0">
                <a:ln w="19050">
                  <a:solidFill>
                    <a:srgbClr val="800000"/>
                  </a:solidFill>
                  <a:round/>
                  <a:headEnd/>
                  <a:tailEnd/>
                </a:ln>
                <a:solidFill>
                  <a:srgbClr val="FF66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 </a:t>
            </a:r>
            <a:r>
              <a:rPr lang="en-US" sz="2000" b="1" kern="10" dirty="0">
                <a:ln w="19050">
                  <a:solidFill>
                    <a:srgbClr val="800000"/>
                  </a:solidFill>
                  <a:round/>
                  <a:headEnd/>
                  <a:tailEnd/>
                </a:ln>
                <a:solidFill>
                  <a:srgbClr val="FF66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TRAO ĐỔI CHẤT, </a:t>
            </a:r>
            <a:r>
              <a:rPr lang="vi-VN" sz="2000" b="1" kern="10" dirty="0">
                <a:ln w="19050">
                  <a:solidFill>
                    <a:srgbClr val="800000"/>
                  </a:solidFill>
                  <a:round/>
                  <a:headEnd/>
                  <a:tailEnd/>
                </a:ln>
                <a:solidFill>
                  <a:srgbClr val="FF66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SINH TRƯỞNG VÀ SINH SẢN Ở VI SINH VẬT</a:t>
            </a:r>
          </a:p>
        </p:txBody>
      </p:sp>
    </p:spTree>
    <p:extLst>
      <p:ext uri="{BB962C8B-B14F-4D97-AF65-F5344CB8AC3E}">
        <p14:creationId xmlns:p14="http://schemas.microsoft.com/office/powerpoint/2010/main" val="8120625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15">
            <a:extLst>
              <a:ext uri="{FF2B5EF4-FFF2-40B4-BE49-F238E27FC236}">
                <a16:creationId xmlns:a16="http://schemas.microsoft.com/office/drawing/2014/main" id="{F14C8D45-5806-F6A9-6BF7-29844B83C39F}"/>
              </a:ext>
            </a:extLst>
          </p:cNvPr>
          <p:cNvSpPr>
            <a:spLocks noChangeArrowheads="1"/>
          </p:cNvSpPr>
          <p:nvPr/>
        </p:nvSpPr>
        <p:spPr bwMode="auto">
          <a:xfrm flipV="1">
            <a:off x="1524000" y="6781800"/>
            <a:ext cx="9144000" cy="76200"/>
          </a:xfrm>
          <a:prstGeom prst="rect">
            <a:avLst/>
          </a:prstGeom>
          <a:solidFill>
            <a:srgbClr val="FF0000"/>
          </a:solidFill>
          <a:ln w="9525">
            <a:solidFill>
              <a:srgbClr val="003366"/>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45060" name="Text Box 16">
            <a:extLst>
              <a:ext uri="{FF2B5EF4-FFF2-40B4-BE49-F238E27FC236}">
                <a16:creationId xmlns:a16="http://schemas.microsoft.com/office/drawing/2014/main" id="{2CEB7A94-52BF-E6BC-C4AA-7839D1F750EE}"/>
              </a:ext>
            </a:extLst>
          </p:cNvPr>
          <p:cNvSpPr txBox="1">
            <a:spLocks noChangeArrowheads="1"/>
          </p:cNvSpPr>
          <p:nvPr/>
        </p:nvSpPr>
        <p:spPr bwMode="auto">
          <a:xfrm>
            <a:off x="5334000" y="4495800"/>
            <a:ext cx="1447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vi-VN" sz="2400" b="1">
                <a:solidFill>
                  <a:srgbClr val="000000"/>
                </a:solidFill>
              </a:rPr>
              <a:t> </a:t>
            </a:r>
          </a:p>
        </p:txBody>
      </p:sp>
      <p:sp>
        <p:nvSpPr>
          <p:cNvPr id="45062" name="Rectangle 161">
            <a:extLst>
              <a:ext uri="{FF2B5EF4-FFF2-40B4-BE49-F238E27FC236}">
                <a16:creationId xmlns:a16="http://schemas.microsoft.com/office/drawing/2014/main" id="{7E60DE9E-6814-FC17-10A0-79B2CF1EB639}"/>
              </a:ext>
            </a:extLst>
          </p:cNvPr>
          <p:cNvSpPr>
            <a:spLocks noChangeArrowheads="1"/>
          </p:cNvSpPr>
          <p:nvPr/>
        </p:nvSpPr>
        <p:spPr bwMode="auto">
          <a:xfrm>
            <a:off x="1141433" y="1131627"/>
            <a:ext cx="343715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1.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yếu</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tố</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hoá</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học</a:t>
            </a:r>
            <a:endParaRPr lang="vi-VN" sz="2800" b="1" dirty="0">
              <a:solidFill>
                <a:srgbClr val="FF0000"/>
              </a:solidFill>
              <a:effectLst/>
              <a:latin typeface="Cambria" panose="02040503050406030204" pitchFamily="18" charset="0"/>
              <a:ea typeface="Times New Roman" panose="02020603050405020304" pitchFamily="18" charset="0"/>
              <a:cs typeface="Times New Roman" panose="02020603050405020304" pitchFamily="18" charset="0"/>
            </a:endParaRPr>
          </a:p>
        </p:txBody>
      </p:sp>
      <p:sp>
        <p:nvSpPr>
          <p:cNvPr id="45064" name="Rectangle 7">
            <a:extLst>
              <a:ext uri="{FF2B5EF4-FFF2-40B4-BE49-F238E27FC236}">
                <a16:creationId xmlns:a16="http://schemas.microsoft.com/office/drawing/2014/main" id="{70B25B1D-9F26-E650-9600-7DAE336874B0}"/>
              </a:ext>
            </a:extLst>
          </p:cNvPr>
          <p:cNvSpPr>
            <a:spLocks noChangeArrowheads="1"/>
          </p:cNvSpPr>
          <p:nvPr/>
        </p:nvSpPr>
        <p:spPr bwMode="auto">
          <a:xfrm>
            <a:off x="566738" y="1693207"/>
            <a:ext cx="102901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a:spcBef>
                <a:spcPts val="0"/>
              </a:spcBef>
              <a:spcAft>
                <a:spcPts val="0"/>
              </a:spcAft>
            </a:pPr>
            <a:r>
              <a:rPr lang="vi-VN" sz="2400" b="1" dirty="0">
                <a:solidFill>
                  <a:srgbClr val="000000"/>
                </a:solidFill>
                <a:effectLst/>
                <a:latin typeface="Times New Roman" panose="02020603050405020304" pitchFamily="18" charset="0"/>
                <a:ea typeface="Times New Roman" panose="02020603050405020304" pitchFamily="18" charset="0"/>
              </a:rPr>
              <a:t>b. Chất ức chế</a:t>
            </a:r>
            <a:endParaRPr lang="vi-VN" sz="2400" dirty="0">
              <a:effectLst/>
              <a:latin typeface="Times New Roman" panose="02020603050405020304" pitchFamily="18" charset="0"/>
              <a:ea typeface="Times New Roman" panose="02020603050405020304" pitchFamily="18" charset="0"/>
            </a:endParaRPr>
          </a:p>
        </p:txBody>
      </p:sp>
      <p:sp>
        <p:nvSpPr>
          <p:cNvPr id="10" name="Text Box 5">
            <a:extLst>
              <a:ext uri="{FF2B5EF4-FFF2-40B4-BE49-F238E27FC236}">
                <a16:creationId xmlns:a16="http://schemas.microsoft.com/office/drawing/2014/main" id="{50382AE5-E2D3-B1C4-4D71-F8618403EAC4}"/>
              </a:ext>
            </a:extLst>
          </p:cNvPr>
          <p:cNvSpPr txBox="1">
            <a:spLocks noChangeArrowheads="1"/>
          </p:cNvSpPr>
          <p:nvPr/>
        </p:nvSpPr>
        <p:spPr bwMode="auto">
          <a:xfrm>
            <a:off x="252663" y="677781"/>
            <a:ext cx="1131256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vi-VN" sz="2600" b="1" dirty="0">
                <a:solidFill>
                  <a:srgbClr val="CC0000"/>
                </a:solidFill>
              </a:rPr>
              <a:t>III. </a:t>
            </a:r>
            <a:r>
              <a:rPr lang="vi-VN" altLang="vi-VN" sz="2600" b="1" dirty="0">
                <a:solidFill>
                  <a:srgbClr val="CC0000"/>
                </a:solidFill>
              </a:rPr>
              <a:t>CÁC YẾU TỐ ẢNH HƯỞNG ĐẾN SINH TRƯỞNG CỦA VI SINH VẬT</a:t>
            </a:r>
          </a:p>
        </p:txBody>
      </p:sp>
      <p:sp>
        <p:nvSpPr>
          <p:cNvPr id="11" name="WordArt 68">
            <a:extLst>
              <a:ext uri="{FF2B5EF4-FFF2-40B4-BE49-F238E27FC236}">
                <a16:creationId xmlns:a16="http://schemas.microsoft.com/office/drawing/2014/main" id="{6B118E46-10BC-CA99-7A15-A0BFCDF77307}"/>
              </a:ext>
            </a:extLst>
          </p:cNvPr>
          <p:cNvSpPr>
            <a:spLocks noChangeArrowheads="1" noChangeShapeType="1" noTextEdit="1"/>
          </p:cNvSpPr>
          <p:nvPr/>
        </p:nvSpPr>
        <p:spPr bwMode="auto">
          <a:xfrm>
            <a:off x="128336" y="81380"/>
            <a:ext cx="11806989" cy="492125"/>
          </a:xfrm>
          <a:prstGeom prst="rect">
            <a:avLst/>
          </a:prstGeom>
        </p:spPr>
        <p:txBody>
          <a:bodyPr wrap="none" fromWordArt="1">
            <a:prstTxWarp prst="textPlain">
              <a:avLst>
                <a:gd name="adj" fmla="val 50000"/>
              </a:avLst>
            </a:prstTxWarp>
          </a:bodyPr>
          <a:lstStyle/>
          <a:p>
            <a:pPr algn="ctr"/>
            <a:r>
              <a:rPr lang="vi-VN" sz="2000" b="1" kern="10" dirty="0">
                <a:ln w="19050">
                  <a:solidFill>
                    <a:srgbClr val="800000"/>
                  </a:solidFill>
                  <a:round/>
                  <a:headEnd/>
                  <a:tailEnd/>
                </a:ln>
                <a:solidFill>
                  <a:srgbClr val="FF66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BÀI </a:t>
            </a:r>
            <a:r>
              <a:rPr lang="en-US" sz="2000" b="1" kern="10" dirty="0">
                <a:ln w="19050">
                  <a:solidFill>
                    <a:srgbClr val="800000"/>
                  </a:solidFill>
                  <a:round/>
                  <a:headEnd/>
                  <a:tailEnd/>
                </a:ln>
                <a:solidFill>
                  <a:srgbClr val="FF66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21</a:t>
            </a:r>
            <a:r>
              <a:rPr lang="vi-VN" sz="2000" b="1" kern="10" dirty="0">
                <a:ln w="19050">
                  <a:solidFill>
                    <a:srgbClr val="800000"/>
                  </a:solidFill>
                  <a:round/>
                  <a:headEnd/>
                  <a:tailEnd/>
                </a:ln>
                <a:solidFill>
                  <a:srgbClr val="FF66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 </a:t>
            </a:r>
            <a:r>
              <a:rPr lang="en-US" sz="2000" b="1" kern="10" dirty="0">
                <a:ln w="19050">
                  <a:solidFill>
                    <a:srgbClr val="800000"/>
                  </a:solidFill>
                  <a:round/>
                  <a:headEnd/>
                  <a:tailEnd/>
                </a:ln>
                <a:solidFill>
                  <a:srgbClr val="FF66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TRAO ĐỔI CHẤT, </a:t>
            </a:r>
            <a:r>
              <a:rPr lang="vi-VN" sz="2000" b="1" kern="10" dirty="0">
                <a:ln w="19050">
                  <a:solidFill>
                    <a:srgbClr val="800000"/>
                  </a:solidFill>
                  <a:round/>
                  <a:headEnd/>
                  <a:tailEnd/>
                </a:ln>
                <a:solidFill>
                  <a:srgbClr val="FF66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SINH TRƯỞNG VÀ SINH SẢN Ở VI SINH VẬT</a:t>
            </a:r>
          </a:p>
        </p:txBody>
      </p:sp>
      <p:graphicFrame>
        <p:nvGraphicFramePr>
          <p:cNvPr id="4" name="Table 3">
            <a:extLst>
              <a:ext uri="{FF2B5EF4-FFF2-40B4-BE49-F238E27FC236}">
                <a16:creationId xmlns:a16="http://schemas.microsoft.com/office/drawing/2014/main" id="{C738ABC4-D2A3-8846-2365-3C6ADC3F579D}"/>
              </a:ext>
            </a:extLst>
          </p:cNvPr>
          <p:cNvGraphicFramePr>
            <a:graphicFrameLocks noGrp="1"/>
          </p:cNvGraphicFramePr>
          <p:nvPr>
            <p:extLst>
              <p:ext uri="{D42A27DB-BD31-4B8C-83A1-F6EECF244321}">
                <p14:modId xmlns:p14="http://schemas.microsoft.com/office/powerpoint/2010/main" val="652961025"/>
              </p:ext>
            </p:extLst>
          </p:nvPr>
        </p:nvGraphicFramePr>
        <p:xfrm>
          <a:off x="254669" y="2147116"/>
          <a:ext cx="11682662" cy="4672784"/>
        </p:xfrm>
        <a:graphic>
          <a:graphicData uri="http://schemas.openxmlformats.org/drawingml/2006/table">
            <a:tbl>
              <a:tblPr firstRow="1" firstCol="1" bandRow="1">
                <a:tableStyleId>{5C22544A-7EE6-4342-B048-85BDC9FD1C3A}</a:tableStyleId>
              </a:tblPr>
              <a:tblGrid>
                <a:gridCol w="3176361">
                  <a:extLst>
                    <a:ext uri="{9D8B030D-6E8A-4147-A177-3AD203B41FA5}">
                      <a16:colId xmlns:a16="http://schemas.microsoft.com/office/drawing/2014/main" val="2532563203"/>
                    </a:ext>
                  </a:extLst>
                </a:gridCol>
                <a:gridCol w="4101253">
                  <a:extLst>
                    <a:ext uri="{9D8B030D-6E8A-4147-A177-3AD203B41FA5}">
                      <a16:colId xmlns:a16="http://schemas.microsoft.com/office/drawing/2014/main" val="2525108506"/>
                    </a:ext>
                  </a:extLst>
                </a:gridCol>
                <a:gridCol w="4405048">
                  <a:extLst>
                    <a:ext uri="{9D8B030D-6E8A-4147-A177-3AD203B41FA5}">
                      <a16:colId xmlns:a16="http://schemas.microsoft.com/office/drawing/2014/main" val="1503967174"/>
                    </a:ext>
                  </a:extLst>
                </a:gridCol>
              </a:tblGrid>
              <a:tr h="181372">
                <a:tc>
                  <a:txBody>
                    <a:bodyPr/>
                    <a:lstStyle/>
                    <a:p>
                      <a:pPr marL="0" marR="0" algn="ctr">
                        <a:lnSpc>
                          <a:spcPct val="107000"/>
                        </a:lnSpc>
                        <a:spcBef>
                          <a:spcPts val="0"/>
                        </a:spcBef>
                        <a:spcAft>
                          <a:spcPts val="0"/>
                        </a:spcAft>
                      </a:pPr>
                      <a:r>
                        <a:rPr lang="en-US" sz="2000">
                          <a:effectLst/>
                          <a:latin typeface="Times New Roman" panose="02020603050405020304" pitchFamily="18" charset="0"/>
                          <a:cs typeface="Times New Roman" panose="02020603050405020304" pitchFamily="18" charset="0"/>
                        </a:rPr>
                        <a:t>Chất hoá học</a:t>
                      </a:r>
                      <a:endParaRPr lang="vi-V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8420" marR="8420" marT="8420" marB="8420" anchor="ctr"/>
                </a:tc>
                <a:tc>
                  <a:txBody>
                    <a:bodyPr/>
                    <a:lstStyle/>
                    <a:p>
                      <a:pPr marL="0" marR="0" algn="ctr">
                        <a:lnSpc>
                          <a:spcPct val="107000"/>
                        </a:lnSpc>
                        <a:spcBef>
                          <a:spcPts val="0"/>
                        </a:spcBef>
                        <a:spcAft>
                          <a:spcPts val="0"/>
                        </a:spcAft>
                      </a:pPr>
                      <a:r>
                        <a:rPr lang="en-US" sz="2000">
                          <a:effectLst/>
                          <a:latin typeface="Times New Roman" panose="02020603050405020304" pitchFamily="18" charset="0"/>
                          <a:cs typeface="Times New Roman" panose="02020603050405020304" pitchFamily="18" charset="0"/>
                        </a:rPr>
                        <a:t>Ảnh hưởng</a:t>
                      </a:r>
                      <a:endParaRPr lang="vi-V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8420" marR="8420" marT="8420" marB="8420" anchor="ctr"/>
                </a:tc>
                <a:tc>
                  <a:txBody>
                    <a:bodyPr/>
                    <a:lstStyle/>
                    <a:p>
                      <a:pPr marL="0" marR="0" algn="ctr">
                        <a:lnSpc>
                          <a:spcPct val="107000"/>
                        </a:lnSpc>
                        <a:spcBef>
                          <a:spcPts val="0"/>
                        </a:spcBef>
                        <a:spcAft>
                          <a:spcPts val="0"/>
                        </a:spcAft>
                      </a:pPr>
                      <a:r>
                        <a:rPr lang="en-US" sz="2000">
                          <a:effectLst/>
                          <a:latin typeface="Times New Roman" panose="02020603050405020304" pitchFamily="18" charset="0"/>
                          <a:cs typeface="Times New Roman" panose="02020603050405020304" pitchFamily="18" charset="0"/>
                        </a:rPr>
                        <a:t>Ứng dụng</a:t>
                      </a:r>
                      <a:endParaRPr lang="vi-V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8420" marR="8420" marT="8420" marB="8420" anchor="ctr"/>
                </a:tc>
                <a:extLst>
                  <a:ext uri="{0D108BD9-81ED-4DB2-BD59-A6C34878D82A}">
                    <a16:rowId xmlns:a16="http://schemas.microsoft.com/office/drawing/2014/main" val="3911657027"/>
                  </a:ext>
                </a:extLst>
              </a:tr>
              <a:tr h="354379">
                <a:tc>
                  <a:txBody>
                    <a:bodyPr/>
                    <a:lstStyle/>
                    <a:p>
                      <a:pPr marL="0" marR="0" algn="just">
                        <a:lnSpc>
                          <a:spcPct val="107000"/>
                        </a:lnSpc>
                        <a:spcBef>
                          <a:spcPts val="0"/>
                        </a:spcBef>
                        <a:spcAft>
                          <a:spcPts val="0"/>
                        </a:spcAft>
                      </a:pPr>
                      <a:r>
                        <a:rPr lang="en-US" sz="2000">
                          <a:effectLst/>
                          <a:latin typeface="Times New Roman" panose="02020603050405020304" pitchFamily="18" charset="0"/>
                          <a:cs typeface="Times New Roman" panose="02020603050405020304" pitchFamily="18" charset="0"/>
                        </a:rPr>
                        <a:t>Các hợp chất phenol</a:t>
                      </a:r>
                      <a:endParaRPr lang="vi-V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8420" marR="8420" marT="8420" marB="8420" anchor="ctr"/>
                </a:tc>
                <a:tc>
                  <a:txBody>
                    <a:bodyPr/>
                    <a:lstStyle/>
                    <a:p>
                      <a:pPr marL="0" marR="0" algn="just">
                        <a:lnSpc>
                          <a:spcPct val="107000"/>
                        </a:lnSpc>
                        <a:spcBef>
                          <a:spcPts val="0"/>
                        </a:spcBef>
                        <a:spcAft>
                          <a:spcPts val="0"/>
                        </a:spcAft>
                      </a:pPr>
                      <a:r>
                        <a:rPr lang="en-US" sz="2000">
                          <a:effectLst/>
                          <a:latin typeface="Times New Roman" panose="02020603050405020304" pitchFamily="18" charset="0"/>
                          <a:cs typeface="Times New Roman" panose="02020603050405020304" pitchFamily="18" charset="0"/>
                        </a:rPr>
                        <a:t>Biến tính protein, màng tế bào</a:t>
                      </a:r>
                      <a:endParaRPr lang="vi-V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8420" marR="8420" marT="8420" marB="8420" anchor="ctr"/>
                </a:tc>
                <a:tc>
                  <a:txBody>
                    <a:bodyPr/>
                    <a:lstStyle/>
                    <a:p>
                      <a:pPr marL="0" marR="0" algn="just">
                        <a:lnSpc>
                          <a:spcPct val="107000"/>
                        </a:lnSpc>
                        <a:spcBef>
                          <a:spcPts val="0"/>
                        </a:spcBef>
                        <a:spcAft>
                          <a:spcPts val="0"/>
                        </a:spcAft>
                      </a:pPr>
                      <a:r>
                        <a:rPr lang="en-US" sz="2000">
                          <a:effectLst/>
                          <a:latin typeface="Times New Roman" panose="02020603050405020304" pitchFamily="18" charset="0"/>
                          <a:cs typeface="Times New Roman" panose="02020603050405020304" pitchFamily="18" charset="0"/>
                        </a:rPr>
                        <a:t>Khử trùng phòng thí nghiệm, bệnh viện</a:t>
                      </a:r>
                      <a:endParaRPr lang="vi-V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8420" marR="8420" marT="8420" marB="8420" anchor="ctr"/>
                </a:tc>
                <a:extLst>
                  <a:ext uri="{0D108BD9-81ED-4DB2-BD59-A6C34878D82A}">
                    <a16:rowId xmlns:a16="http://schemas.microsoft.com/office/drawing/2014/main" val="3847291067"/>
                  </a:ext>
                </a:extLst>
              </a:tr>
              <a:tr h="700393">
                <a:tc>
                  <a:txBody>
                    <a:bodyPr/>
                    <a:lstStyle/>
                    <a:p>
                      <a:pPr marL="0" marR="0" algn="just">
                        <a:lnSpc>
                          <a:spcPct val="107000"/>
                        </a:lnSpc>
                        <a:spcBef>
                          <a:spcPts val="0"/>
                        </a:spcBef>
                        <a:spcAft>
                          <a:spcPts val="0"/>
                        </a:spcAft>
                      </a:pPr>
                      <a:r>
                        <a:rPr lang="en-US" sz="2000">
                          <a:effectLst/>
                          <a:latin typeface="Times New Roman" panose="02020603050405020304" pitchFamily="18" charset="0"/>
                          <a:cs typeface="Times New Roman" panose="02020603050405020304" pitchFamily="18" charset="0"/>
                        </a:rPr>
                        <a:t>Các loại cồn (ethanol, izopropanol 70% đến 80%)</a:t>
                      </a:r>
                      <a:endParaRPr lang="vi-V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8420" marR="8420" marT="8420" marB="8420" anchor="ctr"/>
                </a:tc>
                <a:tc>
                  <a:txBody>
                    <a:bodyPr/>
                    <a:lstStyle/>
                    <a:p>
                      <a:pPr marL="0" marR="0" algn="just">
                        <a:lnSpc>
                          <a:spcPct val="107000"/>
                        </a:lnSpc>
                        <a:spcBef>
                          <a:spcPts val="0"/>
                        </a:spcBef>
                        <a:spcAft>
                          <a:spcPts val="0"/>
                        </a:spcAft>
                      </a:pPr>
                      <a:r>
                        <a:rPr lang="en-US" sz="2000">
                          <a:effectLst/>
                          <a:latin typeface="Times New Roman" panose="02020603050405020304" pitchFamily="18" charset="0"/>
                          <a:cs typeface="Times New Roman" panose="02020603050405020304" pitchFamily="18" charset="0"/>
                        </a:rPr>
                        <a:t>Làm biến tính protein, ngăn cản các chất qua màng tế bào</a:t>
                      </a:r>
                      <a:endParaRPr lang="vi-V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8420" marR="8420" marT="8420" marB="8420" anchor="ctr"/>
                </a:tc>
                <a:tc>
                  <a:txBody>
                    <a:bodyPr/>
                    <a:lstStyle/>
                    <a:p>
                      <a:pPr marL="0" marR="0" algn="just">
                        <a:lnSpc>
                          <a:spcPct val="107000"/>
                        </a:lnSpc>
                        <a:spcBef>
                          <a:spcPts val="0"/>
                        </a:spcBef>
                        <a:spcAft>
                          <a:spcPts val="0"/>
                        </a:spcAft>
                      </a:pPr>
                      <a:r>
                        <a:rPr lang="en-US" sz="2000">
                          <a:effectLst/>
                          <a:latin typeface="Times New Roman" panose="02020603050405020304" pitchFamily="18" charset="0"/>
                          <a:cs typeface="Times New Roman" panose="02020603050405020304" pitchFamily="18" charset="0"/>
                        </a:rPr>
                        <a:t>Thanh trùng trong y tế và phòng thí nghiệm</a:t>
                      </a:r>
                      <a:endParaRPr lang="vi-V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8420" marR="8420" marT="8420" marB="8420" anchor="ctr"/>
                </a:tc>
                <a:extLst>
                  <a:ext uri="{0D108BD9-81ED-4DB2-BD59-A6C34878D82A}">
                    <a16:rowId xmlns:a16="http://schemas.microsoft.com/office/drawing/2014/main" val="988699278"/>
                  </a:ext>
                </a:extLst>
              </a:tr>
              <a:tr h="354379">
                <a:tc>
                  <a:txBody>
                    <a:bodyPr/>
                    <a:lstStyle/>
                    <a:p>
                      <a:pPr marL="0" marR="0" algn="just">
                        <a:lnSpc>
                          <a:spcPct val="107000"/>
                        </a:lnSpc>
                        <a:spcBef>
                          <a:spcPts val="0"/>
                        </a:spcBef>
                        <a:spcAft>
                          <a:spcPts val="0"/>
                        </a:spcAft>
                      </a:pPr>
                      <a:r>
                        <a:rPr lang="en-US" sz="2000">
                          <a:effectLst/>
                          <a:latin typeface="Times New Roman" panose="02020603050405020304" pitchFamily="18" charset="0"/>
                          <a:cs typeface="Times New Roman" panose="02020603050405020304" pitchFamily="18" charset="0"/>
                        </a:rPr>
                        <a:t>Iodine, rượu iodine (2%)</a:t>
                      </a:r>
                      <a:endParaRPr lang="vi-V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8420" marR="8420" marT="8420" marB="8420" anchor="ctr"/>
                </a:tc>
                <a:tc>
                  <a:txBody>
                    <a:bodyPr/>
                    <a:lstStyle/>
                    <a:p>
                      <a:pPr marL="0" marR="0" algn="just">
                        <a:lnSpc>
                          <a:spcPct val="107000"/>
                        </a:lnSpc>
                        <a:spcBef>
                          <a:spcPts val="0"/>
                        </a:spcBef>
                        <a:spcAft>
                          <a:spcPts val="0"/>
                        </a:spcAft>
                      </a:pPr>
                      <a:r>
                        <a:rPr lang="en-US" sz="2000">
                          <a:effectLst/>
                          <a:latin typeface="Times New Roman" panose="02020603050405020304" pitchFamily="18" charset="0"/>
                          <a:cs typeface="Times New Roman" panose="02020603050405020304" pitchFamily="18" charset="0"/>
                        </a:rPr>
                        <a:t>Oxy hoá các thành phần tế bào</a:t>
                      </a:r>
                      <a:endParaRPr lang="vi-V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8420" marR="8420" marT="8420" marB="8420" anchor="ctr"/>
                </a:tc>
                <a:tc>
                  <a:txBody>
                    <a:bodyPr/>
                    <a:lstStyle/>
                    <a:p>
                      <a:pPr marL="0" marR="0" algn="just">
                        <a:lnSpc>
                          <a:spcPct val="107000"/>
                        </a:lnSpc>
                        <a:spcBef>
                          <a:spcPts val="0"/>
                        </a:spcBef>
                        <a:spcAft>
                          <a:spcPts val="0"/>
                        </a:spcAft>
                      </a:pPr>
                      <a:r>
                        <a:rPr lang="en-US" sz="2000">
                          <a:effectLst/>
                          <a:latin typeface="Times New Roman" panose="02020603050405020304" pitchFamily="18" charset="0"/>
                          <a:cs typeface="Times New Roman" panose="02020603050405020304" pitchFamily="18" charset="0"/>
                        </a:rPr>
                        <a:t>Diệt khuẩn trên da, tẩy trùng trong bệnh viện</a:t>
                      </a:r>
                      <a:endParaRPr lang="vi-V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8420" marR="8420" marT="8420" marB="8420" anchor="ctr"/>
                </a:tc>
                <a:extLst>
                  <a:ext uri="{0D108BD9-81ED-4DB2-BD59-A6C34878D82A}">
                    <a16:rowId xmlns:a16="http://schemas.microsoft.com/office/drawing/2014/main" val="1824450042"/>
                  </a:ext>
                </a:extLst>
              </a:tr>
              <a:tr h="527386">
                <a:tc>
                  <a:txBody>
                    <a:bodyPr/>
                    <a:lstStyle/>
                    <a:p>
                      <a:pPr marL="0" marR="0" algn="just">
                        <a:lnSpc>
                          <a:spcPct val="107000"/>
                        </a:lnSpc>
                        <a:spcBef>
                          <a:spcPts val="0"/>
                        </a:spcBef>
                        <a:spcAft>
                          <a:spcPts val="0"/>
                        </a:spcAft>
                      </a:pPr>
                      <a:r>
                        <a:rPr lang="en-US" sz="2000">
                          <a:effectLst/>
                          <a:latin typeface="Times New Roman" panose="02020603050405020304" pitchFamily="18" charset="0"/>
                          <a:cs typeface="Times New Roman" panose="02020603050405020304" pitchFamily="18" charset="0"/>
                        </a:rPr>
                        <a:t>Clo (cloramin, natri hypiclorid)</a:t>
                      </a:r>
                      <a:endParaRPr lang="vi-V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8420" marR="8420" marT="8420" marB="8420" anchor="ctr"/>
                </a:tc>
                <a:tc>
                  <a:txBody>
                    <a:bodyPr/>
                    <a:lstStyle/>
                    <a:p>
                      <a:pPr marL="0" marR="0" algn="just">
                        <a:lnSpc>
                          <a:spcPct val="107000"/>
                        </a:lnSpc>
                        <a:spcBef>
                          <a:spcPts val="0"/>
                        </a:spcBef>
                        <a:spcAft>
                          <a:spcPts val="0"/>
                        </a:spcAft>
                      </a:pPr>
                      <a:r>
                        <a:rPr lang="en-US" sz="2000">
                          <a:effectLst/>
                          <a:latin typeface="Times New Roman" panose="02020603050405020304" pitchFamily="18" charset="0"/>
                          <a:cs typeface="Times New Roman" panose="02020603050405020304" pitchFamily="18" charset="0"/>
                        </a:rPr>
                        <a:t>Oxy hoá mạnh các thành phần tế bào</a:t>
                      </a:r>
                      <a:endParaRPr lang="vi-V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8420" marR="8420" marT="8420" marB="8420" anchor="ctr"/>
                </a:tc>
                <a:tc>
                  <a:txBody>
                    <a:bodyPr/>
                    <a:lstStyle/>
                    <a:p>
                      <a:pPr marL="0" marR="0" algn="just">
                        <a:lnSpc>
                          <a:spcPct val="107000"/>
                        </a:lnSpc>
                        <a:spcBef>
                          <a:spcPts val="0"/>
                        </a:spcBef>
                        <a:spcAft>
                          <a:spcPts val="0"/>
                        </a:spcAft>
                      </a:pPr>
                      <a:r>
                        <a:rPr lang="en-US" sz="2000">
                          <a:effectLst/>
                          <a:latin typeface="Times New Roman" panose="02020603050405020304" pitchFamily="18" charset="0"/>
                          <a:cs typeface="Times New Roman" panose="02020603050405020304" pitchFamily="18" charset="0"/>
                        </a:rPr>
                        <a:t>Thanh trùng nước máy, nước bể bơi, công nghiệp thực phẩm</a:t>
                      </a:r>
                      <a:endParaRPr lang="vi-V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8420" marR="8420" marT="8420" marB="8420" anchor="ctr"/>
                </a:tc>
                <a:extLst>
                  <a:ext uri="{0D108BD9-81ED-4DB2-BD59-A6C34878D82A}">
                    <a16:rowId xmlns:a16="http://schemas.microsoft.com/office/drawing/2014/main" val="3230187034"/>
                  </a:ext>
                </a:extLst>
              </a:tr>
              <a:tr h="354379">
                <a:tc>
                  <a:txBody>
                    <a:bodyPr/>
                    <a:lstStyle/>
                    <a:p>
                      <a:pPr marL="0" marR="0" algn="just">
                        <a:lnSpc>
                          <a:spcPct val="107000"/>
                        </a:lnSpc>
                        <a:spcBef>
                          <a:spcPts val="0"/>
                        </a:spcBef>
                        <a:spcAft>
                          <a:spcPts val="0"/>
                        </a:spcAft>
                      </a:pPr>
                      <a:r>
                        <a:rPr lang="en-US" sz="2000">
                          <a:effectLst/>
                          <a:latin typeface="Times New Roman" panose="02020603050405020304" pitchFamily="18" charset="0"/>
                          <a:cs typeface="Times New Roman" panose="02020603050405020304" pitchFamily="18" charset="0"/>
                        </a:rPr>
                        <a:t>Hợp chất kim loại nặng </a:t>
                      </a:r>
                      <a:endParaRPr lang="vi-V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8420" marR="8420" marT="8420" marB="8420" anchor="ctr"/>
                </a:tc>
                <a:tc>
                  <a:txBody>
                    <a:bodyPr/>
                    <a:lstStyle/>
                    <a:p>
                      <a:pPr marL="0" marR="0" algn="just">
                        <a:lnSpc>
                          <a:spcPct val="107000"/>
                        </a:lnSpc>
                        <a:spcBef>
                          <a:spcPts val="0"/>
                        </a:spcBef>
                        <a:spcAft>
                          <a:spcPts val="0"/>
                        </a:spcAft>
                      </a:pPr>
                      <a:r>
                        <a:rPr lang="en-US" sz="2000">
                          <a:effectLst/>
                          <a:latin typeface="Times New Roman" panose="02020603050405020304" pitchFamily="18" charset="0"/>
                          <a:cs typeface="Times New Roman" panose="02020603050405020304" pitchFamily="18" charset="0"/>
                        </a:rPr>
                        <a:t>Làm bất hoạt các protein</a:t>
                      </a:r>
                      <a:endParaRPr lang="vi-V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8420" marR="8420" marT="8420" marB="8420" anchor="ctr"/>
                </a:tc>
                <a:tc>
                  <a:txBody>
                    <a:bodyPr/>
                    <a:lstStyle/>
                    <a:p>
                      <a:pPr marL="0" marR="0" algn="just">
                        <a:lnSpc>
                          <a:spcPct val="107000"/>
                        </a:lnSpc>
                        <a:spcBef>
                          <a:spcPts val="0"/>
                        </a:spcBef>
                        <a:spcAft>
                          <a:spcPts val="0"/>
                        </a:spcAft>
                      </a:pPr>
                      <a:r>
                        <a:rPr lang="en-US" sz="2000">
                          <a:effectLst/>
                          <a:latin typeface="Times New Roman" panose="02020603050405020304" pitchFamily="18" charset="0"/>
                          <a:cs typeface="Times New Roman" panose="02020603050405020304" pitchFamily="18" charset="0"/>
                        </a:rPr>
                        <a:t>Diệt bào tử đang nảy mầm</a:t>
                      </a:r>
                      <a:endParaRPr lang="vi-V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8420" marR="8420" marT="8420" marB="8420" anchor="ctr"/>
                </a:tc>
                <a:extLst>
                  <a:ext uri="{0D108BD9-81ED-4DB2-BD59-A6C34878D82A}">
                    <a16:rowId xmlns:a16="http://schemas.microsoft.com/office/drawing/2014/main" val="1656305747"/>
                  </a:ext>
                </a:extLst>
              </a:tr>
              <a:tr h="354379">
                <a:tc>
                  <a:txBody>
                    <a:bodyPr/>
                    <a:lstStyle/>
                    <a:p>
                      <a:pPr marL="0" marR="0">
                        <a:lnSpc>
                          <a:spcPct val="107000"/>
                        </a:lnSpc>
                        <a:spcBef>
                          <a:spcPts val="0"/>
                        </a:spcBef>
                        <a:spcAft>
                          <a:spcPts val="0"/>
                        </a:spcAft>
                      </a:pPr>
                      <a:r>
                        <a:rPr lang="vi-VN" sz="2000">
                          <a:effectLst/>
                          <a:latin typeface="Times New Roman" panose="02020603050405020304" pitchFamily="18" charset="0"/>
                          <a:cs typeface="Times New Roman" panose="02020603050405020304" pitchFamily="18" charset="0"/>
                        </a:rPr>
                        <a:t>Các aldehyde</a:t>
                      </a:r>
                      <a:endParaRPr lang="vi-VN"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420" marR="8420" marT="8420" marB="8420" anchor="ctr"/>
                </a:tc>
                <a:tc>
                  <a:txBody>
                    <a:bodyPr/>
                    <a:lstStyle/>
                    <a:p>
                      <a:pPr marL="0" marR="0" algn="just">
                        <a:lnSpc>
                          <a:spcPct val="107000"/>
                        </a:lnSpc>
                        <a:spcBef>
                          <a:spcPts val="0"/>
                        </a:spcBef>
                        <a:spcAft>
                          <a:spcPts val="0"/>
                        </a:spcAft>
                      </a:pPr>
                      <a:r>
                        <a:rPr lang="en-US" sz="2000">
                          <a:effectLst/>
                          <a:latin typeface="Times New Roman" panose="02020603050405020304" pitchFamily="18" charset="0"/>
                          <a:cs typeface="Times New Roman" panose="02020603050405020304" pitchFamily="18" charset="0"/>
                        </a:rPr>
                        <a:t>Làm bất hoạt các protein</a:t>
                      </a:r>
                      <a:endParaRPr lang="vi-V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8420" marR="8420" marT="8420" marB="8420" anchor="ctr"/>
                </a:tc>
                <a:tc>
                  <a:txBody>
                    <a:bodyPr/>
                    <a:lstStyle/>
                    <a:p>
                      <a:pPr marL="0" marR="0" algn="just">
                        <a:lnSpc>
                          <a:spcPct val="107000"/>
                        </a:lnSpc>
                        <a:spcBef>
                          <a:spcPts val="0"/>
                        </a:spcBef>
                        <a:spcAft>
                          <a:spcPts val="0"/>
                        </a:spcAft>
                      </a:pPr>
                      <a:r>
                        <a:rPr lang="en-US" sz="2000">
                          <a:effectLst/>
                          <a:latin typeface="Times New Roman" panose="02020603050405020304" pitchFamily="18" charset="0"/>
                          <a:cs typeface="Times New Roman" panose="02020603050405020304" pitchFamily="18" charset="0"/>
                        </a:rPr>
                        <a:t>Sử dụng để thanh trùng nhiều đối tượng</a:t>
                      </a:r>
                      <a:endParaRPr lang="vi-V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8420" marR="8420" marT="8420" marB="8420" anchor="ctr"/>
                </a:tc>
                <a:extLst>
                  <a:ext uri="{0D108BD9-81ED-4DB2-BD59-A6C34878D82A}">
                    <a16:rowId xmlns:a16="http://schemas.microsoft.com/office/drawing/2014/main" val="823567531"/>
                  </a:ext>
                </a:extLst>
              </a:tr>
              <a:tr h="527386">
                <a:tc>
                  <a:txBody>
                    <a:bodyPr/>
                    <a:lstStyle/>
                    <a:p>
                      <a:pPr marL="0" marR="0" algn="just">
                        <a:lnSpc>
                          <a:spcPct val="107000"/>
                        </a:lnSpc>
                        <a:spcBef>
                          <a:spcPts val="0"/>
                        </a:spcBef>
                        <a:spcAft>
                          <a:spcPts val="0"/>
                        </a:spcAft>
                      </a:pPr>
                      <a:r>
                        <a:rPr lang="en-US" sz="2000">
                          <a:effectLst/>
                          <a:latin typeface="Times New Roman" panose="02020603050405020304" pitchFamily="18" charset="0"/>
                          <a:cs typeface="Times New Roman" panose="02020603050405020304" pitchFamily="18" charset="0"/>
                        </a:rPr>
                        <a:t>Các loại khí ethyene oxide (từ 10% đến 20%)</a:t>
                      </a:r>
                      <a:endParaRPr lang="vi-V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8420" marR="8420" marT="8420" marB="8420" anchor="ctr"/>
                </a:tc>
                <a:tc>
                  <a:txBody>
                    <a:bodyPr/>
                    <a:lstStyle/>
                    <a:p>
                      <a:pPr marL="0" marR="0" algn="just">
                        <a:lnSpc>
                          <a:spcPct val="107000"/>
                        </a:lnSpc>
                        <a:spcBef>
                          <a:spcPts val="0"/>
                        </a:spcBef>
                        <a:spcAft>
                          <a:spcPts val="0"/>
                        </a:spcAft>
                      </a:pPr>
                      <a:r>
                        <a:rPr lang="en-US" sz="2000">
                          <a:effectLst/>
                          <a:latin typeface="Times New Roman" panose="02020603050405020304" pitchFamily="18" charset="0"/>
                          <a:cs typeface="Times New Roman" panose="02020603050405020304" pitchFamily="18" charset="0"/>
                        </a:rPr>
                        <a:t>Oxy hoá các thành phần tế bào</a:t>
                      </a:r>
                      <a:endParaRPr lang="vi-V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8420" marR="8420" marT="8420" marB="8420" anchor="ctr"/>
                </a:tc>
                <a:tc>
                  <a:txBody>
                    <a:bodyPr/>
                    <a:lstStyle/>
                    <a:p>
                      <a:pPr marL="0" marR="0" algn="just">
                        <a:lnSpc>
                          <a:spcPct val="107000"/>
                        </a:lnSpc>
                        <a:spcBef>
                          <a:spcPts val="0"/>
                        </a:spcBef>
                        <a:spcAft>
                          <a:spcPts val="0"/>
                        </a:spcAft>
                      </a:pPr>
                      <a:r>
                        <a:rPr lang="en-US" sz="2000">
                          <a:effectLst/>
                          <a:latin typeface="Times New Roman" panose="02020603050405020304" pitchFamily="18" charset="0"/>
                          <a:cs typeface="Times New Roman" panose="02020603050405020304" pitchFamily="18" charset="0"/>
                        </a:rPr>
                        <a:t>Khử trùng các dụng cụ nhựa, kim loại</a:t>
                      </a:r>
                      <a:endParaRPr lang="vi-V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8420" marR="8420" marT="8420" marB="8420" anchor="ctr"/>
                </a:tc>
                <a:extLst>
                  <a:ext uri="{0D108BD9-81ED-4DB2-BD59-A6C34878D82A}">
                    <a16:rowId xmlns:a16="http://schemas.microsoft.com/office/drawing/2014/main" val="1526101595"/>
                  </a:ext>
                </a:extLst>
              </a:tr>
              <a:tr h="527386">
                <a:tc>
                  <a:txBody>
                    <a:bodyPr/>
                    <a:lstStyle/>
                    <a:p>
                      <a:pPr marL="0" marR="0" algn="just">
                        <a:lnSpc>
                          <a:spcPct val="107000"/>
                        </a:lnSpc>
                        <a:spcBef>
                          <a:spcPts val="0"/>
                        </a:spcBef>
                        <a:spcAft>
                          <a:spcPts val="0"/>
                        </a:spcAft>
                      </a:pPr>
                      <a:r>
                        <a:rPr lang="en-US" sz="2000">
                          <a:effectLst/>
                          <a:latin typeface="Times New Roman" panose="02020603050405020304" pitchFamily="18" charset="0"/>
                          <a:cs typeface="Times New Roman" panose="02020603050405020304" pitchFamily="18" charset="0"/>
                        </a:rPr>
                        <a:t>Kháng sinh</a:t>
                      </a:r>
                      <a:endParaRPr lang="vi-V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8420" marR="8420" marT="8420" marB="8420" anchor="ctr"/>
                </a:tc>
                <a:tc>
                  <a:txBody>
                    <a:bodyPr/>
                    <a:lstStyle/>
                    <a:p>
                      <a:pPr marL="0" marR="0" algn="just">
                        <a:lnSpc>
                          <a:spcPct val="107000"/>
                        </a:lnSpc>
                        <a:spcBef>
                          <a:spcPts val="0"/>
                        </a:spcBef>
                        <a:spcAft>
                          <a:spcPts val="0"/>
                        </a:spcAft>
                      </a:pPr>
                      <a:r>
                        <a:rPr lang="en-US" sz="2000">
                          <a:effectLst/>
                          <a:latin typeface="Times New Roman" panose="02020603050405020304" pitchFamily="18" charset="0"/>
                          <a:cs typeface="Times New Roman" panose="02020603050405020304" pitchFamily="18" charset="0"/>
                        </a:rPr>
                        <a:t>Diệt khuẩn có tính chọn lọc</a:t>
                      </a:r>
                      <a:endParaRPr lang="vi-V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8420" marR="8420" marT="8420" marB="8420" anchor="ctr"/>
                </a:tc>
                <a:tc>
                  <a:txBody>
                    <a:bodyPr/>
                    <a:lstStyle/>
                    <a:p>
                      <a:pPr marL="0" marR="0" algn="just">
                        <a:lnSpc>
                          <a:spcPct val="107000"/>
                        </a:lnSpc>
                        <a:spcBef>
                          <a:spcPts val="0"/>
                        </a:spcBef>
                        <a:spcAft>
                          <a:spcPts val="0"/>
                        </a:spcAft>
                      </a:pPr>
                      <a:r>
                        <a:rPr lang="en-US" sz="2000" dirty="0" err="1">
                          <a:effectLst/>
                          <a:latin typeface="Times New Roman" panose="02020603050405020304" pitchFamily="18" charset="0"/>
                          <a:cs typeface="Times New Roman" panose="02020603050405020304" pitchFamily="18" charset="0"/>
                        </a:rPr>
                        <a:t>Dùng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chữa</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các</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bệnh</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nhiễm</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khuẩn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trong</a:t>
                      </a:r>
                      <a:r>
                        <a:rPr lang="en-US" sz="2000" dirty="0">
                          <a:effectLst/>
                          <a:latin typeface="Times New Roman" panose="02020603050405020304" pitchFamily="18" charset="0"/>
                          <a:cs typeface="Times New Roman" panose="02020603050405020304" pitchFamily="18" charset="0"/>
                        </a:rPr>
                        <a:t> y </a:t>
                      </a:r>
                      <a:r>
                        <a:rPr lang="en-US" sz="2000" dirty="0" err="1">
                          <a:effectLst/>
                          <a:latin typeface="Times New Roman" panose="02020603050405020304" pitchFamily="18" charset="0"/>
                          <a:cs typeface="Times New Roman" panose="02020603050405020304" pitchFamily="18" charset="0"/>
                        </a:rPr>
                        <a:t>tế</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thú</a:t>
                      </a:r>
                      <a:r>
                        <a:rPr lang="en-US" sz="2000" dirty="0">
                          <a:effectLst/>
                          <a:latin typeface="Times New Roman" panose="02020603050405020304" pitchFamily="18" charset="0"/>
                          <a:cs typeface="Times New Roman" panose="02020603050405020304" pitchFamily="18" charset="0"/>
                        </a:rPr>
                        <a:t> y,...</a:t>
                      </a:r>
                      <a:endParaRPr lang="vi-VN"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8420" marR="8420" marT="8420" marB="8420" anchor="ctr"/>
                </a:tc>
                <a:extLst>
                  <a:ext uri="{0D108BD9-81ED-4DB2-BD59-A6C34878D82A}">
                    <a16:rowId xmlns:a16="http://schemas.microsoft.com/office/drawing/2014/main" val="1965020970"/>
                  </a:ext>
                </a:extLst>
              </a:tr>
            </a:tbl>
          </a:graphicData>
        </a:graphic>
      </p:graphicFrame>
    </p:spTree>
    <p:extLst>
      <p:ext uri="{BB962C8B-B14F-4D97-AF65-F5344CB8AC3E}">
        <p14:creationId xmlns:p14="http://schemas.microsoft.com/office/powerpoint/2010/main" val="41795305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15">
            <a:extLst>
              <a:ext uri="{FF2B5EF4-FFF2-40B4-BE49-F238E27FC236}">
                <a16:creationId xmlns:a16="http://schemas.microsoft.com/office/drawing/2014/main" id="{F14C8D45-5806-F6A9-6BF7-29844B83C39F}"/>
              </a:ext>
            </a:extLst>
          </p:cNvPr>
          <p:cNvSpPr>
            <a:spLocks noChangeArrowheads="1"/>
          </p:cNvSpPr>
          <p:nvPr/>
        </p:nvSpPr>
        <p:spPr bwMode="auto">
          <a:xfrm flipV="1">
            <a:off x="1524000" y="6781800"/>
            <a:ext cx="9144000" cy="76200"/>
          </a:xfrm>
          <a:prstGeom prst="rect">
            <a:avLst/>
          </a:prstGeom>
          <a:solidFill>
            <a:srgbClr val="FF0000"/>
          </a:solidFill>
          <a:ln w="9525">
            <a:solidFill>
              <a:srgbClr val="003366"/>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45060" name="Text Box 16">
            <a:extLst>
              <a:ext uri="{FF2B5EF4-FFF2-40B4-BE49-F238E27FC236}">
                <a16:creationId xmlns:a16="http://schemas.microsoft.com/office/drawing/2014/main" id="{2CEB7A94-52BF-E6BC-C4AA-7839D1F750EE}"/>
              </a:ext>
            </a:extLst>
          </p:cNvPr>
          <p:cNvSpPr txBox="1">
            <a:spLocks noChangeArrowheads="1"/>
          </p:cNvSpPr>
          <p:nvPr/>
        </p:nvSpPr>
        <p:spPr bwMode="auto">
          <a:xfrm>
            <a:off x="5334000" y="4495800"/>
            <a:ext cx="1447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vi-VN" sz="2400" b="1">
                <a:solidFill>
                  <a:srgbClr val="000000"/>
                </a:solidFill>
              </a:rPr>
              <a:t> </a:t>
            </a:r>
          </a:p>
        </p:txBody>
      </p:sp>
      <p:sp>
        <p:nvSpPr>
          <p:cNvPr id="45062" name="Rectangle 161">
            <a:extLst>
              <a:ext uri="{FF2B5EF4-FFF2-40B4-BE49-F238E27FC236}">
                <a16:creationId xmlns:a16="http://schemas.microsoft.com/office/drawing/2014/main" id="{7E60DE9E-6814-FC17-10A0-79B2CF1EB639}"/>
              </a:ext>
            </a:extLst>
          </p:cNvPr>
          <p:cNvSpPr>
            <a:spLocks noChangeArrowheads="1"/>
          </p:cNvSpPr>
          <p:nvPr/>
        </p:nvSpPr>
        <p:spPr bwMode="auto">
          <a:xfrm>
            <a:off x="128336" y="1150670"/>
            <a:ext cx="1080937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3. </a:t>
            </a:r>
            <a:r>
              <a:rPr lang="en-US" sz="2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Kháng</a:t>
            </a:r>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nghĩa</a:t>
            </a:r>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kháng</a:t>
            </a:r>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hại</a:t>
            </a:r>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lạm</a:t>
            </a:r>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kháng</a:t>
            </a:r>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endParaRPr lang="vi-VN" sz="2400" b="1" dirty="0">
              <a:solidFill>
                <a:srgbClr val="FF0000"/>
              </a:solidFill>
              <a:effectLst/>
              <a:latin typeface="Cambria" panose="02040503050406030204" pitchFamily="18" charset="0"/>
              <a:ea typeface="Times New Roman" panose="02020603050405020304" pitchFamily="18" charset="0"/>
              <a:cs typeface="Times New Roman" panose="02020603050405020304" pitchFamily="18" charset="0"/>
            </a:endParaRPr>
          </a:p>
        </p:txBody>
      </p:sp>
      <p:sp>
        <p:nvSpPr>
          <p:cNvPr id="45064" name="Rectangle 7">
            <a:extLst>
              <a:ext uri="{FF2B5EF4-FFF2-40B4-BE49-F238E27FC236}">
                <a16:creationId xmlns:a16="http://schemas.microsoft.com/office/drawing/2014/main" id="{70B25B1D-9F26-E650-9600-7DAE336874B0}"/>
              </a:ext>
            </a:extLst>
          </p:cNvPr>
          <p:cNvSpPr>
            <a:spLocks noChangeArrowheads="1"/>
          </p:cNvSpPr>
          <p:nvPr/>
        </p:nvSpPr>
        <p:spPr bwMode="auto">
          <a:xfrm>
            <a:off x="566738" y="1693207"/>
            <a:ext cx="10290175"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algn="just">
              <a:spcBef>
                <a:spcPts val="0"/>
              </a:spcBef>
              <a:spcAft>
                <a:spcPts val="0"/>
              </a:spcAft>
            </a:pPr>
            <a:r>
              <a:rPr lang="en-US" sz="2000" b="1" dirty="0">
                <a:latin typeface="Times New Roman" panose="02020603050405020304" pitchFamily="18" charset="0"/>
                <a:cs typeface="Times New Roman" panose="02020603050405020304" pitchFamily="18" charset="0"/>
              </a:rPr>
              <a:t> </a:t>
            </a:r>
            <a:r>
              <a:rPr lang="vi-VN"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Kháng sinh</a:t>
            </a:r>
            <a:r>
              <a:rPr lang="vi-VN"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ức chế và tiêu diệt vi khuẩn theo nhiều cơ chế khác nhau. </a:t>
            </a:r>
            <a:endParaRPr lang="vi-VN"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just">
              <a:spcBef>
                <a:spcPts val="0"/>
              </a:spcBef>
              <a:spcAft>
                <a:spcPts val="0"/>
              </a:spcAft>
            </a:pPr>
            <a:r>
              <a:rPr lang="vi-VN"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Con người đã phát triển và sử dụng rỗng rãi các loại thuốc kháng sinh để điều trị các bệnh gây ra bởi vi khuẩn, giúp cứu sống nhiều người và thúc đẩy chăn nuôi.</a:t>
            </a:r>
            <a:endParaRPr lang="vi-VN"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just">
              <a:spcBef>
                <a:spcPts val="0"/>
              </a:spcBef>
              <a:spcAft>
                <a:spcPts val="0"/>
              </a:spcAft>
            </a:pPr>
            <a:r>
              <a:rPr lang="vi-VN"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Hiện tượng </a:t>
            </a:r>
            <a:r>
              <a:rPr lang="vi-VN" sz="2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kháng lại thuốc kháng sinh</a:t>
            </a:r>
            <a:r>
              <a:rPr lang="vi-VN"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ở vi khuẩn đang là mối lo ngại lớn đối với toàn nhân loại. Nguyên nhân chính là do việc sử dụng thuốc kháng sinh không đúng theo chỉ định của bác sĩ hoặc do bệnh nhân tự ý dùng thuốc.</a:t>
            </a:r>
            <a:endParaRPr lang="vi-VN"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just">
              <a:spcBef>
                <a:spcPts val="0"/>
              </a:spcBef>
              <a:spcAft>
                <a:spcPts val="0"/>
              </a:spcAft>
            </a:pPr>
            <a:r>
              <a:rPr lang="vi-VN"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Việc sử dụng rộng rãi thuốc kháng sinh trong chăn nuôi làm tăng nguy cơ xuất hiện vi khuẩn kháng thuốc, thậm chí đa kháng thuốc trên vật nuôi. Những vi khuẩn này có thể được truyền sang người và gene kháng kháng sinh có thể được truyền sang vi khuẩn gây bệnh ở người.</a:t>
            </a:r>
            <a:endParaRPr lang="vi-VN"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Để</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kéo</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dài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hiệu</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quả</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điều</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trị</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bệnh</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thuốc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kháng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sinh</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cũng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như</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làm</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chậm</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quá</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trình</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kháng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lại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thuốc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kháng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sinh</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ở vi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khuẩn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gây</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bệnh</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chúng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ta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cần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tuân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thủ</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triệt</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để</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quy</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trình</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điều</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trị</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bệnh</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bằng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thuốc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kháng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sinh</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hạn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chế</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tối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đa</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sử</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dụng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thuốc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kháng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sinh</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chăn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nuôi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đặc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biệt</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việc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dùng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chúng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vai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trò</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như</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chất</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kích</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thích</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tăng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trưởng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t>
            </a:r>
            <a:r>
              <a:rPr lang="vi-VN" sz="2000" dirty="0">
                <a:latin typeface="Times New Roman" panose="02020603050405020304" pitchFamily="18" charset="0"/>
                <a:cs typeface="Times New Roman" panose="02020603050405020304" pitchFamily="18" charset="0"/>
              </a:rPr>
              <a:t>.</a:t>
            </a:r>
          </a:p>
        </p:txBody>
      </p:sp>
      <p:sp>
        <p:nvSpPr>
          <p:cNvPr id="10" name="Text Box 5">
            <a:extLst>
              <a:ext uri="{FF2B5EF4-FFF2-40B4-BE49-F238E27FC236}">
                <a16:creationId xmlns:a16="http://schemas.microsoft.com/office/drawing/2014/main" id="{50382AE5-E2D3-B1C4-4D71-F8618403EAC4}"/>
              </a:ext>
            </a:extLst>
          </p:cNvPr>
          <p:cNvSpPr txBox="1">
            <a:spLocks noChangeArrowheads="1"/>
          </p:cNvSpPr>
          <p:nvPr/>
        </p:nvSpPr>
        <p:spPr bwMode="auto">
          <a:xfrm>
            <a:off x="252663" y="677781"/>
            <a:ext cx="1131256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vi-VN" sz="2600" b="1" dirty="0">
                <a:solidFill>
                  <a:srgbClr val="CC0000"/>
                </a:solidFill>
              </a:rPr>
              <a:t>III. </a:t>
            </a:r>
            <a:r>
              <a:rPr lang="vi-VN" altLang="vi-VN" sz="2600" b="1" dirty="0">
                <a:solidFill>
                  <a:srgbClr val="CC0000"/>
                </a:solidFill>
              </a:rPr>
              <a:t>CÁC YẾU TỐ ẢNH HƯỞNG ĐẾN SINH TRƯỞNG CỦA VI SINH VẬT</a:t>
            </a:r>
          </a:p>
        </p:txBody>
      </p:sp>
      <p:sp>
        <p:nvSpPr>
          <p:cNvPr id="11" name="WordArt 68">
            <a:extLst>
              <a:ext uri="{FF2B5EF4-FFF2-40B4-BE49-F238E27FC236}">
                <a16:creationId xmlns:a16="http://schemas.microsoft.com/office/drawing/2014/main" id="{6B118E46-10BC-CA99-7A15-A0BFCDF77307}"/>
              </a:ext>
            </a:extLst>
          </p:cNvPr>
          <p:cNvSpPr>
            <a:spLocks noChangeArrowheads="1" noChangeShapeType="1" noTextEdit="1"/>
          </p:cNvSpPr>
          <p:nvPr/>
        </p:nvSpPr>
        <p:spPr bwMode="auto">
          <a:xfrm>
            <a:off x="128336" y="81380"/>
            <a:ext cx="11806989" cy="492125"/>
          </a:xfrm>
          <a:prstGeom prst="rect">
            <a:avLst/>
          </a:prstGeom>
        </p:spPr>
        <p:txBody>
          <a:bodyPr wrap="none" fromWordArt="1">
            <a:prstTxWarp prst="textPlain">
              <a:avLst>
                <a:gd name="adj" fmla="val 50000"/>
              </a:avLst>
            </a:prstTxWarp>
          </a:bodyPr>
          <a:lstStyle/>
          <a:p>
            <a:pPr algn="ctr"/>
            <a:r>
              <a:rPr lang="vi-VN" sz="2000" b="1" kern="10" dirty="0">
                <a:ln w="19050">
                  <a:solidFill>
                    <a:srgbClr val="800000"/>
                  </a:solidFill>
                  <a:round/>
                  <a:headEnd/>
                  <a:tailEnd/>
                </a:ln>
                <a:solidFill>
                  <a:srgbClr val="FF66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BÀI </a:t>
            </a:r>
            <a:r>
              <a:rPr lang="en-US" sz="2000" b="1" kern="10" dirty="0">
                <a:ln w="19050">
                  <a:solidFill>
                    <a:srgbClr val="800000"/>
                  </a:solidFill>
                  <a:round/>
                  <a:headEnd/>
                  <a:tailEnd/>
                </a:ln>
                <a:solidFill>
                  <a:srgbClr val="FF66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21</a:t>
            </a:r>
            <a:r>
              <a:rPr lang="vi-VN" sz="2000" b="1" kern="10" dirty="0">
                <a:ln w="19050">
                  <a:solidFill>
                    <a:srgbClr val="800000"/>
                  </a:solidFill>
                  <a:round/>
                  <a:headEnd/>
                  <a:tailEnd/>
                </a:ln>
                <a:solidFill>
                  <a:srgbClr val="FF66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 </a:t>
            </a:r>
            <a:r>
              <a:rPr lang="en-US" sz="2000" b="1" kern="10" dirty="0">
                <a:ln w="19050">
                  <a:solidFill>
                    <a:srgbClr val="800000"/>
                  </a:solidFill>
                  <a:round/>
                  <a:headEnd/>
                  <a:tailEnd/>
                </a:ln>
                <a:solidFill>
                  <a:srgbClr val="FF66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TRAO ĐỔI CHẤT, </a:t>
            </a:r>
            <a:r>
              <a:rPr lang="vi-VN" sz="2000" b="1" kern="10" dirty="0">
                <a:ln w="19050">
                  <a:solidFill>
                    <a:srgbClr val="800000"/>
                  </a:solidFill>
                  <a:round/>
                  <a:headEnd/>
                  <a:tailEnd/>
                </a:ln>
                <a:solidFill>
                  <a:srgbClr val="FF66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SINH TRƯỞNG VÀ SINH SẢN Ở VI SINH VẬT</a:t>
            </a:r>
          </a:p>
        </p:txBody>
      </p:sp>
    </p:spTree>
    <p:extLst>
      <p:ext uri="{BB962C8B-B14F-4D97-AF65-F5344CB8AC3E}">
        <p14:creationId xmlns:p14="http://schemas.microsoft.com/office/powerpoint/2010/main" val="693868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15">
            <a:extLst>
              <a:ext uri="{FF2B5EF4-FFF2-40B4-BE49-F238E27FC236}">
                <a16:creationId xmlns:a16="http://schemas.microsoft.com/office/drawing/2014/main" id="{F14C8D45-5806-F6A9-6BF7-29844B83C39F}"/>
              </a:ext>
            </a:extLst>
          </p:cNvPr>
          <p:cNvSpPr>
            <a:spLocks noChangeArrowheads="1"/>
          </p:cNvSpPr>
          <p:nvPr/>
        </p:nvSpPr>
        <p:spPr bwMode="auto">
          <a:xfrm flipV="1">
            <a:off x="1524000" y="6781800"/>
            <a:ext cx="9144000" cy="76200"/>
          </a:xfrm>
          <a:prstGeom prst="rect">
            <a:avLst/>
          </a:prstGeom>
          <a:solidFill>
            <a:srgbClr val="FF0000"/>
          </a:solidFill>
          <a:ln w="9525">
            <a:solidFill>
              <a:srgbClr val="003366"/>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45060" name="Text Box 16">
            <a:extLst>
              <a:ext uri="{FF2B5EF4-FFF2-40B4-BE49-F238E27FC236}">
                <a16:creationId xmlns:a16="http://schemas.microsoft.com/office/drawing/2014/main" id="{2CEB7A94-52BF-E6BC-C4AA-7839D1F750EE}"/>
              </a:ext>
            </a:extLst>
          </p:cNvPr>
          <p:cNvSpPr txBox="1">
            <a:spLocks noChangeArrowheads="1"/>
          </p:cNvSpPr>
          <p:nvPr/>
        </p:nvSpPr>
        <p:spPr bwMode="auto">
          <a:xfrm>
            <a:off x="5334000" y="4495800"/>
            <a:ext cx="1447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vi-VN" sz="2400" b="1">
                <a:solidFill>
                  <a:srgbClr val="000000"/>
                </a:solidFill>
              </a:rPr>
              <a:t> </a:t>
            </a:r>
          </a:p>
        </p:txBody>
      </p:sp>
      <p:sp>
        <p:nvSpPr>
          <p:cNvPr id="10" name="Text Box 5">
            <a:extLst>
              <a:ext uri="{FF2B5EF4-FFF2-40B4-BE49-F238E27FC236}">
                <a16:creationId xmlns:a16="http://schemas.microsoft.com/office/drawing/2014/main" id="{50382AE5-E2D3-B1C4-4D71-F8618403EAC4}"/>
              </a:ext>
            </a:extLst>
          </p:cNvPr>
          <p:cNvSpPr txBox="1">
            <a:spLocks noChangeArrowheads="1"/>
          </p:cNvSpPr>
          <p:nvPr/>
        </p:nvSpPr>
        <p:spPr bwMode="auto">
          <a:xfrm>
            <a:off x="252663" y="677781"/>
            <a:ext cx="1131256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vi-VN" sz="2600" b="1" dirty="0">
                <a:solidFill>
                  <a:srgbClr val="CC0000"/>
                </a:solidFill>
              </a:rPr>
              <a:t>III. </a:t>
            </a:r>
            <a:r>
              <a:rPr lang="vi-VN" altLang="vi-VN" sz="2600" b="1" dirty="0">
                <a:solidFill>
                  <a:srgbClr val="CC0000"/>
                </a:solidFill>
              </a:rPr>
              <a:t>CÁC YẾU TỐ ẢNH HƯỞNG ĐẾN SINH TRƯỞNG CỦA VI SINH VẬT</a:t>
            </a:r>
          </a:p>
        </p:txBody>
      </p:sp>
      <p:sp>
        <p:nvSpPr>
          <p:cNvPr id="11" name="WordArt 68">
            <a:extLst>
              <a:ext uri="{FF2B5EF4-FFF2-40B4-BE49-F238E27FC236}">
                <a16:creationId xmlns:a16="http://schemas.microsoft.com/office/drawing/2014/main" id="{6B118E46-10BC-CA99-7A15-A0BFCDF77307}"/>
              </a:ext>
            </a:extLst>
          </p:cNvPr>
          <p:cNvSpPr>
            <a:spLocks noChangeArrowheads="1" noChangeShapeType="1" noTextEdit="1"/>
          </p:cNvSpPr>
          <p:nvPr/>
        </p:nvSpPr>
        <p:spPr bwMode="auto">
          <a:xfrm>
            <a:off x="128336" y="81380"/>
            <a:ext cx="11806989" cy="492125"/>
          </a:xfrm>
          <a:prstGeom prst="rect">
            <a:avLst/>
          </a:prstGeom>
        </p:spPr>
        <p:txBody>
          <a:bodyPr wrap="none" fromWordArt="1">
            <a:prstTxWarp prst="textPlain">
              <a:avLst>
                <a:gd name="adj" fmla="val 50000"/>
              </a:avLst>
            </a:prstTxWarp>
          </a:bodyPr>
          <a:lstStyle/>
          <a:p>
            <a:pPr algn="ctr"/>
            <a:r>
              <a:rPr lang="vi-VN" sz="2000" b="1" kern="10" dirty="0">
                <a:ln w="19050">
                  <a:solidFill>
                    <a:srgbClr val="800000"/>
                  </a:solidFill>
                  <a:round/>
                  <a:headEnd/>
                  <a:tailEnd/>
                </a:ln>
                <a:solidFill>
                  <a:srgbClr val="FF66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BÀI </a:t>
            </a:r>
            <a:r>
              <a:rPr lang="en-US" sz="2000" b="1" kern="10" dirty="0">
                <a:ln w="19050">
                  <a:solidFill>
                    <a:srgbClr val="800000"/>
                  </a:solidFill>
                  <a:round/>
                  <a:headEnd/>
                  <a:tailEnd/>
                </a:ln>
                <a:solidFill>
                  <a:srgbClr val="FF66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21</a:t>
            </a:r>
            <a:r>
              <a:rPr lang="vi-VN" sz="2000" b="1" kern="10" dirty="0">
                <a:ln w="19050">
                  <a:solidFill>
                    <a:srgbClr val="800000"/>
                  </a:solidFill>
                  <a:round/>
                  <a:headEnd/>
                  <a:tailEnd/>
                </a:ln>
                <a:solidFill>
                  <a:srgbClr val="FF66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 </a:t>
            </a:r>
            <a:r>
              <a:rPr lang="en-US" sz="2000" b="1" kern="10" dirty="0">
                <a:ln w="19050">
                  <a:solidFill>
                    <a:srgbClr val="800000"/>
                  </a:solidFill>
                  <a:round/>
                  <a:headEnd/>
                  <a:tailEnd/>
                </a:ln>
                <a:solidFill>
                  <a:srgbClr val="FF66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TRAO ĐỔI CHẤT, </a:t>
            </a:r>
            <a:r>
              <a:rPr lang="vi-VN" sz="2000" b="1" kern="10" dirty="0">
                <a:ln w="19050">
                  <a:solidFill>
                    <a:srgbClr val="800000"/>
                  </a:solidFill>
                  <a:round/>
                  <a:headEnd/>
                  <a:tailEnd/>
                </a:ln>
                <a:solidFill>
                  <a:srgbClr val="FF66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SINH TRƯỞNG VÀ SINH SẢN Ở VI SINH VẬT</a:t>
            </a:r>
          </a:p>
        </p:txBody>
      </p:sp>
      <p:sp>
        <p:nvSpPr>
          <p:cNvPr id="13" name="Text Box 89">
            <a:extLst>
              <a:ext uri="{FF2B5EF4-FFF2-40B4-BE49-F238E27FC236}">
                <a16:creationId xmlns:a16="http://schemas.microsoft.com/office/drawing/2014/main" id="{0338F31E-AEB2-8F15-DDF9-A7482FD2B78B}"/>
              </a:ext>
            </a:extLst>
          </p:cNvPr>
          <p:cNvSpPr txBox="1">
            <a:spLocks noChangeArrowheads="1"/>
          </p:cNvSpPr>
          <p:nvPr/>
        </p:nvSpPr>
        <p:spPr bwMode="auto">
          <a:xfrm>
            <a:off x="577125" y="1465835"/>
            <a:ext cx="10663639"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buClr>
                <a:schemeClr val="tx1"/>
              </a:buClr>
              <a:buSzPct val="100000"/>
              <a:buFontTx/>
              <a:buChar char="•"/>
            </a:pPr>
            <a:r>
              <a:rPr lang="en-US" altLang="vi-VN" sz="28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r>
              <a:rPr lang="en-US" altLang="vi-VN" sz="2400" dirty="0">
                <a:latin typeface="Times New Roman" panose="02020603050405020304" pitchFamily="18" charset="0"/>
                <a:cs typeface="Times New Roman" panose="02020603050405020304" pitchFamily="18" charset="0"/>
              </a:rPr>
              <a:t> </a:t>
            </a:r>
            <a:r>
              <a:rPr lang="en-US" altLang="vi-VN" sz="2400" dirty="0" err="1">
                <a:latin typeface="Times New Roman" panose="02020603050405020304" pitchFamily="18" charset="0"/>
                <a:cs typeface="Times New Roman" panose="02020603050405020304" pitchFamily="18" charset="0"/>
              </a:rPr>
              <a:t>Ứng</a:t>
            </a:r>
            <a:r>
              <a:rPr lang="en-US" altLang="vi-VN" sz="2400" dirty="0">
                <a:latin typeface="Times New Roman" panose="02020603050405020304" pitchFamily="18" charset="0"/>
                <a:cs typeface="Times New Roman" panose="02020603050405020304" pitchFamily="18" charset="0"/>
              </a:rPr>
              <a:t> </a:t>
            </a:r>
            <a:r>
              <a:rPr lang="en-US" altLang="vi-VN" sz="2400" dirty="0" err="1">
                <a:latin typeface="Times New Roman" panose="02020603050405020304" pitchFamily="18" charset="0"/>
                <a:cs typeface="Times New Roman" panose="02020603050405020304" pitchFamily="18" charset="0"/>
              </a:rPr>
              <a:t>dụng</a:t>
            </a:r>
            <a:r>
              <a:rPr lang="en-US" altLang="vi-VN" sz="2400" dirty="0">
                <a:latin typeface="Times New Roman" panose="02020603050405020304" pitchFamily="18" charset="0"/>
                <a:cs typeface="Times New Roman" panose="02020603050405020304" pitchFamily="18" charset="0"/>
              </a:rPr>
              <a:t>: -</a:t>
            </a:r>
            <a:r>
              <a:rPr lang="en-US" altLang="vi-VN" sz="2400" dirty="0" err="1">
                <a:latin typeface="Times New Roman" panose="02020603050405020304" pitchFamily="18" charset="0"/>
                <a:cs typeface="Times New Roman" panose="02020603050405020304" pitchFamily="18" charset="0"/>
              </a:rPr>
              <a:t>Tạo</a:t>
            </a:r>
            <a:r>
              <a:rPr lang="en-US" altLang="vi-VN" sz="2400" dirty="0">
                <a:latin typeface="Times New Roman" panose="02020603050405020304" pitchFamily="18" charset="0"/>
                <a:cs typeface="Times New Roman" panose="02020603050405020304" pitchFamily="18" charset="0"/>
              </a:rPr>
              <a:t> </a:t>
            </a:r>
            <a:r>
              <a:rPr lang="en-US" altLang="vi-VN" sz="2400" dirty="0" err="1">
                <a:latin typeface="Times New Roman" panose="02020603050405020304" pitchFamily="18" charset="0"/>
                <a:cs typeface="Times New Roman" panose="02020603050405020304" pitchFamily="18" charset="0"/>
              </a:rPr>
              <a:t>điều</a:t>
            </a:r>
            <a:r>
              <a:rPr lang="en-US" altLang="vi-VN" sz="2400" dirty="0">
                <a:latin typeface="Times New Roman" panose="02020603050405020304" pitchFamily="18" charset="0"/>
                <a:cs typeface="Times New Roman" panose="02020603050405020304" pitchFamily="18" charset="0"/>
              </a:rPr>
              <a:t> </a:t>
            </a:r>
            <a:r>
              <a:rPr lang="en-US" altLang="vi-VN" sz="2400" dirty="0" err="1">
                <a:latin typeface="Times New Roman" panose="02020603050405020304" pitchFamily="18" charset="0"/>
                <a:cs typeface="Times New Roman" panose="02020603050405020304" pitchFamily="18" charset="0"/>
              </a:rPr>
              <a:t>kiện</a:t>
            </a:r>
            <a:r>
              <a:rPr lang="en-US" altLang="vi-VN" sz="2400" dirty="0">
                <a:latin typeface="Times New Roman" panose="02020603050405020304" pitchFamily="18" charset="0"/>
                <a:cs typeface="Times New Roman" panose="02020603050405020304" pitchFamily="18" charset="0"/>
              </a:rPr>
              <a:t> </a:t>
            </a:r>
            <a:r>
              <a:rPr lang="en-US" altLang="vi-VN" sz="2400" dirty="0" err="1">
                <a:latin typeface="Times New Roman" panose="02020603050405020304" pitchFamily="18" charset="0"/>
                <a:cs typeface="Times New Roman" panose="02020603050405020304" pitchFamily="18" charset="0"/>
              </a:rPr>
              <a:t>nuôi</a:t>
            </a:r>
            <a:r>
              <a:rPr lang="en-US" altLang="vi-VN" sz="2400" dirty="0">
                <a:latin typeface="Times New Roman" panose="02020603050405020304" pitchFamily="18" charset="0"/>
                <a:cs typeface="Times New Roman" panose="02020603050405020304" pitchFamily="18" charset="0"/>
              </a:rPr>
              <a:t> </a:t>
            </a:r>
            <a:r>
              <a:rPr lang="en-US" altLang="vi-VN" sz="2400" dirty="0" err="1">
                <a:latin typeface="Times New Roman" panose="02020603050405020304" pitchFamily="18" charset="0"/>
                <a:cs typeface="Times New Roman" panose="02020603050405020304" pitchFamily="18" charset="0"/>
              </a:rPr>
              <a:t>cấy</a:t>
            </a:r>
            <a:r>
              <a:rPr lang="en-US" altLang="vi-VN" sz="2400" dirty="0">
                <a:latin typeface="Times New Roman" panose="02020603050405020304" pitchFamily="18" charset="0"/>
                <a:cs typeface="Times New Roman" panose="02020603050405020304" pitchFamily="18" charset="0"/>
              </a:rPr>
              <a:t> </a:t>
            </a:r>
            <a:r>
              <a:rPr lang="en-US" altLang="vi-VN" sz="2400" dirty="0" err="1">
                <a:latin typeface="Times New Roman" panose="02020603050405020304" pitchFamily="18" charset="0"/>
                <a:cs typeface="Times New Roman" panose="02020603050405020304" pitchFamily="18" charset="0"/>
              </a:rPr>
              <a:t>thích</a:t>
            </a:r>
            <a:r>
              <a:rPr lang="en-US" altLang="vi-VN" sz="2400" dirty="0">
                <a:latin typeface="Times New Roman" panose="02020603050405020304" pitchFamily="18" charset="0"/>
                <a:cs typeface="Times New Roman" panose="02020603050405020304" pitchFamily="18" charset="0"/>
              </a:rPr>
              <a:t> </a:t>
            </a:r>
            <a:r>
              <a:rPr lang="en-US" altLang="vi-VN" sz="2400" dirty="0" err="1">
                <a:latin typeface="Times New Roman" panose="02020603050405020304" pitchFamily="18" charset="0"/>
                <a:cs typeface="Times New Roman" panose="02020603050405020304" pitchFamily="18" charset="0"/>
              </a:rPr>
              <a:t>hợp</a:t>
            </a:r>
            <a:r>
              <a:rPr lang="en-US" altLang="vi-VN" sz="2400" dirty="0">
                <a:latin typeface="Times New Roman" panose="02020603050405020304" pitchFamily="18" charset="0"/>
                <a:cs typeface="Times New Roman" panose="02020603050405020304" pitchFamily="18" charset="0"/>
              </a:rPr>
              <a:t>.</a:t>
            </a:r>
          </a:p>
          <a:p>
            <a:pPr>
              <a:buClr>
                <a:schemeClr val="tx1"/>
              </a:buClr>
              <a:buSzPct val="100000"/>
            </a:pPr>
            <a:r>
              <a:rPr lang="en-US" altLang="vi-VN" sz="2400" dirty="0">
                <a:latin typeface="Times New Roman" panose="02020603050405020304" pitchFamily="18" charset="0"/>
                <a:cs typeface="Times New Roman" panose="02020603050405020304" pitchFamily="18" charset="0"/>
              </a:rPr>
              <a:t>                     - </a:t>
            </a:r>
            <a:r>
              <a:rPr lang="en-US" altLang="vi-VN" sz="2400" dirty="0" err="1">
                <a:latin typeface="Times New Roman" panose="02020603050405020304" pitchFamily="18" charset="0"/>
                <a:cs typeface="Times New Roman" panose="02020603050405020304" pitchFamily="18" charset="0"/>
              </a:rPr>
              <a:t>Chế</a:t>
            </a:r>
            <a:r>
              <a:rPr lang="en-US" altLang="vi-VN" sz="2400" dirty="0">
                <a:latin typeface="Times New Roman" panose="02020603050405020304" pitchFamily="18" charset="0"/>
                <a:cs typeface="Times New Roman" panose="02020603050405020304" pitchFamily="18" charset="0"/>
              </a:rPr>
              <a:t> </a:t>
            </a:r>
            <a:r>
              <a:rPr lang="en-US" altLang="vi-VN" sz="2400" dirty="0" err="1">
                <a:latin typeface="Times New Roman" panose="02020603050405020304" pitchFamily="18" charset="0"/>
                <a:cs typeface="Times New Roman" panose="02020603050405020304" pitchFamily="18" charset="0"/>
              </a:rPr>
              <a:t>biến</a:t>
            </a:r>
            <a:r>
              <a:rPr lang="en-US" altLang="vi-VN" sz="2400" dirty="0">
                <a:latin typeface="Times New Roman" panose="02020603050405020304" pitchFamily="18" charset="0"/>
                <a:cs typeface="Times New Roman" panose="02020603050405020304" pitchFamily="18" charset="0"/>
              </a:rPr>
              <a:t>, </a:t>
            </a:r>
            <a:r>
              <a:rPr lang="en-US" altLang="vi-VN" sz="2400" dirty="0" err="1">
                <a:latin typeface="Times New Roman" panose="02020603050405020304" pitchFamily="18" charset="0"/>
                <a:cs typeface="Times New Roman" panose="02020603050405020304" pitchFamily="18" charset="0"/>
              </a:rPr>
              <a:t>bảo</a:t>
            </a:r>
            <a:r>
              <a:rPr lang="en-US" altLang="vi-VN" sz="2400" dirty="0">
                <a:latin typeface="Times New Roman" panose="02020603050405020304" pitchFamily="18" charset="0"/>
                <a:cs typeface="Times New Roman" panose="02020603050405020304" pitchFamily="18" charset="0"/>
              </a:rPr>
              <a:t> </a:t>
            </a:r>
            <a:r>
              <a:rPr lang="en-US" altLang="vi-VN" sz="2400" dirty="0" err="1">
                <a:latin typeface="Times New Roman" panose="02020603050405020304" pitchFamily="18" charset="0"/>
                <a:cs typeface="Times New Roman" panose="02020603050405020304" pitchFamily="18" charset="0"/>
              </a:rPr>
              <a:t>quản</a:t>
            </a:r>
            <a:r>
              <a:rPr lang="en-US" altLang="vi-VN" sz="2400" dirty="0">
                <a:latin typeface="Times New Roman" panose="02020603050405020304" pitchFamily="18" charset="0"/>
                <a:cs typeface="Times New Roman" panose="02020603050405020304" pitchFamily="18" charset="0"/>
              </a:rPr>
              <a:t> </a:t>
            </a:r>
            <a:r>
              <a:rPr lang="en-US" altLang="vi-VN" sz="2400" dirty="0" err="1">
                <a:latin typeface="Times New Roman" panose="02020603050405020304" pitchFamily="18" charset="0"/>
                <a:cs typeface="Times New Roman" panose="02020603050405020304" pitchFamily="18" charset="0"/>
              </a:rPr>
              <a:t>thực</a:t>
            </a:r>
            <a:r>
              <a:rPr lang="en-US" altLang="vi-VN" sz="2400" dirty="0">
                <a:latin typeface="Times New Roman" panose="02020603050405020304" pitchFamily="18" charset="0"/>
                <a:cs typeface="Times New Roman" panose="02020603050405020304" pitchFamily="18" charset="0"/>
              </a:rPr>
              <a:t> </a:t>
            </a:r>
            <a:r>
              <a:rPr lang="en-US" altLang="vi-VN" sz="2400" dirty="0" err="1">
                <a:latin typeface="Times New Roman" panose="02020603050405020304" pitchFamily="18" charset="0"/>
                <a:cs typeface="Times New Roman" panose="02020603050405020304" pitchFamily="18" charset="0"/>
              </a:rPr>
              <a:t>phẩm</a:t>
            </a:r>
            <a:r>
              <a:rPr lang="en-US" altLang="vi-VN" sz="2400" dirty="0">
                <a:latin typeface="Times New Roman" panose="02020603050405020304" pitchFamily="18" charset="0"/>
                <a:cs typeface="Times New Roman" panose="02020603050405020304" pitchFamily="18" charset="0"/>
              </a:rPr>
              <a:t> (</a:t>
            </a:r>
            <a:r>
              <a:rPr lang="en-US" altLang="vi-VN" sz="2400" dirty="0" err="1">
                <a:latin typeface="Times New Roman" panose="02020603050405020304" pitchFamily="18" charset="0"/>
                <a:cs typeface="Times New Roman" panose="02020603050405020304" pitchFamily="18" charset="0"/>
              </a:rPr>
              <a:t>muối</a:t>
            </a:r>
            <a:r>
              <a:rPr lang="en-US" altLang="vi-VN" sz="2400" dirty="0">
                <a:latin typeface="Times New Roman" panose="02020603050405020304" pitchFamily="18" charset="0"/>
                <a:cs typeface="Times New Roman" panose="02020603050405020304" pitchFamily="18" charset="0"/>
              </a:rPr>
              <a:t> </a:t>
            </a:r>
            <a:r>
              <a:rPr lang="en-US" altLang="vi-VN" sz="2400" dirty="0" err="1">
                <a:latin typeface="Times New Roman" panose="02020603050405020304" pitchFamily="18" charset="0"/>
                <a:cs typeface="Times New Roman" panose="02020603050405020304" pitchFamily="18" charset="0"/>
              </a:rPr>
              <a:t>dưa</a:t>
            </a:r>
            <a:r>
              <a:rPr lang="en-US" altLang="vi-VN" sz="2400" dirty="0">
                <a:latin typeface="Times New Roman" panose="02020603050405020304" pitchFamily="18" charset="0"/>
                <a:cs typeface="Times New Roman" panose="02020603050405020304" pitchFamily="18" charset="0"/>
              </a:rPr>
              <a:t>, </a:t>
            </a:r>
            <a:r>
              <a:rPr lang="en-US" altLang="vi-VN" sz="2400" dirty="0" err="1">
                <a:latin typeface="Times New Roman" panose="02020603050405020304" pitchFamily="18" charset="0"/>
                <a:cs typeface="Times New Roman" panose="02020603050405020304" pitchFamily="18" charset="0"/>
              </a:rPr>
              <a:t>làm</a:t>
            </a:r>
            <a:r>
              <a:rPr lang="en-US" altLang="vi-VN" sz="2400" dirty="0">
                <a:latin typeface="Times New Roman" panose="02020603050405020304" pitchFamily="18" charset="0"/>
                <a:cs typeface="Times New Roman" panose="02020603050405020304" pitchFamily="18" charset="0"/>
              </a:rPr>
              <a:t> </a:t>
            </a:r>
            <a:r>
              <a:rPr lang="en-US" altLang="vi-VN" sz="2400" dirty="0" err="1">
                <a:latin typeface="Times New Roman" panose="02020603050405020304" pitchFamily="18" charset="0"/>
                <a:cs typeface="Times New Roman" panose="02020603050405020304" pitchFamily="18" charset="0"/>
              </a:rPr>
              <a:t>sữa</a:t>
            </a:r>
            <a:r>
              <a:rPr lang="en-US" altLang="vi-VN" sz="2400" dirty="0">
                <a:latin typeface="Times New Roman" panose="02020603050405020304" pitchFamily="18" charset="0"/>
                <a:cs typeface="Times New Roman" panose="02020603050405020304" pitchFamily="18" charset="0"/>
              </a:rPr>
              <a:t> </a:t>
            </a:r>
            <a:r>
              <a:rPr lang="en-US" altLang="vi-VN" sz="2400" dirty="0" err="1">
                <a:latin typeface="Times New Roman" panose="02020603050405020304" pitchFamily="18" charset="0"/>
                <a:cs typeface="Times New Roman" panose="02020603050405020304" pitchFamily="18" charset="0"/>
              </a:rPr>
              <a:t>chua</a:t>
            </a:r>
            <a:r>
              <a:rPr lang="en-US" altLang="vi-VN" sz="2400" dirty="0">
                <a:latin typeface="Times New Roman" panose="02020603050405020304" pitchFamily="18" charset="0"/>
                <a:cs typeface="Times New Roman" panose="02020603050405020304" pitchFamily="18" charset="0"/>
              </a:rPr>
              <a:t>)</a:t>
            </a:r>
          </a:p>
        </p:txBody>
      </p:sp>
      <p:pic>
        <p:nvPicPr>
          <p:cNvPr id="14" name="Picture 90" descr="dua muoi">
            <a:extLst>
              <a:ext uri="{FF2B5EF4-FFF2-40B4-BE49-F238E27FC236}">
                <a16:creationId xmlns:a16="http://schemas.microsoft.com/office/drawing/2014/main" id="{44325E09-933B-E313-3189-E418BC6D41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8921" y="4326228"/>
            <a:ext cx="2590800" cy="192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91" descr="Sua chua">
            <a:extLst>
              <a:ext uri="{FF2B5EF4-FFF2-40B4-BE49-F238E27FC236}">
                <a16:creationId xmlns:a16="http://schemas.microsoft.com/office/drawing/2014/main" id="{229FC5CE-AA00-AF0C-B61D-95F4BEFE08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25921" y="4326228"/>
            <a:ext cx="253365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Box 89">
            <a:extLst>
              <a:ext uri="{FF2B5EF4-FFF2-40B4-BE49-F238E27FC236}">
                <a16:creationId xmlns:a16="http://schemas.microsoft.com/office/drawing/2014/main" id="{A5F8AABB-6941-CCA5-A27A-C7BDCA9FFCD9}"/>
              </a:ext>
            </a:extLst>
          </p:cNvPr>
          <p:cNvSpPr txBox="1">
            <a:spLocks noChangeArrowheads="1"/>
          </p:cNvSpPr>
          <p:nvPr/>
        </p:nvSpPr>
        <p:spPr bwMode="auto">
          <a:xfrm>
            <a:off x="815662" y="2632501"/>
            <a:ext cx="962051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buClr>
                <a:schemeClr val="tx1"/>
              </a:buClr>
              <a:buSzPct val="100000"/>
            </a:pPr>
            <a:r>
              <a:rPr lang="sv-SE" altLang="vi-VN" sz="2400" dirty="0">
                <a:latin typeface="Times New Roman" panose="02020603050405020304" pitchFamily="18" charset="0"/>
                <a:cs typeface="Times New Roman" panose="02020603050405020304" pitchFamily="18" charset="0"/>
              </a:rPr>
              <a:t>VSV gây bệnh thường sống ở pH trung tính, dưa và sữa chua tốt có môi trường axit </a:t>
            </a:r>
            <a:endParaRPr lang="en-US" altLang="vi-V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6031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blinds(horizontal)">
                                      <p:cBhvr>
                                        <p:cTn id="11" dur="500"/>
                                        <p:tgtEl>
                                          <p:spTgt spid="14"/>
                                        </p:tgtEl>
                                      </p:cBhvr>
                                    </p:animEffect>
                                  </p:childTnLst>
                                </p:cTn>
                              </p:par>
                            </p:childTnLst>
                          </p:cTn>
                        </p:par>
                        <p:par>
                          <p:cTn id="12" fill="hold">
                            <p:stCondLst>
                              <p:cond delay="1000"/>
                            </p:stCondLst>
                            <p:childTnLst>
                              <p:par>
                                <p:cTn id="13" presetID="3" presetClass="entr" presetSubtype="10"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linds(horizontal)">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blinds(horizontal)">
                                      <p:cBhvr>
                                        <p:cTn id="2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15">
            <a:extLst>
              <a:ext uri="{FF2B5EF4-FFF2-40B4-BE49-F238E27FC236}">
                <a16:creationId xmlns:a16="http://schemas.microsoft.com/office/drawing/2014/main" id="{F14C8D45-5806-F6A9-6BF7-29844B83C39F}"/>
              </a:ext>
            </a:extLst>
          </p:cNvPr>
          <p:cNvSpPr>
            <a:spLocks noChangeArrowheads="1"/>
          </p:cNvSpPr>
          <p:nvPr/>
        </p:nvSpPr>
        <p:spPr bwMode="auto">
          <a:xfrm flipV="1">
            <a:off x="1524000" y="6781800"/>
            <a:ext cx="9144000" cy="76200"/>
          </a:xfrm>
          <a:prstGeom prst="rect">
            <a:avLst/>
          </a:prstGeom>
          <a:solidFill>
            <a:srgbClr val="FF0000"/>
          </a:solidFill>
          <a:ln w="9525">
            <a:solidFill>
              <a:srgbClr val="003366"/>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45060" name="Text Box 16">
            <a:extLst>
              <a:ext uri="{FF2B5EF4-FFF2-40B4-BE49-F238E27FC236}">
                <a16:creationId xmlns:a16="http://schemas.microsoft.com/office/drawing/2014/main" id="{2CEB7A94-52BF-E6BC-C4AA-7839D1F750EE}"/>
              </a:ext>
            </a:extLst>
          </p:cNvPr>
          <p:cNvSpPr txBox="1">
            <a:spLocks noChangeArrowheads="1"/>
          </p:cNvSpPr>
          <p:nvPr/>
        </p:nvSpPr>
        <p:spPr bwMode="auto">
          <a:xfrm>
            <a:off x="5334000" y="4495800"/>
            <a:ext cx="1447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vi-VN" sz="2400" b="1">
                <a:solidFill>
                  <a:srgbClr val="000000"/>
                </a:solidFill>
              </a:rPr>
              <a:t> </a:t>
            </a:r>
          </a:p>
        </p:txBody>
      </p:sp>
      <p:sp>
        <p:nvSpPr>
          <p:cNvPr id="45064" name="Rectangle 7">
            <a:extLst>
              <a:ext uri="{FF2B5EF4-FFF2-40B4-BE49-F238E27FC236}">
                <a16:creationId xmlns:a16="http://schemas.microsoft.com/office/drawing/2014/main" id="{70B25B1D-9F26-E650-9600-7DAE336874B0}"/>
              </a:ext>
            </a:extLst>
          </p:cNvPr>
          <p:cNvSpPr>
            <a:spLocks noChangeArrowheads="1"/>
          </p:cNvSpPr>
          <p:nvPr/>
        </p:nvSpPr>
        <p:spPr bwMode="auto">
          <a:xfrm>
            <a:off x="695459" y="1385254"/>
            <a:ext cx="102901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vi-VN" sz="2400" dirty="0">
                <a:solidFill>
                  <a:srgbClr val="000000"/>
                </a:solidFill>
                <a:latin typeface="Times New Roman" panose="02020603050405020304" pitchFamily="18" charset="0"/>
                <a:ea typeface="Times New Roman" panose="02020603050405020304" pitchFamily="18" charset="0"/>
              </a:rPr>
              <a:t>- Sự thay đổi pH của môi trường dinh dưỡng cũng ảnh hưởng đến sinh trưởng của vi sinh vật. Mỗi vi sinh vật chỉ có thể sinh trưởng trong khoảng pH thích hợp.</a:t>
            </a:r>
          </a:p>
        </p:txBody>
      </p:sp>
      <p:sp>
        <p:nvSpPr>
          <p:cNvPr id="10" name="Text Box 5">
            <a:extLst>
              <a:ext uri="{FF2B5EF4-FFF2-40B4-BE49-F238E27FC236}">
                <a16:creationId xmlns:a16="http://schemas.microsoft.com/office/drawing/2014/main" id="{50382AE5-E2D3-B1C4-4D71-F8618403EAC4}"/>
              </a:ext>
            </a:extLst>
          </p:cNvPr>
          <p:cNvSpPr txBox="1">
            <a:spLocks noChangeArrowheads="1"/>
          </p:cNvSpPr>
          <p:nvPr/>
        </p:nvSpPr>
        <p:spPr bwMode="auto">
          <a:xfrm>
            <a:off x="252663" y="677781"/>
            <a:ext cx="1131256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vi-VN" sz="2600" b="1" dirty="0">
                <a:solidFill>
                  <a:srgbClr val="CC0000"/>
                </a:solidFill>
              </a:rPr>
              <a:t>III. </a:t>
            </a:r>
            <a:r>
              <a:rPr lang="vi-VN" altLang="vi-VN" sz="2600" b="1" dirty="0">
                <a:solidFill>
                  <a:srgbClr val="CC0000"/>
                </a:solidFill>
              </a:rPr>
              <a:t>CÁC YẾU TỐ ẢNH HƯỞNG ĐẾN SINH TRƯỞNG CỦA VI SINH VẬT</a:t>
            </a:r>
          </a:p>
        </p:txBody>
      </p:sp>
      <p:sp>
        <p:nvSpPr>
          <p:cNvPr id="11" name="WordArt 68">
            <a:extLst>
              <a:ext uri="{FF2B5EF4-FFF2-40B4-BE49-F238E27FC236}">
                <a16:creationId xmlns:a16="http://schemas.microsoft.com/office/drawing/2014/main" id="{6B118E46-10BC-CA99-7A15-A0BFCDF77307}"/>
              </a:ext>
            </a:extLst>
          </p:cNvPr>
          <p:cNvSpPr>
            <a:spLocks noChangeArrowheads="1" noChangeShapeType="1" noTextEdit="1"/>
          </p:cNvSpPr>
          <p:nvPr/>
        </p:nvSpPr>
        <p:spPr bwMode="auto">
          <a:xfrm>
            <a:off x="128336" y="81380"/>
            <a:ext cx="11806989" cy="492125"/>
          </a:xfrm>
          <a:prstGeom prst="rect">
            <a:avLst/>
          </a:prstGeom>
        </p:spPr>
        <p:txBody>
          <a:bodyPr wrap="none" fromWordArt="1">
            <a:prstTxWarp prst="textPlain">
              <a:avLst>
                <a:gd name="adj" fmla="val 50000"/>
              </a:avLst>
            </a:prstTxWarp>
          </a:bodyPr>
          <a:lstStyle/>
          <a:p>
            <a:pPr algn="ctr"/>
            <a:r>
              <a:rPr lang="vi-VN" sz="2000" b="1" kern="10" dirty="0">
                <a:ln w="19050">
                  <a:solidFill>
                    <a:srgbClr val="800000"/>
                  </a:solidFill>
                  <a:round/>
                  <a:headEnd/>
                  <a:tailEnd/>
                </a:ln>
                <a:solidFill>
                  <a:srgbClr val="FF66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BÀI </a:t>
            </a:r>
            <a:r>
              <a:rPr lang="en-US" sz="2000" b="1" kern="10" dirty="0">
                <a:ln w="19050">
                  <a:solidFill>
                    <a:srgbClr val="800000"/>
                  </a:solidFill>
                  <a:round/>
                  <a:headEnd/>
                  <a:tailEnd/>
                </a:ln>
                <a:solidFill>
                  <a:srgbClr val="FF66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21</a:t>
            </a:r>
            <a:r>
              <a:rPr lang="vi-VN" sz="2000" b="1" kern="10" dirty="0">
                <a:ln w="19050">
                  <a:solidFill>
                    <a:srgbClr val="800000"/>
                  </a:solidFill>
                  <a:round/>
                  <a:headEnd/>
                  <a:tailEnd/>
                </a:ln>
                <a:solidFill>
                  <a:srgbClr val="FF66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 </a:t>
            </a:r>
            <a:r>
              <a:rPr lang="en-US" sz="2000" b="1" kern="10" dirty="0">
                <a:ln w="19050">
                  <a:solidFill>
                    <a:srgbClr val="800000"/>
                  </a:solidFill>
                  <a:round/>
                  <a:headEnd/>
                  <a:tailEnd/>
                </a:ln>
                <a:solidFill>
                  <a:srgbClr val="FF66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TRAO ĐỔI CHẤT, </a:t>
            </a:r>
            <a:r>
              <a:rPr lang="vi-VN" sz="2000" b="1" kern="10" dirty="0">
                <a:ln w="19050">
                  <a:solidFill>
                    <a:srgbClr val="800000"/>
                  </a:solidFill>
                  <a:round/>
                  <a:headEnd/>
                  <a:tailEnd/>
                </a:ln>
                <a:solidFill>
                  <a:srgbClr val="FF66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SINH TRƯỞNG VÀ SINH SẢN Ở VI SINH VẬT</a:t>
            </a:r>
          </a:p>
        </p:txBody>
      </p:sp>
      <p:sp>
        <p:nvSpPr>
          <p:cNvPr id="9" name="Text Box 83">
            <a:extLst>
              <a:ext uri="{FF2B5EF4-FFF2-40B4-BE49-F238E27FC236}">
                <a16:creationId xmlns:a16="http://schemas.microsoft.com/office/drawing/2014/main" id="{C0684377-6696-9383-1E31-2FCA1782B77E}"/>
              </a:ext>
            </a:extLst>
          </p:cNvPr>
          <p:cNvSpPr txBox="1">
            <a:spLocks noChangeArrowheads="1"/>
          </p:cNvSpPr>
          <p:nvPr/>
        </p:nvSpPr>
        <p:spPr bwMode="auto">
          <a:xfrm>
            <a:off x="695459" y="2360662"/>
            <a:ext cx="909248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buClr>
                <a:schemeClr val="tx1"/>
              </a:buClr>
              <a:buSzPct val="100000"/>
              <a:buFontTx/>
              <a:buChar char="•"/>
            </a:pPr>
            <a:r>
              <a:rPr lang="en-US" altLang="vi-VN" sz="2400" dirty="0">
                <a:latin typeface="Times New Roman" panose="02020603050405020304" pitchFamily="18" charset="0"/>
                <a:cs typeface="Times New Roman" panose="02020603050405020304" pitchFamily="18" charset="0"/>
              </a:rPr>
              <a:t>VSV </a:t>
            </a:r>
            <a:r>
              <a:rPr lang="en-US" altLang="vi-VN" sz="2400" dirty="0" err="1">
                <a:latin typeface="Times New Roman" panose="02020603050405020304" pitchFamily="18" charset="0"/>
                <a:cs typeface="Times New Roman" panose="02020603050405020304" pitchFamily="18" charset="0"/>
              </a:rPr>
              <a:t>thường</a:t>
            </a:r>
            <a:r>
              <a:rPr lang="en-US" altLang="vi-VN" sz="2400" dirty="0">
                <a:latin typeface="Times New Roman" panose="02020603050405020304" pitchFamily="18" charset="0"/>
                <a:cs typeface="Times New Roman" panose="02020603050405020304" pitchFamily="18" charset="0"/>
              </a:rPr>
              <a:t> </a:t>
            </a:r>
            <a:r>
              <a:rPr lang="en-US" altLang="vi-VN" sz="2400" dirty="0" err="1">
                <a:latin typeface="Times New Roman" panose="02020603050405020304" pitchFamily="18" charset="0"/>
                <a:cs typeface="Times New Roman" panose="02020603050405020304" pitchFamily="18" charset="0"/>
              </a:rPr>
              <a:t>tiết</a:t>
            </a:r>
            <a:r>
              <a:rPr lang="en-US" altLang="vi-VN" sz="2400" dirty="0">
                <a:latin typeface="Times New Roman" panose="02020603050405020304" pitchFamily="18" charset="0"/>
                <a:cs typeface="Times New Roman" panose="02020603050405020304" pitchFamily="18" charset="0"/>
              </a:rPr>
              <a:t> </a:t>
            </a:r>
            <a:r>
              <a:rPr lang="en-US" altLang="vi-VN" sz="2400" dirty="0" err="1">
                <a:latin typeface="Times New Roman" panose="02020603050405020304" pitchFamily="18" charset="0"/>
                <a:cs typeface="Times New Roman" panose="02020603050405020304" pitchFamily="18" charset="0"/>
              </a:rPr>
              <a:t>ra</a:t>
            </a:r>
            <a:r>
              <a:rPr lang="en-US" altLang="vi-VN" sz="2400" dirty="0">
                <a:latin typeface="Times New Roman" panose="02020603050405020304" pitchFamily="18" charset="0"/>
                <a:cs typeface="Times New Roman" panose="02020603050405020304" pitchFamily="18" charset="0"/>
              </a:rPr>
              <a:t> </a:t>
            </a:r>
            <a:r>
              <a:rPr lang="en-US" altLang="vi-VN" sz="2400" dirty="0" err="1">
                <a:latin typeface="Times New Roman" panose="02020603050405020304" pitchFamily="18" charset="0"/>
                <a:cs typeface="Times New Roman" panose="02020603050405020304" pitchFamily="18" charset="0"/>
              </a:rPr>
              <a:t>các</a:t>
            </a:r>
            <a:r>
              <a:rPr lang="en-US" altLang="vi-VN" sz="2400" dirty="0">
                <a:latin typeface="Times New Roman" panose="02020603050405020304" pitchFamily="18" charset="0"/>
                <a:cs typeface="Times New Roman" panose="02020603050405020304" pitchFamily="18" charset="0"/>
              </a:rPr>
              <a:t> </a:t>
            </a:r>
            <a:r>
              <a:rPr lang="en-US" altLang="vi-VN" sz="2400" dirty="0" err="1">
                <a:latin typeface="Times New Roman" panose="02020603050405020304" pitchFamily="18" charset="0"/>
                <a:cs typeface="Times New Roman" panose="02020603050405020304" pitchFamily="18" charset="0"/>
              </a:rPr>
              <a:t>chất</a:t>
            </a:r>
            <a:r>
              <a:rPr lang="en-US" altLang="vi-VN" sz="2400" dirty="0">
                <a:latin typeface="Times New Roman" panose="02020603050405020304" pitchFamily="18" charset="0"/>
                <a:cs typeface="Times New Roman" panose="02020603050405020304" pitchFamily="18" charset="0"/>
              </a:rPr>
              <a:t> </a:t>
            </a:r>
            <a:r>
              <a:rPr lang="en-US" altLang="vi-VN" sz="2400" dirty="0" err="1">
                <a:latin typeface="Times New Roman" panose="02020603050405020304" pitchFamily="18" charset="0"/>
                <a:cs typeface="Times New Roman" panose="02020603050405020304" pitchFamily="18" charset="0"/>
              </a:rPr>
              <a:t>làm</a:t>
            </a:r>
            <a:r>
              <a:rPr lang="en-US" altLang="vi-VN" sz="2400" dirty="0">
                <a:latin typeface="Times New Roman" panose="02020603050405020304" pitchFamily="18" charset="0"/>
                <a:cs typeface="Times New Roman" panose="02020603050405020304" pitchFamily="18" charset="0"/>
              </a:rPr>
              <a:t> </a:t>
            </a:r>
            <a:r>
              <a:rPr lang="en-US" altLang="vi-VN" sz="2400" dirty="0" err="1">
                <a:latin typeface="Times New Roman" panose="02020603050405020304" pitchFamily="18" charset="0"/>
                <a:cs typeface="Times New Roman" panose="02020603050405020304" pitchFamily="18" charset="0"/>
              </a:rPr>
              <a:t>thay</a:t>
            </a:r>
            <a:r>
              <a:rPr lang="en-US" altLang="vi-VN" sz="2400" dirty="0">
                <a:latin typeface="Times New Roman" panose="02020603050405020304" pitchFamily="18" charset="0"/>
                <a:cs typeface="Times New Roman" panose="02020603050405020304" pitchFamily="18" charset="0"/>
              </a:rPr>
              <a:t> </a:t>
            </a:r>
            <a:r>
              <a:rPr lang="en-US" altLang="vi-VN" sz="2400" dirty="0" err="1">
                <a:latin typeface="Times New Roman" panose="02020603050405020304" pitchFamily="18" charset="0"/>
                <a:cs typeface="Times New Roman" panose="02020603050405020304" pitchFamily="18" charset="0"/>
              </a:rPr>
              <a:t>đổi</a:t>
            </a:r>
            <a:r>
              <a:rPr lang="en-US" altLang="vi-VN" sz="2400" dirty="0">
                <a:latin typeface="Times New Roman" panose="02020603050405020304" pitchFamily="18" charset="0"/>
                <a:cs typeface="Times New Roman" panose="02020603050405020304" pitchFamily="18" charset="0"/>
              </a:rPr>
              <a:t> pH </a:t>
            </a:r>
            <a:r>
              <a:rPr lang="en-US" altLang="vi-VN" sz="2400" dirty="0" err="1">
                <a:latin typeface="Times New Roman" panose="02020603050405020304" pitchFamily="18" charset="0"/>
                <a:cs typeface="Times New Roman" panose="02020603050405020304" pitchFamily="18" charset="0"/>
              </a:rPr>
              <a:t>của</a:t>
            </a:r>
            <a:r>
              <a:rPr lang="en-US" altLang="vi-VN" sz="2400" dirty="0">
                <a:latin typeface="Times New Roman" panose="02020603050405020304" pitchFamily="18" charset="0"/>
                <a:cs typeface="Times New Roman" panose="02020603050405020304" pitchFamily="18" charset="0"/>
              </a:rPr>
              <a:t> </a:t>
            </a:r>
            <a:r>
              <a:rPr lang="en-US" altLang="vi-VN" sz="2400" dirty="0" err="1">
                <a:latin typeface="Times New Roman" panose="02020603050405020304" pitchFamily="18" charset="0"/>
                <a:cs typeface="Times New Roman" panose="02020603050405020304" pitchFamily="18" charset="0"/>
              </a:rPr>
              <a:t>môi</a:t>
            </a:r>
            <a:r>
              <a:rPr lang="en-US" altLang="vi-VN" sz="2400" dirty="0">
                <a:latin typeface="Times New Roman" panose="02020603050405020304" pitchFamily="18" charset="0"/>
                <a:cs typeface="Times New Roman" panose="02020603050405020304" pitchFamily="18" charset="0"/>
              </a:rPr>
              <a:t> </a:t>
            </a:r>
            <a:r>
              <a:rPr lang="en-US" altLang="vi-VN" sz="2400" dirty="0" err="1">
                <a:latin typeface="Times New Roman" panose="02020603050405020304" pitchFamily="18" charset="0"/>
                <a:cs typeface="Times New Roman" panose="02020603050405020304" pitchFamily="18" charset="0"/>
              </a:rPr>
              <a:t>trường</a:t>
            </a:r>
            <a:endParaRPr lang="en-US" altLang="vi-VN" sz="2400" i="1" u="sng" dirty="0">
              <a:solidFill>
                <a:srgbClr val="660066"/>
              </a:solidFill>
              <a:latin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70451659-2084-9A58-ED79-8A307771C74E}"/>
              </a:ext>
            </a:extLst>
          </p:cNvPr>
          <p:cNvPicPr>
            <a:picLocks noChangeAspect="1"/>
          </p:cNvPicPr>
          <p:nvPr/>
        </p:nvPicPr>
        <p:blipFill>
          <a:blip r:embed="rId2"/>
          <a:stretch>
            <a:fillRect/>
          </a:stretch>
        </p:blipFill>
        <p:spPr>
          <a:xfrm>
            <a:off x="2860012" y="3279518"/>
            <a:ext cx="5539709" cy="2885636"/>
          </a:xfrm>
          <a:prstGeom prst="rect">
            <a:avLst/>
          </a:prstGeom>
        </p:spPr>
      </p:pic>
    </p:spTree>
    <p:extLst>
      <p:ext uri="{BB962C8B-B14F-4D97-AF65-F5344CB8AC3E}">
        <p14:creationId xmlns:p14="http://schemas.microsoft.com/office/powerpoint/2010/main" val="771890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Text Box 16">
            <a:extLst>
              <a:ext uri="{FF2B5EF4-FFF2-40B4-BE49-F238E27FC236}">
                <a16:creationId xmlns:a16="http://schemas.microsoft.com/office/drawing/2014/main" id="{2CEB7A94-52BF-E6BC-C4AA-7839D1F750EE}"/>
              </a:ext>
            </a:extLst>
          </p:cNvPr>
          <p:cNvSpPr txBox="1">
            <a:spLocks noChangeArrowheads="1"/>
          </p:cNvSpPr>
          <p:nvPr/>
        </p:nvSpPr>
        <p:spPr bwMode="auto">
          <a:xfrm>
            <a:off x="5334000" y="4495800"/>
            <a:ext cx="1447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vi-VN" sz="2400" b="1">
                <a:solidFill>
                  <a:srgbClr val="000000"/>
                </a:solidFill>
              </a:rPr>
              <a:t> </a:t>
            </a:r>
          </a:p>
        </p:txBody>
      </p:sp>
      <p:sp>
        <p:nvSpPr>
          <p:cNvPr id="45062" name="Rectangle 161">
            <a:extLst>
              <a:ext uri="{FF2B5EF4-FFF2-40B4-BE49-F238E27FC236}">
                <a16:creationId xmlns:a16="http://schemas.microsoft.com/office/drawing/2014/main" id="{7E60DE9E-6814-FC17-10A0-79B2CF1EB639}"/>
              </a:ext>
            </a:extLst>
          </p:cNvPr>
          <p:cNvSpPr>
            <a:spLocks noChangeArrowheads="1"/>
          </p:cNvSpPr>
          <p:nvPr/>
        </p:nvSpPr>
        <p:spPr bwMode="auto">
          <a:xfrm>
            <a:off x="678903" y="1093775"/>
            <a:ext cx="16642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1. </a:t>
            </a:r>
            <a:r>
              <a:rPr lang="en-US" sz="2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Phân</a:t>
            </a:r>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đôi</a:t>
            </a:r>
            <a:endParaRPr lang="vi-VN" sz="2400" b="1" dirty="0">
              <a:solidFill>
                <a:srgbClr val="FF0000"/>
              </a:solidFill>
              <a:effectLst/>
              <a:latin typeface="Cambria" panose="02040503050406030204" pitchFamily="18" charset="0"/>
              <a:ea typeface="Times New Roman" panose="02020603050405020304" pitchFamily="18" charset="0"/>
              <a:cs typeface="Times New Roman" panose="02020603050405020304" pitchFamily="18" charset="0"/>
            </a:endParaRPr>
          </a:p>
        </p:txBody>
      </p:sp>
      <p:sp>
        <p:nvSpPr>
          <p:cNvPr id="45064" name="Rectangle 7">
            <a:extLst>
              <a:ext uri="{FF2B5EF4-FFF2-40B4-BE49-F238E27FC236}">
                <a16:creationId xmlns:a16="http://schemas.microsoft.com/office/drawing/2014/main" id="{70B25B1D-9F26-E650-9600-7DAE336874B0}"/>
              </a:ext>
            </a:extLst>
          </p:cNvPr>
          <p:cNvSpPr>
            <a:spLocks noChangeArrowheads="1"/>
          </p:cNvSpPr>
          <p:nvPr/>
        </p:nvSpPr>
        <p:spPr bwMode="auto">
          <a:xfrm>
            <a:off x="392526" y="1587407"/>
            <a:ext cx="1095133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algn="just">
              <a:spcBef>
                <a:spcPts val="0"/>
              </a:spcBef>
              <a:spcAft>
                <a:spcPts val="0"/>
              </a:spcAft>
            </a:pPr>
            <a:r>
              <a:rPr lang="vi-VN" sz="2400" dirty="0">
                <a:solidFill>
                  <a:srgbClr val="000000"/>
                </a:solidFill>
                <a:effectLst/>
                <a:latin typeface="Times New Roman" panose="02020603050405020304" pitchFamily="18" charset="0"/>
                <a:ea typeface="Times New Roman" panose="02020603050405020304" pitchFamily="18" charset="0"/>
              </a:rPr>
              <a:t>- Phân đôi là hình thức sinh sản phổ biến ở vi sinh vật, trong đó một tế bào mẹ phân chia thành hai tế bào con giống nhau.</a:t>
            </a:r>
            <a:endParaRPr lang="vi-VN" sz="2400" dirty="0">
              <a:effectLst/>
              <a:latin typeface="Times New Roman" panose="02020603050405020304" pitchFamily="18" charset="0"/>
              <a:ea typeface="Times New Roman" panose="02020603050405020304" pitchFamily="18" charset="0"/>
            </a:endParaRPr>
          </a:p>
        </p:txBody>
      </p:sp>
      <p:sp>
        <p:nvSpPr>
          <p:cNvPr id="10" name="Text Box 5">
            <a:extLst>
              <a:ext uri="{FF2B5EF4-FFF2-40B4-BE49-F238E27FC236}">
                <a16:creationId xmlns:a16="http://schemas.microsoft.com/office/drawing/2014/main" id="{50382AE5-E2D3-B1C4-4D71-F8618403EAC4}"/>
              </a:ext>
            </a:extLst>
          </p:cNvPr>
          <p:cNvSpPr txBox="1">
            <a:spLocks noChangeArrowheads="1"/>
          </p:cNvSpPr>
          <p:nvPr/>
        </p:nvSpPr>
        <p:spPr bwMode="auto">
          <a:xfrm>
            <a:off x="252664" y="677781"/>
            <a:ext cx="58674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vi-VN" sz="2600" b="1" dirty="0">
                <a:solidFill>
                  <a:srgbClr val="CC0000"/>
                </a:solidFill>
              </a:rPr>
              <a:t>IV. </a:t>
            </a:r>
            <a:r>
              <a:rPr lang="en-US" altLang="vi-VN" sz="2400" b="1" dirty="0">
                <a:solidFill>
                  <a:srgbClr val="FF0000"/>
                </a:solidFill>
              </a:rPr>
              <a:t>SINH SẢN CỦA VI SINH VẬT </a:t>
            </a:r>
            <a:endParaRPr lang="en-US" altLang="vi-VN" sz="2600" b="1" dirty="0">
              <a:solidFill>
                <a:srgbClr val="CC0000"/>
              </a:solidFill>
            </a:endParaRPr>
          </a:p>
        </p:txBody>
      </p:sp>
      <p:sp>
        <p:nvSpPr>
          <p:cNvPr id="11" name="WordArt 68">
            <a:extLst>
              <a:ext uri="{FF2B5EF4-FFF2-40B4-BE49-F238E27FC236}">
                <a16:creationId xmlns:a16="http://schemas.microsoft.com/office/drawing/2014/main" id="{6B118E46-10BC-CA99-7A15-A0BFCDF77307}"/>
              </a:ext>
            </a:extLst>
          </p:cNvPr>
          <p:cNvSpPr>
            <a:spLocks noChangeArrowheads="1" noChangeShapeType="1" noTextEdit="1"/>
          </p:cNvSpPr>
          <p:nvPr/>
        </p:nvSpPr>
        <p:spPr bwMode="auto">
          <a:xfrm>
            <a:off x="128336" y="81380"/>
            <a:ext cx="11806989" cy="492125"/>
          </a:xfrm>
          <a:prstGeom prst="rect">
            <a:avLst/>
          </a:prstGeom>
        </p:spPr>
        <p:txBody>
          <a:bodyPr wrap="none" fromWordArt="1">
            <a:prstTxWarp prst="textPlain">
              <a:avLst>
                <a:gd name="adj" fmla="val 50000"/>
              </a:avLst>
            </a:prstTxWarp>
          </a:bodyPr>
          <a:lstStyle/>
          <a:p>
            <a:pPr algn="ctr"/>
            <a:r>
              <a:rPr lang="vi-VN" sz="2000" b="1" kern="10" dirty="0">
                <a:ln w="19050">
                  <a:solidFill>
                    <a:srgbClr val="800000"/>
                  </a:solidFill>
                  <a:round/>
                  <a:headEnd/>
                  <a:tailEnd/>
                </a:ln>
                <a:solidFill>
                  <a:srgbClr val="FF66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BÀI </a:t>
            </a:r>
            <a:r>
              <a:rPr lang="en-US" sz="2000" b="1" kern="10" dirty="0">
                <a:ln w="19050">
                  <a:solidFill>
                    <a:srgbClr val="800000"/>
                  </a:solidFill>
                  <a:round/>
                  <a:headEnd/>
                  <a:tailEnd/>
                </a:ln>
                <a:solidFill>
                  <a:srgbClr val="FF66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21</a:t>
            </a:r>
            <a:r>
              <a:rPr lang="vi-VN" sz="2000" b="1" kern="10" dirty="0">
                <a:ln w="19050">
                  <a:solidFill>
                    <a:srgbClr val="800000"/>
                  </a:solidFill>
                  <a:round/>
                  <a:headEnd/>
                  <a:tailEnd/>
                </a:ln>
                <a:solidFill>
                  <a:srgbClr val="FF66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 </a:t>
            </a:r>
            <a:r>
              <a:rPr lang="en-US" sz="2000" b="1" kern="10" dirty="0">
                <a:ln w="19050">
                  <a:solidFill>
                    <a:srgbClr val="800000"/>
                  </a:solidFill>
                  <a:round/>
                  <a:headEnd/>
                  <a:tailEnd/>
                </a:ln>
                <a:solidFill>
                  <a:srgbClr val="FF66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TRAO ĐỔI CHẤT, </a:t>
            </a:r>
            <a:r>
              <a:rPr lang="vi-VN" sz="2000" b="1" kern="10" dirty="0">
                <a:ln w="19050">
                  <a:solidFill>
                    <a:srgbClr val="800000"/>
                  </a:solidFill>
                  <a:round/>
                  <a:headEnd/>
                  <a:tailEnd/>
                </a:ln>
                <a:solidFill>
                  <a:srgbClr val="FF66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SINH TRƯỞNG VÀ SINH SẢN Ở VI SINH VẬT</a:t>
            </a:r>
          </a:p>
        </p:txBody>
      </p:sp>
      <p:pic>
        <p:nvPicPr>
          <p:cNvPr id="4" name="Picture 3">
            <a:extLst>
              <a:ext uri="{FF2B5EF4-FFF2-40B4-BE49-F238E27FC236}">
                <a16:creationId xmlns:a16="http://schemas.microsoft.com/office/drawing/2014/main" id="{CBEA8079-5EAD-286F-D69A-06C21ED4D786}"/>
              </a:ext>
            </a:extLst>
          </p:cNvPr>
          <p:cNvPicPr>
            <a:picLocks noChangeAspect="1"/>
          </p:cNvPicPr>
          <p:nvPr/>
        </p:nvPicPr>
        <p:blipFill>
          <a:blip r:embed="rId2"/>
          <a:stretch>
            <a:fillRect/>
          </a:stretch>
        </p:blipFill>
        <p:spPr>
          <a:xfrm>
            <a:off x="1741645" y="2784709"/>
            <a:ext cx="7809664" cy="2535074"/>
          </a:xfrm>
          <a:prstGeom prst="rect">
            <a:avLst/>
          </a:prstGeom>
        </p:spPr>
      </p:pic>
      <p:sp>
        <p:nvSpPr>
          <p:cNvPr id="15" name="TextBox 14">
            <a:extLst>
              <a:ext uri="{FF2B5EF4-FFF2-40B4-BE49-F238E27FC236}">
                <a16:creationId xmlns:a16="http://schemas.microsoft.com/office/drawing/2014/main" id="{8B87664B-DFA7-8E34-FC98-5940BC1395A8}"/>
              </a:ext>
            </a:extLst>
          </p:cNvPr>
          <p:cNvSpPr txBox="1"/>
          <p:nvPr/>
        </p:nvSpPr>
        <p:spPr>
          <a:xfrm>
            <a:off x="2595164" y="5730578"/>
            <a:ext cx="6102626" cy="468077"/>
          </a:xfrm>
          <a:prstGeom prst="rect">
            <a:avLst/>
          </a:prstGeom>
          <a:noFill/>
        </p:spPr>
        <p:txBody>
          <a:bodyPr wrap="square">
            <a:spAutoFit/>
          </a:bodyPr>
          <a:lstStyle/>
          <a:p>
            <a:pPr marL="0" marR="0" algn="ctr">
              <a:lnSpc>
                <a:spcPct val="107000"/>
              </a:lnSpc>
              <a:spcBef>
                <a:spcPts val="0"/>
              </a:spcBef>
              <a:spcAft>
                <a:spcPts val="0"/>
              </a:spcAft>
            </a:pP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Sinh</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sản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phân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đôi</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ở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trùng</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amip</a:t>
            </a:r>
            <a:endParaRPr lang="vi-VN"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497465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4">
            <a:extLst>
              <a:ext uri="{FF2B5EF4-FFF2-40B4-BE49-F238E27FC236}">
                <a16:creationId xmlns:a16="http://schemas.microsoft.com/office/drawing/2014/main" id="{B2F54B7B-3BE5-9214-262C-4AD9D7FEBF0D}"/>
              </a:ext>
            </a:extLst>
          </p:cNvPr>
          <p:cNvSpPr>
            <a:spLocks noChangeArrowheads="1"/>
          </p:cNvSpPr>
          <p:nvPr/>
        </p:nvSpPr>
        <p:spPr bwMode="auto">
          <a:xfrm flipV="1">
            <a:off x="1524000" y="6781800"/>
            <a:ext cx="9144000" cy="76200"/>
          </a:xfrm>
          <a:prstGeom prst="rect">
            <a:avLst/>
          </a:prstGeom>
          <a:solidFill>
            <a:srgbClr val="FF0000"/>
          </a:solidFill>
          <a:ln w="9525">
            <a:solidFill>
              <a:srgbClr val="003366"/>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16388" name="Text Box 5">
            <a:extLst>
              <a:ext uri="{FF2B5EF4-FFF2-40B4-BE49-F238E27FC236}">
                <a16:creationId xmlns:a16="http://schemas.microsoft.com/office/drawing/2014/main" id="{CA1E824B-C04F-F200-5C40-6948E0F342AD}"/>
              </a:ext>
            </a:extLst>
          </p:cNvPr>
          <p:cNvSpPr txBox="1">
            <a:spLocks noChangeArrowheads="1"/>
          </p:cNvSpPr>
          <p:nvPr/>
        </p:nvSpPr>
        <p:spPr bwMode="auto">
          <a:xfrm>
            <a:off x="252663" y="677781"/>
            <a:ext cx="11682661"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vi-VN" sz="2600" b="1" dirty="0">
                <a:solidFill>
                  <a:srgbClr val="CC0000"/>
                </a:solidFill>
              </a:rPr>
              <a:t>I. QUÁ TRÌNH TỔNG HỢP VÀ PHÂN GIẢI CÁC CHẤT Ở VI SINH VẬT </a:t>
            </a:r>
          </a:p>
        </p:txBody>
      </p:sp>
      <p:sp>
        <p:nvSpPr>
          <p:cNvPr id="21511" name="Rectangle 7">
            <a:extLst>
              <a:ext uri="{FF2B5EF4-FFF2-40B4-BE49-F238E27FC236}">
                <a16:creationId xmlns:a16="http://schemas.microsoft.com/office/drawing/2014/main" id="{9609C767-55E2-EA1B-CA38-F7668926D0AC}"/>
              </a:ext>
            </a:extLst>
          </p:cNvPr>
          <p:cNvSpPr>
            <a:spLocks noChangeArrowheads="1"/>
          </p:cNvSpPr>
          <p:nvPr/>
        </p:nvSpPr>
        <p:spPr bwMode="auto">
          <a:xfrm>
            <a:off x="506663" y="1710240"/>
            <a:ext cx="11303264"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sz="24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r>
              <a:rPr lang="en-US" altLang="vi-VN" sz="2400" b="1" dirty="0">
                <a:solidFill>
                  <a:srgbClr val="000C18"/>
                </a:solidFill>
                <a:latin typeface="Times New Roman" panose="02020603050405020304" pitchFamily="18" charset="0"/>
                <a:cs typeface="Times New Roman" panose="02020603050405020304" pitchFamily="18" charset="0"/>
              </a:rPr>
              <a:t> - </a:t>
            </a:r>
            <a:r>
              <a:rPr lang="vi-VN" sz="2400" b="1"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Nhiều vi sinh vật có khả năng tổng hợp nên một loại đường đơn quan trọng là glucose theo nhiều con đường, trong đó con đường quang hợp là phổ biến và quan trọng nhất.</a:t>
            </a:r>
          </a:p>
          <a:p>
            <a:pPr eaLnBrk="1" hangingPunct="1"/>
            <a:r>
              <a:rPr lang="vi-VN" sz="2400" dirty="0">
                <a:latin typeface="Times New Roman" panose="02020603050405020304" pitchFamily="18" charset="0"/>
                <a:cs typeface="Times New Roman" panose="02020603050405020304" pitchFamily="18" charset="0"/>
              </a:rPr>
              <a:t>- Từ glucose, các vi sinh vật tổng hợp nên các đường đa làm nguyên liệu xây dựng tế bào và dự trữ năng lượng</a:t>
            </a:r>
          </a:p>
          <a:p>
            <a:pPr eaLnBrk="1" hangingPunct="1"/>
            <a:endParaRPr lang="en-US" altLang="vi-VN" sz="2400" b="1" i="1" u="sng" dirty="0">
              <a:solidFill>
                <a:srgbClr val="0000CC"/>
              </a:solidFill>
              <a:latin typeface="Times New Roman" panose="02020603050405020304" pitchFamily="18" charset="0"/>
              <a:cs typeface="Times New Roman" panose="02020603050405020304" pitchFamily="18" charset="0"/>
            </a:endParaRPr>
          </a:p>
        </p:txBody>
      </p:sp>
      <p:sp>
        <p:nvSpPr>
          <p:cNvPr id="21513" name="Rectangle 9">
            <a:extLst>
              <a:ext uri="{FF2B5EF4-FFF2-40B4-BE49-F238E27FC236}">
                <a16:creationId xmlns:a16="http://schemas.microsoft.com/office/drawing/2014/main" id="{08EB0A42-5E75-36DB-1919-6B2E2A46D041}"/>
              </a:ext>
            </a:extLst>
          </p:cNvPr>
          <p:cNvSpPr>
            <a:spLocks noChangeArrowheads="1"/>
          </p:cNvSpPr>
          <p:nvPr/>
        </p:nvSpPr>
        <p:spPr bwMode="auto">
          <a:xfrm>
            <a:off x="252665" y="1203159"/>
            <a:ext cx="3591048"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sz="2600" b="1" dirty="0">
                <a:solidFill>
                  <a:srgbClr val="FF0000"/>
                </a:solidFill>
              </a:rPr>
              <a:t>1. </a:t>
            </a:r>
            <a:r>
              <a:rPr lang="en-US" altLang="vi-VN" sz="2600" b="1" dirty="0" err="1">
                <a:solidFill>
                  <a:srgbClr val="FF0000"/>
                </a:solidFill>
              </a:rPr>
              <a:t>Quá</a:t>
            </a:r>
            <a:r>
              <a:rPr lang="en-US" altLang="vi-VN" sz="2600" b="1" dirty="0">
                <a:solidFill>
                  <a:srgbClr val="FF0000"/>
                </a:solidFill>
              </a:rPr>
              <a:t> </a:t>
            </a:r>
            <a:r>
              <a:rPr lang="en-US" altLang="vi-VN" sz="2600" b="1" dirty="0" err="1">
                <a:solidFill>
                  <a:srgbClr val="FF0000"/>
                </a:solidFill>
              </a:rPr>
              <a:t>trình</a:t>
            </a:r>
            <a:r>
              <a:rPr lang="en-US" altLang="vi-VN" sz="2600" b="1" dirty="0">
                <a:solidFill>
                  <a:srgbClr val="FF0000"/>
                </a:solidFill>
              </a:rPr>
              <a:t> </a:t>
            </a:r>
            <a:r>
              <a:rPr lang="en-US" altLang="vi-VN" sz="2600" b="1" dirty="0" err="1">
                <a:solidFill>
                  <a:srgbClr val="FF0000"/>
                </a:solidFill>
              </a:rPr>
              <a:t>tổng</a:t>
            </a:r>
            <a:r>
              <a:rPr lang="en-US" altLang="vi-VN" sz="2600" b="1" dirty="0">
                <a:solidFill>
                  <a:srgbClr val="FF0000"/>
                </a:solidFill>
              </a:rPr>
              <a:t> </a:t>
            </a:r>
            <a:r>
              <a:rPr lang="en-US" altLang="vi-VN" sz="2600" b="1" dirty="0" err="1">
                <a:solidFill>
                  <a:srgbClr val="FF0000"/>
                </a:solidFill>
              </a:rPr>
              <a:t>hợp</a:t>
            </a:r>
            <a:endParaRPr lang="en-US" altLang="vi-VN" sz="2600" b="1" dirty="0">
              <a:solidFill>
                <a:srgbClr val="FF0000"/>
              </a:solidFill>
            </a:endParaRPr>
          </a:p>
        </p:txBody>
      </p:sp>
      <p:sp>
        <p:nvSpPr>
          <p:cNvPr id="21518" name="AutoShape 14">
            <a:hlinkClick r:id="" action="ppaction://noaction" highlightClick="1"/>
            <a:extLst>
              <a:ext uri="{FF2B5EF4-FFF2-40B4-BE49-F238E27FC236}">
                <a16:creationId xmlns:a16="http://schemas.microsoft.com/office/drawing/2014/main" id="{4A6265DC-DDCF-7848-4988-9B761F418065}"/>
              </a:ext>
            </a:extLst>
          </p:cNvPr>
          <p:cNvSpPr>
            <a:spLocks noChangeArrowheads="1"/>
          </p:cNvSpPr>
          <p:nvPr/>
        </p:nvSpPr>
        <p:spPr bwMode="auto">
          <a:xfrm>
            <a:off x="1752600" y="5959475"/>
            <a:ext cx="533400" cy="685800"/>
          </a:xfrm>
          <a:prstGeom prst="actionButtonHelp">
            <a:avLst/>
          </a:prstGeom>
          <a:solidFill>
            <a:schemeClr val="bg1"/>
          </a:solidFill>
          <a:ln w="9525">
            <a:solidFill>
              <a:srgbClr val="000000"/>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21519" name="Text Box 15">
            <a:extLst>
              <a:ext uri="{FF2B5EF4-FFF2-40B4-BE49-F238E27FC236}">
                <a16:creationId xmlns:a16="http://schemas.microsoft.com/office/drawing/2014/main" id="{851F9C90-760B-EE07-0D92-6FA955681789}"/>
              </a:ext>
            </a:extLst>
          </p:cNvPr>
          <p:cNvSpPr txBox="1">
            <a:spLocks noChangeArrowheads="1"/>
          </p:cNvSpPr>
          <p:nvPr/>
        </p:nvSpPr>
        <p:spPr bwMode="auto">
          <a:xfrm>
            <a:off x="2438400" y="5883276"/>
            <a:ext cx="784860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vi-VN" sz="2600" b="1" dirty="0">
                <a:solidFill>
                  <a:srgbClr val="CC0000"/>
                </a:solidFill>
              </a:rPr>
              <a:t>    Quan </a:t>
            </a:r>
            <a:r>
              <a:rPr lang="en-US" altLang="vi-VN" sz="2600" b="1" dirty="0" err="1">
                <a:solidFill>
                  <a:srgbClr val="CC0000"/>
                </a:solidFill>
              </a:rPr>
              <a:t>sát</a:t>
            </a:r>
            <a:r>
              <a:rPr lang="en-US" altLang="vi-VN" sz="2600" b="1" dirty="0">
                <a:solidFill>
                  <a:srgbClr val="CC0000"/>
                </a:solidFill>
              </a:rPr>
              <a:t> </a:t>
            </a:r>
            <a:r>
              <a:rPr lang="en-US" altLang="vi-VN" sz="2600" b="1" dirty="0" err="1">
                <a:solidFill>
                  <a:srgbClr val="CC0000"/>
                </a:solidFill>
              </a:rPr>
              <a:t>các</a:t>
            </a:r>
            <a:r>
              <a:rPr lang="en-US" altLang="vi-VN" sz="2600" b="1" dirty="0">
                <a:solidFill>
                  <a:srgbClr val="CC0000"/>
                </a:solidFill>
              </a:rPr>
              <a:t> </a:t>
            </a:r>
            <a:r>
              <a:rPr lang="en-US" altLang="vi-VN" sz="2600" b="1" dirty="0" err="1">
                <a:solidFill>
                  <a:srgbClr val="CC0000"/>
                </a:solidFill>
              </a:rPr>
              <a:t>hình</a:t>
            </a:r>
            <a:r>
              <a:rPr lang="en-US" altLang="vi-VN" sz="2600" b="1" dirty="0">
                <a:solidFill>
                  <a:srgbClr val="CC0000"/>
                </a:solidFill>
              </a:rPr>
              <a:t> </a:t>
            </a:r>
            <a:r>
              <a:rPr lang="en-US" altLang="vi-VN" sz="2600" b="1" dirty="0" err="1">
                <a:solidFill>
                  <a:srgbClr val="CC0000"/>
                </a:solidFill>
              </a:rPr>
              <a:t>ảnh</a:t>
            </a:r>
            <a:r>
              <a:rPr lang="en-US" altLang="vi-VN" sz="2600" b="1" dirty="0">
                <a:solidFill>
                  <a:srgbClr val="CC0000"/>
                </a:solidFill>
              </a:rPr>
              <a:t> </a:t>
            </a:r>
            <a:r>
              <a:rPr lang="en-US" altLang="vi-VN" sz="2600" b="1" dirty="0" err="1">
                <a:solidFill>
                  <a:srgbClr val="CC0000"/>
                </a:solidFill>
              </a:rPr>
              <a:t>trên</a:t>
            </a:r>
            <a:r>
              <a:rPr lang="en-US" altLang="vi-VN" sz="2600" b="1" dirty="0">
                <a:solidFill>
                  <a:srgbClr val="CC0000"/>
                </a:solidFill>
              </a:rPr>
              <a:t>, </a:t>
            </a:r>
            <a:r>
              <a:rPr lang="en-US" altLang="vi-VN" sz="2600" b="1" dirty="0" err="1">
                <a:solidFill>
                  <a:srgbClr val="CC0000"/>
                </a:solidFill>
              </a:rPr>
              <a:t>cho</a:t>
            </a:r>
            <a:r>
              <a:rPr lang="en-US" altLang="vi-VN" sz="2600" b="1" dirty="0">
                <a:solidFill>
                  <a:srgbClr val="CC0000"/>
                </a:solidFill>
              </a:rPr>
              <a:t> </a:t>
            </a:r>
            <a:r>
              <a:rPr lang="en-US" altLang="vi-VN" sz="2600" b="1" dirty="0" err="1">
                <a:solidFill>
                  <a:srgbClr val="CC0000"/>
                </a:solidFill>
              </a:rPr>
              <a:t>biết</a:t>
            </a:r>
            <a:r>
              <a:rPr lang="en-US" altLang="vi-VN" sz="2600" b="1" dirty="0">
                <a:solidFill>
                  <a:srgbClr val="CC0000"/>
                </a:solidFill>
              </a:rPr>
              <a:t> </a:t>
            </a:r>
            <a:r>
              <a:rPr lang="en-US" altLang="vi-VN" sz="2600" b="1" dirty="0" err="1">
                <a:solidFill>
                  <a:srgbClr val="CC0000"/>
                </a:solidFill>
              </a:rPr>
              <a:t>sinh</a:t>
            </a:r>
            <a:r>
              <a:rPr lang="en-US" altLang="vi-VN" sz="2600" b="1" dirty="0">
                <a:solidFill>
                  <a:srgbClr val="CC0000"/>
                </a:solidFill>
              </a:rPr>
              <a:t> </a:t>
            </a:r>
            <a:r>
              <a:rPr lang="en-US" altLang="vi-VN" sz="2600" b="1" dirty="0" err="1">
                <a:solidFill>
                  <a:srgbClr val="CC0000"/>
                </a:solidFill>
              </a:rPr>
              <a:t>trưởng</a:t>
            </a:r>
            <a:r>
              <a:rPr lang="en-US" altLang="vi-VN" sz="2600" b="1" dirty="0">
                <a:solidFill>
                  <a:srgbClr val="CC0000"/>
                </a:solidFill>
              </a:rPr>
              <a:t> </a:t>
            </a:r>
            <a:r>
              <a:rPr lang="en-US" altLang="vi-VN" sz="2600" b="1" dirty="0" err="1">
                <a:solidFill>
                  <a:srgbClr val="CC0000"/>
                </a:solidFill>
              </a:rPr>
              <a:t>của</a:t>
            </a:r>
            <a:r>
              <a:rPr lang="en-US" altLang="vi-VN" sz="2600" b="1" dirty="0">
                <a:solidFill>
                  <a:srgbClr val="CC0000"/>
                </a:solidFill>
              </a:rPr>
              <a:t> vi </a:t>
            </a:r>
            <a:r>
              <a:rPr lang="en-US" altLang="vi-VN" sz="2600" b="1" dirty="0" err="1">
                <a:solidFill>
                  <a:srgbClr val="CC0000"/>
                </a:solidFill>
              </a:rPr>
              <a:t>sinh</a:t>
            </a:r>
            <a:r>
              <a:rPr lang="en-US" altLang="vi-VN" sz="2600" b="1" dirty="0">
                <a:solidFill>
                  <a:srgbClr val="CC0000"/>
                </a:solidFill>
              </a:rPr>
              <a:t> </a:t>
            </a:r>
            <a:r>
              <a:rPr lang="en-US" altLang="vi-VN" sz="2600" b="1" dirty="0" err="1">
                <a:solidFill>
                  <a:srgbClr val="CC0000"/>
                </a:solidFill>
              </a:rPr>
              <a:t>vật</a:t>
            </a:r>
            <a:r>
              <a:rPr lang="en-US" altLang="vi-VN" sz="2600" b="1" dirty="0">
                <a:solidFill>
                  <a:srgbClr val="CC0000"/>
                </a:solidFill>
              </a:rPr>
              <a:t> </a:t>
            </a:r>
            <a:r>
              <a:rPr lang="en-US" altLang="vi-VN" sz="2600" b="1" dirty="0" err="1">
                <a:solidFill>
                  <a:srgbClr val="CC0000"/>
                </a:solidFill>
              </a:rPr>
              <a:t>là</a:t>
            </a:r>
            <a:r>
              <a:rPr lang="en-US" altLang="vi-VN" sz="2600" b="1" dirty="0">
                <a:solidFill>
                  <a:srgbClr val="CC0000"/>
                </a:solidFill>
              </a:rPr>
              <a:t> </a:t>
            </a:r>
            <a:r>
              <a:rPr lang="en-US" altLang="vi-VN" sz="2600" b="1" dirty="0" err="1">
                <a:solidFill>
                  <a:srgbClr val="CC0000"/>
                </a:solidFill>
              </a:rPr>
              <a:t>gì</a:t>
            </a:r>
            <a:r>
              <a:rPr lang="en-US" altLang="vi-VN" sz="2600" b="1" dirty="0">
                <a:solidFill>
                  <a:srgbClr val="CC0000"/>
                </a:solidFill>
              </a:rPr>
              <a:t> ? </a:t>
            </a:r>
          </a:p>
        </p:txBody>
      </p:sp>
      <p:sp>
        <p:nvSpPr>
          <p:cNvPr id="12" name="WordArt 68">
            <a:extLst>
              <a:ext uri="{FF2B5EF4-FFF2-40B4-BE49-F238E27FC236}">
                <a16:creationId xmlns:a16="http://schemas.microsoft.com/office/drawing/2014/main" id="{4E804654-426D-97E4-4DD8-E0BB5767DCFF}"/>
              </a:ext>
            </a:extLst>
          </p:cNvPr>
          <p:cNvSpPr>
            <a:spLocks noChangeArrowheads="1" noChangeShapeType="1" noTextEdit="1"/>
          </p:cNvSpPr>
          <p:nvPr/>
        </p:nvSpPr>
        <p:spPr bwMode="auto">
          <a:xfrm>
            <a:off x="128336" y="81380"/>
            <a:ext cx="11806989" cy="492125"/>
          </a:xfrm>
          <a:prstGeom prst="rect">
            <a:avLst/>
          </a:prstGeom>
        </p:spPr>
        <p:txBody>
          <a:bodyPr wrap="none" fromWordArt="1">
            <a:prstTxWarp prst="textPlain">
              <a:avLst>
                <a:gd name="adj" fmla="val 50000"/>
              </a:avLst>
            </a:prstTxWarp>
          </a:bodyPr>
          <a:lstStyle/>
          <a:p>
            <a:pPr algn="ctr"/>
            <a:r>
              <a:rPr lang="vi-VN" sz="2000" b="1" kern="10" dirty="0">
                <a:ln w="19050">
                  <a:solidFill>
                    <a:srgbClr val="800000"/>
                  </a:solidFill>
                  <a:round/>
                  <a:headEnd/>
                  <a:tailEnd/>
                </a:ln>
                <a:solidFill>
                  <a:srgbClr val="FF66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BÀI </a:t>
            </a:r>
            <a:r>
              <a:rPr lang="en-US" sz="2000" b="1" kern="10" dirty="0">
                <a:ln w="19050">
                  <a:solidFill>
                    <a:srgbClr val="800000"/>
                  </a:solidFill>
                  <a:round/>
                  <a:headEnd/>
                  <a:tailEnd/>
                </a:ln>
                <a:solidFill>
                  <a:srgbClr val="FF66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21</a:t>
            </a:r>
            <a:r>
              <a:rPr lang="vi-VN" sz="2000" b="1" kern="10" dirty="0">
                <a:ln w="19050">
                  <a:solidFill>
                    <a:srgbClr val="800000"/>
                  </a:solidFill>
                  <a:round/>
                  <a:headEnd/>
                  <a:tailEnd/>
                </a:ln>
                <a:solidFill>
                  <a:srgbClr val="FF66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 </a:t>
            </a:r>
            <a:r>
              <a:rPr lang="en-US" sz="2000" b="1" kern="10" dirty="0">
                <a:ln w="19050">
                  <a:solidFill>
                    <a:srgbClr val="800000"/>
                  </a:solidFill>
                  <a:round/>
                  <a:headEnd/>
                  <a:tailEnd/>
                </a:ln>
                <a:solidFill>
                  <a:srgbClr val="FF66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TRAO ĐỔI CHẤT, </a:t>
            </a:r>
            <a:r>
              <a:rPr lang="vi-VN" sz="2000" b="1" kern="10" dirty="0">
                <a:ln w="19050">
                  <a:solidFill>
                    <a:srgbClr val="800000"/>
                  </a:solidFill>
                  <a:round/>
                  <a:headEnd/>
                  <a:tailEnd/>
                </a:ln>
                <a:solidFill>
                  <a:srgbClr val="FF66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SINH TRƯỞNG VÀ SINH SẢN Ở VI SINH VẬT</a:t>
            </a:r>
          </a:p>
        </p:txBody>
      </p:sp>
      <p:pic>
        <p:nvPicPr>
          <p:cNvPr id="4" name="Picture 3"/>
          <p:cNvPicPr>
            <a:picLocks noChangeAspect="1"/>
          </p:cNvPicPr>
          <p:nvPr/>
        </p:nvPicPr>
        <p:blipFill>
          <a:blip r:embed="rId2"/>
          <a:stretch>
            <a:fillRect/>
          </a:stretch>
        </p:blipFill>
        <p:spPr>
          <a:xfrm>
            <a:off x="3123510" y="3404268"/>
            <a:ext cx="5940966" cy="2395982"/>
          </a:xfrm>
          <a:prstGeom prst="rect">
            <a:avLst/>
          </a:prstGeom>
        </p:spPr>
      </p:pic>
    </p:spTree>
    <p:extLst>
      <p:ext uri="{BB962C8B-B14F-4D97-AF65-F5344CB8AC3E}">
        <p14:creationId xmlns:p14="http://schemas.microsoft.com/office/powerpoint/2010/main" val="6499049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1513"/>
                                        </p:tgtEl>
                                        <p:attrNameLst>
                                          <p:attrName>style.visibility</p:attrName>
                                        </p:attrNameLst>
                                      </p:cBhvr>
                                      <p:to>
                                        <p:strVal val="visible"/>
                                      </p:to>
                                    </p:set>
                                    <p:animEffect transition="in" filter="blinds(horizontal)">
                                      <p:cBhvr>
                                        <p:cTn id="7" dur="500"/>
                                        <p:tgtEl>
                                          <p:spTgt spid="21513"/>
                                        </p:tgtEl>
                                      </p:cBhvr>
                                    </p:animEffect>
                                  </p:childTnLst>
                                </p:cTn>
                              </p:par>
                              <p:par>
                                <p:cTn id="8" presetID="23" presetClass="entr" presetSubtype="16" fill="hold" grpId="0" nodeType="withEffect">
                                  <p:stCondLst>
                                    <p:cond delay="0"/>
                                  </p:stCondLst>
                                  <p:childTnLst>
                                    <p:set>
                                      <p:cBhvr>
                                        <p:cTn id="9" dur="1" fill="hold">
                                          <p:stCondLst>
                                            <p:cond delay="0"/>
                                          </p:stCondLst>
                                        </p:cTn>
                                        <p:tgtEl>
                                          <p:spTgt spid="21519"/>
                                        </p:tgtEl>
                                        <p:attrNameLst>
                                          <p:attrName>style.visibility</p:attrName>
                                        </p:attrNameLst>
                                      </p:cBhvr>
                                      <p:to>
                                        <p:strVal val="visible"/>
                                      </p:to>
                                    </p:set>
                                    <p:anim calcmode="lin" valueType="num">
                                      <p:cBhvr>
                                        <p:cTn id="10" dur="500" fill="hold"/>
                                        <p:tgtEl>
                                          <p:spTgt spid="21519"/>
                                        </p:tgtEl>
                                        <p:attrNameLst>
                                          <p:attrName>ppt_w</p:attrName>
                                        </p:attrNameLst>
                                      </p:cBhvr>
                                      <p:tavLst>
                                        <p:tav tm="0">
                                          <p:val>
                                            <p:fltVal val="0"/>
                                          </p:val>
                                        </p:tav>
                                        <p:tav tm="100000">
                                          <p:val>
                                            <p:strVal val="#ppt_w"/>
                                          </p:val>
                                        </p:tav>
                                      </p:tavLst>
                                    </p:anim>
                                    <p:anim calcmode="lin" valueType="num">
                                      <p:cBhvr>
                                        <p:cTn id="11" dur="500" fill="hold"/>
                                        <p:tgtEl>
                                          <p:spTgt spid="21519"/>
                                        </p:tgtEl>
                                        <p:attrNameLst>
                                          <p:attrName>ppt_h</p:attrName>
                                        </p:attrNameLst>
                                      </p:cBhvr>
                                      <p:tavLst>
                                        <p:tav tm="0">
                                          <p:val>
                                            <p:fltVal val="0"/>
                                          </p:val>
                                        </p:tav>
                                        <p:tav tm="100000">
                                          <p:val>
                                            <p:strVal val="#ppt_h"/>
                                          </p:val>
                                        </p:tav>
                                      </p:tavLst>
                                    </p:anim>
                                  </p:childTnLst>
                                </p:cTn>
                              </p:par>
                              <p:par>
                                <p:cTn id="12" presetID="3" presetClass="entr" presetSubtype="10" fill="hold" grpId="0" nodeType="withEffect">
                                  <p:stCondLst>
                                    <p:cond delay="0"/>
                                  </p:stCondLst>
                                  <p:childTnLst>
                                    <p:set>
                                      <p:cBhvr>
                                        <p:cTn id="13" dur="1" fill="hold">
                                          <p:stCondLst>
                                            <p:cond delay="0"/>
                                          </p:stCondLst>
                                        </p:cTn>
                                        <p:tgtEl>
                                          <p:spTgt spid="21518"/>
                                        </p:tgtEl>
                                        <p:attrNameLst>
                                          <p:attrName>style.visibility</p:attrName>
                                        </p:attrNameLst>
                                      </p:cBhvr>
                                      <p:to>
                                        <p:strVal val="visible"/>
                                      </p:to>
                                    </p:set>
                                    <p:animEffect transition="in" filter="blinds(horizontal)">
                                      <p:cBhvr>
                                        <p:cTn id="14" dur="500"/>
                                        <p:tgtEl>
                                          <p:spTgt spid="21518"/>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21511"/>
                                        </p:tgtEl>
                                        <p:attrNameLst>
                                          <p:attrName>style.visibility</p:attrName>
                                        </p:attrNameLst>
                                      </p:cBhvr>
                                      <p:to>
                                        <p:strVal val="visible"/>
                                      </p:to>
                                    </p:set>
                                    <p:anim calcmode="discrete" valueType="clr">
                                      <p:cBhvr override="childStyle">
                                        <p:cTn id="19" dur="80"/>
                                        <p:tgtEl>
                                          <p:spTgt spid="21511"/>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21511"/>
                                        </p:tgtEl>
                                        <p:attrNameLst>
                                          <p:attrName>fillcolor</p:attrName>
                                        </p:attrNameLst>
                                      </p:cBhvr>
                                      <p:tavLst>
                                        <p:tav tm="0">
                                          <p:val>
                                            <p:clrVal>
                                              <a:schemeClr val="accent2"/>
                                            </p:clrVal>
                                          </p:val>
                                        </p:tav>
                                        <p:tav tm="50000">
                                          <p:val>
                                            <p:clrVal>
                                              <a:schemeClr val="hlink"/>
                                            </p:clrVal>
                                          </p:val>
                                        </p:tav>
                                      </p:tavLst>
                                    </p:anim>
                                    <p:set>
                                      <p:cBhvr>
                                        <p:cTn id="21" dur="80"/>
                                        <p:tgtEl>
                                          <p:spTgt spid="215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1" grpId="0"/>
      <p:bldP spid="21513" grpId="0"/>
      <p:bldP spid="21518" grpId="0" animBg="1"/>
      <p:bldP spid="2151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Text Box 16">
            <a:extLst>
              <a:ext uri="{FF2B5EF4-FFF2-40B4-BE49-F238E27FC236}">
                <a16:creationId xmlns:a16="http://schemas.microsoft.com/office/drawing/2014/main" id="{2CEB7A94-52BF-E6BC-C4AA-7839D1F750EE}"/>
              </a:ext>
            </a:extLst>
          </p:cNvPr>
          <p:cNvSpPr txBox="1">
            <a:spLocks noChangeArrowheads="1"/>
          </p:cNvSpPr>
          <p:nvPr/>
        </p:nvSpPr>
        <p:spPr bwMode="auto">
          <a:xfrm>
            <a:off x="5334000" y="4495800"/>
            <a:ext cx="1447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vi-VN" sz="2400" b="1">
                <a:solidFill>
                  <a:srgbClr val="000000"/>
                </a:solidFill>
              </a:rPr>
              <a:t> </a:t>
            </a:r>
          </a:p>
        </p:txBody>
      </p:sp>
      <p:sp>
        <p:nvSpPr>
          <p:cNvPr id="45062" name="Rectangle 161">
            <a:extLst>
              <a:ext uri="{FF2B5EF4-FFF2-40B4-BE49-F238E27FC236}">
                <a16:creationId xmlns:a16="http://schemas.microsoft.com/office/drawing/2014/main" id="{7E60DE9E-6814-FC17-10A0-79B2CF1EB639}"/>
              </a:ext>
            </a:extLst>
          </p:cNvPr>
          <p:cNvSpPr>
            <a:spLocks noChangeArrowheads="1"/>
          </p:cNvSpPr>
          <p:nvPr/>
        </p:nvSpPr>
        <p:spPr bwMode="auto">
          <a:xfrm>
            <a:off x="392526" y="1119036"/>
            <a:ext cx="326243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sz="24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2. </a:t>
            </a:r>
            <a:r>
              <a:rPr 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Sinh</a:t>
            </a: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sản</a:t>
            </a: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bằng</a:t>
            </a: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bào</a:t>
            </a: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tử</a:t>
            </a:r>
            <a:endParaRPr lang="vi-VN" sz="2400" b="1" dirty="0">
              <a:solidFill>
                <a:srgbClr val="FF0000"/>
              </a:solidFill>
              <a:effectLst/>
              <a:latin typeface="Cambria" panose="02040503050406030204" pitchFamily="18" charset="0"/>
              <a:ea typeface="Times New Roman" panose="02020603050405020304" pitchFamily="18" charset="0"/>
              <a:cs typeface="Times New Roman" panose="02020603050405020304" pitchFamily="18" charset="0"/>
            </a:endParaRPr>
          </a:p>
        </p:txBody>
      </p:sp>
      <p:sp>
        <p:nvSpPr>
          <p:cNvPr id="45064" name="Rectangle 7">
            <a:extLst>
              <a:ext uri="{FF2B5EF4-FFF2-40B4-BE49-F238E27FC236}">
                <a16:creationId xmlns:a16="http://schemas.microsoft.com/office/drawing/2014/main" id="{70B25B1D-9F26-E650-9600-7DAE336874B0}"/>
              </a:ext>
            </a:extLst>
          </p:cNvPr>
          <p:cNvSpPr>
            <a:spLocks noChangeArrowheads="1"/>
          </p:cNvSpPr>
          <p:nvPr/>
        </p:nvSpPr>
        <p:spPr bwMode="auto">
          <a:xfrm>
            <a:off x="392526" y="1587407"/>
            <a:ext cx="1095133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vi-VN" sz="2400" dirty="0">
                <a:solidFill>
                  <a:srgbClr val="000000"/>
                </a:solidFill>
                <a:effectLst/>
                <a:latin typeface="Times New Roman" panose="02020603050405020304" pitchFamily="18" charset="0"/>
                <a:ea typeface="Times New Roman" panose="02020603050405020304" pitchFamily="18" charset="0"/>
              </a:rPr>
              <a:t>- Nấm có khả năng sinh sản bằng bào tử dạng vô tính hoặc hữu tính, vi khuẩn cũng có thể sinh sản nhờ các ngoại bào tử.</a:t>
            </a:r>
            <a:endParaRPr lang="vi-VN" sz="2400" dirty="0">
              <a:effectLst/>
              <a:latin typeface="Times New Roman" panose="02020603050405020304" pitchFamily="18" charset="0"/>
              <a:ea typeface="Times New Roman" panose="02020603050405020304" pitchFamily="18" charset="0"/>
            </a:endParaRPr>
          </a:p>
        </p:txBody>
      </p:sp>
      <p:sp>
        <p:nvSpPr>
          <p:cNvPr id="10" name="Text Box 5">
            <a:extLst>
              <a:ext uri="{FF2B5EF4-FFF2-40B4-BE49-F238E27FC236}">
                <a16:creationId xmlns:a16="http://schemas.microsoft.com/office/drawing/2014/main" id="{50382AE5-E2D3-B1C4-4D71-F8618403EAC4}"/>
              </a:ext>
            </a:extLst>
          </p:cNvPr>
          <p:cNvSpPr txBox="1">
            <a:spLocks noChangeArrowheads="1"/>
          </p:cNvSpPr>
          <p:nvPr/>
        </p:nvSpPr>
        <p:spPr bwMode="auto">
          <a:xfrm>
            <a:off x="252664" y="677781"/>
            <a:ext cx="58674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vi-VN" sz="2600" b="1" dirty="0">
                <a:solidFill>
                  <a:srgbClr val="CC0000"/>
                </a:solidFill>
              </a:rPr>
              <a:t>IV. </a:t>
            </a:r>
            <a:r>
              <a:rPr lang="en-US" altLang="vi-VN" sz="2400" b="1" dirty="0">
                <a:solidFill>
                  <a:srgbClr val="FF0000"/>
                </a:solidFill>
              </a:rPr>
              <a:t>SINH SẢN CỦA VI SINH VẬT </a:t>
            </a:r>
            <a:endParaRPr lang="en-US" altLang="vi-VN" sz="2600" b="1" dirty="0">
              <a:solidFill>
                <a:srgbClr val="CC0000"/>
              </a:solidFill>
            </a:endParaRPr>
          </a:p>
        </p:txBody>
      </p:sp>
      <p:sp>
        <p:nvSpPr>
          <p:cNvPr id="11" name="WordArt 68">
            <a:extLst>
              <a:ext uri="{FF2B5EF4-FFF2-40B4-BE49-F238E27FC236}">
                <a16:creationId xmlns:a16="http://schemas.microsoft.com/office/drawing/2014/main" id="{6B118E46-10BC-CA99-7A15-A0BFCDF77307}"/>
              </a:ext>
            </a:extLst>
          </p:cNvPr>
          <p:cNvSpPr>
            <a:spLocks noChangeArrowheads="1" noChangeShapeType="1" noTextEdit="1"/>
          </p:cNvSpPr>
          <p:nvPr/>
        </p:nvSpPr>
        <p:spPr bwMode="auto">
          <a:xfrm>
            <a:off x="128336" y="81380"/>
            <a:ext cx="11806989" cy="492125"/>
          </a:xfrm>
          <a:prstGeom prst="rect">
            <a:avLst/>
          </a:prstGeom>
        </p:spPr>
        <p:txBody>
          <a:bodyPr wrap="none" fromWordArt="1">
            <a:prstTxWarp prst="textPlain">
              <a:avLst>
                <a:gd name="adj" fmla="val 50000"/>
              </a:avLst>
            </a:prstTxWarp>
          </a:bodyPr>
          <a:lstStyle/>
          <a:p>
            <a:pPr algn="ctr"/>
            <a:r>
              <a:rPr lang="vi-VN" sz="2000" b="1" kern="10" dirty="0">
                <a:ln w="19050">
                  <a:solidFill>
                    <a:srgbClr val="800000"/>
                  </a:solidFill>
                  <a:round/>
                  <a:headEnd/>
                  <a:tailEnd/>
                </a:ln>
                <a:solidFill>
                  <a:srgbClr val="FF66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BÀI </a:t>
            </a:r>
            <a:r>
              <a:rPr lang="en-US" sz="2000" b="1" kern="10" dirty="0">
                <a:ln w="19050">
                  <a:solidFill>
                    <a:srgbClr val="800000"/>
                  </a:solidFill>
                  <a:round/>
                  <a:headEnd/>
                  <a:tailEnd/>
                </a:ln>
                <a:solidFill>
                  <a:srgbClr val="FF66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21</a:t>
            </a:r>
            <a:r>
              <a:rPr lang="vi-VN" sz="2000" b="1" kern="10" dirty="0">
                <a:ln w="19050">
                  <a:solidFill>
                    <a:srgbClr val="800000"/>
                  </a:solidFill>
                  <a:round/>
                  <a:headEnd/>
                  <a:tailEnd/>
                </a:ln>
                <a:solidFill>
                  <a:srgbClr val="FF66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 </a:t>
            </a:r>
            <a:r>
              <a:rPr lang="en-US" sz="2000" b="1" kern="10" dirty="0">
                <a:ln w="19050">
                  <a:solidFill>
                    <a:srgbClr val="800000"/>
                  </a:solidFill>
                  <a:round/>
                  <a:headEnd/>
                  <a:tailEnd/>
                </a:ln>
                <a:solidFill>
                  <a:srgbClr val="FF66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TRAO ĐỔI CHẤT, </a:t>
            </a:r>
            <a:r>
              <a:rPr lang="vi-VN" sz="2000" b="1" kern="10" dirty="0">
                <a:ln w="19050">
                  <a:solidFill>
                    <a:srgbClr val="800000"/>
                  </a:solidFill>
                  <a:round/>
                  <a:headEnd/>
                  <a:tailEnd/>
                </a:ln>
                <a:solidFill>
                  <a:srgbClr val="FF66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SINH TRƯỞNG VÀ SINH SẢN Ở VI SINH VẬT</a:t>
            </a:r>
          </a:p>
        </p:txBody>
      </p:sp>
      <p:sp>
        <p:nvSpPr>
          <p:cNvPr id="15" name="TextBox 14">
            <a:extLst>
              <a:ext uri="{FF2B5EF4-FFF2-40B4-BE49-F238E27FC236}">
                <a16:creationId xmlns:a16="http://schemas.microsoft.com/office/drawing/2014/main" id="{8B87664B-DFA7-8E34-FC98-5940BC1395A8}"/>
              </a:ext>
            </a:extLst>
          </p:cNvPr>
          <p:cNvSpPr txBox="1"/>
          <p:nvPr/>
        </p:nvSpPr>
        <p:spPr>
          <a:xfrm>
            <a:off x="2595164" y="5730578"/>
            <a:ext cx="6102626" cy="468077"/>
          </a:xfrm>
          <a:prstGeom prst="rect">
            <a:avLst/>
          </a:prstGeom>
          <a:noFill/>
        </p:spPr>
        <p:txBody>
          <a:bodyPr wrap="square">
            <a:spAutoFit/>
          </a:bodyPr>
          <a:lstStyle/>
          <a:p>
            <a:pPr marL="0" marR="0" algn="ctr">
              <a:lnSpc>
                <a:spcPct val="107000"/>
              </a:lnSpc>
              <a:spcBef>
                <a:spcPts val="0"/>
              </a:spcBef>
              <a:spcAft>
                <a:spcPts val="0"/>
              </a:spcAft>
            </a:pPr>
            <a:r>
              <a:rPr lang="en-US" sz="2400" dirty="0" err="1">
                <a:effectLst/>
                <a:latin typeface="Times New Roman" panose="02020603050405020304" pitchFamily="18" charset="0"/>
                <a:ea typeface="Calibri" panose="020F0502020204030204" pitchFamily="34" charset="0"/>
              </a:rPr>
              <a:t>Nấm</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mốc</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thuộc</a:t>
            </a:r>
            <a:r>
              <a:rPr lang="en-US" sz="2400" dirty="0">
                <a:effectLst/>
                <a:latin typeface="Times New Roman" panose="02020603050405020304" pitchFamily="18" charset="0"/>
                <a:ea typeface="Calibri" panose="020F0502020204030204" pitchFamily="34" charset="0"/>
              </a:rPr>
              <a:t> chi Aspergillus</a:t>
            </a:r>
            <a:endParaRPr lang="vi-VN"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2" name="Picture 11">
            <a:extLst>
              <a:ext uri="{FF2B5EF4-FFF2-40B4-BE49-F238E27FC236}">
                <a16:creationId xmlns:a16="http://schemas.microsoft.com/office/drawing/2014/main" id="{3AB9AA10-92D9-5306-89D5-125F8DBE7E0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95163" y="2650900"/>
            <a:ext cx="5886227" cy="3034555"/>
          </a:xfrm>
          <a:prstGeom prst="rect">
            <a:avLst/>
          </a:prstGeom>
          <a:noFill/>
          <a:ln>
            <a:noFill/>
          </a:ln>
        </p:spPr>
      </p:pic>
    </p:spTree>
    <p:extLst>
      <p:ext uri="{BB962C8B-B14F-4D97-AF65-F5344CB8AC3E}">
        <p14:creationId xmlns:p14="http://schemas.microsoft.com/office/powerpoint/2010/main" val="19291358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Text Box 16">
            <a:extLst>
              <a:ext uri="{FF2B5EF4-FFF2-40B4-BE49-F238E27FC236}">
                <a16:creationId xmlns:a16="http://schemas.microsoft.com/office/drawing/2014/main" id="{2CEB7A94-52BF-E6BC-C4AA-7839D1F750EE}"/>
              </a:ext>
            </a:extLst>
          </p:cNvPr>
          <p:cNvSpPr txBox="1">
            <a:spLocks noChangeArrowheads="1"/>
          </p:cNvSpPr>
          <p:nvPr/>
        </p:nvSpPr>
        <p:spPr bwMode="auto">
          <a:xfrm>
            <a:off x="5334000" y="4495800"/>
            <a:ext cx="1447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vi-VN" sz="2400" b="1">
                <a:solidFill>
                  <a:srgbClr val="000000"/>
                </a:solidFill>
              </a:rPr>
              <a:t> </a:t>
            </a:r>
          </a:p>
        </p:txBody>
      </p:sp>
      <p:sp>
        <p:nvSpPr>
          <p:cNvPr id="45062" name="Rectangle 161">
            <a:extLst>
              <a:ext uri="{FF2B5EF4-FFF2-40B4-BE49-F238E27FC236}">
                <a16:creationId xmlns:a16="http://schemas.microsoft.com/office/drawing/2014/main" id="{7E60DE9E-6814-FC17-10A0-79B2CF1EB639}"/>
              </a:ext>
            </a:extLst>
          </p:cNvPr>
          <p:cNvSpPr>
            <a:spLocks noChangeArrowheads="1"/>
          </p:cNvSpPr>
          <p:nvPr/>
        </p:nvSpPr>
        <p:spPr bwMode="auto">
          <a:xfrm>
            <a:off x="670822" y="1131707"/>
            <a:ext cx="164660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a:spcBef>
                <a:spcPts val="0"/>
              </a:spcBef>
              <a:spcAft>
                <a:spcPts val="0"/>
              </a:spcAft>
            </a:pPr>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3. </a:t>
            </a:r>
            <a:r>
              <a:rPr lang="en-US" sz="2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Nảy</a:t>
            </a:r>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chồi</a:t>
            </a:r>
            <a:endParaRPr lang="vi-VN" sz="2400" b="1" dirty="0">
              <a:solidFill>
                <a:srgbClr val="FF0000"/>
              </a:solidFill>
              <a:effectLst/>
              <a:latin typeface="Cambria" panose="02040503050406030204" pitchFamily="18" charset="0"/>
              <a:ea typeface="Times New Roman" panose="02020603050405020304" pitchFamily="18" charset="0"/>
              <a:cs typeface="Times New Roman" panose="02020603050405020304" pitchFamily="18" charset="0"/>
            </a:endParaRPr>
          </a:p>
        </p:txBody>
      </p:sp>
      <p:sp>
        <p:nvSpPr>
          <p:cNvPr id="45064" name="Rectangle 7">
            <a:extLst>
              <a:ext uri="{FF2B5EF4-FFF2-40B4-BE49-F238E27FC236}">
                <a16:creationId xmlns:a16="http://schemas.microsoft.com/office/drawing/2014/main" id="{70B25B1D-9F26-E650-9600-7DAE336874B0}"/>
              </a:ext>
            </a:extLst>
          </p:cNvPr>
          <p:cNvSpPr>
            <a:spLocks noChangeArrowheads="1"/>
          </p:cNvSpPr>
          <p:nvPr/>
        </p:nvSpPr>
        <p:spPr bwMode="auto">
          <a:xfrm>
            <a:off x="392526" y="1587407"/>
            <a:ext cx="1095133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vi-VN" sz="2400" b="1" dirty="0">
                <a:solidFill>
                  <a:srgbClr val="000000"/>
                </a:solidFill>
                <a:latin typeface="Times New Roman" panose="02020603050405020304" pitchFamily="18" charset="0"/>
                <a:ea typeface="Times New Roman" panose="02020603050405020304" pitchFamily="18" charset="0"/>
              </a:rPr>
              <a:t>- Nảy chồi</a:t>
            </a:r>
            <a:r>
              <a:rPr lang="vi-VN" sz="2400" dirty="0">
                <a:solidFill>
                  <a:srgbClr val="000000"/>
                </a:solidFill>
                <a:latin typeface="Times New Roman" panose="02020603050405020304" pitchFamily="18" charset="0"/>
                <a:ea typeface="Times New Roman" panose="02020603050405020304" pitchFamily="18" charset="0"/>
              </a:rPr>
              <a:t> là phương thức sinh sản vô tính đặc trưng của một số ít vi sinh vật như vi khuẩn quang dưỡng màu tía, nấm men.</a:t>
            </a:r>
            <a:endParaRPr lang="vi-VN" sz="2400" dirty="0">
              <a:latin typeface="Times New Roman" panose="02020603050405020304" pitchFamily="18" charset="0"/>
              <a:ea typeface="Times New Roman" panose="02020603050405020304" pitchFamily="18" charset="0"/>
            </a:endParaRPr>
          </a:p>
        </p:txBody>
      </p:sp>
      <p:sp>
        <p:nvSpPr>
          <p:cNvPr id="10" name="Text Box 5">
            <a:extLst>
              <a:ext uri="{FF2B5EF4-FFF2-40B4-BE49-F238E27FC236}">
                <a16:creationId xmlns:a16="http://schemas.microsoft.com/office/drawing/2014/main" id="{50382AE5-E2D3-B1C4-4D71-F8618403EAC4}"/>
              </a:ext>
            </a:extLst>
          </p:cNvPr>
          <p:cNvSpPr txBox="1">
            <a:spLocks noChangeArrowheads="1"/>
          </p:cNvSpPr>
          <p:nvPr/>
        </p:nvSpPr>
        <p:spPr bwMode="auto">
          <a:xfrm>
            <a:off x="252664" y="677781"/>
            <a:ext cx="58674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vi-VN" sz="2600" b="1" dirty="0">
                <a:solidFill>
                  <a:srgbClr val="CC0000"/>
                </a:solidFill>
              </a:rPr>
              <a:t>IV. </a:t>
            </a:r>
            <a:r>
              <a:rPr lang="en-US" altLang="vi-VN" sz="2400" b="1" dirty="0">
                <a:solidFill>
                  <a:srgbClr val="FF0000"/>
                </a:solidFill>
              </a:rPr>
              <a:t>SINH SẢN CỦA VI SINH VẬT </a:t>
            </a:r>
            <a:endParaRPr lang="en-US" altLang="vi-VN" sz="2600" b="1" dirty="0">
              <a:solidFill>
                <a:srgbClr val="CC0000"/>
              </a:solidFill>
            </a:endParaRPr>
          </a:p>
        </p:txBody>
      </p:sp>
      <p:sp>
        <p:nvSpPr>
          <p:cNvPr id="11" name="WordArt 68">
            <a:extLst>
              <a:ext uri="{FF2B5EF4-FFF2-40B4-BE49-F238E27FC236}">
                <a16:creationId xmlns:a16="http://schemas.microsoft.com/office/drawing/2014/main" id="{6B118E46-10BC-CA99-7A15-A0BFCDF77307}"/>
              </a:ext>
            </a:extLst>
          </p:cNvPr>
          <p:cNvSpPr>
            <a:spLocks noChangeArrowheads="1" noChangeShapeType="1" noTextEdit="1"/>
          </p:cNvSpPr>
          <p:nvPr/>
        </p:nvSpPr>
        <p:spPr bwMode="auto">
          <a:xfrm>
            <a:off x="128336" y="81380"/>
            <a:ext cx="11806989" cy="492125"/>
          </a:xfrm>
          <a:prstGeom prst="rect">
            <a:avLst/>
          </a:prstGeom>
        </p:spPr>
        <p:txBody>
          <a:bodyPr wrap="none" fromWordArt="1">
            <a:prstTxWarp prst="textPlain">
              <a:avLst>
                <a:gd name="adj" fmla="val 50000"/>
              </a:avLst>
            </a:prstTxWarp>
          </a:bodyPr>
          <a:lstStyle/>
          <a:p>
            <a:pPr algn="ctr"/>
            <a:r>
              <a:rPr lang="vi-VN" sz="2000" b="1" kern="10" dirty="0">
                <a:ln w="19050">
                  <a:solidFill>
                    <a:srgbClr val="800000"/>
                  </a:solidFill>
                  <a:round/>
                  <a:headEnd/>
                  <a:tailEnd/>
                </a:ln>
                <a:solidFill>
                  <a:srgbClr val="FF66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BÀI </a:t>
            </a:r>
            <a:r>
              <a:rPr lang="en-US" sz="2000" b="1" kern="10" dirty="0">
                <a:ln w="19050">
                  <a:solidFill>
                    <a:srgbClr val="800000"/>
                  </a:solidFill>
                  <a:round/>
                  <a:headEnd/>
                  <a:tailEnd/>
                </a:ln>
                <a:solidFill>
                  <a:srgbClr val="FF66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21</a:t>
            </a:r>
            <a:r>
              <a:rPr lang="vi-VN" sz="2000" b="1" kern="10" dirty="0">
                <a:ln w="19050">
                  <a:solidFill>
                    <a:srgbClr val="800000"/>
                  </a:solidFill>
                  <a:round/>
                  <a:headEnd/>
                  <a:tailEnd/>
                </a:ln>
                <a:solidFill>
                  <a:srgbClr val="FF66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 </a:t>
            </a:r>
            <a:r>
              <a:rPr lang="en-US" sz="2000" b="1" kern="10" dirty="0">
                <a:ln w="19050">
                  <a:solidFill>
                    <a:srgbClr val="800000"/>
                  </a:solidFill>
                  <a:round/>
                  <a:headEnd/>
                  <a:tailEnd/>
                </a:ln>
                <a:solidFill>
                  <a:srgbClr val="FF66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TRAO ĐỔI CHẤT, </a:t>
            </a:r>
            <a:r>
              <a:rPr lang="vi-VN" sz="2000" b="1" kern="10" dirty="0">
                <a:ln w="19050">
                  <a:solidFill>
                    <a:srgbClr val="800000"/>
                  </a:solidFill>
                  <a:round/>
                  <a:headEnd/>
                  <a:tailEnd/>
                </a:ln>
                <a:solidFill>
                  <a:srgbClr val="FF66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SINH TRƯỞNG VÀ SINH SẢN Ở VI SINH VẬT</a:t>
            </a:r>
          </a:p>
        </p:txBody>
      </p:sp>
      <p:sp>
        <p:nvSpPr>
          <p:cNvPr id="15" name="TextBox 14">
            <a:extLst>
              <a:ext uri="{FF2B5EF4-FFF2-40B4-BE49-F238E27FC236}">
                <a16:creationId xmlns:a16="http://schemas.microsoft.com/office/drawing/2014/main" id="{8B87664B-DFA7-8E34-FC98-5940BC1395A8}"/>
              </a:ext>
            </a:extLst>
          </p:cNvPr>
          <p:cNvSpPr txBox="1"/>
          <p:nvPr/>
        </p:nvSpPr>
        <p:spPr>
          <a:xfrm>
            <a:off x="2595164" y="5730578"/>
            <a:ext cx="6102626" cy="468077"/>
          </a:xfrm>
          <a:prstGeom prst="rect">
            <a:avLst/>
          </a:prstGeom>
          <a:noFill/>
        </p:spPr>
        <p:txBody>
          <a:bodyPr wrap="square">
            <a:spAutoFit/>
          </a:bodyPr>
          <a:lstStyle/>
          <a:p>
            <a:pPr marL="0" marR="0" algn="ctr">
              <a:lnSpc>
                <a:spcPct val="107000"/>
              </a:lnSpc>
              <a:spcBef>
                <a:spcPts val="0"/>
              </a:spcBef>
              <a:spcAft>
                <a:spcPts val="0"/>
              </a:spcAft>
            </a:pPr>
            <a:r>
              <a:rPr lang="en-US" sz="2400" dirty="0" err="1">
                <a:effectLst/>
                <a:latin typeface="Times New Roman" panose="02020603050405020304" pitchFamily="18" charset="0"/>
                <a:ea typeface="Calibri" panose="020F0502020204030204" pitchFamily="34" charset="0"/>
              </a:rPr>
              <a:t>Nảy</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chồi</a:t>
            </a:r>
            <a:r>
              <a:rPr lang="en-US" sz="2400" dirty="0">
                <a:effectLst/>
                <a:latin typeface="Times New Roman" panose="02020603050405020304" pitchFamily="18" charset="0"/>
                <a:ea typeface="Calibri" panose="020F0502020204030204" pitchFamily="34" charset="0"/>
              </a:rPr>
              <a:t> ở </a:t>
            </a:r>
            <a:r>
              <a:rPr lang="en-US" sz="2400" dirty="0" err="1">
                <a:effectLst/>
                <a:latin typeface="Times New Roman" panose="02020603050405020304" pitchFamily="18" charset="0"/>
                <a:ea typeface="Calibri" panose="020F0502020204030204" pitchFamily="34" charset="0"/>
              </a:rPr>
              <a:t>nấm</a:t>
            </a:r>
            <a:r>
              <a:rPr lang="en-US" sz="2400" dirty="0">
                <a:effectLst/>
                <a:latin typeface="Times New Roman" panose="02020603050405020304" pitchFamily="18" charset="0"/>
                <a:ea typeface="Calibri" panose="020F0502020204030204" pitchFamily="34" charset="0"/>
              </a:rPr>
              <a:t> men </a:t>
            </a:r>
            <a:r>
              <a:rPr lang="en-US" sz="2400" i="1" dirty="0">
                <a:effectLst/>
                <a:latin typeface="Times New Roman" panose="02020603050405020304" pitchFamily="18" charset="0"/>
                <a:ea typeface="Calibri" panose="020F0502020204030204" pitchFamily="34" charset="0"/>
              </a:rPr>
              <a:t>Saccharomyces cerevisiae</a:t>
            </a:r>
            <a:r>
              <a:rPr lang="en-US" sz="2400" dirty="0">
                <a:effectLst/>
                <a:latin typeface="Times New Roman" panose="02020603050405020304" pitchFamily="18" charset="0"/>
                <a:ea typeface="Calibri" panose="020F0502020204030204" pitchFamily="34" charset="0"/>
              </a:rPr>
              <a:t> ​​</a:t>
            </a:r>
            <a:endParaRPr lang="vi-VN"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3" name="Picture 12" descr="loading...">
            <a:extLst>
              <a:ext uri="{FF2B5EF4-FFF2-40B4-BE49-F238E27FC236}">
                <a16:creationId xmlns:a16="http://schemas.microsoft.com/office/drawing/2014/main" id="{027B7C15-EA6F-E774-AF15-C4454A81F03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40765" y="2476499"/>
            <a:ext cx="4667416" cy="2917135"/>
          </a:xfrm>
          <a:prstGeom prst="rect">
            <a:avLst/>
          </a:prstGeom>
          <a:noFill/>
          <a:ln>
            <a:noFill/>
          </a:ln>
        </p:spPr>
      </p:pic>
    </p:spTree>
    <p:extLst>
      <p:ext uri="{BB962C8B-B14F-4D97-AF65-F5344CB8AC3E}">
        <p14:creationId xmlns:p14="http://schemas.microsoft.com/office/powerpoint/2010/main" val="31701033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Box 3">
            <a:extLst>
              <a:ext uri="{FF2B5EF4-FFF2-40B4-BE49-F238E27FC236}">
                <a16:creationId xmlns:a16="http://schemas.microsoft.com/office/drawing/2014/main" id="{BF5E6B92-3279-6998-2F72-259D8FEE210E}"/>
              </a:ext>
            </a:extLst>
          </p:cNvPr>
          <p:cNvSpPr txBox="1">
            <a:spLocks noChangeArrowheads="1"/>
          </p:cNvSpPr>
          <p:nvPr/>
        </p:nvSpPr>
        <p:spPr bwMode="auto">
          <a:xfrm>
            <a:off x="2133600" y="1371601"/>
            <a:ext cx="82296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vi-VN" sz="2400" b="1">
                <a:solidFill>
                  <a:srgbClr val="000C18"/>
                </a:solidFill>
              </a:rPr>
              <a:t>Câu 1  Trong điều kiện nuôi cấy không liên tục, tốc độ sinh trưởng của vi sinh vật đạt cực đại ở pha</a:t>
            </a:r>
          </a:p>
        </p:txBody>
      </p:sp>
      <p:sp>
        <p:nvSpPr>
          <p:cNvPr id="61443" name="Text Box 4">
            <a:extLst>
              <a:ext uri="{FF2B5EF4-FFF2-40B4-BE49-F238E27FC236}">
                <a16:creationId xmlns:a16="http://schemas.microsoft.com/office/drawing/2014/main" id="{3EA79A52-5C20-51A8-1AAA-2F2628B03C93}"/>
              </a:ext>
            </a:extLst>
          </p:cNvPr>
          <p:cNvSpPr txBox="1">
            <a:spLocks noChangeArrowheads="1"/>
          </p:cNvSpPr>
          <p:nvPr/>
        </p:nvSpPr>
        <p:spPr bwMode="auto">
          <a:xfrm>
            <a:off x="2209800" y="2362200"/>
            <a:ext cx="2438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vi-VN" sz="2400" b="1">
                <a:solidFill>
                  <a:srgbClr val="000C18"/>
                </a:solidFill>
              </a:rPr>
              <a:t>A) </a:t>
            </a:r>
            <a:r>
              <a:rPr lang="en-US" altLang="vi-VN" sz="2400" b="1">
                <a:solidFill>
                  <a:srgbClr val="000000"/>
                </a:solidFill>
              </a:rPr>
              <a:t>tiềm phát</a:t>
            </a:r>
          </a:p>
        </p:txBody>
      </p:sp>
      <p:sp>
        <p:nvSpPr>
          <p:cNvPr id="61444" name="Text Box 5">
            <a:extLst>
              <a:ext uri="{FF2B5EF4-FFF2-40B4-BE49-F238E27FC236}">
                <a16:creationId xmlns:a16="http://schemas.microsoft.com/office/drawing/2014/main" id="{49FCE0BF-AD5C-C086-77FA-24FF78C0DFC4}"/>
              </a:ext>
            </a:extLst>
          </p:cNvPr>
          <p:cNvSpPr txBox="1">
            <a:spLocks noChangeArrowheads="1"/>
          </p:cNvSpPr>
          <p:nvPr/>
        </p:nvSpPr>
        <p:spPr bwMode="auto">
          <a:xfrm>
            <a:off x="2209800" y="2971800"/>
            <a:ext cx="2438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vi-VN" sz="2400" b="1">
                <a:solidFill>
                  <a:srgbClr val="000C18"/>
                </a:solidFill>
              </a:rPr>
              <a:t>B) </a:t>
            </a:r>
            <a:r>
              <a:rPr lang="en-US" altLang="vi-VN" sz="2400" b="1">
                <a:solidFill>
                  <a:srgbClr val="000000"/>
                </a:solidFill>
              </a:rPr>
              <a:t>luỹ thừa</a:t>
            </a:r>
          </a:p>
        </p:txBody>
      </p:sp>
      <p:sp>
        <p:nvSpPr>
          <p:cNvPr id="61445" name="Text Box 6">
            <a:extLst>
              <a:ext uri="{FF2B5EF4-FFF2-40B4-BE49-F238E27FC236}">
                <a16:creationId xmlns:a16="http://schemas.microsoft.com/office/drawing/2014/main" id="{14158290-4AFF-BDA8-D1B5-B1AE127AA11E}"/>
              </a:ext>
            </a:extLst>
          </p:cNvPr>
          <p:cNvSpPr txBox="1">
            <a:spLocks noChangeArrowheads="1"/>
          </p:cNvSpPr>
          <p:nvPr/>
        </p:nvSpPr>
        <p:spPr bwMode="auto">
          <a:xfrm>
            <a:off x="2209800" y="35052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vi-VN" sz="2400" b="1">
                <a:solidFill>
                  <a:srgbClr val="000C18"/>
                </a:solidFill>
              </a:rPr>
              <a:t>C) cân bằng 	</a:t>
            </a:r>
          </a:p>
        </p:txBody>
      </p:sp>
      <p:sp>
        <p:nvSpPr>
          <p:cNvPr id="61446" name="Text Box 7">
            <a:extLst>
              <a:ext uri="{FF2B5EF4-FFF2-40B4-BE49-F238E27FC236}">
                <a16:creationId xmlns:a16="http://schemas.microsoft.com/office/drawing/2014/main" id="{6E8765C2-7ECD-AE7F-E8FD-143339C8A94B}"/>
              </a:ext>
            </a:extLst>
          </p:cNvPr>
          <p:cNvSpPr txBox="1">
            <a:spLocks noChangeArrowheads="1"/>
          </p:cNvSpPr>
          <p:nvPr/>
        </p:nvSpPr>
        <p:spPr bwMode="auto">
          <a:xfrm>
            <a:off x="2209800" y="4114800"/>
            <a:ext cx="2438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vi-VN" sz="2400" b="1">
                <a:solidFill>
                  <a:srgbClr val="000C18"/>
                </a:solidFill>
              </a:rPr>
              <a:t>D) suy vong</a:t>
            </a:r>
            <a:endParaRPr lang="en-US" altLang="vi-VN" sz="2400" b="1" baseline="30000">
              <a:solidFill>
                <a:srgbClr val="000C18"/>
              </a:solidFill>
            </a:endParaRPr>
          </a:p>
        </p:txBody>
      </p:sp>
      <p:sp>
        <p:nvSpPr>
          <p:cNvPr id="45069" name="Oval 13">
            <a:extLst>
              <a:ext uri="{FF2B5EF4-FFF2-40B4-BE49-F238E27FC236}">
                <a16:creationId xmlns:a16="http://schemas.microsoft.com/office/drawing/2014/main" id="{3CA9E5D1-9337-4B97-C2BE-DA4F90D9A2C1}"/>
              </a:ext>
            </a:extLst>
          </p:cNvPr>
          <p:cNvSpPr>
            <a:spLocks noChangeArrowheads="1"/>
          </p:cNvSpPr>
          <p:nvPr/>
        </p:nvSpPr>
        <p:spPr bwMode="auto">
          <a:xfrm>
            <a:off x="2133600" y="2895600"/>
            <a:ext cx="533400" cy="6096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1449" name="Rectangle 15">
            <a:extLst>
              <a:ext uri="{FF2B5EF4-FFF2-40B4-BE49-F238E27FC236}">
                <a16:creationId xmlns:a16="http://schemas.microsoft.com/office/drawing/2014/main" id="{55AC8620-CC1A-0328-AD81-898D6F4932CE}"/>
              </a:ext>
            </a:extLst>
          </p:cNvPr>
          <p:cNvSpPr>
            <a:spLocks noChangeArrowheads="1"/>
          </p:cNvSpPr>
          <p:nvPr/>
        </p:nvSpPr>
        <p:spPr bwMode="auto">
          <a:xfrm flipV="1">
            <a:off x="1524000" y="6781800"/>
            <a:ext cx="9144000" cy="76200"/>
          </a:xfrm>
          <a:prstGeom prst="rect">
            <a:avLst/>
          </a:prstGeom>
          <a:solidFill>
            <a:srgbClr val="FF0000"/>
          </a:solidFill>
          <a:ln w="9525">
            <a:solidFill>
              <a:srgbClr val="003366"/>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1450" name="Text Box 16">
            <a:extLst>
              <a:ext uri="{FF2B5EF4-FFF2-40B4-BE49-F238E27FC236}">
                <a16:creationId xmlns:a16="http://schemas.microsoft.com/office/drawing/2014/main" id="{DE24A893-CD6D-9026-603D-FDA999CA0774}"/>
              </a:ext>
            </a:extLst>
          </p:cNvPr>
          <p:cNvSpPr txBox="1">
            <a:spLocks noChangeArrowheads="1"/>
          </p:cNvSpPr>
          <p:nvPr/>
        </p:nvSpPr>
        <p:spPr bwMode="auto">
          <a:xfrm>
            <a:off x="5334000" y="4495800"/>
            <a:ext cx="1447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vi-VN" sz="2400" b="1">
                <a:solidFill>
                  <a:srgbClr val="000000"/>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5069"/>
                                        </p:tgtEl>
                                        <p:attrNameLst>
                                          <p:attrName>style.visibility</p:attrName>
                                        </p:attrNameLst>
                                      </p:cBhvr>
                                      <p:to>
                                        <p:strVal val="visible"/>
                                      </p:to>
                                    </p:set>
                                    <p:animEffect transition="in" filter="diamond(in)">
                                      <p:cBhvr>
                                        <p:cTn id="7" dur="1000"/>
                                        <p:tgtEl>
                                          <p:spTgt spid="450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3">
            <a:extLst>
              <a:ext uri="{FF2B5EF4-FFF2-40B4-BE49-F238E27FC236}">
                <a16:creationId xmlns:a16="http://schemas.microsoft.com/office/drawing/2014/main" id="{8572B06D-6107-6E3E-DCC9-D5FADECB1865}"/>
              </a:ext>
            </a:extLst>
          </p:cNvPr>
          <p:cNvSpPr txBox="1">
            <a:spLocks noChangeArrowheads="1"/>
          </p:cNvSpPr>
          <p:nvPr/>
        </p:nvSpPr>
        <p:spPr bwMode="auto">
          <a:xfrm>
            <a:off x="2133600" y="1371601"/>
            <a:ext cx="82296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vi-VN" sz="2400" b="1">
                <a:solidFill>
                  <a:srgbClr val="000C18"/>
                </a:solidFill>
              </a:rPr>
              <a:t>Câu 2 Trong điều kiện  nuôi cấy không liên tục, số lượng vi sinh vật đạt cực đại và không đổi theo thời gian ở pha</a:t>
            </a:r>
          </a:p>
        </p:txBody>
      </p:sp>
      <p:sp>
        <p:nvSpPr>
          <p:cNvPr id="62467" name="Text Box 4">
            <a:extLst>
              <a:ext uri="{FF2B5EF4-FFF2-40B4-BE49-F238E27FC236}">
                <a16:creationId xmlns:a16="http://schemas.microsoft.com/office/drawing/2014/main" id="{B5C0A5CF-B143-8F64-61A5-0EF035BDAEFC}"/>
              </a:ext>
            </a:extLst>
          </p:cNvPr>
          <p:cNvSpPr txBox="1">
            <a:spLocks noChangeArrowheads="1"/>
          </p:cNvSpPr>
          <p:nvPr/>
        </p:nvSpPr>
        <p:spPr bwMode="auto">
          <a:xfrm>
            <a:off x="2209800" y="2819401"/>
            <a:ext cx="2438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vi-VN" sz="2400" b="1">
                <a:solidFill>
                  <a:srgbClr val="000C18"/>
                </a:solidFill>
              </a:rPr>
              <a:t>A) </a:t>
            </a:r>
            <a:r>
              <a:rPr lang="en-US" altLang="vi-VN" sz="2400" b="1">
                <a:solidFill>
                  <a:srgbClr val="000000"/>
                </a:solidFill>
              </a:rPr>
              <a:t>tiềm phát</a:t>
            </a:r>
            <a:r>
              <a:rPr lang="en-US" altLang="vi-VN" sz="2400" b="1">
                <a:solidFill>
                  <a:srgbClr val="000C18"/>
                </a:solidFill>
                <a:cs typeface="Times New Roman" panose="02020603050405020304" pitchFamily="18" charset="0"/>
              </a:rPr>
              <a:t> </a:t>
            </a:r>
            <a:r>
              <a:rPr lang="en-US" altLang="vi-VN" sz="2400" b="1" baseline="30000">
                <a:solidFill>
                  <a:srgbClr val="000C18"/>
                </a:solidFill>
                <a:cs typeface="Times New Roman" panose="02020603050405020304" pitchFamily="18" charset="0"/>
              </a:rPr>
              <a:t>	</a:t>
            </a:r>
            <a:r>
              <a:rPr lang="en-US" altLang="vi-VN" sz="2400" b="1">
                <a:solidFill>
                  <a:srgbClr val="000C18"/>
                </a:solidFill>
              </a:rPr>
              <a:t> </a:t>
            </a:r>
          </a:p>
        </p:txBody>
      </p:sp>
      <p:sp>
        <p:nvSpPr>
          <p:cNvPr id="62468" name="Text Box 5">
            <a:extLst>
              <a:ext uri="{FF2B5EF4-FFF2-40B4-BE49-F238E27FC236}">
                <a16:creationId xmlns:a16="http://schemas.microsoft.com/office/drawing/2014/main" id="{1A57E9DC-4F94-7124-37FF-2EAB31425E51}"/>
              </a:ext>
            </a:extLst>
          </p:cNvPr>
          <p:cNvSpPr txBox="1">
            <a:spLocks noChangeArrowheads="1"/>
          </p:cNvSpPr>
          <p:nvPr/>
        </p:nvSpPr>
        <p:spPr bwMode="auto">
          <a:xfrm>
            <a:off x="2209800" y="3429001"/>
            <a:ext cx="24384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vi-VN" sz="2400" b="1">
                <a:solidFill>
                  <a:srgbClr val="000C18"/>
                </a:solidFill>
              </a:rPr>
              <a:t>B) </a:t>
            </a:r>
            <a:r>
              <a:rPr lang="en-US" altLang="vi-VN" sz="2400" b="1">
                <a:solidFill>
                  <a:srgbClr val="000000"/>
                </a:solidFill>
              </a:rPr>
              <a:t>luỹ thừa</a:t>
            </a:r>
          </a:p>
          <a:p>
            <a:pPr eaLnBrk="1" hangingPunct="1">
              <a:spcBef>
                <a:spcPct val="50000"/>
              </a:spcBef>
            </a:pPr>
            <a:endParaRPr lang="en-US" altLang="vi-VN" sz="2400" b="1">
              <a:solidFill>
                <a:srgbClr val="000C18"/>
              </a:solidFill>
            </a:endParaRPr>
          </a:p>
        </p:txBody>
      </p:sp>
      <p:sp>
        <p:nvSpPr>
          <p:cNvPr id="62469" name="Text Box 6">
            <a:extLst>
              <a:ext uri="{FF2B5EF4-FFF2-40B4-BE49-F238E27FC236}">
                <a16:creationId xmlns:a16="http://schemas.microsoft.com/office/drawing/2014/main" id="{6D6CB5A5-5D34-6B55-7A54-E0FFDDCF1849}"/>
              </a:ext>
            </a:extLst>
          </p:cNvPr>
          <p:cNvSpPr txBox="1">
            <a:spLocks noChangeArrowheads="1"/>
          </p:cNvSpPr>
          <p:nvPr/>
        </p:nvSpPr>
        <p:spPr bwMode="auto">
          <a:xfrm>
            <a:off x="2209800" y="3962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vi-VN" sz="2400" b="1">
                <a:solidFill>
                  <a:srgbClr val="000C18"/>
                </a:solidFill>
              </a:rPr>
              <a:t>C) cân bằng 	</a:t>
            </a:r>
          </a:p>
        </p:txBody>
      </p:sp>
      <p:sp>
        <p:nvSpPr>
          <p:cNvPr id="62470" name="Text Box 7">
            <a:extLst>
              <a:ext uri="{FF2B5EF4-FFF2-40B4-BE49-F238E27FC236}">
                <a16:creationId xmlns:a16="http://schemas.microsoft.com/office/drawing/2014/main" id="{E5E12214-FDE0-9F2D-4A0C-F8209CFB312E}"/>
              </a:ext>
            </a:extLst>
          </p:cNvPr>
          <p:cNvSpPr txBox="1">
            <a:spLocks noChangeArrowheads="1"/>
          </p:cNvSpPr>
          <p:nvPr/>
        </p:nvSpPr>
        <p:spPr bwMode="auto">
          <a:xfrm>
            <a:off x="2209800" y="4572000"/>
            <a:ext cx="2438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vi-VN" sz="2400" b="1">
                <a:solidFill>
                  <a:srgbClr val="000C18"/>
                </a:solidFill>
              </a:rPr>
              <a:t>D) suy vong</a:t>
            </a:r>
            <a:endParaRPr lang="en-US" altLang="vi-VN" sz="2400" b="1" baseline="30000">
              <a:solidFill>
                <a:srgbClr val="000C18"/>
              </a:solidFill>
            </a:endParaRPr>
          </a:p>
        </p:txBody>
      </p:sp>
      <p:sp>
        <p:nvSpPr>
          <p:cNvPr id="61454" name="Oval 14">
            <a:extLst>
              <a:ext uri="{FF2B5EF4-FFF2-40B4-BE49-F238E27FC236}">
                <a16:creationId xmlns:a16="http://schemas.microsoft.com/office/drawing/2014/main" id="{7BD85926-49F4-2402-7F9D-4AAE4A8BD402}"/>
              </a:ext>
            </a:extLst>
          </p:cNvPr>
          <p:cNvSpPr>
            <a:spLocks noChangeArrowheads="1"/>
          </p:cNvSpPr>
          <p:nvPr/>
        </p:nvSpPr>
        <p:spPr bwMode="auto">
          <a:xfrm>
            <a:off x="2133600" y="3886200"/>
            <a:ext cx="533400" cy="6096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2473" name="Rectangle 16">
            <a:extLst>
              <a:ext uri="{FF2B5EF4-FFF2-40B4-BE49-F238E27FC236}">
                <a16:creationId xmlns:a16="http://schemas.microsoft.com/office/drawing/2014/main" id="{4A3FC352-18DB-090F-9044-D86A1E1AD512}"/>
              </a:ext>
            </a:extLst>
          </p:cNvPr>
          <p:cNvSpPr>
            <a:spLocks noChangeArrowheads="1"/>
          </p:cNvSpPr>
          <p:nvPr/>
        </p:nvSpPr>
        <p:spPr bwMode="auto">
          <a:xfrm flipV="1">
            <a:off x="1524000" y="6781800"/>
            <a:ext cx="9144000" cy="76200"/>
          </a:xfrm>
          <a:prstGeom prst="rect">
            <a:avLst/>
          </a:prstGeom>
          <a:solidFill>
            <a:srgbClr val="FF0000"/>
          </a:solidFill>
          <a:ln w="9525">
            <a:solidFill>
              <a:srgbClr val="003366"/>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1454"/>
                                        </p:tgtEl>
                                        <p:attrNameLst>
                                          <p:attrName>style.visibility</p:attrName>
                                        </p:attrNameLst>
                                      </p:cBhvr>
                                      <p:to>
                                        <p:strVal val="visible"/>
                                      </p:to>
                                    </p:set>
                                    <p:animEffect transition="in" filter="diamond(in)">
                                      <p:cBhvr>
                                        <p:cTn id="7" dur="1000"/>
                                        <p:tgtEl>
                                          <p:spTgt spid="614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5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 Box 3">
            <a:extLst>
              <a:ext uri="{FF2B5EF4-FFF2-40B4-BE49-F238E27FC236}">
                <a16:creationId xmlns:a16="http://schemas.microsoft.com/office/drawing/2014/main" id="{80715383-F553-F77F-5B0D-D9505A7D3657}"/>
              </a:ext>
            </a:extLst>
          </p:cNvPr>
          <p:cNvSpPr txBox="1">
            <a:spLocks noChangeArrowheads="1"/>
          </p:cNvSpPr>
          <p:nvPr/>
        </p:nvSpPr>
        <p:spPr bwMode="auto">
          <a:xfrm>
            <a:off x="2133600" y="1371601"/>
            <a:ext cx="82296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vi-VN" sz="2400" b="1">
                <a:solidFill>
                  <a:srgbClr val="000C18"/>
                </a:solidFill>
              </a:rPr>
              <a:t>Câu 3 Trong điều kiện  nuôi cấy không liên tục, để thu sinh khối vi sinh vật tối đa nên dừng ở đầu pha</a:t>
            </a:r>
          </a:p>
        </p:txBody>
      </p:sp>
      <p:sp>
        <p:nvSpPr>
          <p:cNvPr id="63491" name="Text Box 4">
            <a:extLst>
              <a:ext uri="{FF2B5EF4-FFF2-40B4-BE49-F238E27FC236}">
                <a16:creationId xmlns:a16="http://schemas.microsoft.com/office/drawing/2014/main" id="{F256DC2D-E516-E401-C978-09789D434817}"/>
              </a:ext>
            </a:extLst>
          </p:cNvPr>
          <p:cNvSpPr txBox="1">
            <a:spLocks noChangeArrowheads="1"/>
          </p:cNvSpPr>
          <p:nvPr/>
        </p:nvSpPr>
        <p:spPr bwMode="auto">
          <a:xfrm>
            <a:off x="2209800" y="2438401"/>
            <a:ext cx="2438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vi-VN" sz="2400" b="1">
                <a:solidFill>
                  <a:srgbClr val="000C18"/>
                </a:solidFill>
              </a:rPr>
              <a:t>A) </a:t>
            </a:r>
            <a:r>
              <a:rPr lang="en-US" altLang="vi-VN" sz="2400" b="1">
                <a:solidFill>
                  <a:srgbClr val="000000"/>
                </a:solidFill>
              </a:rPr>
              <a:t>tiềm phát</a:t>
            </a:r>
            <a:r>
              <a:rPr lang="en-US" altLang="vi-VN" sz="2400" b="1">
                <a:solidFill>
                  <a:srgbClr val="000C18"/>
                </a:solidFill>
                <a:cs typeface="Times New Roman" panose="02020603050405020304" pitchFamily="18" charset="0"/>
              </a:rPr>
              <a:t> </a:t>
            </a:r>
            <a:r>
              <a:rPr lang="en-US" altLang="vi-VN" sz="2400" b="1" baseline="30000">
                <a:solidFill>
                  <a:srgbClr val="000C18"/>
                </a:solidFill>
                <a:cs typeface="Times New Roman" panose="02020603050405020304" pitchFamily="18" charset="0"/>
              </a:rPr>
              <a:t>	</a:t>
            </a:r>
            <a:r>
              <a:rPr lang="en-US" altLang="vi-VN" sz="2400" b="1">
                <a:solidFill>
                  <a:srgbClr val="000C18"/>
                </a:solidFill>
              </a:rPr>
              <a:t> </a:t>
            </a:r>
          </a:p>
        </p:txBody>
      </p:sp>
      <p:sp>
        <p:nvSpPr>
          <p:cNvPr id="63492" name="Text Box 5">
            <a:extLst>
              <a:ext uri="{FF2B5EF4-FFF2-40B4-BE49-F238E27FC236}">
                <a16:creationId xmlns:a16="http://schemas.microsoft.com/office/drawing/2014/main" id="{21BF0272-B3E0-056E-A9AD-447EC315E537}"/>
              </a:ext>
            </a:extLst>
          </p:cNvPr>
          <p:cNvSpPr txBox="1">
            <a:spLocks noChangeArrowheads="1"/>
          </p:cNvSpPr>
          <p:nvPr/>
        </p:nvSpPr>
        <p:spPr bwMode="auto">
          <a:xfrm>
            <a:off x="2209800" y="3048000"/>
            <a:ext cx="2438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vi-VN" sz="2400" b="1">
                <a:solidFill>
                  <a:srgbClr val="000C18"/>
                </a:solidFill>
              </a:rPr>
              <a:t>B) </a:t>
            </a:r>
            <a:r>
              <a:rPr lang="en-US" altLang="vi-VN" sz="2400" b="1">
                <a:solidFill>
                  <a:srgbClr val="000000"/>
                </a:solidFill>
              </a:rPr>
              <a:t>luỹ thừa</a:t>
            </a:r>
          </a:p>
        </p:txBody>
      </p:sp>
      <p:sp>
        <p:nvSpPr>
          <p:cNvPr id="63493" name="Text Box 6">
            <a:extLst>
              <a:ext uri="{FF2B5EF4-FFF2-40B4-BE49-F238E27FC236}">
                <a16:creationId xmlns:a16="http://schemas.microsoft.com/office/drawing/2014/main" id="{A082536D-DCA4-AB65-3D39-14FD718DC175}"/>
              </a:ext>
            </a:extLst>
          </p:cNvPr>
          <p:cNvSpPr txBox="1">
            <a:spLocks noChangeArrowheads="1"/>
          </p:cNvSpPr>
          <p:nvPr/>
        </p:nvSpPr>
        <p:spPr bwMode="auto">
          <a:xfrm>
            <a:off x="2209800" y="3581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vi-VN" sz="2400" b="1">
                <a:solidFill>
                  <a:srgbClr val="000C18"/>
                </a:solidFill>
              </a:rPr>
              <a:t>C) cân bằng 	</a:t>
            </a:r>
          </a:p>
        </p:txBody>
      </p:sp>
      <p:sp>
        <p:nvSpPr>
          <p:cNvPr id="63494" name="Text Box 7">
            <a:extLst>
              <a:ext uri="{FF2B5EF4-FFF2-40B4-BE49-F238E27FC236}">
                <a16:creationId xmlns:a16="http://schemas.microsoft.com/office/drawing/2014/main" id="{0520E2F6-3D2A-3276-E779-20E256610478}"/>
              </a:ext>
            </a:extLst>
          </p:cNvPr>
          <p:cNvSpPr txBox="1">
            <a:spLocks noChangeArrowheads="1"/>
          </p:cNvSpPr>
          <p:nvPr/>
        </p:nvSpPr>
        <p:spPr bwMode="auto">
          <a:xfrm>
            <a:off x="2209800" y="4191000"/>
            <a:ext cx="2438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vi-VN" sz="2400" b="1">
                <a:solidFill>
                  <a:srgbClr val="000C18"/>
                </a:solidFill>
              </a:rPr>
              <a:t>D) suy vong</a:t>
            </a:r>
            <a:endParaRPr lang="en-US" altLang="vi-VN" sz="2400" b="1" baseline="30000">
              <a:solidFill>
                <a:srgbClr val="000C18"/>
              </a:solidFill>
            </a:endParaRPr>
          </a:p>
        </p:txBody>
      </p:sp>
      <p:sp>
        <p:nvSpPr>
          <p:cNvPr id="62479" name="Oval 15">
            <a:extLst>
              <a:ext uri="{FF2B5EF4-FFF2-40B4-BE49-F238E27FC236}">
                <a16:creationId xmlns:a16="http://schemas.microsoft.com/office/drawing/2014/main" id="{2796DA7A-7833-2BD4-512C-0943676D665A}"/>
              </a:ext>
            </a:extLst>
          </p:cNvPr>
          <p:cNvSpPr>
            <a:spLocks noChangeArrowheads="1"/>
          </p:cNvSpPr>
          <p:nvPr/>
        </p:nvSpPr>
        <p:spPr bwMode="auto">
          <a:xfrm>
            <a:off x="2133600" y="3505200"/>
            <a:ext cx="533400" cy="6096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3497" name="Rectangle 17">
            <a:extLst>
              <a:ext uri="{FF2B5EF4-FFF2-40B4-BE49-F238E27FC236}">
                <a16:creationId xmlns:a16="http://schemas.microsoft.com/office/drawing/2014/main" id="{BF428B7F-CCA5-3961-D1F8-B6D6C10C5904}"/>
              </a:ext>
            </a:extLst>
          </p:cNvPr>
          <p:cNvSpPr>
            <a:spLocks noChangeArrowheads="1"/>
          </p:cNvSpPr>
          <p:nvPr/>
        </p:nvSpPr>
        <p:spPr bwMode="auto">
          <a:xfrm flipV="1">
            <a:off x="1524000" y="6781800"/>
            <a:ext cx="9144000" cy="76200"/>
          </a:xfrm>
          <a:prstGeom prst="rect">
            <a:avLst/>
          </a:prstGeom>
          <a:solidFill>
            <a:srgbClr val="FF0000"/>
          </a:solidFill>
          <a:ln w="9525">
            <a:solidFill>
              <a:srgbClr val="003366"/>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2479"/>
                                        </p:tgtEl>
                                        <p:attrNameLst>
                                          <p:attrName>style.visibility</p:attrName>
                                        </p:attrNameLst>
                                      </p:cBhvr>
                                      <p:to>
                                        <p:strVal val="visible"/>
                                      </p:to>
                                    </p:set>
                                    <p:animEffect transition="in" filter="diamond(in)">
                                      <p:cBhvr>
                                        <p:cTn id="7" dur="1000"/>
                                        <p:tgtEl>
                                          <p:spTgt spid="624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7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3">
            <a:extLst>
              <a:ext uri="{FF2B5EF4-FFF2-40B4-BE49-F238E27FC236}">
                <a16:creationId xmlns:a16="http://schemas.microsoft.com/office/drawing/2014/main" id="{FCECD03D-4463-775F-04C7-248EE82BD6D9}"/>
              </a:ext>
            </a:extLst>
          </p:cNvPr>
          <p:cNvSpPr txBox="1">
            <a:spLocks noChangeArrowheads="1"/>
          </p:cNvSpPr>
          <p:nvPr/>
        </p:nvSpPr>
        <p:spPr bwMode="auto">
          <a:xfrm>
            <a:off x="2133600" y="1371601"/>
            <a:ext cx="82296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vi-VN" sz="2400" b="1">
                <a:solidFill>
                  <a:srgbClr val="000C18"/>
                </a:solidFill>
              </a:rPr>
              <a:t>Câu 4  Trong điều kiện nuôi cấy không liên tục, enzim cảm ứng được hình thành ở pha</a:t>
            </a:r>
          </a:p>
        </p:txBody>
      </p:sp>
      <p:sp>
        <p:nvSpPr>
          <p:cNvPr id="64515" name="Text Box 4">
            <a:extLst>
              <a:ext uri="{FF2B5EF4-FFF2-40B4-BE49-F238E27FC236}">
                <a16:creationId xmlns:a16="http://schemas.microsoft.com/office/drawing/2014/main" id="{A3E52E5D-84A9-8071-1A52-67B2CDEC62B7}"/>
              </a:ext>
            </a:extLst>
          </p:cNvPr>
          <p:cNvSpPr txBox="1">
            <a:spLocks noChangeArrowheads="1"/>
          </p:cNvSpPr>
          <p:nvPr/>
        </p:nvSpPr>
        <p:spPr bwMode="auto">
          <a:xfrm>
            <a:off x="2209800" y="2286000"/>
            <a:ext cx="2438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vi-VN" sz="2400" b="1">
                <a:solidFill>
                  <a:srgbClr val="000C18"/>
                </a:solidFill>
              </a:rPr>
              <a:t>A) </a:t>
            </a:r>
            <a:r>
              <a:rPr lang="en-US" altLang="vi-VN" sz="2400" b="1">
                <a:solidFill>
                  <a:srgbClr val="000000"/>
                </a:solidFill>
              </a:rPr>
              <a:t>tiềm phát</a:t>
            </a:r>
          </a:p>
        </p:txBody>
      </p:sp>
      <p:sp>
        <p:nvSpPr>
          <p:cNvPr id="64516" name="Text Box 5">
            <a:extLst>
              <a:ext uri="{FF2B5EF4-FFF2-40B4-BE49-F238E27FC236}">
                <a16:creationId xmlns:a16="http://schemas.microsoft.com/office/drawing/2014/main" id="{323A357C-8486-4521-F8EF-830B98A72BB4}"/>
              </a:ext>
            </a:extLst>
          </p:cNvPr>
          <p:cNvSpPr txBox="1">
            <a:spLocks noChangeArrowheads="1"/>
          </p:cNvSpPr>
          <p:nvPr/>
        </p:nvSpPr>
        <p:spPr bwMode="auto">
          <a:xfrm>
            <a:off x="2209800" y="2895600"/>
            <a:ext cx="2438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vi-VN" sz="2400" b="1">
                <a:solidFill>
                  <a:srgbClr val="000C18"/>
                </a:solidFill>
              </a:rPr>
              <a:t>B) </a:t>
            </a:r>
            <a:r>
              <a:rPr lang="en-US" altLang="vi-VN" sz="2400" b="1">
                <a:solidFill>
                  <a:srgbClr val="000000"/>
                </a:solidFill>
              </a:rPr>
              <a:t>luỹ thừa</a:t>
            </a:r>
          </a:p>
        </p:txBody>
      </p:sp>
      <p:sp>
        <p:nvSpPr>
          <p:cNvPr id="64517" name="Text Box 6">
            <a:extLst>
              <a:ext uri="{FF2B5EF4-FFF2-40B4-BE49-F238E27FC236}">
                <a16:creationId xmlns:a16="http://schemas.microsoft.com/office/drawing/2014/main" id="{B76241AA-0E93-44DC-9079-3937D3A00DCA}"/>
              </a:ext>
            </a:extLst>
          </p:cNvPr>
          <p:cNvSpPr txBox="1">
            <a:spLocks noChangeArrowheads="1"/>
          </p:cNvSpPr>
          <p:nvPr/>
        </p:nvSpPr>
        <p:spPr bwMode="auto">
          <a:xfrm>
            <a:off x="2209800" y="34290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vi-VN" sz="2400" b="1">
                <a:solidFill>
                  <a:srgbClr val="000C18"/>
                </a:solidFill>
              </a:rPr>
              <a:t>C) cân bằng 	</a:t>
            </a:r>
          </a:p>
        </p:txBody>
      </p:sp>
      <p:sp>
        <p:nvSpPr>
          <p:cNvPr id="64518" name="Text Box 7">
            <a:extLst>
              <a:ext uri="{FF2B5EF4-FFF2-40B4-BE49-F238E27FC236}">
                <a16:creationId xmlns:a16="http://schemas.microsoft.com/office/drawing/2014/main" id="{1AE9C090-00DD-E8FB-4A00-4DA241BBFEE0}"/>
              </a:ext>
            </a:extLst>
          </p:cNvPr>
          <p:cNvSpPr txBox="1">
            <a:spLocks noChangeArrowheads="1"/>
          </p:cNvSpPr>
          <p:nvPr/>
        </p:nvSpPr>
        <p:spPr bwMode="auto">
          <a:xfrm>
            <a:off x="2209800" y="4038600"/>
            <a:ext cx="2438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vi-VN" sz="2400" b="1">
                <a:solidFill>
                  <a:srgbClr val="000C18"/>
                </a:solidFill>
              </a:rPr>
              <a:t>D) suy vong</a:t>
            </a:r>
            <a:endParaRPr lang="en-US" altLang="vi-VN" sz="2400" b="1" baseline="30000">
              <a:solidFill>
                <a:srgbClr val="000C18"/>
              </a:solidFill>
            </a:endParaRPr>
          </a:p>
        </p:txBody>
      </p:sp>
      <p:sp>
        <p:nvSpPr>
          <p:cNvPr id="63503" name="Oval 15">
            <a:extLst>
              <a:ext uri="{FF2B5EF4-FFF2-40B4-BE49-F238E27FC236}">
                <a16:creationId xmlns:a16="http://schemas.microsoft.com/office/drawing/2014/main" id="{EB0E0D70-0551-BCC5-DD71-CE8FFC832228}"/>
              </a:ext>
            </a:extLst>
          </p:cNvPr>
          <p:cNvSpPr>
            <a:spLocks noChangeArrowheads="1"/>
          </p:cNvSpPr>
          <p:nvPr/>
        </p:nvSpPr>
        <p:spPr bwMode="auto">
          <a:xfrm>
            <a:off x="2209800" y="2286000"/>
            <a:ext cx="533400" cy="6096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4521" name="Rectangle 17">
            <a:extLst>
              <a:ext uri="{FF2B5EF4-FFF2-40B4-BE49-F238E27FC236}">
                <a16:creationId xmlns:a16="http://schemas.microsoft.com/office/drawing/2014/main" id="{CB4761D9-325D-948C-2852-2ECEECD3A190}"/>
              </a:ext>
            </a:extLst>
          </p:cNvPr>
          <p:cNvSpPr>
            <a:spLocks noChangeArrowheads="1"/>
          </p:cNvSpPr>
          <p:nvPr/>
        </p:nvSpPr>
        <p:spPr bwMode="auto">
          <a:xfrm flipV="1">
            <a:off x="1524000" y="6781800"/>
            <a:ext cx="9144000" cy="76200"/>
          </a:xfrm>
          <a:prstGeom prst="rect">
            <a:avLst/>
          </a:prstGeom>
          <a:solidFill>
            <a:srgbClr val="FF0000"/>
          </a:solidFill>
          <a:ln w="9525">
            <a:solidFill>
              <a:srgbClr val="003366"/>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3503"/>
                                        </p:tgtEl>
                                        <p:attrNameLst>
                                          <p:attrName>style.visibility</p:attrName>
                                        </p:attrNameLst>
                                      </p:cBhvr>
                                      <p:to>
                                        <p:strVal val="visible"/>
                                      </p:to>
                                    </p:set>
                                    <p:animEffect transition="in" filter="diamond(in)">
                                      <p:cBhvr>
                                        <p:cTn id="7" dur="1000"/>
                                        <p:tgtEl>
                                          <p:spTgt spid="635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503" grpId="0" animBg="1"/>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2" name="Oval 5">
            <a:extLst>
              <a:ext uri="{FF2B5EF4-FFF2-40B4-BE49-F238E27FC236}">
                <a16:creationId xmlns:a16="http://schemas.microsoft.com/office/drawing/2014/main" id="{1C983E72-D3A0-9832-DADE-6EF92E6433CA}"/>
              </a:ext>
            </a:extLst>
          </p:cNvPr>
          <p:cNvSpPr>
            <a:spLocks noChangeArrowheads="1"/>
          </p:cNvSpPr>
          <p:nvPr/>
        </p:nvSpPr>
        <p:spPr bwMode="auto">
          <a:xfrm>
            <a:off x="7848600" y="5562600"/>
            <a:ext cx="914400" cy="762000"/>
          </a:xfrm>
          <a:prstGeom prst="ellipse">
            <a:avLst/>
          </a:prstGeom>
          <a:noFill/>
          <a:ln w="9525">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vi-VN"/>
          </a:p>
        </p:txBody>
      </p:sp>
      <p:sp>
        <p:nvSpPr>
          <p:cNvPr id="51203" name="AutoShape 10">
            <a:hlinkClick r:id="" action="ppaction://noaction" highlightClick="1"/>
            <a:extLst>
              <a:ext uri="{FF2B5EF4-FFF2-40B4-BE49-F238E27FC236}">
                <a16:creationId xmlns:a16="http://schemas.microsoft.com/office/drawing/2014/main" id="{EB4F1E90-92F4-E739-6124-21440B25F6E5}"/>
              </a:ext>
            </a:extLst>
          </p:cNvPr>
          <p:cNvSpPr>
            <a:spLocks noChangeArrowheads="1"/>
          </p:cNvSpPr>
          <p:nvPr/>
        </p:nvSpPr>
        <p:spPr bwMode="auto">
          <a:xfrm>
            <a:off x="7543800" y="2133600"/>
            <a:ext cx="533400" cy="533400"/>
          </a:xfrm>
          <a:prstGeom prst="actionButtonBlank">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vi-VN"/>
          </a:p>
        </p:txBody>
      </p:sp>
      <p:sp>
        <p:nvSpPr>
          <p:cNvPr id="51204" name="Text Box 11">
            <a:extLst>
              <a:ext uri="{FF2B5EF4-FFF2-40B4-BE49-F238E27FC236}">
                <a16:creationId xmlns:a16="http://schemas.microsoft.com/office/drawing/2014/main" id="{5F28C9AF-A014-947B-56B1-E0A14484A544}"/>
              </a:ext>
            </a:extLst>
          </p:cNvPr>
          <p:cNvSpPr txBox="1">
            <a:spLocks noChangeArrowheads="1"/>
          </p:cNvSpPr>
          <p:nvPr/>
        </p:nvSpPr>
        <p:spPr bwMode="auto">
          <a:xfrm>
            <a:off x="2133600" y="3276601"/>
            <a:ext cx="8001000" cy="955675"/>
          </a:xfrm>
          <a:prstGeom prst="rect">
            <a:avLst/>
          </a:prstGeom>
          <a:solidFill>
            <a:srgbClr val="FFFFCC"/>
          </a:solidFill>
          <a:ln w="9525">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vi-VN" sz="2800" b="1"/>
              <a:t>            Đây là một loài vi sinh vật được dùng nhiều trong công nghệ vi sinh.</a:t>
            </a:r>
          </a:p>
        </p:txBody>
      </p:sp>
      <p:sp>
        <p:nvSpPr>
          <p:cNvPr id="51205" name="AutoShape 12">
            <a:extLst>
              <a:ext uri="{FF2B5EF4-FFF2-40B4-BE49-F238E27FC236}">
                <a16:creationId xmlns:a16="http://schemas.microsoft.com/office/drawing/2014/main" id="{D20C3A0C-6458-24A7-E36E-098A7001F9A5}"/>
              </a:ext>
            </a:extLst>
          </p:cNvPr>
          <p:cNvSpPr>
            <a:spLocks noChangeArrowheads="1"/>
          </p:cNvSpPr>
          <p:nvPr/>
        </p:nvSpPr>
        <p:spPr bwMode="auto">
          <a:xfrm rot="10800000">
            <a:off x="2362200" y="3429001"/>
            <a:ext cx="419100" cy="155575"/>
          </a:xfrm>
          <a:prstGeom prst="triangle">
            <a:avLst>
              <a:gd name="adj" fmla="val 50000"/>
            </a:avLst>
          </a:prstGeom>
          <a:solidFill>
            <a:srgbClr val="FF0000"/>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vi-VN"/>
          </a:p>
        </p:txBody>
      </p:sp>
      <p:graphicFrame>
        <p:nvGraphicFramePr>
          <p:cNvPr id="128069" name="Group 69">
            <a:extLst>
              <a:ext uri="{FF2B5EF4-FFF2-40B4-BE49-F238E27FC236}">
                <a16:creationId xmlns:a16="http://schemas.microsoft.com/office/drawing/2014/main" id="{ABFA9727-B07B-BE70-9E3A-093493791435}"/>
              </a:ext>
            </a:extLst>
          </p:cNvPr>
          <p:cNvGraphicFramePr>
            <a:graphicFrameLocks noGrp="1"/>
          </p:cNvGraphicFramePr>
          <p:nvPr/>
        </p:nvGraphicFramePr>
        <p:xfrm>
          <a:off x="1600200" y="1752600"/>
          <a:ext cx="8915400" cy="838200"/>
        </p:xfrm>
        <a:graphic>
          <a:graphicData uri="http://schemas.openxmlformats.org/drawingml/2006/table">
            <a:tbl>
              <a:tblPr/>
              <a:tblGrid>
                <a:gridCol w="742950">
                  <a:extLst>
                    <a:ext uri="{9D8B030D-6E8A-4147-A177-3AD203B41FA5}">
                      <a16:colId xmlns:a16="http://schemas.microsoft.com/office/drawing/2014/main" val="20000"/>
                    </a:ext>
                  </a:extLst>
                </a:gridCol>
                <a:gridCol w="742950">
                  <a:extLst>
                    <a:ext uri="{9D8B030D-6E8A-4147-A177-3AD203B41FA5}">
                      <a16:colId xmlns:a16="http://schemas.microsoft.com/office/drawing/2014/main" val="20001"/>
                    </a:ext>
                  </a:extLst>
                </a:gridCol>
                <a:gridCol w="742950">
                  <a:extLst>
                    <a:ext uri="{9D8B030D-6E8A-4147-A177-3AD203B41FA5}">
                      <a16:colId xmlns:a16="http://schemas.microsoft.com/office/drawing/2014/main" val="20002"/>
                    </a:ext>
                  </a:extLst>
                </a:gridCol>
                <a:gridCol w="742950">
                  <a:extLst>
                    <a:ext uri="{9D8B030D-6E8A-4147-A177-3AD203B41FA5}">
                      <a16:colId xmlns:a16="http://schemas.microsoft.com/office/drawing/2014/main" val="20003"/>
                    </a:ext>
                  </a:extLst>
                </a:gridCol>
                <a:gridCol w="742950">
                  <a:extLst>
                    <a:ext uri="{9D8B030D-6E8A-4147-A177-3AD203B41FA5}">
                      <a16:colId xmlns:a16="http://schemas.microsoft.com/office/drawing/2014/main" val="20004"/>
                    </a:ext>
                  </a:extLst>
                </a:gridCol>
                <a:gridCol w="742950">
                  <a:extLst>
                    <a:ext uri="{9D8B030D-6E8A-4147-A177-3AD203B41FA5}">
                      <a16:colId xmlns:a16="http://schemas.microsoft.com/office/drawing/2014/main" val="20005"/>
                    </a:ext>
                  </a:extLst>
                </a:gridCol>
                <a:gridCol w="742950">
                  <a:extLst>
                    <a:ext uri="{9D8B030D-6E8A-4147-A177-3AD203B41FA5}">
                      <a16:colId xmlns:a16="http://schemas.microsoft.com/office/drawing/2014/main" val="20006"/>
                    </a:ext>
                  </a:extLst>
                </a:gridCol>
                <a:gridCol w="742950">
                  <a:extLst>
                    <a:ext uri="{9D8B030D-6E8A-4147-A177-3AD203B41FA5}">
                      <a16:colId xmlns:a16="http://schemas.microsoft.com/office/drawing/2014/main" val="20007"/>
                    </a:ext>
                  </a:extLst>
                </a:gridCol>
                <a:gridCol w="742950">
                  <a:extLst>
                    <a:ext uri="{9D8B030D-6E8A-4147-A177-3AD203B41FA5}">
                      <a16:colId xmlns:a16="http://schemas.microsoft.com/office/drawing/2014/main" val="20008"/>
                    </a:ext>
                  </a:extLst>
                </a:gridCol>
                <a:gridCol w="742950">
                  <a:extLst>
                    <a:ext uri="{9D8B030D-6E8A-4147-A177-3AD203B41FA5}">
                      <a16:colId xmlns:a16="http://schemas.microsoft.com/office/drawing/2014/main" val="20009"/>
                    </a:ext>
                  </a:extLst>
                </a:gridCol>
                <a:gridCol w="742950">
                  <a:extLst>
                    <a:ext uri="{9D8B030D-6E8A-4147-A177-3AD203B41FA5}">
                      <a16:colId xmlns:a16="http://schemas.microsoft.com/office/drawing/2014/main" val="20010"/>
                    </a:ext>
                  </a:extLst>
                </a:gridCol>
                <a:gridCol w="742950">
                  <a:extLst>
                    <a:ext uri="{9D8B030D-6E8A-4147-A177-3AD203B41FA5}">
                      <a16:colId xmlns:a16="http://schemas.microsoft.com/office/drawing/2014/main" val="20011"/>
                    </a:ext>
                  </a:extLst>
                </a:gridCol>
              </a:tblGrid>
              <a:tr h="83820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4800" b="1" i="0" u="none" strike="noStrike" cap="none" normalizeH="0" baseline="0">
                          <a:ln>
                            <a:noFill/>
                          </a:ln>
                          <a:solidFill>
                            <a:srgbClr val="006600"/>
                          </a:solidFill>
                          <a:effectLst/>
                          <a:latin typeface="Times New Roman" pitchFamily="18" charset="0"/>
                          <a:cs typeface="Arial" charset="0"/>
                        </a:rPr>
                        <a:t>V</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4800" b="1" i="0" u="none" strike="noStrike" cap="none" normalizeH="0" baseline="0">
                          <a:ln>
                            <a:noFill/>
                          </a:ln>
                          <a:solidFill>
                            <a:srgbClr val="006600"/>
                          </a:solidFill>
                          <a:effectLst/>
                          <a:latin typeface="Times New Roman" pitchFamily="18" charset="0"/>
                          <a:cs typeface="Arial" charset="0"/>
                        </a:rPr>
                        <a:t>I</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4800" b="1" i="0" u="none" strike="noStrike" cap="none" normalizeH="0" baseline="0">
                          <a:ln>
                            <a:noFill/>
                          </a:ln>
                          <a:solidFill>
                            <a:srgbClr val="006600"/>
                          </a:solidFill>
                          <a:effectLst/>
                          <a:latin typeface="Times New Roman" pitchFamily="18" charset="0"/>
                          <a:cs typeface="Arial" charset="0"/>
                        </a:rPr>
                        <a:t>K</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4800" b="1" i="0" u="none" strike="noStrike" cap="none" normalizeH="0" baseline="0">
                          <a:ln>
                            <a:noFill/>
                          </a:ln>
                          <a:solidFill>
                            <a:srgbClr val="006600"/>
                          </a:solidFill>
                          <a:effectLst/>
                          <a:latin typeface="Times New Roman" pitchFamily="18" charset="0"/>
                          <a:cs typeface="Arial" charset="0"/>
                        </a:rPr>
                        <a:t>H</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4800" b="1" i="0" u="none" strike="noStrike" cap="none" normalizeH="0" baseline="0">
                          <a:ln>
                            <a:noFill/>
                          </a:ln>
                          <a:solidFill>
                            <a:srgbClr val="006600"/>
                          </a:solidFill>
                          <a:effectLst/>
                          <a:latin typeface="Times New Roman" pitchFamily="18" charset="0"/>
                          <a:cs typeface="Arial" charset="0"/>
                        </a:rPr>
                        <a:t>U</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4800" b="1" i="0" u="none" strike="noStrike" cap="none" normalizeH="0" baseline="0">
                          <a:ln>
                            <a:noFill/>
                          </a:ln>
                          <a:solidFill>
                            <a:srgbClr val="006600"/>
                          </a:solidFill>
                          <a:effectLst/>
                          <a:latin typeface="Times New Roman" pitchFamily="18" charset="0"/>
                          <a:cs typeface="Arial" charset="0"/>
                        </a:rPr>
                        <a:t>Ẩ</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4800" b="1" i="0" u="none" strike="noStrike" cap="none" normalizeH="0" baseline="0">
                          <a:ln>
                            <a:noFill/>
                          </a:ln>
                          <a:solidFill>
                            <a:srgbClr val="006600"/>
                          </a:solidFill>
                          <a:effectLst/>
                          <a:latin typeface="Times New Roman" pitchFamily="18" charset="0"/>
                          <a:cs typeface="Arial" charset="0"/>
                        </a:rPr>
                        <a:t>N</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4800" b="1" i="0" u="none" strike="noStrike" cap="none" normalizeH="0" baseline="0">
                          <a:ln>
                            <a:noFill/>
                          </a:ln>
                          <a:solidFill>
                            <a:srgbClr val="006600"/>
                          </a:solidFill>
                          <a:effectLst/>
                          <a:latin typeface="Times New Roman" pitchFamily="18" charset="0"/>
                          <a:cs typeface="Arial" charset="0"/>
                        </a:rPr>
                        <a:t>E.</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4800" b="1" i="0" u="none" strike="noStrike" cap="none" normalizeH="0" baseline="0">
                          <a:ln>
                            <a:noFill/>
                          </a:ln>
                          <a:solidFill>
                            <a:srgbClr val="006600"/>
                          </a:solidFill>
                          <a:effectLst/>
                          <a:latin typeface="Times New Roman" pitchFamily="18" charset="0"/>
                          <a:cs typeface="Arial" charset="0"/>
                        </a:rPr>
                        <a:t>C</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4800" b="1" i="0" u="none" strike="noStrike" cap="none" normalizeH="0" baseline="0">
                          <a:ln>
                            <a:noFill/>
                          </a:ln>
                          <a:solidFill>
                            <a:srgbClr val="006600"/>
                          </a:solidFill>
                          <a:effectLst/>
                          <a:latin typeface="Times New Roman" pitchFamily="18" charset="0"/>
                          <a:cs typeface="Arial" charset="0"/>
                        </a:rPr>
                        <a:t>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800" b="1" i="0" u="none" strike="noStrike" cap="none" normalizeH="0" baseline="0">
                          <a:ln>
                            <a:noFill/>
                          </a:ln>
                          <a:solidFill>
                            <a:srgbClr val="006600"/>
                          </a:solidFill>
                          <a:effectLst/>
                          <a:latin typeface="Times New Roman" pitchFamily="18" charset="0"/>
                          <a:cs typeface="Arial" charset="0"/>
                        </a:rPr>
                        <a:t>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800" b="1" i="0" u="none" strike="noStrike" cap="none" normalizeH="0" baseline="0">
                          <a:ln>
                            <a:noFill/>
                          </a:ln>
                          <a:solidFill>
                            <a:srgbClr val="006600"/>
                          </a:solidFill>
                          <a:effectLst/>
                          <a:latin typeface="Times New Roman" pitchFamily="18" charset="0"/>
                          <a:cs typeface="Arial" charset="0"/>
                        </a:rPr>
                        <a:t>I</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128041" name="Rectangle 41">
            <a:extLst>
              <a:ext uri="{FF2B5EF4-FFF2-40B4-BE49-F238E27FC236}">
                <a16:creationId xmlns:a16="http://schemas.microsoft.com/office/drawing/2014/main" id="{ADEEE981-B0F3-6A8E-91DB-D457707F2AEE}"/>
              </a:ext>
            </a:extLst>
          </p:cNvPr>
          <p:cNvSpPr>
            <a:spLocks noChangeArrowheads="1"/>
          </p:cNvSpPr>
          <p:nvPr/>
        </p:nvSpPr>
        <p:spPr bwMode="auto">
          <a:xfrm>
            <a:off x="9753600" y="1752600"/>
            <a:ext cx="762000" cy="838200"/>
          </a:xfrm>
          <a:prstGeom prst="rect">
            <a:avLst/>
          </a:prstGeom>
          <a:gradFill rotWithShape="1">
            <a:gsLst>
              <a:gs pos="0">
                <a:srgbClr val="F8B049"/>
              </a:gs>
              <a:gs pos="9000">
                <a:srgbClr val="B43E85"/>
              </a:gs>
              <a:gs pos="15500">
                <a:srgbClr val="C50849"/>
              </a:gs>
              <a:gs pos="16499">
                <a:srgbClr val="F952A0"/>
              </a:gs>
              <a:gs pos="18500">
                <a:srgbClr val="FEE7F2"/>
              </a:gs>
              <a:gs pos="39500">
                <a:srgbClr val="F8B049"/>
              </a:gs>
              <a:gs pos="43500">
                <a:srgbClr val="F8B049"/>
              </a:gs>
              <a:gs pos="50000">
                <a:srgbClr val="FC9FCB"/>
              </a:gs>
              <a:gs pos="56500">
                <a:srgbClr val="F8B049"/>
              </a:gs>
              <a:gs pos="60501">
                <a:srgbClr val="F8B049"/>
              </a:gs>
              <a:gs pos="81500">
                <a:srgbClr val="FEE7F2"/>
              </a:gs>
              <a:gs pos="83501">
                <a:srgbClr val="F952A0"/>
              </a:gs>
              <a:gs pos="84500">
                <a:srgbClr val="C50849"/>
              </a:gs>
              <a:gs pos="91000">
                <a:srgbClr val="B43E85"/>
              </a:gs>
              <a:gs pos="100000">
                <a:srgbClr val="F8B049"/>
              </a:gs>
            </a:gsLst>
            <a:lin ang="5400000" scaled="1"/>
          </a:gra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vi-VN" sz="4000" b="1">
                <a:solidFill>
                  <a:srgbClr val="FF0000"/>
                </a:solidFill>
              </a:rPr>
              <a:t>12</a:t>
            </a:r>
          </a:p>
        </p:txBody>
      </p:sp>
      <p:sp>
        <p:nvSpPr>
          <p:cNvPr id="128042" name="AutoShape 42">
            <a:hlinkClick r:id="" action="ppaction://noaction" highlightClick="1"/>
            <a:extLst>
              <a:ext uri="{FF2B5EF4-FFF2-40B4-BE49-F238E27FC236}">
                <a16:creationId xmlns:a16="http://schemas.microsoft.com/office/drawing/2014/main" id="{CA154AEB-844C-0D9C-0653-18453C58424C}"/>
              </a:ext>
            </a:extLst>
          </p:cNvPr>
          <p:cNvSpPr>
            <a:spLocks noChangeArrowheads="1"/>
          </p:cNvSpPr>
          <p:nvPr/>
        </p:nvSpPr>
        <p:spPr bwMode="auto">
          <a:xfrm>
            <a:off x="9906000" y="1981200"/>
            <a:ext cx="533400" cy="533400"/>
          </a:xfrm>
          <a:prstGeom prst="actionButtonBlank">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vi-VN"/>
          </a:p>
        </p:txBody>
      </p:sp>
      <p:sp>
        <p:nvSpPr>
          <p:cNvPr id="128043" name="Rectangle 43">
            <a:extLst>
              <a:ext uri="{FF2B5EF4-FFF2-40B4-BE49-F238E27FC236}">
                <a16:creationId xmlns:a16="http://schemas.microsoft.com/office/drawing/2014/main" id="{4F733A5F-7CED-0299-D742-A51F323683C5}"/>
              </a:ext>
            </a:extLst>
          </p:cNvPr>
          <p:cNvSpPr>
            <a:spLocks noChangeArrowheads="1"/>
          </p:cNvSpPr>
          <p:nvPr/>
        </p:nvSpPr>
        <p:spPr bwMode="auto">
          <a:xfrm>
            <a:off x="1600200" y="1752600"/>
            <a:ext cx="762000" cy="838200"/>
          </a:xfrm>
          <a:prstGeom prst="rect">
            <a:avLst/>
          </a:prstGeom>
          <a:gradFill rotWithShape="1">
            <a:gsLst>
              <a:gs pos="0">
                <a:srgbClr val="F8B049"/>
              </a:gs>
              <a:gs pos="9000">
                <a:srgbClr val="B43E85"/>
              </a:gs>
              <a:gs pos="15500">
                <a:srgbClr val="C50849"/>
              </a:gs>
              <a:gs pos="16499">
                <a:srgbClr val="F952A0"/>
              </a:gs>
              <a:gs pos="18500">
                <a:srgbClr val="FEE7F2"/>
              </a:gs>
              <a:gs pos="39500">
                <a:srgbClr val="F8B049"/>
              </a:gs>
              <a:gs pos="43500">
                <a:srgbClr val="F8B049"/>
              </a:gs>
              <a:gs pos="50000">
                <a:srgbClr val="FC9FCB"/>
              </a:gs>
              <a:gs pos="56500">
                <a:srgbClr val="F8B049"/>
              </a:gs>
              <a:gs pos="60501">
                <a:srgbClr val="F8B049"/>
              </a:gs>
              <a:gs pos="81500">
                <a:srgbClr val="FEE7F2"/>
              </a:gs>
              <a:gs pos="83501">
                <a:srgbClr val="F952A0"/>
              </a:gs>
              <a:gs pos="84500">
                <a:srgbClr val="C50849"/>
              </a:gs>
              <a:gs pos="91000">
                <a:srgbClr val="B43E85"/>
              </a:gs>
              <a:gs pos="100000">
                <a:srgbClr val="F8B049"/>
              </a:gs>
            </a:gsLst>
            <a:lin ang="5400000" scaled="1"/>
          </a:gra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vi-VN" sz="4000" b="1">
                <a:solidFill>
                  <a:srgbClr val="FF0000"/>
                </a:solidFill>
              </a:rPr>
              <a:t>1</a:t>
            </a:r>
          </a:p>
        </p:txBody>
      </p:sp>
      <p:sp>
        <p:nvSpPr>
          <p:cNvPr id="128044" name="AutoShape 44">
            <a:hlinkClick r:id="" action="ppaction://noaction" highlightClick="1"/>
            <a:extLst>
              <a:ext uri="{FF2B5EF4-FFF2-40B4-BE49-F238E27FC236}">
                <a16:creationId xmlns:a16="http://schemas.microsoft.com/office/drawing/2014/main" id="{9E7EF65C-580B-62C6-0F0C-202A0A8187E0}"/>
              </a:ext>
            </a:extLst>
          </p:cNvPr>
          <p:cNvSpPr>
            <a:spLocks noChangeArrowheads="1"/>
          </p:cNvSpPr>
          <p:nvPr/>
        </p:nvSpPr>
        <p:spPr bwMode="auto">
          <a:xfrm>
            <a:off x="1752600" y="1905000"/>
            <a:ext cx="533400" cy="533400"/>
          </a:xfrm>
          <a:prstGeom prst="actionButtonBlank">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vi-VN"/>
          </a:p>
        </p:txBody>
      </p:sp>
      <p:sp>
        <p:nvSpPr>
          <p:cNvPr id="128045" name="Rectangle 45">
            <a:extLst>
              <a:ext uri="{FF2B5EF4-FFF2-40B4-BE49-F238E27FC236}">
                <a16:creationId xmlns:a16="http://schemas.microsoft.com/office/drawing/2014/main" id="{6B3743D2-0B41-15FA-D1D3-6F93E201DF52}"/>
              </a:ext>
            </a:extLst>
          </p:cNvPr>
          <p:cNvSpPr>
            <a:spLocks noChangeArrowheads="1"/>
          </p:cNvSpPr>
          <p:nvPr/>
        </p:nvSpPr>
        <p:spPr bwMode="auto">
          <a:xfrm>
            <a:off x="2362200" y="1752600"/>
            <a:ext cx="762000" cy="838200"/>
          </a:xfrm>
          <a:prstGeom prst="rect">
            <a:avLst/>
          </a:prstGeom>
          <a:gradFill rotWithShape="1">
            <a:gsLst>
              <a:gs pos="0">
                <a:srgbClr val="F8B049"/>
              </a:gs>
              <a:gs pos="9000">
                <a:srgbClr val="B43E85"/>
              </a:gs>
              <a:gs pos="15500">
                <a:srgbClr val="C50849"/>
              </a:gs>
              <a:gs pos="16499">
                <a:srgbClr val="F952A0"/>
              </a:gs>
              <a:gs pos="18500">
                <a:srgbClr val="FEE7F2"/>
              </a:gs>
              <a:gs pos="39500">
                <a:srgbClr val="F8B049"/>
              </a:gs>
              <a:gs pos="43500">
                <a:srgbClr val="F8B049"/>
              </a:gs>
              <a:gs pos="50000">
                <a:srgbClr val="FC9FCB"/>
              </a:gs>
              <a:gs pos="56500">
                <a:srgbClr val="F8B049"/>
              </a:gs>
              <a:gs pos="60501">
                <a:srgbClr val="F8B049"/>
              </a:gs>
              <a:gs pos="81500">
                <a:srgbClr val="FEE7F2"/>
              </a:gs>
              <a:gs pos="83501">
                <a:srgbClr val="F952A0"/>
              </a:gs>
              <a:gs pos="84500">
                <a:srgbClr val="C50849"/>
              </a:gs>
              <a:gs pos="91000">
                <a:srgbClr val="B43E85"/>
              </a:gs>
              <a:gs pos="100000">
                <a:srgbClr val="F8B049"/>
              </a:gs>
            </a:gsLst>
            <a:lin ang="5400000" scaled="1"/>
          </a:gra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vi-VN" sz="4000" b="1">
                <a:solidFill>
                  <a:srgbClr val="FF0000"/>
                </a:solidFill>
              </a:rPr>
              <a:t>2</a:t>
            </a:r>
          </a:p>
        </p:txBody>
      </p:sp>
      <p:sp>
        <p:nvSpPr>
          <p:cNvPr id="128046" name="AutoShape 46">
            <a:hlinkClick r:id="" action="ppaction://noaction" highlightClick="1"/>
            <a:extLst>
              <a:ext uri="{FF2B5EF4-FFF2-40B4-BE49-F238E27FC236}">
                <a16:creationId xmlns:a16="http://schemas.microsoft.com/office/drawing/2014/main" id="{6555B7E0-350E-3268-ABF8-3B8A1CAE9667}"/>
              </a:ext>
            </a:extLst>
          </p:cNvPr>
          <p:cNvSpPr>
            <a:spLocks noChangeArrowheads="1"/>
          </p:cNvSpPr>
          <p:nvPr/>
        </p:nvSpPr>
        <p:spPr bwMode="auto">
          <a:xfrm>
            <a:off x="2438400" y="1981200"/>
            <a:ext cx="533400" cy="533400"/>
          </a:xfrm>
          <a:prstGeom prst="actionButtonBlank">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vi-VN"/>
          </a:p>
        </p:txBody>
      </p:sp>
      <p:sp>
        <p:nvSpPr>
          <p:cNvPr id="128047" name="Rectangle 47">
            <a:extLst>
              <a:ext uri="{FF2B5EF4-FFF2-40B4-BE49-F238E27FC236}">
                <a16:creationId xmlns:a16="http://schemas.microsoft.com/office/drawing/2014/main" id="{F60EF1DD-78AA-D443-6D57-574534CC860F}"/>
              </a:ext>
            </a:extLst>
          </p:cNvPr>
          <p:cNvSpPr>
            <a:spLocks noChangeArrowheads="1"/>
          </p:cNvSpPr>
          <p:nvPr/>
        </p:nvSpPr>
        <p:spPr bwMode="auto">
          <a:xfrm>
            <a:off x="3048000" y="1752600"/>
            <a:ext cx="762000" cy="838200"/>
          </a:xfrm>
          <a:prstGeom prst="rect">
            <a:avLst/>
          </a:prstGeom>
          <a:gradFill rotWithShape="1">
            <a:gsLst>
              <a:gs pos="0">
                <a:srgbClr val="F8B049"/>
              </a:gs>
              <a:gs pos="9000">
                <a:srgbClr val="B43E85"/>
              </a:gs>
              <a:gs pos="15500">
                <a:srgbClr val="C50849"/>
              </a:gs>
              <a:gs pos="16499">
                <a:srgbClr val="F952A0"/>
              </a:gs>
              <a:gs pos="18500">
                <a:srgbClr val="FEE7F2"/>
              </a:gs>
              <a:gs pos="39500">
                <a:srgbClr val="F8B049"/>
              </a:gs>
              <a:gs pos="43500">
                <a:srgbClr val="F8B049"/>
              </a:gs>
              <a:gs pos="50000">
                <a:srgbClr val="FC9FCB"/>
              </a:gs>
              <a:gs pos="56500">
                <a:srgbClr val="F8B049"/>
              </a:gs>
              <a:gs pos="60501">
                <a:srgbClr val="F8B049"/>
              </a:gs>
              <a:gs pos="81500">
                <a:srgbClr val="FEE7F2"/>
              </a:gs>
              <a:gs pos="83501">
                <a:srgbClr val="F952A0"/>
              </a:gs>
              <a:gs pos="84500">
                <a:srgbClr val="C50849"/>
              </a:gs>
              <a:gs pos="91000">
                <a:srgbClr val="B43E85"/>
              </a:gs>
              <a:gs pos="100000">
                <a:srgbClr val="F8B049"/>
              </a:gs>
            </a:gsLst>
            <a:lin ang="5400000" scaled="1"/>
          </a:gra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vi-VN" sz="4000" b="1">
                <a:solidFill>
                  <a:srgbClr val="FF0000"/>
                </a:solidFill>
              </a:rPr>
              <a:t>3</a:t>
            </a:r>
          </a:p>
        </p:txBody>
      </p:sp>
      <p:sp>
        <p:nvSpPr>
          <p:cNvPr id="128048" name="AutoShape 48">
            <a:hlinkClick r:id="" action="ppaction://noaction" highlightClick="1"/>
            <a:extLst>
              <a:ext uri="{FF2B5EF4-FFF2-40B4-BE49-F238E27FC236}">
                <a16:creationId xmlns:a16="http://schemas.microsoft.com/office/drawing/2014/main" id="{E6B66D27-FABC-5606-F2BF-ACB63FB27604}"/>
              </a:ext>
            </a:extLst>
          </p:cNvPr>
          <p:cNvSpPr>
            <a:spLocks noChangeArrowheads="1"/>
          </p:cNvSpPr>
          <p:nvPr/>
        </p:nvSpPr>
        <p:spPr bwMode="auto">
          <a:xfrm>
            <a:off x="3200400" y="1905000"/>
            <a:ext cx="457200" cy="457200"/>
          </a:xfrm>
          <a:prstGeom prst="actionButtonBlank">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vi-VN"/>
          </a:p>
        </p:txBody>
      </p:sp>
      <p:sp>
        <p:nvSpPr>
          <p:cNvPr id="128049" name="Rectangle 49">
            <a:extLst>
              <a:ext uri="{FF2B5EF4-FFF2-40B4-BE49-F238E27FC236}">
                <a16:creationId xmlns:a16="http://schemas.microsoft.com/office/drawing/2014/main" id="{7417A231-7663-1A20-2076-9D4031D13B18}"/>
              </a:ext>
            </a:extLst>
          </p:cNvPr>
          <p:cNvSpPr>
            <a:spLocks noChangeArrowheads="1"/>
          </p:cNvSpPr>
          <p:nvPr/>
        </p:nvSpPr>
        <p:spPr bwMode="auto">
          <a:xfrm>
            <a:off x="3810000" y="1752600"/>
            <a:ext cx="762000" cy="838200"/>
          </a:xfrm>
          <a:prstGeom prst="rect">
            <a:avLst/>
          </a:prstGeom>
          <a:gradFill rotWithShape="1">
            <a:gsLst>
              <a:gs pos="0">
                <a:srgbClr val="F8B049"/>
              </a:gs>
              <a:gs pos="9000">
                <a:srgbClr val="B43E85"/>
              </a:gs>
              <a:gs pos="15500">
                <a:srgbClr val="C50849"/>
              </a:gs>
              <a:gs pos="16499">
                <a:srgbClr val="F952A0"/>
              </a:gs>
              <a:gs pos="18500">
                <a:srgbClr val="FEE7F2"/>
              </a:gs>
              <a:gs pos="39500">
                <a:srgbClr val="F8B049"/>
              </a:gs>
              <a:gs pos="43500">
                <a:srgbClr val="F8B049"/>
              </a:gs>
              <a:gs pos="50000">
                <a:srgbClr val="FC9FCB"/>
              </a:gs>
              <a:gs pos="56500">
                <a:srgbClr val="F8B049"/>
              </a:gs>
              <a:gs pos="60501">
                <a:srgbClr val="F8B049"/>
              </a:gs>
              <a:gs pos="81500">
                <a:srgbClr val="FEE7F2"/>
              </a:gs>
              <a:gs pos="83501">
                <a:srgbClr val="F952A0"/>
              </a:gs>
              <a:gs pos="84500">
                <a:srgbClr val="C50849"/>
              </a:gs>
              <a:gs pos="91000">
                <a:srgbClr val="B43E85"/>
              </a:gs>
              <a:gs pos="100000">
                <a:srgbClr val="F8B049"/>
              </a:gs>
            </a:gsLst>
            <a:lin ang="5400000" scaled="1"/>
          </a:gra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vi-VN" sz="4000" b="1">
                <a:solidFill>
                  <a:srgbClr val="FF0000"/>
                </a:solidFill>
              </a:rPr>
              <a:t>4</a:t>
            </a:r>
          </a:p>
        </p:txBody>
      </p:sp>
      <p:sp>
        <p:nvSpPr>
          <p:cNvPr id="128050" name="AutoShape 50">
            <a:hlinkClick r:id="" action="ppaction://noaction" highlightClick="1"/>
            <a:extLst>
              <a:ext uri="{FF2B5EF4-FFF2-40B4-BE49-F238E27FC236}">
                <a16:creationId xmlns:a16="http://schemas.microsoft.com/office/drawing/2014/main" id="{6DB06D34-50C0-5AD3-788E-B23FE5D62244}"/>
              </a:ext>
            </a:extLst>
          </p:cNvPr>
          <p:cNvSpPr>
            <a:spLocks noChangeArrowheads="1"/>
          </p:cNvSpPr>
          <p:nvPr/>
        </p:nvSpPr>
        <p:spPr bwMode="auto">
          <a:xfrm>
            <a:off x="3886200" y="1905000"/>
            <a:ext cx="533400" cy="533400"/>
          </a:xfrm>
          <a:prstGeom prst="actionButtonBlank">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vi-VN"/>
          </a:p>
        </p:txBody>
      </p:sp>
      <p:sp>
        <p:nvSpPr>
          <p:cNvPr id="128051" name="Rectangle 51">
            <a:extLst>
              <a:ext uri="{FF2B5EF4-FFF2-40B4-BE49-F238E27FC236}">
                <a16:creationId xmlns:a16="http://schemas.microsoft.com/office/drawing/2014/main" id="{F2BCDE9F-C1EE-AD38-1EF3-4F9BF26311A8}"/>
              </a:ext>
            </a:extLst>
          </p:cNvPr>
          <p:cNvSpPr>
            <a:spLocks noChangeArrowheads="1"/>
          </p:cNvSpPr>
          <p:nvPr/>
        </p:nvSpPr>
        <p:spPr bwMode="auto">
          <a:xfrm>
            <a:off x="4572000" y="1752600"/>
            <a:ext cx="762000" cy="838200"/>
          </a:xfrm>
          <a:prstGeom prst="rect">
            <a:avLst/>
          </a:prstGeom>
          <a:gradFill rotWithShape="1">
            <a:gsLst>
              <a:gs pos="0">
                <a:srgbClr val="F8B049"/>
              </a:gs>
              <a:gs pos="9000">
                <a:srgbClr val="B43E85"/>
              </a:gs>
              <a:gs pos="15500">
                <a:srgbClr val="C50849"/>
              </a:gs>
              <a:gs pos="16499">
                <a:srgbClr val="F952A0"/>
              </a:gs>
              <a:gs pos="18500">
                <a:srgbClr val="FEE7F2"/>
              </a:gs>
              <a:gs pos="39500">
                <a:srgbClr val="F8B049"/>
              </a:gs>
              <a:gs pos="43500">
                <a:srgbClr val="F8B049"/>
              </a:gs>
              <a:gs pos="50000">
                <a:srgbClr val="FC9FCB"/>
              </a:gs>
              <a:gs pos="56500">
                <a:srgbClr val="F8B049"/>
              </a:gs>
              <a:gs pos="60501">
                <a:srgbClr val="F8B049"/>
              </a:gs>
              <a:gs pos="81500">
                <a:srgbClr val="FEE7F2"/>
              </a:gs>
              <a:gs pos="83501">
                <a:srgbClr val="F952A0"/>
              </a:gs>
              <a:gs pos="84500">
                <a:srgbClr val="C50849"/>
              </a:gs>
              <a:gs pos="91000">
                <a:srgbClr val="B43E85"/>
              </a:gs>
              <a:gs pos="100000">
                <a:srgbClr val="F8B049"/>
              </a:gs>
            </a:gsLst>
            <a:lin ang="5400000" scaled="1"/>
          </a:gra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vi-VN" sz="4000" b="1">
                <a:solidFill>
                  <a:srgbClr val="FF0000"/>
                </a:solidFill>
              </a:rPr>
              <a:t>5</a:t>
            </a:r>
          </a:p>
        </p:txBody>
      </p:sp>
      <p:sp>
        <p:nvSpPr>
          <p:cNvPr id="128052" name="AutoShape 52">
            <a:hlinkClick r:id="" action="ppaction://noaction" highlightClick="1"/>
            <a:extLst>
              <a:ext uri="{FF2B5EF4-FFF2-40B4-BE49-F238E27FC236}">
                <a16:creationId xmlns:a16="http://schemas.microsoft.com/office/drawing/2014/main" id="{DE3D161C-9D0C-C9C6-F876-044309FED14F}"/>
              </a:ext>
            </a:extLst>
          </p:cNvPr>
          <p:cNvSpPr>
            <a:spLocks noChangeArrowheads="1"/>
          </p:cNvSpPr>
          <p:nvPr/>
        </p:nvSpPr>
        <p:spPr bwMode="auto">
          <a:xfrm>
            <a:off x="4648200" y="1981200"/>
            <a:ext cx="533400" cy="457200"/>
          </a:xfrm>
          <a:prstGeom prst="actionButtonBlank">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vi-VN"/>
          </a:p>
        </p:txBody>
      </p:sp>
      <p:sp>
        <p:nvSpPr>
          <p:cNvPr id="128053" name="Rectangle 53">
            <a:extLst>
              <a:ext uri="{FF2B5EF4-FFF2-40B4-BE49-F238E27FC236}">
                <a16:creationId xmlns:a16="http://schemas.microsoft.com/office/drawing/2014/main" id="{BE683278-9B7B-2D4A-A108-22210D10B6B7}"/>
              </a:ext>
            </a:extLst>
          </p:cNvPr>
          <p:cNvSpPr>
            <a:spLocks noChangeArrowheads="1"/>
          </p:cNvSpPr>
          <p:nvPr/>
        </p:nvSpPr>
        <p:spPr bwMode="auto">
          <a:xfrm>
            <a:off x="6781800" y="1752600"/>
            <a:ext cx="762000" cy="838200"/>
          </a:xfrm>
          <a:prstGeom prst="rect">
            <a:avLst/>
          </a:prstGeom>
          <a:gradFill rotWithShape="1">
            <a:gsLst>
              <a:gs pos="0">
                <a:srgbClr val="F8B049"/>
              </a:gs>
              <a:gs pos="9000">
                <a:srgbClr val="B43E85"/>
              </a:gs>
              <a:gs pos="15500">
                <a:srgbClr val="C50849"/>
              </a:gs>
              <a:gs pos="16499">
                <a:srgbClr val="F952A0"/>
              </a:gs>
              <a:gs pos="18500">
                <a:srgbClr val="FEE7F2"/>
              </a:gs>
              <a:gs pos="39500">
                <a:srgbClr val="F8B049"/>
              </a:gs>
              <a:gs pos="43500">
                <a:srgbClr val="F8B049"/>
              </a:gs>
              <a:gs pos="50000">
                <a:srgbClr val="FC9FCB"/>
              </a:gs>
              <a:gs pos="56500">
                <a:srgbClr val="F8B049"/>
              </a:gs>
              <a:gs pos="60501">
                <a:srgbClr val="F8B049"/>
              </a:gs>
              <a:gs pos="81500">
                <a:srgbClr val="FEE7F2"/>
              </a:gs>
              <a:gs pos="83501">
                <a:srgbClr val="F952A0"/>
              </a:gs>
              <a:gs pos="84500">
                <a:srgbClr val="C50849"/>
              </a:gs>
              <a:gs pos="91000">
                <a:srgbClr val="B43E85"/>
              </a:gs>
              <a:gs pos="100000">
                <a:srgbClr val="F8B049"/>
              </a:gs>
            </a:gsLst>
            <a:lin ang="5400000" scaled="1"/>
          </a:gra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vi-VN" sz="4000" b="1">
                <a:solidFill>
                  <a:srgbClr val="FF0000"/>
                </a:solidFill>
              </a:rPr>
              <a:t>8</a:t>
            </a:r>
          </a:p>
        </p:txBody>
      </p:sp>
      <p:sp>
        <p:nvSpPr>
          <p:cNvPr id="128054" name="AutoShape 54">
            <a:hlinkClick r:id="" action="ppaction://noaction" highlightClick="1"/>
            <a:extLst>
              <a:ext uri="{FF2B5EF4-FFF2-40B4-BE49-F238E27FC236}">
                <a16:creationId xmlns:a16="http://schemas.microsoft.com/office/drawing/2014/main" id="{2EAA904E-EC0A-8905-0E8A-04D36796B632}"/>
              </a:ext>
            </a:extLst>
          </p:cNvPr>
          <p:cNvSpPr>
            <a:spLocks noChangeArrowheads="1"/>
          </p:cNvSpPr>
          <p:nvPr/>
        </p:nvSpPr>
        <p:spPr bwMode="auto">
          <a:xfrm>
            <a:off x="6934200" y="1981200"/>
            <a:ext cx="457200" cy="381000"/>
          </a:xfrm>
          <a:prstGeom prst="actionButtonBlank">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vi-VN"/>
          </a:p>
        </p:txBody>
      </p:sp>
      <p:sp>
        <p:nvSpPr>
          <p:cNvPr id="128055" name="Rectangle 55">
            <a:extLst>
              <a:ext uri="{FF2B5EF4-FFF2-40B4-BE49-F238E27FC236}">
                <a16:creationId xmlns:a16="http://schemas.microsoft.com/office/drawing/2014/main" id="{85CCC1BC-0E47-018E-657E-9C6F1C8A934F}"/>
              </a:ext>
            </a:extLst>
          </p:cNvPr>
          <p:cNvSpPr>
            <a:spLocks noChangeArrowheads="1"/>
          </p:cNvSpPr>
          <p:nvPr/>
        </p:nvSpPr>
        <p:spPr bwMode="auto">
          <a:xfrm>
            <a:off x="6019800" y="1752600"/>
            <a:ext cx="762000" cy="838200"/>
          </a:xfrm>
          <a:prstGeom prst="rect">
            <a:avLst/>
          </a:prstGeom>
          <a:gradFill rotWithShape="1">
            <a:gsLst>
              <a:gs pos="0">
                <a:srgbClr val="F8B049"/>
              </a:gs>
              <a:gs pos="9000">
                <a:srgbClr val="B43E85"/>
              </a:gs>
              <a:gs pos="15500">
                <a:srgbClr val="C50849"/>
              </a:gs>
              <a:gs pos="16499">
                <a:srgbClr val="F952A0"/>
              </a:gs>
              <a:gs pos="18500">
                <a:srgbClr val="FEE7F2"/>
              </a:gs>
              <a:gs pos="39500">
                <a:srgbClr val="F8B049"/>
              </a:gs>
              <a:gs pos="43500">
                <a:srgbClr val="F8B049"/>
              </a:gs>
              <a:gs pos="50000">
                <a:srgbClr val="FC9FCB"/>
              </a:gs>
              <a:gs pos="56500">
                <a:srgbClr val="F8B049"/>
              </a:gs>
              <a:gs pos="60501">
                <a:srgbClr val="F8B049"/>
              </a:gs>
              <a:gs pos="81500">
                <a:srgbClr val="FEE7F2"/>
              </a:gs>
              <a:gs pos="83501">
                <a:srgbClr val="F952A0"/>
              </a:gs>
              <a:gs pos="84500">
                <a:srgbClr val="C50849"/>
              </a:gs>
              <a:gs pos="91000">
                <a:srgbClr val="B43E85"/>
              </a:gs>
              <a:gs pos="100000">
                <a:srgbClr val="F8B049"/>
              </a:gs>
            </a:gsLst>
            <a:lin ang="5400000" scaled="1"/>
          </a:gra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vi-VN" sz="4000" b="1">
                <a:solidFill>
                  <a:srgbClr val="FF0000"/>
                </a:solidFill>
              </a:rPr>
              <a:t>7</a:t>
            </a:r>
          </a:p>
        </p:txBody>
      </p:sp>
      <p:sp>
        <p:nvSpPr>
          <p:cNvPr id="128056" name="AutoShape 56">
            <a:hlinkClick r:id="" action="ppaction://noaction" highlightClick="1"/>
            <a:extLst>
              <a:ext uri="{FF2B5EF4-FFF2-40B4-BE49-F238E27FC236}">
                <a16:creationId xmlns:a16="http://schemas.microsoft.com/office/drawing/2014/main" id="{4F1CAEF8-8183-8CC1-5996-89520B4741C5}"/>
              </a:ext>
            </a:extLst>
          </p:cNvPr>
          <p:cNvSpPr>
            <a:spLocks noChangeArrowheads="1"/>
          </p:cNvSpPr>
          <p:nvPr/>
        </p:nvSpPr>
        <p:spPr bwMode="auto">
          <a:xfrm>
            <a:off x="6172200" y="1981200"/>
            <a:ext cx="457200" cy="457200"/>
          </a:xfrm>
          <a:prstGeom prst="actionButtonBlank">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vi-VN"/>
          </a:p>
        </p:txBody>
      </p:sp>
      <p:sp>
        <p:nvSpPr>
          <p:cNvPr id="128057" name="Rectangle 57">
            <a:extLst>
              <a:ext uri="{FF2B5EF4-FFF2-40B4-BE49-F238E27FC236}">
                <a16:creationId xmlns:a16="http://schemas.microsoft.com/office/drawing/2014/main" id="{D3E68D49-1528-D754-CC31-0AC332C6CB88}"/>
              </a:ext>
            </a:extLst>
          </p:cNvPr>
          <p:cNvSpPr>
            <a:spLocks noChangeArrowheads="1"/>
          </p:cNvSpPr>
          <p:nvPr/>
        </p:nvSpPr>
        <p:spPr bwMode="auto">
          <a:xfrm>
            <a:off x="5257800" y="1752600"/>
            <a:ext cx="762000" cy="838200"/>
          </a:xfrm>
          <a:prstGeom prst="rect">
            <a:avLst/>
          </a:prstGeom>
          <a:gradFill rotWithShape="1">
            <a:gsLst>
              <a:gs pos="0">
                <a:srgbClr val="F8B049"/>
              </a:gs>
              <a:gs pos="9000">
                <a:srgbClr val="B43E85"/>
              </a:gs>
              <a:gs pos="15500">
                <a:srgbClr val="C50849"/>
              </a:gs>
              <a:gs pos="16499">
                <a:srgbClr val="F952A0"/>
              </a:gs>
              <a:gs pos="18500">
                <a:srgbClr val="FEE7F2"/>
              </a:gs>
              <a:gs pos="39500">
                <a:srgbClr val="F8B049"/>
              </a:gs>
              <a:gs pos="43500">
                <a:srgbClr val="F8B049"/>
              </a:gs>
              <a:gs pos="50000">
                <a:srgbClr val="FC9FCB"/>
              </a:gs>
              <a:gs pos="56500">
                <a:srgbClr val="F8B049"/>
              </a:gs>
              <a:gs pos="60501">
                <a:srgbClr val="F8B049"/>
              </a:gs>
              <a:gs pos="81500">
                <a:srgbClr val="FEE7F2"/>
              </a:gs>
              <a:gs pos="83501">
                <a:srgbClr val="F952A0"/>
              </a:gs>
              <a:gs pos="84500">
                <a:srgbClr val="C50849"/>
              </a:gs>
              <a:gs pos="91000">
                <a:srgbClr val="B43E85"/>
              </a:gs>
              <a:gs pos="100000">
                <a:srgbClr val="F8B049"/>
              </a:gs>
            </a:gsLst>
            <a:lin ang="5400000" scaled="1"/>
          </a:gra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vi-VN" sz="4000" b="1">
                <a:solidFill>
                  <a:srgbClr val="FF0000"/>
                </a:solidFill>
              </a:rPr>
              <a:t>6</a:t>
            </a:r>
          </a:p>
        </p:txBody>
      </p:sp>
      <p:sp>
        <p:nvSpPr>
          <p:cNvPr id="128058" name="AutoShape 58">
            <a:hlinkClick r:id="" action="ppaction://noaction" highlightClick="1"/>
            <a:extLst>
              <a:ext uri="{FF2B5EF4-FFF2-40B4-BE49-F238E27FC236}">
                <a16:creationId xmlns:a16="http://schemas.microsoft.com/office/drawing/2014/main" id="{3D3C2FBE-ABAB-2A82-D4D2-5AB87CDD2AD6}"/>
              </a:ext>
            </a:extLst>
          </p:cNvPr>
          <p:cNvSpPr>
            <a:spLocks noChangeArrowheads="1"/>
          </p:cNvSpPr>
          <p:nvPr/>
        </p:nvSpPr>
        <p:spPr bwMode="auto">
          <a:xfrm>
            <a:off x="5410200" y="1905000"/>
            <a:ext cx="533400" cy="457200"/>
          </a:xfrm>
          <a:prstGeom prst="actionButtonBlank">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vi-VN"/>
          </a:p>
        </p:txBody>
      </p:sp>
      <p:sp>
        <p:nvSpPr>
          <p:cNvPr id="128059" name="Rectangle 59">
            <a:extLst>
              <a:ext uri="{FF2B5EF4-FFF2-40B4-BE49-F238E27FC236}">
                <a16:creationId xmlns:a16="http://schemas.microsoft.com/office/drawing/2014/main" id="{61C1906E-ACEA-5EE8-3419-572FBCE91BA2}"/>
              </a:ext>
            </a:extLst>
          </p:cNvPr>
          <p:cNvSpPr>
            <a:spLocks noChangeArrowheads="1"/>
          </p:cNvSpPr>
          <p:nvPr/>
        </p:nvSpPr>
        <p:spPr bwMode="auto">
          <a:xfrm>
            <a:off x="8305800" y="1752600"/>
            <a:ext cx="762000" cy="838200"/>
          </a:xfrm>
          <a:prstGeom prst="rect">
            <a:avLst/>
          </a:prstGeom>
          <a:gradFill rotWithShape="1">
            <a:gsLst>
              <a:gs pos="0">
                <a:srgbClr val="F8B049"/>
              </a:gs>
              <a:gs pos="9000">
                <a:srgbClr val="B43E85"/>
              </a:gs>
              <a:gs pos="15500">
                <a:srgbClr val="C50849"/>
              </a:gs>
              <a:gs pos="16499">
                <a:srgbClr val="F952A0"/>
              </a:gs>
              <a:gs pos="18500">
                <a:srgbClr val="FEE7F2"/>
              </a:gs>
              <a:gs pos="39500">
                <a:srgbClr val="F8B049"/>
              </a:gs>
              <a:gs pos="43500">
                <a:srgbClr val="F8B049"/>
              </a:gs>
              <a:gs pos="50000">
                <a:srgbClr val="FC9FCB"/>
              </a:gs>
              <a:gs pos="56500">
                <a:srgbClr val="F8B049"/>
              </a:gs>
              <a:gs pos="60501">
                <a:srgbClr val="F8B049"/>
              </a:gs>
              <a:gs pos="81500">
                <a:srgbClr val="FEE7F2"/>
              </a:gs>
              <a:gs pos="83501">
                <a:srgbClr val="F952A0"/>
              </a:gs>
              <a:gs pos="84500">
                <a:srgbClr val="C50849"/>
              </a:gs>
              <a:gs pos="91000">
                <a:srgbClr val="B43E85"/>
              </a:gs>
              <a:gs pos="100000">
                <a:srgbClr val="F8B049"/>
              </a:gs>
            </a:gsLst>
            <a:lin ang="5400000" scaled="1"/>
          </a:gra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vi-VN" sz="4000" b="1">
                <a:solidFill>
                  <a:srgbClr val="FF0000"/>
                </a:solidFill>
              </a:rPr>
              <a:t>10</a:t>
            </a:r>
          </a:p>
        </p:txBody>
      </p:sp>
      <p:sp>
        <p:nvSpPr>
          <p:cNvPr id="128060" name="AutoShape 60">
            <a:hlinkClick r:id="" action="ppaction://noaction" highlightClick="1"/>
            <a:extLst>
              <a:ext uri="{FF2B5EF4-FFF2-40B4-BE49-F238E27FC236}">
                <a16:creationId xmlns:a16="http://schemas.microsoft.com/office/drawing/2014/main" id="{73FD079A-28BE-095D-5EC1-D7D0F4CB1DC5}"/>
              </a:ext>
            </a:extLst>
          </p:cNvPr>
          <p:cNvSpPr>
            <a:spLocks noChangeArrowheads="1"/>
          </p:cNvSpPr>
          <p:nvPr/>
        </p:nvSpPr>
        <p:spPr bwMode="auto">
          <a:xfrm>
            <a:off x="8458200" y="1905000"/>
            <a:ext cx="533400" cy="533400"/>
          </a:xfrm>
          <a:prstGeom prst="actionButtonBlank">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vi-VN"/>
          </a:p>
        </p:txBody>
      </p:sp>
      <p:sp>
        <p:nvSpPr>
          <p:cNvPr id="128061" name="Rectangle 61">
            <a:extLst>
              <a:ext uri="{FF2B5EF4-FFF2-40B4-BE49-F238E27FC236}">
                <a16:creationId xmlns:a16="http://schemas.microsoft.com/office/drawing/2014/main" id="{26F3A7B4-F0BC-66BD-38EB-7524F0E4C78B}"/>
              </a:ext>
            </a:extLst>
          </p:cNvPr>
          <p:cNvSpPr>
            <a:spLocks noChangeArrowheads="1"/>
          </p:cNvSpPr>
          <p:nvPr/>
        </p:nvSpPr>
        <p:spPr bwMode="auto">
          <a:xfrm>
            <a:off x="9067800" y="1752600"/>
            <a:ext cx="762000" cy="838200"/>
          </a:xfrm>
          <a:prstGeom prst="rect">
            <a:avLst/>
          </a:prstGeom>
          <a:gradFill rotWithShape="1">
            <a:gsLst>
              <a:gs pos="0">
                <a:srgbClr val="F8B049"/>
              </a:gs>
              <a:gs pos="9000">
                <a:srgbClr val="B43E85"/>
              </a:gs>
              <a:gs pos="15500">
                <a:srgbClr val="C50849"/>
              </a:gs>
              <a:gs pos="16499">
                <a:srgbClr val="F952A0"/>
              </a:gs>
              <a:gs pos="18500">
                <a:srgbClr val="FEE7F2"/>
              </a:gs>
              <a:gs pos="39500">
                <a:srgbClr val="F8B049"/>
              </a:gs>
              <a:gs pos="43500">
                <a:srgbClr val="F8B049"/>
              </a:gs>
              <a:gs pos="50000">
                <a:srgbClr val="FC9FCB"/>
              </a:gs>
              <a:gs pos="56500">
                <a:srgbClr val="F8B049"/>
              </a:gs>
              <a:gs pos="60501">
                <a:srgbClr val="F8B049"/>
              </a:gs>
              <a:gs pos="81500">
                <a:srgbClr val="FEE7F2"/>
              </a:gs>
              <a:gs pos="83501">
                <a:srgbClr val="F952A0"/>
              </a:gs>
              <a:gs pos="84500">
                <a:srgbClr val="C50849"/>
              </a:gs>
              <a:gs pos="91000">
                <a:srgbClr val="B43E85"/>
              </a:gs>
              <a:gs pos="100000">
                <a:srgbClr val="F8B049"/>
              </a:gs>
            </a:gsLst>
            <a:lin ang="5400000" scaled="1"/>
          </a:gra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vi-VN" sz="4000" b="1">
                <a:solidFill>
                  <a:srgbClr val="FF0000"/>
                </a:solidFill>
              </a:rPr>
              <a:t>11</a:t>
            </a:r>
          </a:p>
        </p:txBody>
      </p:sp>
      <p:sp>
        <p:nvSpPr>
          <p:cNvPr id="128062" name="AutoShape 62">
            <a:hlinkClick r:id="" action="ppaction://noaction" highlightClick="1"/>
            <a:extLst>
              <a:ext uri="{FF2B5EF4-FFF2-40B4-BE49-F238E27FC236}">
                <a16:creationId xmlns:a16="http://schemas.microsoft.com/office/drawing/2014/main" id="{C811E0B7-23E6-43FF-1A98-0C52E4A0A2ED}"/>
              </a:ext>
            </a:extLst>
          </p:cNvPr>
          <p:cNvSpPr>
            <a:spLocks noChangeArrowheads="1"/>
          </p:cNvSpPr>
          <p:nvPr/>
        </p:nvSpPr>
        <p:spPr bwMode="auto">
          <a:xfrm>
            <a:off x="9220200" y="1981200"/>
            <a:ext cx="533400" cy="533400"/>
          </a:xfrm>
          <a:prstGeom prst="actionButtonBlank">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vi-VN"/>
          </a:p>
        </p:txBody>
      </p:sp>
      <p:sp>
        <p:nvSpPr>
          <p:cNvPr id="128063" name="Rectangle 63">
            <a:extLst>
              <a:ext uri="{FF2B5EF4-FFF2-40B4-BE49-F238E27FC236}">
                <a16:creationId xmlns:a16="http://schemas.microsoft.com/office/drawing/2014/main" id="{11CA0BE0-C3FC-2226-67A7-3FEF0137137D}"/>
              </a:ext>
            </a:extLst>
          </p:cNvPr>
          <p:cNvSpPr>
            <a:spLocks noChangeArrowheads="1"/>
          </p:cNvSpPr>
          <p:nvPr/>
        </p:nvSpPr>
        <p:spPr bwMode="auto">
          <a:xfrm>
            <a:off x="7543800" y="1752600"/>
            <a:ext cx="762000" cy="838200"/>
          </a:xfrm>
          <a:prstGeom prst="rect">
            <a:avLst/>
          </a:prstGeom>
          <a:gradFill rotWithShape="1">
            <a:gsLst>
              <a:gs pos="0">
                <a:srgbClr val="F8B049"/>
              </a:gs>
              <a:gs pos="9000">
                <a:srgbClr val="B43E85"/>
              </a:gs>
              <a:gs pos="15500">
                <a:srgbClr val="C50849"/>
              </a:gs>
              <a:gs pos="16499">
                <a:srgbClr val="F952A0"/>
              </a:gs>
              <a:gs pos="18500">
                <a:srgbClr val="FEE7F2"/>
              </a:gs>
              <a:gs pos="39500">
                <a:srgbClr val="F8B049"/>
              </a:gs>
              <a:gs pos="43500">
                <a:srgbClr val="F8B049"/>
              </a:gs>
              <a:gs pos="50000">
                <a:srgbClr val="FC9FCB"/>
              </a:gs>
              <a:gs pos="56500">
                <a:srgbClr val="F8B049"/>
              </a:gs>
              <a:gs pos="60501">
                <a:srgbClr val="F8B049"/>
              </a:gs>
              <a:gs pos="81500">
                <a:srgbClr val="FEE7F2"/>
              </a:gs>
              <a:gs pos="83501">
                <a:srgbClr val="F952A0"/>
              </a:gs>
              <a:gs pos="84500">
                <a:srgbClr val="C50849"/>
              </a:gs>
              <a:gs pos="91000">
                <a:srgbClr val="B43E85"/>
              </a:gs>
              <a:gs pos="100000">
                <a:srgbClr val="F8B049"/>
              </a:gs>
            </a:gsLst>
            <a:lin ang="5400000" scaled="1"/>
          </a:gra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vi-VN" sz="4000" b="1">
                <a:solidFill>
                  <a:srgbClr val="FF0000"/>
                </a:solidFill>
              </a:rPr>
              <a:t>9</a:t>
            </a:r>
          </a:p>
        </p:txBody>
      </p:sp>
      <p:sp>
        <p:nvSpPr>
          <p:cNvPr id="128064" name="AutoShape 64">
            <a:hlinkClick r:id="" action="ppaction://noaction" highlightClick="1"/>
            <a:extLst>
              <a:ext uri="{FF2B5EF4-FFF2-40B4-BE49-F238E27FC236}">
                <a16:creationId xmlns:a16="http://schemas.microsoft.com/office/drawing/2014/main" id="{77D79516-38B2-CD69-4A01-2393CD51A6AF}"/>
              </a:ext>
            </a:extLst>
          </p:cNvPr>
          <p:cNvSpPr>
            <a:spLocks noChangeArrowheads="1"/>
          </p:cNvSpPr>
          <p:nvPr/>
        </p:nvSpPr>
        <p:spPr bwMode="auto">
          <a:xfrm>
            <a:off x="7696200" y="1981200"/>
            <a:ext cx="457200" cy="381000"/>
          </a:xfrm>
          <a:prstGeom prst="actionButtonBlank">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vi-VN"/>
          </a:p>
        </p:txBody>
      </p:sp>
      <p:sp>
        <p:nvSpPr>
          <p:cNvPr id="51258" name="Rectangle 65">
            <a:extLst>
              <a:ext uri="{FF2B5EF4-FFF2-40B4-BE49-F238E27FC236}">
                <a16:creationId xmlns:a16="http://schemas.microsoft.com/office/drawing/2014/main" id="{94F53361-AEAE-183F-A305-681FD148B3C8}"/>
              </a:ext>
            </a:extLst>
          </p:cNvPr>
          <p:cNvSpPr>
            <a:spLocks noChangeArrowheads="1"/>
          </p:cNvSpPr>
          <p:nvPr/>
        </p:nvSpPr>
        <p:spPr bwMode="auto">
          <a:xfrm>
            <a:off x="1524000" y="0"/>
            <a:ext cx="9144000" cy="762000"/>
          </a:xfrm>
          <a:prstGeom prst="rect">
            <a:avLst/>
          </a:prstGeom>
          <a:gradFill rotWithShape="1">
            <a:gsLst>
              <a:gs pos="0">
                <a:schemeClr val="bg1"/>
              </a:gs>
              <a:gs pos="100000">
                <a:srgbClr val="FFFF99"/>
              </a:gs>
            </a:gsLst>
            <a:lin ang="5400000" scaled="1"/>
          </a:gradFill>
          <a:ln w="31750">
            <a:solidFill>
              <a:srgbClr val="FF99CC"/>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vi-VN"/>
          </a:p>
        </p:txBody>
      </p:sp>
      <p:sp>
        <p:nvSpPr>
          <p:cNvPr id="51259" name="WordArt 66">
            <a:extLst>
              <a:ext uri="{FF2B5EF4-FFF2-40B4-BE49-F238E27FC236}">
                <a16:creationId xmlns:a16="http://schemas.microsoft.com/office/drawing/2014/main" id="{35B243B4-FB8F-88D6-A989-43BE5D5954EC}"/>
              </a:ext>
            </a:extLst>
          </p:cNvPr>
          <p:cNvSpPr>
            <a:spLocks noChangeArrowheads="1" noChangeShapeType="1" noTextEdit="1"/>
          </p:cNvSpPr>
          <p:nvPr/>
        </p:nvSpPr>
        <p:spPr bwMode="auto">
          <a:xfrm>
            <a:off x="3943350" y="85726"/>
            <a:ext cx="3829050" cy="523875"/>
          </a:xfrm>
          <a:prstGeom prst="rect">
            <a:avLst/>
          </a:prstGeom>
        </p:spPr>
        <p:txBody>
          <a:bodyPr wrap="none" fromWordArt="1">
            <a:prstTxWarp prst="textPlain">
              <a:avLst>
                <a:gd name="adj" fmla="val 50000"/>
              </a:avLst>
            </a:prstTxWarp>
          </a:bodyPr>
          <a:lstStyle/>
          <a:p>
            <a:pPr algn="ctr"/>
            <a:r>
              <a:rPr lang="vi-VN" sz="3600" b="1" kern="10">
                <a:ln w="19050">
                  <a:solidFill>
                    <a:srgbClr val="800000"/>
                  </a:solidFill>
                  <a:round/>
                  <a:headEnd/>
                  <a:tailEnd/>
                </a:ln>
                <a:solidFill>
                  <a:srgbClr val="FF66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CỦNG CỐ</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8044"/>
                    </p:tgtEl>
                  </p:cond>
                </p:stCondLst>
                <p:endSync evt="end" delay="0">
                  <p:rtn val="all"/>
                </p:endSync>
                <p:childTnLst>
                  <p:par>
                    <p:cTn id="3" fill="hold" nodeType="clickPar">
                      <p:stCondLst>
                        <p:cond delay="0"/>
                      </p:stCondLst>
                      <p:childTnLst>
                        <p:par>
                          <p:cTn id="4" fill="hold" nodeType="withGroup">
                            <p:stCondLst>
                              <p:cond delay="0"/>
                            </p:stCondLst>
                            <p:childTnLst>
                              <p:par>
                                <p:cTn id="5" presetID="3" presetClass="exit" presetSubtype="10" fill="hold" grpId="0" nodeType="clickEffect">
                                  <p:stCondLst>
                                    <p:cond delay="0"/>
                                  </p:stCondLst>
                                  <p:childTnLst>
                                    <p:animEffect transition="out" filter="blinds(horizontal)">
                                      <p:cBhvr>
                                        <p:cTn id="6" dur="500"/>
                                        <p:tgtEl>
                                          <p:spTgt spid="128043"/>
                                        </p:tgtEl>
                                      </p:cBhvr>
                                    </p:animEffect>
                                    <p:set>
                                      <p:cBhvr>
                                        <p:cTn id="7" dur="1" fill="hold">
                                          <p:stCondLst>
                                            <p:cond delay="499"/>
                                          </p:stCondLst>
                                        </p:cTn>
                                        <p:tgtEl>
                                          <p:spTgt spid="128043"/>
                                        </p:tgtEl>
                                        <p:attrNameLst>
                                          <p:attrName>style.visibility</p:attrName>
                                        </p:attrNameLst>
                                      </p:cBhvr>
                                      <p:to>
                                        <p:strVal val="hidden"/>
                                      </p:to>
                                    </p:set>
                                  </p:childTnLst>
                                </p:cTn>
                              </p:par>
                            </p:childTnLst>
                          </p:cTn>
                        </p:par>
                      </p:childTnLst>
                    </p:cTn>
                  </p:par>
                </p:childTnLst>
              </p:cTn>
              <p:nextCondLst>
                <p:cond evt="onClick" delay="0">
                  <p:tgtEl>
                    <p:spTgt spid="128044"/>
                  </p:tgtEl>
                </p:cond>
              </p:nextCondLst>
            </p:seq>
            <p:seq concurrent="1" nextAc="seek">
              <p:cTn id="8" restart="whenNotActive" fill="hold" evtFilter="cancelBubble" nodeType="interactiveSeq">
                <p:stCondLst>
                  <p:cond evt="onClick" delay="0">
                    <p:tgtEl>
                      <p:spTgt spid="128046"/>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3" presetClass="exit" presetSubtype="10" fill="hold" grpId="0" nodeType="clickEffect">
                                  <p:stCondLst>
                                    <p:cond delay="0"/>
                                  </p:stCondLst>
                                  <p:childTnLst>
                                    <p:animEffect transition="out" filter="blinds(horizontal)">
                                      <p:cBhvr>
                                        <p:cTn id="12" dur="500"/>
                                        <p:tgtEl>
                                          <p:spTgt spid="128045"/>
                                        </p:tgtEl>
                                      </p:cBhvr>
                                    </p:animEffect>
                                    <p:set>
                                      <p:cBhvr>
                                        <p:cTn id="13" dur="1" fill="hold">
                                          <p:stCondLst>
                                            <p:cond delay="499"/>
                                          </p:stCondLst>
                                        </p:cTn>
                                        <p:tgtEl>
                                          <p:spTgt spid="128045"/>
                                        </p:tgtEl>
                                        <p:attrNameLst>
                                          <p:attrName>style.visibility</p:attrName>
                                        </p:attrNameLst>
                                      </p:cBhvr>
                                      <p:to>
                                        <p:strVal val="hidden"/>
                                      </p:to>
                                    </p:set>
                                  </p:childTnLst>
                                </p:cTn>
                              </p:par>
                            </p:childTnLst>
                          </p:cTn>
                        </p:par>
                      </p:childTnLst>
                    </p:cTn>
                  </p:par>
                </p:childTnLst>
              </p:cTn>
              <p:nextCondLst>
                <p:cond evt="onClick" delay="0">
                  <p:tgtEl>
                    <p:spTgt spid="128046"/>
                  </p:tgtEl>
                </p:cond>
              </p:nextCondLst>
            </p:seq>
            <p:seq concurrent="1" nextAc="seek">
              <p:cTn id="14" restart="whenNotActive" fill="hold" evtFilter="cancelBubble" nodeType="interactiveSeq">
                <p:stCondLst>
                  <p:cond evt="onClick" delay="0">
                    <p:tgtEl>
                      <p:spTgt spid="128048"/>
                    </p:tgtEl>
                  </p:cond>
                </p:stCondLst>
                <p:endSync evt="end" delay="0">
                  <p:rtn val="all"/>
                </p:endSync>
                <p:childTnLst>
                  <p:par>
                    <p:cTn id="15" fill="hold" nodeType="clickPar">
                      <p:stCondLst>
                        <p:cond delay="0"/>
                      </p:stCondLst>
                      <p:childTnLst>
                        <p:par>
                          <p:cTn id="16" fill="hold" nodeType="withGroup">
                            <p:stCondLst>
                              <p:cond delay="0"/>
                            </p:stCondLst>
                            <p:childTnLst>
                              <p:par>
                                <p:cTn id="17" presetID="3" presetClass="exit" presetSubtype="10" fill="hold" grpId="0" nodeType="clickEffect">
                                  <p:stCondLst>
                                    <p:cond delay="0"/>
                                  </p:stCondLst>
                                  <p:childTnLst>
                                    <p:animEffect transition="out" filter="blinds(horizontal)">
                                      <p:cBhvr>
                                        <p:cTn id="18" dur="500"/>
                                        <p:tgtEl>
                                          <p:spTgt spid="128047"/>
                                        </p:tgtEl>
                                      </p:cBhvr>
                                    </p:animEffect>
                                    <p:set>
                                      <p:cBhvr>
                                        <p:cTn id="19" dur="1" fill="hold">
                                          <p:stCondLst>
                                            <p:cond delay="499"/>
                                          </p:stCondLst>
                                        </p:cTn>
                                        <p:tgtEl>
                                          <p:spTgt spid="128047"/>
                                        </p:tgtEl>
                                        <p:attrNameLst>
                                          <p:attrName>style.visibility</p:attrName>
                                        </p:attrNameLst>
                                      </p:cBhvr>
                                      <p:to>
                                        <p:strVal val="hidden"/>
                                      </p:to>
                                    </p:set>
                                  </p:childTnLst>
                                </p:cTn>
                              </p:par>
                            </p:childTnLst>
                          </p:cTn>
                        </p:par>
                      </p:childTnLst>
                    </p:cTn>
                  </p:par>
                </p:childTnLst>
              </p:cTn>
              <p:nextCondLst>
                <p:cond evt="onClick" delay="0">
                  <p:tgtEl>
                    <p:spTgt spid="128048"/>
                  </p:tgtEl>
                </p:cond>
              </p:nextCondLst>
            </p:seq>
            <p:seq concurrent="1" nextAc="seek">
              <p:cTn id="20" restart="whenNotActive" fill="hold" evtFilter="cancelBubble" nodeType="interactiveSeq">
                <p:stCondLst>
                  <p:cond evt="onClick" delay="0">
                    <p:tgtEl>
                      <p:spTgt spid="128050"/>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3" presetClass="exit" presetSubtype="10" fill="hold" grpId="0" nodeType="clickEffect">
                                  <p:stCondLst>
                                    <p:cond delay="0"/>
                                  </p:stCondLst>
                                  <p:childTnLst>
                                    <p:animEffect transition="out" filter="blinds(horizontal)">
                                      <p:cBhvr>
                                        <p:cTn id="24" dur="500"/>
                                        <p:tgtEl>
                                          <p:spTgt spid="128049"/>
                                        </p:tgtEl>
                                      </p:cBhvr>
                                    </p:animEffect>
                                    <p:set>
                                      <p:cBhvr>
                                        <p:cTn id="25" dur="1" fill="hold">
                                          <p:stCondLst>
                                            <p:cond delay="499"/>
                                          </p:stCondLst>
                                        </p:cTn>
                                        <p:tgtEl>
                                          <p:spTgt spid="128049"/>
                                        </p:tgtEl>
                                        <p:attrNameLst>
                                          <p:attrName>style.visibility</p:attrName>
                                        </p:attrNameLst>
                                      </p:cBhvr>
                                      <p:to>
                                        <p:strVal val="hidden"/>
                                      </p:to>
                                    </p:set>
                                  </p:childTnLst>
                                </p:cTn>
                              </p:par>
                            </p:childTnLst>
                          </p:cTn>
                        </p:par>
                      </p:childTnLst>
                    </p:cTn>
                  </p:par>
                </p:childTnLst>
              </p:cTn>
              <p:nextCondLst>
                <p:cond evt="onClick" delay="0">
                  <p:tgtEl>
                    <p:spTgt spid="128050"/>
                  </p:tgtEl>
                </p:cond>
              </p:nextCondLst>
            </p:seq>
            <p:seq concurrent="1" nextAc="seek">
              <p:cTn id="26" restart="whenNotActive" fill="hold" evtFilter="cancelBubble" nodeType="interactiveSeq">
                <p:stCondLst>
                  <p:cond evt="onClick" delay="0">
                    <p:tgtEl>
                      <p:spTgt spid="128052"/>
                    </p:tgtEl>
                  </p:cond>
                </p:stCondLst>
                <p:endSync evt="end" delay="0">
                  <p:rtn val="all"/>
                </p:endSync>
                <p:childTnLst>
                  <p:par>
                    <p:cTn id="27" fill="hold" nodeType="clickPar">
                      <p:stCondLst>
                        <p:cond delay="0"/>
                      </p:stCondLst>
                      <p:childTnLst>
                        <p:par>
                          <p:cTn id="28" fill="hold" nodeType="withGroup">
                            <p:stCondLst>
                              <p:cond delay="0"/>
                            </p:stCondLst>
                            <p:childTnLst>
                              <p:par>
                                <p:cTn id="29" presetID="3" presetClass="exit" presetSubtype="10" fill="hold" grpId="0" nodeType="clickEffect">
                                  <p:stCondLst>
                                    <p:cond delay="0"/>
                                  </p:stCondLst>
                                  <p:childTnLst>
                                    <p:animEffect transition="out" filter="blinds(horizontal)">
                                      <p:cBhvr>
                                        <p:cTn id="30" dur="500"/>
                                        <p:tgtEl>
                                          <p:spTgt spid="128051"/>
                                        </p:tgtEl>
                                      </p:cBhvr>
                                    </p:animEffect>
                                    <p:set>
                                      <p:cBhvr>
                                        <p:cTn id="31" dur="1" fill="hold">
                                          <p:stCondLst>
                                            <p:cond delay="499"/>
                                          </p:stCondLst>
                                        </p:cTn>
                                        <p:tgtEl>
                                          <p:spTgt spid="128051"/>
                                        </p:tgtEl>
                                        <p:attrNameLst>
                                          <p:attrName>style.visibility</p:attrName>
                                        </p:attrNameLst>
                                      </p:cBhvr>
                                      <p:to>
                                        <p:strVal val="hidden"/>
                                      </p:to>
                                    </p:set>
                                  </p:childTnLst>
                                </p:cTn>
                              </p:par>
                            </p:childTnLst>
                          </p:cTn>
                        </p:par>
                      </p:childTnLst>
                    </p:cTn>
                  </p:par>
                </p:childTnLst>
              </p:cTn>
              <p:nextCondLst>
                <p:cond evt="onClick" delay="0">
                  <p:tgtEl>
                    <p:spTgt spid="128052"/>
                  </p:tgtEl>
                </p:cond>
              </p:nextCondLst>
            </p:seq>
            <p:seq concurrent="1" nextAc="seek">
              <p:cTn id="32" restart="whenNotActive" fill="hold" evtFilter="cancelBubble" nodeType="interactiveSeq">
                <p:stCondLst>
                  <p:cond evt="onClick" delay="0">
                    <p:tgtEl>
                      <p:spTgt spid="128058"/>
                    </p:tgtEl>
                  </p:cond>
                </p:stCondLst>
                <p:endSync evt="end" delay="0">
                  <p:rtn val="all"/>
                </p:endSync>
                <p:childTnLst>
                  <p:par>
                    <p:cTn id="33" fill="hold" nodeType="clickPar">
                      <p:stCondLst>
                        <p:cond delay="0"/>
                      </p:stCondLst>
                      <p:childTnLst>
                        <p:par>
                          <p:cTn id="34" fill="hold" nodeType="withGroup">
                            <p:stCondLst>
                              <p:cond delay="0"/>
                            </p:stCondLst>
                            <p:childTnLst>
                              <p:par>
                                <p:cTn id="35" presetID="3" presetClass="exit" presetSubtype="10" fill="hold" grpId="0" nodeType="clickEffect">
                                  <p:stCondLst>
                                    <p:cond delay="0"/>
                                  </p:stCondLst>
                                  <p:childTnLst>
                                    <p:animEffect transition="out" filter="blinds(horizontal)">
                                      <p:cBhvr>
                                        <p:cTn id="36" dur="500"/>
                                        <p:tgtEl>
                                          <p:spTgt spid="128057"/>
                                        </p:tgtEl>
                                      </p:cBhvr>
                                    </p:animEffect>
                                    <p:set>
                                      <p:cBhvr>
                                        <p:cTn id="37" dur="1" fill="hold">
                                          <p:stCondLst>
                                            <p:cond delay="499"/>
                                          </p:stCondLst>
                                        </p:cTn>
                                        <p:tgtEl>
                                          <p:spTgt spid="128057"/>
                                        </p:tgtEl>
                                        <p:attrNameLst>
                                          <p:attrName>style.visibility</p:attrName>
                                        </p:attrNameLst>
                                      </p:cBhvr>
                                      <p:to>
                                        <p:strVal val="hidden"/>
                                      </p:to>
                                    </p:set>
                                  </p:childTnLst>
                                </p:cTn>
                              </p:par>
                            </p:childTnLst>
                          </p:cTn>
                        </p:par>
                      </p:childTnLst>
                    </p:cTn>
                  </p:par>
                </p:childTnLst>
              </p:cTn>
              <p:nextCondLst>
                <p:cond evt="onClick" delay="0">
                  <p:tgtEl>
                    <p:spTgt spid="128058"/>
                  </p:tgtEl>
                </p:cond>
              </p:nextCondLst>
            </p:seq>
            <p:seq concurrent="1" nextAc="seek">
              <p:cTn id="38" restart="whenNotActive" fill="hold" evtFilter="cancelBubble" nodeType="interactiveSeq">
                <p:stCondLst>
                  <p:cond evt="onClick" delay="0">
                    <p:tgtEl>
                      <p:spTgt spid="128056"/>
                    </p:tgtEl>
                  </p:cond>
                </p:stCondLst>
                <p:endSync evt="end" delay="0">
                  <p:rtn val="all"/>
                </p:endSync>
                <p:childTnLst>
                  <p:par>
                    <p:cTn id="39" fill="hold" nodeType="clickPar">
                      <p:stCondLst>
                        <p:cond delay="0"/>
                      </p:stCondLst>
                      <p:childTnLst>
                        <p:par>
                          <p:cTn id="40" fill="hold" nodeType="withGroup">
                            <p:stCondLst>
                              <p:cond delay="0"/>
                            </p:stCondLst>
                            <p:childTnLst>
                              <p:par>
                                <p:cTn id="41" presetID="3" presetClass="exit" presetSubtype="10" fill="hold" grpId="0" nodeType="clickEffect">
                                  <p:stCondLst>
                                    <p:cond delay="0"/>
                                  </p:stCondLst>
                                  <p:childTnLst>
                                    <p:animEffect transition="out" filter="blinds(horizontal)">
                                      <p:cBhvr>
                                        <p:cTn id="42" dur="500"/>
                                        <p:tgtEl>
                                          <p:spTgt spid="128055"/>
                                        </p:tgtEl>
                                      </p:cBhvr>
                                    </p:animEffect>
                                    <p:set>
                                      <p:cBhvr>
                                        <p:cTn id="43" dur="1" fill="hold">
                                          <p:stCondLst>
                                            <p:cond delay="499"/>
                                          </p:stCondLst>
                                        </p:cTn>
                                        <p:tgtEl>
                                          <p:spTgt spid="128055"/>
                                        </p:tgtEl>
                                        <p:attrNameLst>
                                          <p:attrName>style.visibility</p:attrName>
                                        </p:attrNameLst>
                                      </p:cBhvr>
                                      <p:to>
                                        <p:strVal val="hidden"/>
                                      </p:to>
                                    </p:set>
                                  </p:childTnLst>
                                </p:cTn>
                              </p:par>
                            </p:childTnLst>
                          </p:cTn>
                        </p:par>
                      </p:childTnLst>
                    </p:cTn>
                  </p:par>
                </p:childTnLst>
              </p:cTn>
              <p:nextCondLst>
                <p:cond evt="onClick" delay="0">
                  <p:tgtEl>
                    <p:spTgt spid="128056"/>
                  </p:tgtEl>
                </p:cond>
              </p:nextCondLst>
            </p:seq>
            <p:seq concurrent="1" nextAc="seek">
              <p:cTn id="44" restart="whenNotActive" fill="hold" evtFilter="cancelBubble" nodeType="interactiveSeq">
                <p:stCondLst>
                  <p:cond evt="onClick" delay="0">
                    <p:tgtEl>
                      <p:spTgt spid="128054"/>
                    </p:tgtEl>
                  </p:cond>
                </p:stCondLst>
                <p:endSync evt="end" delay="0">
                  <p:rtn val="all"/>
                </p:endSync>
                <p:childTnLst>
                  <p:par>
                    <p:cTn id="45" fill="hold" nodeType="clickPar">
                      <p:stCondLst>
                        <p:cond delay="0"/>
                      </p:stCondLst>
                      <p:childTnLst>
                        <p:par>
                          <p:cTn id="46" fill="hold" nodeType="withGroup">
                            <p:stCondLst>
                              <p:cond delay="0"/>
                            </p:stCondLst>
                            <p:childTnLst>
                              <p:par>
                                <p:cTn id="47" presetID="3" presetClass="exit" presetSubtype="10" fill="hold" grpId="0" nodeType="clickEffect">
                                  <p:stCondLst>
                                    <p:cond delay="0"/>
                                  </p:stCondLst>
                                  <p:childTnLst>
                                    <p:animEffect transition="out" filter="blinds(horizontal)">
                                      <p:cBhvr>
                                        <p:cTn id="48" dur="500"/>
                                        <p:tgtEl>
                                          <p:spTgt spid="128053"/>
                                        </p:tgtEl>
                                      </p:cBhvr>
                                    </p:animEffect>
                                    <p:set>
                                      <p:cBhvr>
                                        <p:cTn id="49" dur="1" fill="hold">
                                          <p:stCondLst>
                                            <p:cond delay="499"/>
                                          </p:stCondLst>
                                        </p:cTn>
                                        <p:tgtEl>
                                          <p:spTgt spid="128053"/>
                                        </p:tgtEl>
                                        <p:attrNameLst>
                                          <p:attrName>style.visibility</p:attrName>
                                        </p:attrNameLst>
                                      </p:cBhvr>
                                      <p:to>
                                        <p:strVal val="hidden"/>
                                      </p:to>
                                    </p:set>
                                  </p:childTnLst>
                                </p:cTn>
                              </p:par>
                            </p:childTnLst>
                          </p:cTn>
                        </p:par>
                      </p:childTnLst>
                    </p:cTn>
                  </p:par>
                </p:childTnLst>
              </p:cTn>
              <p:nextCondLst>
                <p:cond evt="onClick" delay="0">
                  <p:tgtEl>
                    <p:spTgt spid="128054"/>
                  </p:tgtEl>
                </p:cond>
              </p:nextCondLst>
            </p:seq>
            <p:seq concurrent="1" nextAc="seek">
              <p:cTn id="50" restart="whenNotActive" fill="hold" evtFilter="cancelBubble" nodeType="interactiveSeq">
                <p:stCondLst>
                  <p:cond evt="onClick" delay="0">
                    <p:tgtEl>
                      <p:spTgt spid="128060"/>
                    </p:tgtEl>
                  </p:cond>
                </p:stCondLst>
                <p:endSync evt="end" delay="0">
                  <p:rtn val="all"/>
                </p:endSync>
                <p:childTnLst>
                  <p:par>
                    <p:cTn id="51" fill="hold" nodeType="clickPar">
                      <p:stCondLst>
                        <p:cond delay="0"/>
                      </p:stCondLst>
                      <p:childTnLst>
                        <p:par>
                          <p:cTn id="52" fill="hold" nodeType="withGroup">
                            <p:stCondLst>
                              <p:cond delay="0"/>
                            </p:stCondLst>
                            <p:childTnLst>
                              <p:par>
                                <p:cTn id="53" presetID="3" presetClass="exit" presetSubtype="10" fill="hold" grpId="0" nodeType="clickEffect">
                                  <p:stCondLst>
                                    <p:cond delay="0"/>
                                  </p:stCondLst>
                                  <p:childTnLst>
                                    <p:animEffect transition="out" filter="blinds(horizontal)">
                                      <p:cBhvr>
                                        <p:cTn id="54" dur="500"/>
                                        <p:tgtEl>
                                          <p:spTgt spid="128059"/>
                                        </p:tgtEl>
                                      </p:cBhvr>
                                    </p:animEffect>
                                    <p:set>
                                      <p:cBhvr>
                                        <p:cTn id="55" dur="1" fill="hold">
                                          <p:stCondLst>
                                            <p:cond delay="499"/>
                                          </p:stCondLst>
                                        </p:cTn>
                                        <p:tgtEl>
                                          <p:spTgt spid="128059"/>
                                        </p:tgtEl>
                                        <p:attrNameLst>
                                          <p:attrName>style.visibility</p:attrName>
                                        </p:attrNameLst>
                                      </p:cBhvr>
                                      <p:to>
                                        <p:strVal val="hidden"/>
                                      </p:to>
                                    </p:set>
                                  </p:childTnLst>
                                </p:cTn>
                              </p:par>
                            </p:childTnLst>
                          </p:cTn>
                        </p:par>
                      </p:childTnLst>
                    </p:cTn>
                  </p:par>
                </p:childTnLst>
              </p:cTn>
              <p:nextCondLst>
                <p:cond evt="onClick" delay="0">
                  <p:tgtEl>
                    <p:spTgt spid="128060"/>
                  </p:tgtEl>
                </p:cond>
              </p:nextCondLst>
            </p:seq>
            <p:seq concurrent="1" nextAc="seek">
              <p:cTn id="56" restart="whenNotActive" fill="hold" evtFilter="cancelBubble" nodeType="interactiveSeq">
                <p:stCondLst>
                  <p:cond evt="onClick" delay="0">
                    <p:tgtEl>
                      <p:spTgt spid="128062"/>
                    </p:tgtEl>
                  </p:cond>
                </p:stCondLst>
                <p:endSync evt="end" delay="0">
                  <p:rtn val="all"/>
                </p:endSync>
                <p:childTnLst>
                  <p:par>
                    <p:cTn id="57" fill="hold" nodeType="clickPar">
                      <p:stCondLst>
                        <p:cond delay="0"/>
                      </p:stCondLst>
                      <p:childTnLst>
                        <p:par>
                          <p:cTn id="58" fill="hold" nodeType="withGroup">
                            <p:stCondLst>
                              <p:cond delay="0"/>
                            </p:stCondLst>
                            <p:childTnLst>
                              <p:par>
                                <p:cTn id="59" presetID="3" presetClass="exit" presetSubtype="10" fill="hold" grpId="0" nodeType="clickEffect">
                                  <p:stCondLst>
                                    <p:cond delay="0"/>
                                  </p:stCondLst>
                                  <p:childTnLst>
                                    <p:animEffect transition="out" filter="blinds(horizontal)">
                                      <p:cBhvr>
                                        <p:cTn id="60" dur="500"/>
                                        <p:tgtEl>
                                          <p:spTgt spid="128061"/>
                                        </p:tgtEl>
                                      </p:cBhvr>
                                    </p:animEffect>
                                    <p:set>
                                      <p:cBhvr>
                                        <p:cTn id="61" dur="1" fill="hold">
                                          <p:stCondLst>
                                            <p:cond delay="499"/>
                                          </p:stCondLst>
                                        </p:cTn>
                                        <p:tgtEl>
                                          <p:spTgt spid="128061"/>
                                        </p:tgtEl>
                                        <p:attrNameLst>
                                          <p:attrName>style.visibility</p:attrName>
                                        </p:attrNameLst>
                                      </p:cBhvr>
                                      <p:to>
                                        <p:strVal val="hidden"/>
                                      </p:to>
                                    </p:set>
                                  </p:childTnLst>
                                </p:cTn>
                              </p:par>
                            </p:childTnLst>
                          </p:cTn>
                        </p:par>
                      </p:childTnLst>
                    </p:cTn>
                  </p:par>
                </p:childTnLst>
              </p:cTn>
              <p:nextCondLst>
                <p:cond evt="onClick" delay="0">
                  <p:tgtEl>
                    <p:spTgt spid="128062"/>
                  </p:tgtEl>
                </p:cond>
              </p:nextCondLst>
            </p:seq>
            <p:seq concurrent="1" nextAc="seek">
              <p:cTn id="62" restart="whenNotActive" fill="hold" evtFilter="cancelBubble" nodeType="interactiveSeq">
                <p:stCondLst>
                  <p:cond evt="onClick" delay="0">
                    <p:tgtEl>
                      <p:spTgt spid="128042"/>
                    </p:tgtEl>
                  </p:cond>
                </p:stCondLst>
                <p:endSync evt="end" delay="0">
                  <p:rtn val="all"/>
                </p:endSync>
                <p:childTnLst>
                  <p:par>
                    <p:cTn id="63" fill="hold" nodeType="clickPar">
                      <p:stCondLst>
                        <p:cond delay="0"/>
                      </p:stCondLst>
                      <p:childTnLst>
                        <p:par>
                          <p:cTn id="64" fill="hold" nodeType="withGroup">
                            <p:stCondLst>
                              <p:cond delay="0"/>
                            </p:stCondLst>
                            <p:childTnLst>
                              <p:par>
                                <p:cTn id="65" presetID="3" presetClass="exit" presetSubtype="10" fill="hold" grpId="0" nodeType="clickEffect">
                                  <p:stCondLst>
                                    <p:cond delay="0"/>
                                  </p:stCondLst>
                                  <p:childTnLst>
                                    <p:animEffect transition="out" filter="blinds(horizontal)">
                                      <p:cBhvr>
                                        <p:cTn id="66" dur="500"/>
                                        <p:tgtEl>
                                          <p:spTgt spid="128041"/>
                                        </p:tgtEl>
                                      </p:cBhvr>
                                    </p:animEffect>
                                    <p:set>
                                      <p:cBhvr>
                                        <p:cTn id="67" dur="1" fill="hold">
                                          <p:stCondLst>
                                            <p:cond delay="499"/>
                                          </p:stCondLst>
                                        </p:cTn>
                                        <p:tgtEl>
                                          <p:spTgt spid="128041"/>
                                        </p:tgtEl>
                                        <p:attrNameLst>
                                          <p:attrName>style.visibility</p:attrName>
                                        </p:attrNameLst>
                                      </p:cBhvr>
                                      <p:to>
                                        <p:strVal val="hidden"/>
                                      </p:to>
                                    </p:set>
                                  </p:childTnLst>
                                </p:cTn>
                              </p:par>
                            </p:childTnLst>
                          </p:cTn>
                        </p:par>
                      </p:childTnLst>
                    </p:cTn>
                  </p:par>
                </p:childTnLst>
              </p:cTn>
              <p:nextCondLst>
                <p:cond evt="onClick" delay="0">
                  <p:tgtEl>
                    <p:spTgt spid="128042"/>
                  </p:tgtEl>
                </p:cond>
              </p:nextCondLst>
            </p:seq>
            <p:seq concurrent="1" nextAc="seek">
              <p:cTn id="68" restart="whenNotActive" fill="hold" evtFilter="cancelBubble" nodeType="interactiveSeq">
                <p:stCondLst>
                  <p:cond evt="onClick" delay="0">
                    <p:tgtEl>
                      <p:spTgt spid="128064"/>
                    </p:tgtEl>
                  </p:cond>
                </p:stCondLst>
                <p:endSync evt="end" delay="0">
                  <p:rtn val="all"/>
                </p:endSync>
                <p:childTnLst>
                  <p:par>
                    <p:cTn id="69" fill="hold" nodeType="clickPar">
                      <p:stCondLst>
                        <p:cond delay="0"/>
                      </p:stCondLst>
                      <p:childTnLst>
                        <p:par>
                          <p:cTn id="70" fill="hold" nodeType="withGroup">
                            <p:stCondLst>
                              <p:cond delay="0"/>
                            </p:stCondLst>
                            <p:childTnLst>
                              <p:par>
                                <p:cTn id="71" presetID="3" presetClass="exit" presetSubtype="10" fill="hold" grpId="0" nodeType="clickEffect">
                                  <p:stCondLst>
                                    <p:cond delay="0"/>
                                  </p:stCondLst>
                                  <p:childTnLst>
                                    <p:animEffect transition="out" filter="blinds(horizontal)">
                                      <p:cBhvr>
                                        <p:cTn id="72" dur="500"/>
                                        <p:tgtEl>
                                          <p:spTgt spid="128063"/>
                                        </p:tgtEl>
                                      </p:cBhvr>
                                    </p:animEffect>
                                    <p:set>
                                      <p:cBhvr>
                                        <p:cTn id="73" dur="1" fill="hold">
                                          <p:stCondLst>
                                            <p:cond delay="499"/>
                                          </p:stCondLst>
                                        </p:cTn>
                                        <p:tgtEl>
                                          <p:spTgt spid="128063"/>
                                        </p:tgtEl>
                                        <p:attrNameLst>
                                          <p:attrName>style.visibility</p:attrName>
                                        </p:attrNameLst>
                                      </p:cBhvr>
                                      <p:to>
                                        <p:strVal val="hidden"/>
                                      </p:to>
                                    </p:set>
                                  </p:childTnLst>
                                </p:cTn>
                              </p:par>
                            </p:childTnLst>
                          </p:cTn>
                        </p:par>
                      </p:childTnLst>
                    </p:cTn>
                  </p:par>
                </p:childTnLst>
              </p:cTn>
              <p:nextCondLst>
                <p:cond evt="onClick" delay="0">
                  <p:tgtEl>
                    <p:spTgt spid="128064"/>
                  </p:tgtEl>
                </p:cond>
              </p:nextCondLst>
            </p:seq>
          </p:childTnLst>
        </p:cTn>
      </p:par>
    </p:tnLst>
    <p:bldLst>
      <p:bldP spid="128041" grpId="0" animBg="1"/>
      <p:bldP spid="128043" grpId="0" animBg="1"/>
      <p:bldP spid="128045" grpId="0" animBg="1"/>
      <p:bldP spid="128047" grpId="0" animBg="1"/>
      <p:bldP spid="128049" grpId="0" animBg="1"/>
      <p:bldP spid="128051" grpId="0" animBg="1"/>
      <p:bldP spid="128053" grpId="0" animBg="1"/>
      <p:bldP spid="128055" grpId="0" animBg="1"/>
      <p:bldP spid="128057" grpId="0" animBg="1"/>
      <p:bldP spid="128059" grpId="0" animBg="1"/>
      <p:bldP spid="128061" grpId="0" animBg="1"/>
      <p:bldP spid="128063" grpId="0" animBg="1"/>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Oval 5">
            <a:extLst>
              <a:ext uri="{FF2B5EF4-FFF2-40B4-BE49-F238E27FC236}">
                <a16:creationId xmlns:a16="http://schemas.microsoft.com/office/drawing/2014/main" id="{10F1A86C-B93E-B9D4-93BF-B5A3AE15D61F}"/>
              </a:ext>
            </a:extLst>
          </p:cNvPr>
          <p:cNvSpPr>
            <a:spLocks noChangeArrowheads="1"/>
          </p:cNvSpPr>
          <p:nvPr/>
        </p:nvSpPr>
        <p:spPr bwMode="auto">
          <a:xfrm>
            <a:off x="7924800" y="5562600"/>
            <a:ext cx="914400" cy="762000"/>
          </a:xfrm>
          <a:prstGeom prst="ellipse">
            <a:avLst/>
          </a:prstGeom>
          <a:noFill/>
          <a:ln w="9525">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vi-VN"/>
          </a:p>
        </p:txBody>
      </p:sp>
      <p:graphicFrame>
        <p:nvGraphicFramePr>
          <p:cNvPr id="121902" name="Group 46">
            <a:extLst>
              <a:ext uri="{FF2B5EF4-FFF2-40B4-BE49-F238E27FC236}">
                <a16:creationId xmlns:a16="http://schemas.microsoft.com/office/drawing/2014/main" id="{20D6373D-BD09-6EB9-9E98-443DEA7CBDA5}"/>
              </a:ext>
            </a:extLst>
          </p:cNvPr>
          <p:cNvGraphicFramePr>
            <a:graphicFrameLocks noGrp="1"/>
          </p:cNvGraphicFramePr>
          <p:nvPr/>
        </p:nvGraphicFramePr>
        <p:xfrm>
          <a:off x="1600200" y="1692276"/>
          <a:ext cx="8915400" cy="822890"/>
        </p:xfrm>
        <a:graphic>
          <a:graphicData uri="http://schemas.openxmlformats.org/drawingml/2006/table">
            <a:tbl>
              <a:tblPr/>
              <a:tblGrid>
                <a:gridCol w="742950">
                  <a:extLst>
                    <a:ext uri="{9D8B030D-6E8A-4147-A177-3AD203B41FA5}">
                      <a16:colId xmlns:a16="http://schemas.microsoft.com/office/drawing/2014/main" val="20000"/>
                    </a:ext>
                  </a:extLst>
                </a:gridCol>
                <a:gridCol w="742950">
                  <a:extLst>
                    <a:ext uri="{9D8B030D-6E8A-4147-A177-3AD203B41FA5}">
                      <a16:colId xmlns:a16="http://schemas.microsoft.com/office/drawing/2014/main" val="20001"/>
                    </a:ext>
                  </a:extLst>
                </a:gridCol>
                <a:gridCol w="742950">
                  <a:extLst>
                    <a:ext uri="{9D8B030D-6E8A-4147-A177-3AD203B41FA5}">
                      <a16:colId xmlns:a16="http://schemas.microsoft.com/office/drawing/2014/main" val="20002"/>
                    </a:ext>
                  </a:extLst>
                </a:gridCol>
                <a:gridCol w="742950">
                  <a:extLst>
                    <a:ext uri="{9D8B030D-6E8A-4147-A177-3AD203B41FA5}">
                      <a16:colId xmlns:a16="http://schemas.microsoft.com/office/drawing/2014/main" val="20003"/>
                    </a:ext>
                  </a:extLst>
                </a:gridCol>
                <a:gridCol w="742950">
                  <a:extLst>
                    <a:ext uri="{9D8B030D-6E8A-4147-A177-3AD203B41FA5}">
                      <a16:colId xmlns:a16="http://schemas.microsoft.com/office/drawing/2014/main" val="20004"/>
                    </a:ext>
                  </a:extLst>
                </a:gridCol>
                <a:gridCol w="742950">
                  <a:extLst>
                    <a:ext uri="{9D8B030D-6E8A-4147-A177-3AD203B41FA5}">
                      <a16:colId xmlns:a16="http://schemas.microsoft.com/office/drawing/2014/main" val="20005"/>
                    </a:ext>
                  </a:extLst>
                </a:gridCol>
                <a:gridCol w="742950">
                  <a:extLst>
                    <a:ext uri="{9D8B030D-6E8A-4147-A177-3AD203B41FA5}">
                      <a16:colId xmlns:a16="http://schemas.microsoft.com/office/drawing/2014/main" val="20006"/>
                    </a:ext>
                  </a:extLst>
                </a:gridCol>
                <a:gridCol w="742950">
                  <a:extLst>
                    <a:ext uri="{9D8B030D-6E8A-4147-A177-3AD203B41FA5}">
                      <a16:colId xmlns:a16="http://schemas.microsoft.com/office/drawing/2014/main" val="20007"/>
                    </a:ext>
                  </a:extLst>
                </a:gridCol>
                <a:gridCol w="742950">
                  <a:extLst>
                    <a:ext uri="{9D8B030D-6E8A-4147-A177-3AD203B41FA5}">
                      <a16:colId xmlns:a16="http://schemas.microsoft.com/office/drawing/2014/main" val="20008"/>
                    </a:ext>
                  </a:extLst>
                </a:gridCol>
                <a:gridCol w="742950">
                  <a:extLst>
                    <a:ext uri="{9D8B030D-6E8A-4147-A177-3AD203B41FA5}">
                      <a16:colId xmlns:a16="http://schemas.microsoft.com/office/drawing/2014/main" val="20009"/>
                    </a:ext>
                  </a:extLst>
                </a:gridCol>
                <a:gridCol w="742950">
                  <a:extLst>
                    <a:ext uri="{9D8B030D-6E8A-4147-A177-3AD203B41FA5}">
                      <a16:colId xmlns:a16="http://schemas.microsoft.com/office/drawing/2014/main" val="20010"/>
                    </a:ext>
                  </a:extLst>
                </a:gridCol>
                <a:gridCol w="742950">
                  <a:extLst>
                    <a:ext uri="{9D8B030D-6E8A-4147-A177-3AD203B41FA5}">
                      <a16:colId xmlns:a16="http://schemas.microsoft.com/office/drawing/2014/main" val="20011"/>
                    </a:ext>
                  </a:extLst>
                </a:gridCol>
              </a:tblGrid>
              <a:tr h="822325">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4800" b="1" i="0" u="none" strike="noStrike" cap="none" normalizeH="0" baseline="0">
                          <a:ln>
                            <a:noFill/>
                          </a:ln>
                          <a:solidFill>
                            <a:srgbClr val="006600"/>
                          </a:solidFill>
                          <a:effectLst/>
                          <a:latin typeface="Times New Roman" pitchFamily="18" charset="0"/>
                          <a:cs typeface="Arial" charset="0"/>
                        </a:rPr>
                        <a:t>V</a:t>
                      </a:r>
                    </a:p>
                  </a:txBody>
                  <a:tcPr marT="45685" marB="45685"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4800" b="1" i="0" u="none" strike="noStrike" cap="none" normalizeH="0" baseline="0">
                          <a:ln>
                            <a:noFill/>
                          </a:ln>
                          <a:solidFill>
                            <a:srgbClr val="006600"/>
                          </a:solidFill>
                          <a:effectLst/>
                          <a:latin typeface="Times New Roman" pitchFamily="18" charset="0"/>
                          <a:cs typeface="Arial" charset="0"/>
                        </a:rPr>
                        <a:t>I</a:t>
                      </a:r>
                    </a:p>
                  </a:txBody>
                  <a:tcPr marT="45685" marB="45685"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4800" b="1" i="0" u="none" strike="noStrike" cap="none" normalizeH="0" baseline="0">
                          <a:ln>
                            <a:noFill/>
                          </a:ln>
                          <a:solidFill>
                            <a:srgbClr val="006600"/>
                          </a:solidFill>
                          <a:effectLst/>
                          <a:latin typeface="Times New Roman" pitchFamily="18" charset="0"/>
                          <a:cs typeface="Arial" charset="0"/>
                        </a:rPr>
                        <a:t>K</a:t>
                      </a:r>
                    </a:p>
                  </a:txBody>
                  <a:tcPr marT="45685" marB="45685"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4800" b="1" i="0" u="none" strike="noStrike" cap="none" normalizeH="0" baseline="0">
                          <a:ln>
                            <a:noFill/>
                          </a:ln>
                          <a:solidFill>
                            <a:srgbClr val="006600"/>
                          </a:solidFill>
                          <a:effectLst/>
                          <a:latin typeface="Times New Roman" pitchFamily="18" charset="0"/>
                          <a:cs typeface="Arial" charset="0"/>
                        </a:rPr>
                        <a:t>H</a:t>
                      </a:r>
                    </a:p>
                  </a:txBody>
                  <a:tcPr marT="45685" marB="45685"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4800" b="1" i="0" u="none" strike="noStrike" cap="none" normalizeH="0" baseline="0">
                          <a:ln>
                            <a:noFill/>
                          </a:ln>
                          <a:solidFill>
                            <a:srgbClr val="006600"/>
                          </a:solidFill>
                          <a:effectLst/>
                          <a:latin typeface="Times New Roman" pitchFamily="18" charset="0"/>
                          <a:cs typeface="Arial" charset="0"/>
                        </a:rPr>
                        <a:t>U</a:t>
                      </a:r>
                    </a:p>
                  </a:txBody>
                  <a:tcPr marT="45685" marB="45685"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4800" b="1" i="0" u="none" strike="noStrike" cap="none" normalizeH="0" baseline="0">
                          <a:ln>
                            <a:noFill/>
                          </a:ln>
                          <a:solidFill>
                            <a:srgbClr val="006600"/>
                          </a:solidFill>
                          <a:effectLst/>
                          <a:latin typeface="Times New Roman" pitchFamily="18" charset="0"/>
                          <a:cs typeface="Arial" charset="0"/>
                        </a:rPr>
                        <a:t>Ẩ</a:t>
                      </a:r>
                    </a:p>
                  </a:txBody>
                  <a:tcPr marT="45685" marB="45685"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4800" b="1" i="0" u="none" strike="noStrike" cap="none" normalizeH="0" baseline="0">
                          <a:ln>
                            <a:noFill/>
                          </a:ln>
                          <a:solidFill>
                            <a:srgbClr val="006600"/>
                          </a:solidFill>
                          <a:effectLst/>
                          <a:latin typeface="Times New Roman" pitchFamily="18" charset="0"/>
                          <a:cs typeface="Arial" charset="0"/>
                        </a:rPr>
                        <a:t>N</a:t>
                      </a:r>
                    </a:p>
                  </a:txBody>
                  <a:tcPr marT="45685" marB="45685"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4800" b="1" i="0" u="none" strike="noStrike" cap="none" normalizeH="0" baseline="0">
                          <a:ln>
                            <a:noFill/>
                          </a:ln>
                          <a:solidFill>
                            <a:srgbClr val="006600"/>
                          </a:solidFill>
                          <a:effectLst/>
                          <a:latin typeface="Times New Roman" pitchFamily="18" charset="0"/>
                          <a:cs typeface="Arial" charset="0"/>
                        </a:rPr>
                        <a:t>E.</a:t>
                      </a:r>
                    </a:p>
                  </a:txBody>
                  <a:tcPr marT="45685" marB="45685"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4800" b="1" i="0" u="none" strike="noStrike" cap="none" normalizeH="0" baseline="0">
                          <a:ln>
                            <a:noFill/>
                          </a:ln>
                          <a:solidFill>
                            <a:srgbClr val="006600"/>
                          </a:solidFill>
                          <a:effectLst/>
                          <a:latin typeface="Times New Roman" pitchFamily="18" charset="0"/>
                          <a:cs typeface="Arial" charset="0"/>
                        </a:rPr>
                        <a:t>C</a:t>
                      </a:r>
                    </a:p>
                  </a:txBody>
                  <a:tcPr marT="45685" marB="45685"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4800" b="1" i="0" u="none" strike="noStrike" cap="none" normalizeH="0" baseline="0">
                          <a:ln>
                            <a:noFill/>
                          </a:ln>
                          <a:solidFill>
                            <a:srgbClr val="006600"/>
                          </a:solidFill>
                          <a:effectLst/>
                          <a:latin typeface="Times New Roman" pitchFamily="18" charset="0"/>
                          <a:cs typeface="Arial" charset="0"/>
                        </a:rPr>
                        <a:t>O</a:t>
                      </a:r>
                    </a:p>
                  </a:txBody>
                  <a:tcPr marT="45685" marB="4568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800" b="1" i="0" u="none" strike="noStrike" cap="none" normalizeH="0" baseline="0">
                          <a:ln>
                            <a:noFill/>
                          </a:ln>
                          <a:solidFill>
                            <a:srgbClr val="006600"/>
                          </a:solidFill>
                          <a:effectLst/>
                          <a:latin typeface="Times New Roman" pitchFamily="18" charset="0"/>
                          <a:cs typeface="Arial" charset="0"/>
                        </a:rPr>
                        <a:t>L</a:t>
                      </a:r>
                    </a:p>
                  </a:txBody>
                  <a:tcPr marT="45685" marB="4568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800" b="1" i="0" u="none" strike="noStrike" cap="none" normalizeH="0" baseline="0">
                          <a:ln>
                            <a:noFill/>
                          </a:ln>
                          <a:solidFill>
                            <a:srgbClr val="006600"/>
                          </a:solidFill>
                          <a:effectLst/>
                          <a:latin typeface="Times New Roman" pitchFamily="18" charset="0"/>
                          <a:cs typeface="Arial" charset="0"/>
                        </a:rPr>
                        <a:t>I</a:t>
                      </a:r>
                    </a:p>
                  </a:txBody>
                  <a:tcPr marT="45685" marB="4568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52255" name="Text Box 38">
            <a:extLst>
              <a:ext uri="{FF2B5EF4-FFF2-40B4-BE49-F238E27FC236}">
                <a16:creationId xmlns:a16="http://schemas.microsoft.com/office/drawing/2014/main" id="{5E06CC3D-A52E-4834-F97A-97235F80D3CC}"/>
              </a:ext>
            </a:extLst>
          </p:cNvPr>
          <p:cNvSpPr txBox="1">
            <a:spLocks noChangeArrowheads="1"/>
          </p:cNvSpPr>
          <p:nvPr/>
        </p:nvSpPr>
        <p:spPr bwMode="auto">
          <a:xfrm>
            <a:off x="2057400" y="3200401"/>
            <a:ext cx="8001000" cy="955675"/>
          </a:xfrm>
          <a:prstGeom prst="rect">
            <a:avLst/>
          </a:prstGeom>
          <a:solidFill>
            <a:srgbClr val="FFFFCC"/>
          </a:solidFill>
          <a:ln w="9525">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vi-VN" sz="2800" b="1"/>
              <a:t>            Đây là một loài vi sinh vật được dùng nhiều trong công nghệ vi sinh.</a:t>
            </a:r>
          </a:p>
        </p:txBody>
      </p:sp>
      <p:sp>
        <p:nvSpPr>
          <p:cNvPr id="52256" name="AutoShape 39">
            <a:extLst>
              <a:ext uri="{FF2B5EF4-FFF2-40B4-BE49-F238E27FC236}">
                <a16:creationId xmlns:a16="http://schemas.microsoft.com/office/drawing/2014/main" id="{EA856FCC-A31F-912E-6086-0CC6CDA41F28}"/>
              </a:ext>
            </a:extLst>
          </p:cNvPr>
          <p:cNvSpPr>
            <a:spLocks noChangeArrowheads="1"/>
          </p:cNvSpPr>
          <p:nvPr/>
        </p:nvSpPr>
        <p:spPr bwMode="auto">
          <a:xfrm rot="10800000">
            <a:off x="2438400" y="3429001"/>
            <a:ext cx="419100" cy="155575"/>
          </a:xfrm>
          <a:prstGeom prst="triangle">
            <a:avLst>
              <a:gd name="adj" fmla="val 50000"/>
            </a:avLst>
          </a:prstGeom>
          <a:solidFill>
            <a:srgbClr val="FF0000"/>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vi-VN"/>
          </a:p>
        </p:txBody>
      </p:sp>
      <p:pic>
        <p:nvPicPr>
          <p:cNvPr id="52257" name="Picture 40" descr="E ">
            <a:extLst>
              <a:ext uri="{FF2B5EF4-FFF2-40B4-BE49-F238E27FC236}">
                <a16:creationId xmlns:a16="http://schemas.microsoft.com/office/drawing/2014/main" id="{A25BA58C-F54E-7763-A4CB-889D6F7328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4343400"/>
            <a:ext cx="3429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58" name="AutoShape 41">
            <a:hlinkClick r:id="" action="ppaction://noaction" highlightClick="1"/>
            <a:extLst>
              <a:ext uri="{FF2B5EF4-FFF2-40B4-BE49-F238E27FC236}">
                <a16:creationId xmlns:a16="http://schemas.microsoft.com/office/drawing/2014/main" id="{3191FF92-B021-04CD-EFD0-B6B4381824BA}"/>
              </a:ext>
            </a:extLst>
          </p:cNvPr>
          <p:cNvSpPr>
            <a:spLocks noChangeArrowheads="1"/>
          </p:cNvSpPr>
          <p:nvPr/>
        </p:nvSpPr>
        <p:spPr bwMode="auto">
          <a:xfrm>
            <a:off x="9906000" y="6324600"/>
            <a:ext cx="685800" cy="457200"/>
          </a:xfrm>
          <a:prstGeom prst="actionButtonForwardNex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vi-VN"/>
          </a:p>
        </p:txBody>
      </p:sp>
      <p:sp>
        <p:nvSpPr>
          <p:cNvPr id="52259" name="Rectangle 42">
            <a:extLst>
              <a:ext uri="{FF2B5EF4-FFF2-40B4-BE49-F238E27FC236}">
                <a16:creationId xmlns:a16="http://schemas.microsoft.com/office/drawing/2014/main" id="{DA317361-4320-F011-05F2-FC525759CFB5}"/>
              </a:ext>
            </a:extLst>
          </p:cNvPr>
          <p:cNvSpPr>
            <a:spLocks noChangeArrowheads="1"/>
          </p:cNvSpPr>
          <p:nvPr/>
        </p:nvSpPr>
        <p:spPr bwMode="auto">
          <a:xfrm>
            <a:off x="1524000" y="0"/>
            <a:ext cx="9144000" cy="762000"/>
          </a:xfrm>
          <a:prstGeom prst="rect">
            <a:avLst/>
          </a:prstGeom>
          <a:gradFill rotWithShape="1">
            <a:gsLst>
              <a:gs pos="0">
                <a:schemeClr val="bg1"/>
              </a:gs>
              <a:gs pos="100000">
                <a:srgbClr val="FFFF99"/>
              </a:gs>
            </a:gsLst>
            <a:lin ang="5400000" scaled="1"/>
          </a:gradFill>
          <a:ln w="31750">
            <a:solidFill>
              <a:srgbClr val="FF99CC"/>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vi-VN"/>
          </a:p>
        </p:txBody>
      </p:sp>
      <p:sp>
        <p:nvSpPr>
          <p:cNvPr id="52260" name="WordArt 43">
            <a:extLst>
              <a:ext uri="{FF2B5EF4-FFF2-40B4-BE49-F238E27FC236}">
                <a16:creationId xmlns:a16="http://schemas.microsoft.com/office/drawing/2014/main" id="{FB4CD013-9ACE-19A1-47AB-82CB00B9E076}"/>
              </a:ext>
            </a:extLst>
          </p:cNvPr>
          <p:cNvSpPr>
            <a:spLocks noChangeArrowheads="1" noChangeShapeType="1" noTextEdit="1"/>
          </p:cNvSpPr>
          <p:nvPr/>
        </p:nvSpPr>
        <p:spPr bwMode="auto">
          <a:xfrm>
            <a:off x="3943350" y="85726"/>
            <a:ext cx="3829050" cy="523875"/>
          </a:xfrm>
          <a:prstGeom prst="rect">
            <a:avLst/>
          </a:prstGeom>
        </p:spPr>
        <p:txBody>
          <a:bodyPr wrap="none" fromWordArt="1">
            <a:prstTxWarp prst="textPlain">
              <a:avLst>
                <a:gd name="adj" fmla="val 50000"/>
              </a:avLst>
            </a:prstTxWarp>
          </a:bodyPr>
          <a:lstStyle/>
          <a:p>
            <a:pPr algn="ctr"/>
            <a:r>
              <a:rPr lang="vi-VN" sz="3600" b="1" kern="10">
                <a:ln w="19050">
                  <a:solidFill>
                    <a:srgbClr val="800000"/>
                  </a:solidFill>
                  <a:round/>
                  <a:headEnd/>
                  <a:tailEnd/>
                </a:ln>
                <a:solidFill>
                  <a:srgbClr val="FF66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CỦNG CỐ</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280DAF3B-B7C2-0173-0518-309A9456F106}"/>
              </a:ext>
            </a:extLst>
          </p:cNvPr>
          <p:cNvSpPr>
            <a:spLocks noChangeArrowheads="1"/>
          </p:cNvSpPr>
          <p:nvPr/>
        </p:nvSpPr>
        <p:spPr bwMode="auto">
          <a:xfrm>
            <a:off x="1524000" y="0"/>
            <a:ext cx="9144000" cy="6858000"/>
          </a:xfrm>
          <a:prstGeom prst="rect">
            <a:avLst/>
          </a:prstGeom>
          <a:solidFill>
            <a:schemeClr val="bg1"/>
          </a:solidFill>
          <a:ln w="76200" cmpd="tri">
            <a:solidFill>
              <a:srgbClr val="669900"/>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vi-VN" sz="2400" b="1" u="sng">
                <a:solidFill>
                  <a:srgbClr val="FF0000"/>
                </a:solidFill>
              </a:rPr>
              <a:t>Câu 1</a:t>
            </a:r>
            <a:endParaRPr lang="en-US" altLang="vi-VN" sz="2400" b="1">
              <a:solidFill>
                <a:srgbClr val="FF0000"/>
              </a:solidFill>
            </a:endParaRPr>
          </a:p>
          <a:p>
            <a:r>
              <a:rPr lang="en-US" altLang="vi-VN" sz="2400" b="1"/>
              <a:t>   Chất nào sau đây có tác dụng diệt khuẩn có chọn lọc?</a:t>
            </a:r>
          </a:p>
          <a:p>
            <a:r>
              <a:rPr lang="en-US" altLang="vi-VN" sz="2400" b="1"/>
              <a:t> A. Các hợp chất phênol</a:t>
            </a:r>
          </a:p>
          <a:p>
            <a:r>
              <a:rPr lang="en-US" altLang="vi-VN" sz="2400" b="1"/>
              <a:t> B. Phoocmanđêhit</a:t>
            </a:r>
          </a:p>
          <a:p>
            <a:r>
              <a:rPr lang="en-US" altLang="vi-VN" sz="2400" b="1"/>
              <a:t> C. Cồn</a:t>
            </a:r>
          </a:p>
          <a:p>
            <a:r>
              <a:rPr lang="en-US" altLang="vi-VN" sz="2400" b="1"/>
              <a:t> D. Chất kháng sinh</a:t>
            </a:r>
          </a:p>
          <a:p>
            <a:endParaRPr lang="en-US" altLang="vi-VN" sz="2400"/>
          </a:p>
        </p:txBody>
      </p:sp>
      <p:sp>
        <p:nvSpPr>
          <p:cNvPr id="53251" name="Oval 4">
            <a:extLst>
              <a:ext uri="{FF2B5EF4-FFF2-40B4-BE49-F238E27FC236}">
                <a16:creationId xmlns:a16="http://schemas.microsoft.com/office/drawing/2014/main" id="{7A60F657-358B-931D-22E7-B5B92397CCB0}"/>
              </a:ext>
            </a:extLst>
          </p:cNvPr>
          <p:cNvSpPr>
            <a:spLocks noChangeArrowheads="1"/>
          </p:cNvSpPr>
          <p:nvPr/>
        </p:nvSpPr>
        <p:spPr bwMode="auto">
          <a:xfrm>
            <a:off x="7924800" y="5562600"/>
            <a:ext cx="914400" cy="762000"/>
          </a:xfrm>
          <a:prstGeom prst="ellipse">
            <a:avLst/>
          </a:prstGeom>
          <a:noFill/>
          <a:ln w="9525">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vi-VN"/>
          </a:p>
        </p:txBody>
      </p:sp>
      <p:sp>
        <p:nvSpPr>
          <p:cNvPr id="122889" name="Oval 9">
            <a:extLst>
              <a:ext uri="{FF2B5EF4-FFF2-40B4-BE49-F238E27FC236}">
                <a16:creationId xmlns:a16="http://schemas.microsoft.com/office/drawing/2014/main" id="{99C97E80-A6AF-AF8C-E061-4E6CE9E22642}"/>
              </a:ext>
            </a:extLst>
          </p:cNvPr>
          <p:cNvSpPr>
            <a:spLocks noChangeArrowheads="1"/>
          </p:cNvSpPr>
          <p:nvPr/>
        </p:nvSpPr>
        <p:spPr bwMode="auto">
          <a:xfrm>
            <a:off x="1600200" y="3962400"/>
            <a:ext cx="533400" cy="4572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vi-VN"/>
          </a:p>
        </p:txBody>
      </p:sp>
      <p:pic>
        <p:nvPicPr>
          <p:cNvPr id="122890" name="Picture 10" descr="thuoc khang sinh">
            <a:extLst>
              <a:ext uri="{FF2B5EF4-FFF2-40B4-BE49-F238E27FC236}">
                <a16:creationId xmlns:a16="http://schemas.microsoft.com/office/drawing/2014/main" id="{F9EF2F8F-C20A-5730-3633-BA07F052B2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3200400"/>
            <a:ext cx="2895600" cy="177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4" name="Rectangle 11">
            <a:extLst>
              <a:ext uri="{FF2B5EF4-FFF2-40B4-BE49-F238E27FC236}">
                <a16:creationId xmlns:a16="http://schemas.microsoft.com/office/drawing/2014/main" id="{5EB01A5A-7F95-F813-2DA7-C04CF9487536}"/>
              </a:ext>
            </a:extLst>
          </p:cNvPr>
          <p:cNvSpPr>
            <a:spLocks noChangeArrowheads="1"/>
          </p:cNvSpPr>
          <p:nvPr/>
        </p:nvSpPr>
        <p:spPr bwMode="auto">
          <a:xfrm>
            <a:off x="1524000" y="0"/>
            <a:ext cx="9144000" cy="762000"/>
          </a:xfrm>
          <a:prstGeom prst="rect">
            <a:avLst/>
          </a:prstGeom>
          <a:gradFill rotWithShape="1">
            <a:gsLst>
              <a:gs pos="0">
                <a:schemeClr val="bg1"/>
              </a:gs>
              <a:gs pos="100000">
                <a:srgbClr val="FFFF99"/>
              </a:gs>
            </a:gsLst>
            <a:lin ang="5400000" scaled="1"/>
          </a:gradFill>
          <a:ln w="31750">
            <a:solidFill>
              <a:srgbClr val="FF99CC"/>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vi-VN"/>
          </a:p>
        </p:txBody>
      </p:sp>
      <p:sp>
        <p:nvSpPr>
          <p:cNvPr id="53255" name="WordArt 12">
            <a:extLst>
              <a:ext uri="{FF2B5EF4-FFF2-40B4-BE49-F238E27FC236}">
                <a16:creationId xmlns:a16="http://schemas.microsoft.com/office/drawing/2014/main" id="{84DB6E96-9A15-EB8F-66D2-9CBF4F20FEAC}"/>
              </a:ext>
            </a:extLst>
          </p:cNvPr>
          <p:cNvSpPr>
            <a:spLocks noChangeArrowheads="1" noChangeShapeType="1" noTextEdit="1"/>
          </p:cNvSpPr>
          <p:nvPr/>
        </p:nvSpPr>
        <p:spPr bwMode="auto">
          <a:xfrm>
            <a:off x="3943350" y="85726"/>
            <a:ext cx="3829050" cy="523875"/>
          </a:xfrm>
          <a:prstGeom prst="rect">
            <a:avLst/>
          </a:prstGeom>
        </p:spPr>
        <p:txBody>
          <a:bodyPr wrap="none" fromWordArt="1">
            <a:prstTxWarp prst="textPlain">
              <a:avLst>
                <a:gd name="adj" fmla="val 50000"/>
              </a:avLst>
            </a:prstTxWarp>
          </a:bodyPr>
          <a:lstStyle/>
          <a:p>
            <a:pPr algn="ctr"/>
            <a:r>
              <a:rPr lang="vi-VN" sz="3600" b="1" kern="10">
                <a:ln w="19050">
                  <a:solidFill>
                    <a:srgbClr val="800000"/>
                  </a:solidFill>
                  <a:round/>
                  <a:headEnd/>
                  <a:tailEnd/>
                </a:ln>
                <a:solidFill>
                  <a:srgbClr val="FF66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CỦNG CỐ</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2889"/>
                                        </p:tgtEl>
                                        <p:attrNameLst>
                                          <p:attrName>style.visibility</p:attrName>
                                        </p:attrNameLst>
                                      </p:cBhvr>
                                      <p:to>
                                        <p:strVal val="visible"/>
                                      </p:to>
                                    </p:set>
                                    <p:animEffect transition="in" filter="blinds(horizontal)">
                                      <p:cBhvr>
                                        <p:cTn id="7" dur="500"/>
                                        <p:tgtEl>
                                          <p:spTgt spid="122889"/>
                                        </p:tgtEl>
                                      </p:cBhvr>
                                    </p:animEffect>
                                  </p:childTnLst>
                                </p:cTn>
                              </p:par>
                            </p:childTnLst>
                          </p:cTn>
                        </p:par>
                        <p:par>
                          <p:cTn id="8" fill="hold" nodeType="afterGroup">
                            <p:stCondLst>
                              <p:cond delay="500"/>
                            </p:stCondLst>
                            <p:childTnLst>
                              <p:par>
                                <p:cTn id="9" presetID="3" presetClass="entr" presetSubtype="10" fill="hold" nodeType="afterEffect">
                                  <p:stCondLst>
                                    <p:cond delay="0"/>
                                  </p:stCondLst>
                                  <p:childTnLst>
                                    <p:set>
                                      <p:cBhvr>
                                        <p:cTn id="10" dur="1" fill="hold">
                                          <p:stCondLst>
                                            <p:cond delay="0"/>
                                          </p:stCondLst>
                                        </p:cTn>
                                        <p:tgtEl>
                                          <p:spTgt spid="122890"/>
                                        </p:tgtEl>
                                        <p:attrNameLst>
                                          <p:attrName>style.visibility</p:attrName>
                                        </p:attrNameLst>
                                      </p:cBhvr>
                                      <p:to>
                                        <p:strVal val="visible"/>
                                      </p:to>
                                    </p:set>
                                    <p:animEffect transition="in" filter="blinds(horizontal)">
                                      <p:cBhvr>
                                        <p:cTn id="11" dur="500"/>
                                        <p:tgtEl>
                                          <p:spTgt spid="1228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9" grpId="0" animBg="1"/>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50D10D72-DEA5-E3DB-CA48-6FFF04483D46}"/>
              </a:ext>
            </a:extLst>
          </p:cNvPr>
          <p:cNvSpPr>
            <a:spLocks noChangeArrowheads="1"/>
          </p:cNvSpPr>
          <p:nvPr/>
        </p:nvSpPr>
        <p:spPr bwMode="auto">
          <a:xfrm>
            <a:off x="1524000" y="0"/>
            <a:ext cx="9144000" cy="6858000"/>
          </a:xfrm>
          <a:prstGeom prst="rect">
            <a:avLst/>
          </a:prstGeom>
          <a:solidFill>
            <a:schemeClr val="bg1"/>
          </a:solidFill>
          <a:ln w="76200" cmpd="tri">
            <a:solidFill>
              <a:srgbClr val="669900"/>
            </a:solidFill>
            <a:miter lim="800000"/>
            <a:headEnd/>
            <a:tailEnd/>
          </a:ln>
        </p:spPr>
        <p:txBody>
          <a:bodyPr wrap="none" anchor="ct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vi-VN" sz="2200" b="1" u="sng">
                <a:solidFill>
                  <a:srgbClr val="FF0000"/>
                </a:solidFill>
              </a:rPr>
              <a:t>Câu 2</a:t>
            </a:r>
            <a:endParaRPr lang="en-US" altLang="vi-VN" sz="2200" b="1">
              <a:solidFill>
                <a:srgbClr val="FF0000"/>
              </a:solidFill>
            </a:endParaRPr>
          </a:p>
          <a:p>
            <a:pPr eaLnBrk="1" hangingPunct="1"/>
            <a:r>
              <a:rPr lang="en-US" altLang="vi-VN" sz="2200" b="1"/>
              <a:t>   Tại sao dưa, cà muối lại bảo quản được lâu?</a:t>
            </a:r>
          </a:p>
          <a:p>
            <a:pPr eaLnBrk="1" hangingPunct="1">
              <a:buFontTx/>
              <a:buAutoNum type="alphaUcPeriod"/>
            </a:pPr>
            <a:r>
              <a:rPr lang="en-US" altLang="vi-VN" sz="2200" b="1"/>
              <a:t>Axit lactic do vi khuẩn lactic tiết ra cùng với nồng độ muối cao </a:t>
            </a:r>
          </a:p>
          <a:p>
            <a:pPr eaLnBrk="1" hangingPunct="1"/>
            <a:r>
              <a:rPr lang="en-US" altLang="vi-VN" sz="2200" b="1"/>
              <a:t>kìm hãm sinh trưởng của các vi khuẩn làm hỏng thực phẩm	</a:t>
            </a:r>
          </a:p>
          <a:p>
            <a:pPr eaLnBrk="1" hangingPunct="1"/>
            <a:r>
              <a:rPr lang="en-US" altLang="vi-VN" sz="2200" b="1"/>
              <a:t>B. Nồng độ muối cao làm dưa, cà không còn nước trong tế bào </a:t>
            </a:r>
          </a:p>
          <a:p>
            <a:pPr eaLnBrk="1" hangingPunct="1"/>
            <a:r>
              <a:rPr lang="en-US" altLang="vi-VN" sz="2200" b="1"/>
              <a:t>nên không bị hỏng	</a:t>
            </a:r>
          </a:p>
          <a:p>
            <a:pPr eaLnBrk="1" hangingPunct="1"/>
            <a:r>
              <a:rPr lang="en-US" altLang="vi-VN" sz="2200" b="1"/>
              <a:t>C. Muối là chất ức chế sự phát triển của vi sinh vật làm hỏng </a:t>
            </a:r>
          </a:p>
          <a:p>
            <a:pPr eaLnBrk="1" hangingPunct="1"/>
            <a:r>
              <a:rPr lang="en-US" altLang="vi-VN" sz="2200" b="1"/>
              <a:t>thực phẩm	</a:t>
            </a:r>
          </a:p>
          <a:p>
            <a:pPr eaLnBrk="1" hangingPunct="1"/>
            <a:r>
              <a:rPr lang="en-US" altLang="vi-VN" sz="2200" b="1"/>
              <a:t>D. Muối là chất có khả năng diệt hết vi khuẩn gây hỏng thức ăn</a:t>
            </a:r>
            <a:r>
              <a:rPr lang="en-US" altLang="vi-VN" sz="2400" b="1"/>
              <a:t> </a:t>
            </a:r>
          </a:p>
          <a:p>
            <a:endParaRPr lang="en-US" altLang="vi-VN" sz="2400" b="1"/>
          </a:p>
        </p:txBody>
      </p:sp>
      <p:sp>
        <p:nvSpPr>
          <p:cNvPr id="54275" name="Oval 4">
            <a:extLst>
              <a:ext uri="{FF2B5EF4-FFF2-40B4-BE49-F238E27FC236}">
                <a16:creationId xmlns:a16="http://schemas.microsoft.com/office/drawing/2014/main" id="{EEC2ACB7-C39E-81E7-9DBA-640E8B517545}"/>
              </a:ext>
            </a:extLst>
          </p:cNvPr>
          <p:cNvSpPr>
            <a:spLocks noChangeArrowheads="1"/>
          </p:cNvSpPr>
          <p:nvPr/>
        </p:nvSpPr>
        <p:spPr bwMode="auto">
          <a:xfrm>
            <a:off x="7924800" y="5562600"/>
            <a:ext cx="914400" cy="762000"/>
          </a:xfrm>
          <a:prstGeom prst="ellipse">
            <a:avLst/>
          </a:prstGeom>
          <a:noFill/>
          <a:ln w="9525">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vi-VN"/>
          </a:p>
        </p:txBody>
      </p:sp>
      <p:sp>
        <p:nvSpPr>
          <p:cNvPr id="123913" name="Oval 9">
            <a:extLst>
              <a:ext uri="{FF2B5EF4-FFF2-40B4-BE49-F238E27FC236}">
                <a16:creationId xmlns:a16="http://schemas.microsoft.com/office/drawing/2014/main" id="{5147ADE2-C82D-B171-04D3-99E3182DC1BD}"/>
              </a:ext>
            </a:extLst>
          </p:cNvPr>
          <p:cNvSpPr>
            <a:spLocks noChangeArrowheads="1"/>
          </p:cNvSpPr>
          <p:nvPr/>
        </p:nvSpPr>
        <p:spPr bwMode="auto">
          <a:xfrm>
            <a:off x="1524000" y="2286000"/>
            <a:ext cx="533400" cy="4572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vi-VN"/>
          </a:p>
        </p:txBody>
      </p:sp>
      <p:pic>
        <p:nvPicPr>
          <p:cNvPr id="54277" name="Picture 10" descr="dua muoi">
            <a:extLst>
              <a:ext uri="{FF2B5EF4-FFF2-40B4-BE49-F238E27FC236}">
                <a16:creationId xmlns:a16="http://schemas.microsoft.com/office/drawing/2014/main" id="{3A3C7FB7-F3CB-D8AC-3D11-0BBFC7A065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5124451"/>
            <a:ext cx="1962150"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8" name="Picture 11" descr="Sua chua">
            <a:extLst>
              <a:ext uri="{FF2B5EF4-FFF2-40B4-BE49-F238E27FC236}">
                <a16:creationId xmlns:a16="http://schemas.microsoft.com/office/drawing/2014/main" id="{1C3A947E-547F-4663-53F3-0A47B0336B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1114" y="5145089"/>
            <a:ext cx="1919287" cy="144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9" name="Rectangle 12">
            <a:extLst>
              <a:ext uri="{FF2B5EF4-FFF2-40B4-BE49-F238E27FC236}">
                <a16:creationId xmlns:a16="http://schemas.microsoft.com/office/drawing/2014/main" id="{D1471EC2-7630-A008-CB15-591166BF71E5}"/>
              </a:ext>
            </a:extLst>
          </p:cNvPr>
          <p:cNvSpPr>
            <a:spLocks noChangeArrowheads="1"/>
          </p:cNvSpPr>
          <p:nvPr/>
        </p:nvSpPr>
        <p:spPr bwMode="auto">
          <a:xfrm>
            <a:off x="1524000" y="0"/>
            <a:ext cx="9144000" cy="762000"/>
          </a:xfrm>
          <a:prstGeom prst="rect">
            <a:avLst/>
          </a:prstGeom>
          <a:gradFill rotWithShape="1">
            <a:gsLst>
              <a:gs pos="0">
                <a:schemeClr val="bg1"/>
              </a:gs>
              <a:gs pos="100000">
                <a:srgbClr val="FFFF99"/>
              </a:gs>
            </a:gsLst>
            <a:lin ang="5400000" scaled="1"/>
          </a:gradFill>
          <a:ln w="31750">
            <a:solidFill>
              <a:srgbClr val="FF99CC"/>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vi-VN"/>
          </a:p>
        </p:txBody>
      </p:sp>
      <p:sp>
        <p:nvSpPr>
          <p:cNvPr id="54280" name="WordArt 13">
            <a:extLst>
              <a:ext uri="{FF2B5EF4-FFF2-40B4-BE49-F238E27FC236}">
                <a16:creationId xmlns:a16="http://schemas.microsoft.com/office/drawing/2014/main" id="{3AD78DFB-5BAD-C2E8-FDB2-5DCE82E40043}"/>
              </a:ext>
            </a:extLst>
          </p:cNvPr>
          <p:cNvSpPr>
            <a:spLocks noChangeArrowheads="1" noChangeShapeType="1" noTextEdit="1"/>
          </p:cNvSpPr>
          <p:nvPr/>
        </p:nvSpPr>
        <p:spPr bwMode="auto">
          <a:xfrm>
            <a:off x="3943350" y="85726"/>
            <a:ext cx="3829050" cy="523875"/>
          </a:xfrm>
          <a:prstGeom prst="rect">
            <a:avLst/>
          </a:prstGeom>
        </p:spPr>
        <p:txBody>
          <a:bodyPr wrap="none" fromWordArt="1">
            <a:prstTxWarp prst="textPlain">
              <a:avLst>
                <a:gd name="adj" fmla="val 50000"/>
              </a:avLst>
            </a:prstTxWarp>
          </a:bodyPr>
          <a:lstStyle/>
          <a:p>
            <a:pPr algn="ctr"/>
            <a:r>
              <a:rPr lang="vi-VN" sz="3600" b="1" kern="10">
                <a:ln w="19050">
                  <a:solidFill>
                    <a:srgbClr val="800000"/>
                  </a:solidFill>
                  <a:round/>
                  <a:headEnd/>
                  <a:tailEnd/>
                </a:ln>
                <a:solidFill>
                  <a:srgbClr val="FF66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CỦNG CỐ</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3913"/>
                                        </p:tgtEl>
                                        <p:attrNameLst>
                                          <p:attrName>style.visibility</p:attrName>
                                        </p:attrNameLst>
                                      </p:cBhvr>
                                      <p:to>
                                        <p:strVal val="visible"/>
                                      </p:to>
                                    </p:set>
                                    <p:animEffect transition="in" filter="blinds(horizontal)">
                                      <p:cBhvr>
                                        <p:cTn id="7" dur="500"/>
                                        <p:tgtEl>
                                          <p:spTgt spid="1239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4">
            <a:extLst>
              <a:ext uri="{FF2B5EF4-FFF2-40B4-BE49-F238E27FC236}">
                <a16:creationId xmlns:a16="http://schemas.microsoft.com/office/drawing/2014/main" id="{B2F54B7B-3BE5-9214-262C-4AD9D7FEBF0D}"/>
              </a:ext>
            </a:extLst>
          </p:cNvPr>
          <p:cNvSpPr>
            <a:spLocks noChangeArrowheads="1"/>
          </p:cNvSpPr>
          <p:nvPr/>
        </p:nvSpPr>
        <p:spPr bwMode="auto">
          <a:xfrm flipV="1">
            <a:off x="1524000" y="6781800"/>
            <a:ext cx="9144000" cy="76200"/>
          </a:xfrm>
          <a:prstGeom prst="rect">
            <a:avLst/>
          </a:prstGeom>
          <a:solidFill>
            <a:srgbClr val="FF0000"/>
          </a:solidFill>
          <a:ln w="9525">
            <a:solidFill>
              <a:srgbClr val="003366"/>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16388" name="Text Box 5">
            <a:extLst>
              <a:ext uri="{FF2B5EF4-FFF2-40B4-BE49-F238E27FC236}">
                <a16:creationId xmlns:a16="http://schemas.microsoft.com/office/drawing/2014/main" id="{CA1E824B-C04F-F200-5C40-6948E0F342AD}"/>
              </a:ext>
            </a:extLst>
          </p:cNvPr>
          <p:cNvSpPr txBox="1">
            <a:spLocks noChangeArrowheads="1"/>
          </p:cNvSpPr>
          <p:nvPr/>
        </p:nvSpPr>
        <p:spPr bwMode="auto">
          <a:xfrm>
            <a:off x="252663" y="677781"/>
            <a:ext cx="11682661"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vi-VN" sz="2600" b="1" dirty="0">
                <a:solidFill>
                  <a:srgbClr val="CC0000"/>
                </a:solidFill>
              </a:rPr>
              <a:t>I. QUÁ TRÌNH TỔNG HỢP VÀ PHÂN GIẢI CÁC CHẤT Ở VI SINH VẬT </a:t>
            </a:r>
          </a:p>
        </p:txBody>
      </p:sp>
      <p:sp>
        <p:nvSpPr>
          <p:cNvPr id="21511" name="Rectangle 7">
            <a:extLst>
              <a:ext uri="{FF2B5EF4-FFF2-40B4-BE49-F238E27FC236}">
                <a16:creationId xmlns:a16="http://schemas.microsoft.com/office/drawing/2014/main" id="{9609C767-55E2-EA1B-CA38-F7668926D0AC}"/>
              </a:ext>
            </a:extLst>
          </p:cNvPr>
          <p:cNvSpPr>
            <a:spLocks noChangeArrowheads="1"/>
          </p:cNvSpPr>
          <p:nvPr/>
        </p:nvSpPr>
        <p:spPr bwMode="auto">
          <a:xfrm>
            <a:off x="506663" y="1710240"/>
            <a:ext cx="11303264"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sz="24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r>
              <a:rPr lang="en-US" altLang="vi-VN" sz="2400" b="1" dirty="0">
                <a:solidFill>
                  <a:srgbClr val="000C18"/>
                </a:solidFill>
                <a:latin typeface="Times New Roman" panose="02020603050405020304" pitchFamily="18" charset="0"/>
                <a:cs typeface="Times New Roman" panose="02020603050405020304" pitchFamily="18" charset="0"/>
              </a:rPr>
              <a:t> - </a:t>
            </a:r>
            <a:r>
              <a:rPr lang="vi-VN" sz="2400" b="1" dirty="0">
                <a:latin typeface="Times New Roman" panose="02020603050405020304" pitchFamily="18" charset="0"/>
                <a:cs typeface="Times New Roman" panose="02020603050405020304" pitchFamily="18" charset="0"/>
              </a:rPr>
              <a:t> b. Tổng hợp protein</a:t>
            </a:r>
          </a:p>
          <a:p>
            <a:pPr eaLnBrk="1" hangingPunct="1"/>
            <a:r>
              <a:rPr lang="vi-VN" sz="2400" dirty="0">
                <a:latin typeface="Times New Roman" panose="02020603050405020304" pitchFamily="18" charset="0"/>
                <a:cs typeface="Times New Roman" panose="02020603050405020304" pitchFamily="18" charset="0"/>
              </a:rPr>
              <a:t>- Protein được tổng hợp từ các đơn phân là các amino acid. Phần lớn vi sinh vật có khả năng tự tổng hợp được toàn bộ 20 amino acid cần thiết cho sự phát triển, trong khi con người chỉ có thể tổng hợp được 11 amino acid.</a:t>
            </a:r>
          </a:p>
          <a:p>
            <a:pPr eaLnBrk="1" hangingPunct="1"/>
            <a:endParaRPr lang="en-US" altLang="vi-VN" sz="2400" b="1" i="1" u="sng" dirty="0">
              <a:solidFill>
                <a:srgbClr val="0000CC"/>
              </a:solidFill>
              <a:latin typeface="Times New Roman" panose="02020603050405020304" pitchFamily="18" charset="0"/>
              <a:cs typeface="Times New Roman" panose="02020603050405020304" pitchFamily="18" charset="0"/>
            </a:endParaRPr>
          </a:p>
        </p:txBody>
      </p:sp>
      <p:sp>
        <p:nvSpPr>
          <p:cNvPr id="21513" name="Rectangle 9">
            <a:extLst>
              <a:ext uri="{FF2B5EF4-FFF2-40B4-BE49-F238E27FC236}">
                <a16:creationId xmlns:a16="http://schemas.microsoft.com/office/drawing/2014/main" id="{08EB0A42-5E75-36DB-1919-6B2E2A46D041}"/>
              </a:ext>
            </a:extLst>
          </p:cNvPr>
          <p:cNvSpPr>
            <a:spLocks noChangeArrowheads="1"/>
          </p:cNvSpPr>
          <p:nvPr/>
        </p:nvSpPr>
        <p:spPr bwMode="auto">
          <a:xfrm>
            <a:off x="252665" y="1203159"/>
            <a:ext cx="3684022"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sz="2600" b="1" dirty="0">
                <a:solidFill>
                  <a:srgbClr val="FF0000"/>
                </a:solidFill>
              </a:rPr>
              <a:t>1. </a:t>
            </a:r>
            <a:r>
              <a:rPr lang="en-US" altLang="vi-VN" sz="2600" b="1" dirty="0" err="1">
                <a:solidFill>
                  <a:srgbClr val="FF0000"/>
                </a:solidFill>
              </a:rPr>
              <a:t>Quá</a:t>
            </a:r>
            <a:r>
              <a:rPr lang="en-US" altLang="vi-VN" sz="2600" b="1" dirty="0">
                <a:solidFill>
                  <a:srgbClr val="FF0000"/>
                </a:solidFill>
              </a:rPr>
              <a:t> </a:t>
            </a:r>
            <a:r>
              <a:rPr lang="en-US" altLang="vi-VN" sz="2600" b="1" dirty="0" err="1">
                <a:solidFill>
                  <a:srgbClr val="FF0000"/>
                </a:solidFill>
              </a:rPr>
              <a:t>trình</a:t>
            </a:r>
            <a:r>
              <a:rPr lang="en-US" altLang="vi-VN" sz="2600" b="1" dirty="0">
                <a:solidFill>
                  <a:srgbClr val="FF0000"/>
                </a:solidFill>
              </a:rPr>
              <a:t> </a:t>
            </a:r>
            <a:r>
              <a:rPr lang="en-US" altLang="vi-VN" sz="2600" b="1" dirty="0" err="1">
                <a:solidFill>
                  <a:srgbClr val="FF0000"/>
                </a:solidFill>
              </a:rPr>
              <a:t>tổng</a:t>
            </a:r>
            <a:r>
              <a:rPr lang="en-US" altLang="vi-VN" sz="2600" b="1" dirty="0">
                <a:solidFill>
                  <a:srgbClr val="FF0000"/>
                </a:solidFill>
              </a:rPr>
              <a:t> </a:t>
            </a:r>
            <a:r>
              <a:rPr lang="en-US" altLang="vi-VN" sz="2600" b="1" dirty="0" err="1">
                <a:solidFill>
                  <a:srgbClr val="FF0000"/>
                </a:solidFill>
              </a:rPr>
              <a:t>hợp</a:t>
            </a:r>
            <a:endParaRPr lang="en-US" altLang="vi-VN" sz="2600" b="1" dirty="0">
              <a:solidFill>
                <a:srgbClr val="FF0000"/>
              </a:solidFill>
            </a:endParaRPr>
          </a:p>
        </p:txBody>
      </p:sp>
      <p:sp>
        <p:nvSpPr>
          <p:cNvPr id="21518" name="AutoShape 14">
            <a:hlinkClick r:id="" action="ppaction://noaction" highlightClick="1"/>
            <a:extLst>
              <a:ext uri="{FF2B5EF4-FFF2-40B4-BE49-F238E27FC236}">
                <a16:creationId xmlns:a16="http://schemas.microsoft.com/office/drawing/2014/main" id="{4A6265DC-DDCF-7848-4988-9B761F418065}"/>
              </a:ext>
            </a:extLst>
          </p:cNvPr>
          <p:cNvSpPr>
            <a:spLocks noChangeArrowheads="1"/>
          </p:cNvSpPr>
          <p:nvPr/>
        </p:nvSpPr>
        <p:spPr bwMode="auto">
          <a:xfrm>
            <a:off x="1752600" y="5959475"/>
            <a:ext cx="533400" cy="685800"/>
          </a:xfrm>
          <a:prstGeom prst="actionButtonHelp">
            <a:avLst/>
          </a:prstGeom>
          <a:solidFill>
            <a:schemeClr val="bg1"/>
          </a:solidFill>
          <a:ln w="9525">
            <a:solidFill>
              <a:srgbClr val="000000"/>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21519" name="Text Box 15">
            <a:extLst>
              <a:ext uri="{FF2B5EF4-FFF2-40B4-BE49-F238E27FC236}">
                <a16:creationId xmlns:a16="http://schemas.microsoft.com/office/drawing/2014/main" id="{851F9C90-760B-EE07-0D92-6FA955681789}"/>
              </a:ext>
            </a:extLst>
          </p:cNvPr>
          <p:cNvSpPr txBox="1">
            <a:spLocks noChangeArrowheads="1"/>
          </p:cNvSpPr>
          <p:nvPr/>
        </p:nvSpPr>
        <p:spPr bwMode="auto">
          <a:xfrm>
            <a:off x="2438400" y="5883276"/>
            <a:ext cx="784860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vi-VN" sz="2600" b="1" dirty="0">
                <a:solidFill>
                  <a:srgbClr val="CC0000"/>
                </a:solidFill>
              </a:rPr>
              <a:t>    Quan </a:t>
            </a:r>
            <a:r>
              <a:rPr lang="en-US" altLang="vi-VN" sz="2600" b="1" dirty="0" err="1">
                <a:solidFill>
                  <a:srgbClr val="CC0000"/>
                </a:solidFill>
              </a:rPr>
              <a:t>sát</a:t>
            </a:r>
            <a:r>
              <a:rPr lang="en-US" altLang="vi-VN" sz="2600" b="1" dirty="0">
                <a:solidFill>
                  <a:srgbClr val="CC0000"/>
                </a:solidFill>
              </a:rPr>
              <a:t> </a:t>
            </a:r>
            <a:r>
              <a:rPr lang="en-US" altLang="vi-VN" sz="2600" b="1" dirty="0" err="1">
                <a:solidFill>
                  <a:srgbClr val="CC0000"/>
                </a:solidFill>
              </a:rPr>
              <a:t>các</a:t>
            </a:r>
            <a:r>
              <a:rPr lang="en-US" altLang="vi-VN" sz="2600" b="1" dirty="0">
                <a:solidFill>
                  <a:srgbClr val="CC0000"/>
                </a:solidFill>
              </a:rPr>
              <a:t> </a:t>
            </a:r>
            <a:r>
              <a:rPr lang="en-US" altLang="vi-VN" sz="2600" b="1" dirty="0" err="1">
                <a:solidFill>
                  <a:srgbClr val="CC0000"/>
                </a:solidFill>
              </a:rPr>
              <a:t>hình</a:t>
            </a:r>
            <a:r>
              <a:rPr lang="en-US" altLang="vi-VN" sz="2600" b="1" dirty="0">
                <a:solidFill>
                  <a:srgbClr val="CC0000"/>
                </a:solidFill>
              </a:rPr>
              <a:t> </a:t>
            </a:r>
            <a:r>
              <a:rPr lang="en-US" altLang="vi-VN" sz="2600" b="1" dirty="0" err="1">
                <a:solidFill>
                  <a:srgbClr val="CC0000"/>
                </a:solidFill>
              </a:rPr>
              <a:t>ảnh</a:t>
            </a:r>
            <a:r>
              <a:rPr lang="en-US" altLang="vi-VN" sz="2600" b="1" dirty="0">
                <a:solidFill>
                  <a:srgbClr val="CC0000"/>
                </a:solidFill>
              </a:rPr>
              <a:t> </a:t>
            </a:r>
            <a:r>
              <a:rPr lang="en-US" altLang="vi-VN" sz="2600" b="1" dirty="0" err="1">
                <a:solidFill>
                  <a:srgbClr val="CC0000"/>
                </a:solidFill>
              </a:rPr>
              <a:t>trên</a:t>
            </a:r>
            <a:r>
              <a:rPr lang="en-US" altLang="vi-VN" sz="2600" b="1" dirty="0">
                <a:solidFill>
                  <a:srgbClr val="CC0000"/>
                </a:solidFill>
              </a:rPr>
              <a:t>, </a:t>
            </a:r>
            <a:r>
              <a:rPr lang="en-US" altLang="vi-VN" sz="2600" b="1" dirty="0" err="1">
                <a:solidFill>
                  <a:srgbClr val="CC0000"/>
                </a:solidFill>
              </a:rPr>
              <a:t>cho</a:t>
            </a:r>
            <a:r>
              <a:rPr lang="en-US" altLang="vi-VN" sz="2600" b="1" dirty="0">
                <a:solidFill>
                  <a:srgbClr val="CC0000"/>
                </a:solidFill>
              </a:rPr>
              <a:t> </a:t>
            </a:r>
            <a:r>
              <a:rPr lang="en-US" altLang="vi-VN" sz="2600" b="1" dirty="0" err="1">
                <a:solidFill>
                  <a:srgbClr val="CC0000"/>
                </a:solidFill>
              </a:rPr>
              <a:t>biết</a:t>
            </a:r>
            <a:r>
              <a:rPr lang="en-US" altLang="vi-VN" sz="2600" b="1" dirty="0">
                <a:solidFill>
                  <a:srgbClr val="CC0000"/>
                </a:solidFill>
              </a:rPr>
              <a:t> </a:t>
            </a:r>
            <a:r>
              <a:rPr lang="en-US" altLang="vi-VN" sz="2600" b="1" dirty="0" err="1">
                <a:solidFill>
                  <a:srgbClr val="CC0000"/>
                </a:solidFill>
              </a:rPr>
              <a:t>sinh</a:t>
            </a:r>
            <a:r>
              <a:rPr lang="en-US" altLang="vi-VN" sz="2600" b="1" dirty="0">
                <a:solidFill>
                  <a:srgbClr val="CC0000"/>
                </a:solidFill>
              </a:rPr>
              <a:t> </a:t>
            </a:r>
            <a:r>
              <a:rPr lang="en-US" altLang="vi-VN" sz="2600" b="1" dirty="0" err="1">
                <a:solidFill>
                  <a:srgbClr val="CC0000"/>
                </a:solidFill>
              </a:rPr>
              <a:t>trưởng</a:t>
            </a:r>
            <a:r>
              <a:rPr lang="en-US" altLang="vi-VN" sz="2600" b="1" dirty="0">
                <a:solidFill>
                  <a:srgbClr val="CC0000"/>
                </a:solidFill>
              </a:rPr>
              <a:t> </a:t>
            </a:r>
            <a:r>
              <a:rPr lang="en-US" altLang="vi-VN" sz="2600" b="1" dirty="0" err="1">
                <a:solidFill>
                  <a:srgbClr val="CC0000"/>
                </a:solidFill>
              </a:rPr>
              <a:t>của</a:t>
            </a:r>
            <a:r>
              <a:rPr lang="en-US" altLang="vi-VN" sz="2600" b="1" dirty="0">
                <a:solidFill>
                  <a:srgbClr val="CC0000"/>
                </a:solidFill>
              </a:rPr>
              <a:t> vi </a:t>
            </a:r>
            <a:r>
              <a:rPr lang="en-US" altLang="vi-VN" sz="2600" b="1" dirty="0" err="1">
                <a:solidFill>
                  <a:srgbClr val="CC0000"/>
                </a:solidFill>
              </a:rPr>
              <a:t>sinh</a:t>
            </a:r>
            <a:r>
              <a:rPr lang="en-US" altLang="vi-VN" sz="2600" b="1" dirty="0">
                <a:solidFill>
                  <a:srgbClr val="CC0000"/>
                </a:solidFill>
              </a:rPr>
              <a:t> </a:t>
            </a:r>
            <a:r>
              <a:rPr lang="en-US" altLang="vi-VN" sz="2600" b="1" dirty="0" err="1">
                <a:solidFill>
                  <a:srgbClr val="CC0000"/>
                </a:solidFill>
              </a:rPr>
              <a:t>vật</a:t>
            </a:r>
            <a:r>
              <a:rPr lang="en-US" altLang="vi-VN" sz="2600" b="1" dirty="0">
                <a:solidFill>
                  <a:srgbClr val="CC0000"/>
                </a:solidFill>
              </a:rPr>
              <a:t> </a:t>
            </a:r>
            <a:r>
              <a:rPr lang="en-US" altLang="vi-VN" sz="2600" b="1" dirty="0" err="1">
                <a:solidFill>
                  <a:srgbClr val="CC0000"/>
                </a:solidFill>
              </a:rPr>
              <a:t>là</a:t>
            </a:r>
            <a:r>
              <a:rPr lang="en-US" altLang="vi-VN" sz="2600" b="1" dirty="0">
                <a:solidFill>
                  <a:srgbClr val="CC0000"/>
                </a:solidFill>
              </a:rPr>
              <a:t> </a:t>
            </a:r>
            <a:r>
              <a:rPr lang="en-US" altLang="vi-VN" sz="2600" b="1" dirty="0" err="1">
                <a:solidFill>
                  <a:srgbClr val="CC0000"/>
                </a:solidFill>
              </a:rPr>
              <a:t>gì</a:t>
            </a:r>
            <a:r>
              <a:rPr lang="en-US" altLang="vi-VN" sz="2600" b="1" dirty="0">
                <a:solidFill>
                  <a:srgbClr val="CC0000"/>
                </a:solidFill>
              </a:rPr>
              <a:t> ? </a:t>
            </a:r>
          </a:p>
        </p:txBody>
      </p:sp>
      <p:sp>
        <p:nvSpPr>
          <p:cNvPr id="12" name="WordArt 68">
            <a:extLst>
              <a:ext uri="{FF2B5EF4-FFF2-40B4-BE49-F238E27FC236}">
                <a16:creationId xmlns:a16="http://schemas.microsoft.com/office/drawing/2014/main" id="{4E804654-426D-97E4-4DD8-E0BB5767DCFF}"/>
              </a:ext>
            </a:extLst>
          </p:cNvPr>
          <p:cNvSpPr>
            <a:spLocks noChangeArrowheads="1" noChangeShapeType="1" noTextEdit="1"/>
          </p:cNvSpPr>
          <p:nvPr/>
        </p:nvSpPr>
        <p:spPr bwMode="auto">
          <a:xfrm>
            <a:off x="128336" y="81380"/>
            <a:ext cx="11806989" cy="492125"/>
          </a:xfrm>
          <a:prstGeom prst="rect">
            <a:avLst/>
          </a:prstGeom>
        </p:spPr>
        <p:txBody>
          <a:bodyPr wrap="none" fromWordArt="1">
            <a:prstTxWarp prst="textPlain">
              <a:avLst>
                <a:gd name="adj" fmla="val 50000"/>
              </a:avLst>
            </a:prstTxWarp>
          </a:bodyPr>
          <a:lstStyle/>
          <a:p>
            <a:pPr algn="ctr"/>
            <a:r>
              <a:rPr lang="vi-VN" sz="2000" b="1" kern="10" dirty="0">
                <a:ln w="19050">
                  <a:solidFill>
                    <a:srgbClr val="800000"/>
                  </a:solidFill>
                  <a:round/>
                  <a:headEnd/>
                  <a:tailEnd/>
                </a:ln>
                <a:solidFill>
                  <a:srgbClr val="FF66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BÀI </a:t>
            </a:r>
            <a:r>
              <a:rPr lang="en-US" sz="2000" b="1" kern="10" dirty="0">
                <a:ln w="19050">
                  <a:solidFill>
                    <a:srgbClr val="800000"/>
                  </a:solidFill>
                  <a:round/>
                  <a:headEnd/>
                  <a:tailEnd/>
                </a:ln>
                <a:solidFill>
                  <a:srgbClr val="FF66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21</a:t>
            </a:r>
            <a:r>
              <a:rPr lang="vi-VN" sz="2000" b="1" kern="10" dirty="0">
                <a:ln w="19050">
                  <a:solidFill>
                    <a:srgbClr val="800000"/>
                  </a:solidFill>
                  <a:round/>
                  <a:headEnd/>
                  <a:tailEnd/>
                </a:ln>
                <a:solidFill>
                  <a:srgbClr val="FF66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 </a:t>
            </a:r>
            <a:r>
              <a:rPr lang="en-US" sz="2000" b="1" kern="10" dirty="0">
                <a:ln w="19050">
                  <a:solidFill>
                    <a:srgbClr val="800000"/>
                  </a:solidFill>
                  <a:round/>
                  <a:headEnd/>
                  <a:tailEnd/>
                </a:ln>
                <a:solidFill>
                  <a:srgbClr val="FF66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TRAO ĐỔI CHẤT, </a:t>
            </a:r>
            <a:r>
              <a:rPr lang="vi-VN" sz="2000" b="1" kern="10" dirty="0">
                <a:ln w="19050">
                  <a:solidFill>
                    <a:srgbClr val="800000"/>
                  </a:solidFill>
                  <a:round/>
                  <a:headEnd/>
                  <a:tailEnd/>
                </a:ln>
                <a:solidFill>
                  <a:srgbClr val="FF66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SINH TRƯỞNG VÀ SINH SẢN Ở VI SINH VẬT</a:t>
            </a:r>
          </a:p>
        </p:txBody>
      </p:sp>
      <p:pic>
        <p:nvPicPr>
          <p:cNvPr id="2" name="Picture 1"/>
          <p:cNvPicPr>
            <a:picLocks noChangeAspect="1"/>
          </p:cNvPicPr>
          <p:nvPr/>
        </p:nvPicPr>
        <p:blipFill>
          <a:blip r:embed="rId2"/>
          <a:stretch>
            <a:fillRect/>
          </a:stretch>
        </p:blipFill>
        <p:spPr>
          <a:xfrm>
            <a:off x="2189321" y="3564917"/>
            <a:ext cx="6233462" cy="1509359"/>
          </a:xfrm>
          <a:prstGeom prst="rect">
            <a:avLst/>
          </a:prstGeom>
        </p:spPr>
      </p:pic>
    </p:spTree>
    <p:extLst>
      <p:ext uri="{BB962C8B-B14F-4D97-AF65-F5344CB8AC3E}">
        <p14:creationId xmlns:p14="http://schemas.microsoft.com/office/powerpoint/2010/main" val="11726443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1513"/>
                                        </p:tgtEl>
                                        <p:attrNameLst>
                                          <p:attrName>style.visibility</p:attrName>
                                        </p:attrNameLst>
                                      </p:cBhvr>
                                      <p:to>
                                        <p:strVal val="visible"/>
                                      </p:to>
                                    </p:set>
                                    <p:animEffect transition="in" filter="blinds(horizontal)">
                                      <p:cBhvr>
                                        <p:cTn id="7" dur="500"/>
                                        <p:tgtEl>
                                          <p:spTgt spid="21513"/>
                                        </p:tgtEl>
                                      </p:cBhvr>
                                    </p:animEffect>
                                  </p:childTnLst>
                                </p:cTn>
                              </p:par>
                              <p:par>
                                <p:cTn id="8" presetID="23" presetClass="entr" presetSubtype="16" fill="hold" grpId="0" nodeType="withEffect">
                                  <p:stCondLst>
                                    <p:cond delay="0"/>
                                  </p:stCondLst>
                                  <p:childTnLst>
                                    <p:set>
                                      <p:cBhvr>
                                        <p:cTn id="9" dur="1" fill="hold">
                                          <p:stCondLst>
                                            <p:cond delay="0"/>
                                          </p:stCondLst>
                                        </p:cTn>
                                        <p:tgtEl>
                                          <p:spTgt spid="21519"/>
                                        </p:tgtEl>
                                        <p:attrNameLst>
                                          <p:attrName>style.visibility</p:attrName>
                                        </p:attrNameLst>
                                      </p:cBhvr>
                                      <p:to>
                                        <p:strVal val="visible"/>
                                      </p:to>
                                    </p:set>
                                    <p:anim calcmode="lin" valueType="num">
                                      <p:cBhvr>
                                        <p:cTn id="10" dur="500" fill="hold"/>
                                        <p:tgtEl>
                                          <p:spTgt spid="21519"/>
                                        </p:tgtEl>
                                        <p:attrNameLst>
                                          <p:attrName>ppt_w</p:attrName>
                                        </p:attrNameLst>
                                      </p:cBhvr>
                                      <p:tavLst>
                                        <p:tav tm="0">
                                          <p:val>
                                            <p:fltVal val="0"/>
                                          </p:val>
                                        </p:tav>
                                        <p:tav tm="100000">
                                          <p:val>
                                            <p:strVal val="#ppt_w"/>
                                          </p:val>
                                        </p:tav>
                                      </p:tavLst>
                                    </p:anim>
                                    <p:anim calcmode="lin" valueType="num">
                                      <p:cBhvr>
                                        <p:cTn id="11" dur="500" fill="hold"/>
                                        <p:tgtEl>
                                          <p:spTgt spid="21519"/>
                                        </p:tgtEl>
                                        <p:attrNameLst>
                                          <p:attrName>ppt_h</p:attrName>
                                        </p:attrNameLst>
                                      </p:cBhvr>
                                      <p:tavLst>
                                        <p:tav tm="0">
                                          <p:val>
                                            <p:fltVal val="0"/>
                                          </p:val>
                                        </p:tav>
                                        <p:tav tm="100000">
                                          <p:val>
                                            <p:strVal val="#ppt_h"/>
                                          </p:val>
                                        </p:tav>
                                      </p:tavLst>
                                    </p:anim>
                                  </p:childTnLst>
                                </p:cTn>
                              </p:par>
                              <p:par>
                                <p:cTn id="12" presetID="3" presetClass="entr" presetSubtype="10" fill="hold" grpId="0" nodeType="withEffect">
                                  <p:stCondLst>
                                    <p:cond delay="0"/>
                                  </p:stCondLst>
                                  <p:childTnLst>
                                    <p:set>
                                      <p:cBhvr>
                                        <p:cTn id="13" dur="1" fill="hold">
                                          <p:stCondLst>
                                            <p:cond delay="0"/>
                                          </p:stCondLst>
                                        </p:cTn>
                                        <p:tgtEl>
                                          <p:spTgt spid="21518"/>
                                        </p:tgtEl>
                                        <p:attrNameLst>
                                          <p:attrName>style.visibility</p:attrName>
                                        </p:attrNameLst>
                                      </p:cBhvr>
                                      <p:to>
                                        <p:strVal val="visible"/>
                                      </p:to>
                                    </p:set>
                                    <p:animEffect transition="in" filter="blinds(horizontal)">
                                      <p:cBhvr>
                                        <p:cTn id="14" dur="500"/>
                                        <p:tgtEl>
                                          <p:spTgt spid="21518"/>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21511"/>
                                        </p:tgtEl>
                                        <p:attrNameLst>
                                          <p:attrName>style.visibility</p:attrName>
                                        </p:attrNameLst>
                                      </p:cBhvr>
                                      <p:to>
                                        <p:strVal val="visible"/>
                                      </p:to>
                                    </p:set>
                                    <p:anim calcmode="discrete" valueType="clr">
                                      <p:cBhvr override="childStyle">
                                        <p:cTn id="19" dur="80"/>
                                        <p:tgtEl>
                                          <p:spTgt spid="21511"/>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21511"/>
                                        </p:tgtEl>
                                        <p:attrNameLst>
                                          <p:attrName>fillcolor</p:attrName>
                                        </p:attrNameLst>
                                      </p:cBhvr>
                                      <p:tavLst>
                                        <p:tav tm="0">
                                          <p:val>
                                            <p:clrVal>
                                              <a:schemeClr val="accent2"/>
                                            </p:clrVal>
                                          </p:val>
                                        </p:tav>
                                        <p:tav tm="50000">
                                          <p:val>
                                            <p:clrVal>
                                              <a:schemeClr val="hlink"/>
                                            </p:clrVal>
                                          </p:val>
                                        </p:tav>
                                      </p:tavLst>
                                    </p:anim>
                                    <p:set>
                                      <p:cBhvr>
                                        <p:cTn id="21" dur="80"/>
                                        <p:tgtEl>
                                          <p:spTgt spid="215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1" grpId="0"/>
      <p:bldP spid="21513" grpId="0"/>
      <p:bldP spid="21518" grpId="0" animBg="1"/>
      <p:bldP spid="21519" grpId="0"/>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C6C8F02A-7B3F-159E-DA27-62DFDF298A21}"/>
              </a:ext>
            </a:extLst>
          </p:cNvPr>
          <p:cNvSpPr>
            <a:spLocks noChangeArrowheads="1"/>
          </p:cNvSpPr>
          <p:nvPr/>
        </p:nvSpPr>
        <p:spPr bwMode="auto">
          <a:xfrm>
            <a:off x="1524000" y="0"/>
            <a:ext cx="9144000" cy="6858000"/>
          </a:xfrm>
          <a:prstGeom prst="rect">
            <a:avLst/>
          </a:prstGeom>
          <a:solidFill>
            <a:schemeClr val="bg1"/>
          </a:solidFill>
          <a:ln w="76200" cmpd="tri">
            <a:solidFill>
              <a:srgbClr val="669900"/>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vi-VN" sz="2400" b="1" u="sng">
                <a:solidFill>
                  <a:srgbClr val="FF0000"/>
                </a:solidFill>
              </a:rPr>
              <a:t>Câu 3</a:t>
            </a:r>
            <a:endParaRPr lang="en-US" altLang="vi-VN" sz="2400" b="1">
              <a:solidFill>
                <a:srgbClr val="FF0000"/>
              </a:solidFill>
            </a:endParaRPr>
          </a:p>
          <a:p>
            <a:pPr eaLnBrk="1" hangingPunct="1"/>
            <a:r>
              <a:rPr lang="en-US" altLang="vi-VN" sz="2400" b="1"/>
              <a:t>   </a:t>
            </a:r>
            <a:r>
              <a:rPr lang="de-DE" altLang="vi-VN" sz="2400" b="1"/>
              <a:t>Giữ thực phẩm được khá lâu trong tủ lạnh vì</a:t>
            </a:r>
          </a:p>
          <a:p>
            <a:pPr eaLnBrk="1" hangingPunct="1"/>
            <a:r>
              <a:rPr lang="de-DE" altLang="vi-VN" sz="2400" b="1"/>
              <a:t>A. nhiệt độ thấp có thể diệt khuẩn.</a:t>
            </a:r>
          </a:p>
          <a:p>
            <a:pPr eaLnBrk="1" hangingPunct="1"/>
            <a:r>
              <a:rPr lang="de-DE" altLang="vi-VN" sz="2400" b="1"/>
              <a:t>B. nhiệt độ thấp làm cho thức ăn đông lại, vi khuẩn không thể </a:t>
            </a:r>
          </a:p>
          <a:p>
            <a:pPr eaLnBrk="1" hangingPunct="1"/>
            <a:r>
              <a:rPr lang="de-DE" altLang="vi-VN" sz="2400" b="1"/>
              <a:t>phân huỷ được.</a:t>
            </a:r>
          </a:p>
          <a:p>
            <a:pPr eaLnBrk="1" hangingPunct="1"/>
            <a:r>
              <a:rPr lang="de-DE" altLang="vi-VN" sz="2400" b="1"/>
              <a:t>C. trong tủ lạnh vi khuẩn bị mất nước nên không hoạt </a:t>
            </a:r>
          </a:p>
          <a:p>
            <a:pPr eaLnBrk="1" hangingPunct="1"/>
            <a:r>
              <a:rPr lang="de-DE" altLang="vi-VN" sz="2400" b="1"/>
              <a:t>động được.</a:t>
            </a:r>
          </a:p>
          <a:p>
            <a:pPr eaLnBrk="1" hangingPunct="1"/>
            <a:r>
              <a:rPr lang="de-DE" altLang="vi-VN" sz="2400" b="1"/>
              <a:t>D. ở nhiệt độ thấp trong tủ lạnh các vi khuẩn kí sinh bị ức chế.</a:t>
            </a:r>
            <a:endParaRPr lang="en-US" altLang="vi-VN" sz="2400" b="1"/>
          </a:p>
          <a:p>
            <a:endParaRPr lang="en-US" altLang="vi-VN" sz="2400" b="1"/>
          </a:p>
        </p:txBody>
      </p:sp>
      <p:sp>
        <p:nvSpPr>
          <p:cNvPr id="55299" name="Oval 4">
            <a:extLst>
              <a:ext uri="{FF2B5EF4-FFF2-40B4-BE49-F238E27FC236}">
                <a16:creationId xmlns:a16="http://schemas.microsoft.com/office/drawing/2014/main" id="{6B0011AA-C7F0-8B85-6209-E545E3F2A1BE}"/>
              </a:ext>
            </a:extLst>
          </p:cNvPr>
          <p:cNvSpPr>
            <a:spLocks noChangeArrowheads="1"/>
          </p:cNvSpPr>
          <p:nvPr/>
        </p:nvSpPr>
        <p:spPr bwMode="auto">
          <a:xfrm>
            <a:off x="7924800" y="5562600"/>
            <a:ext cx="914400" cy="762000"/>
          </a:xfrm>
          <a:prstGeom prst="ellipse">
            <a:avLst/>
          </a:prstGeom>
          <a:noFill/>
          <a:ln w="9525">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vi-VN"/>
          </a:p>
        </p:txBody>
      </p:sp>
      <p:sp>
        <p:nvSpPr>
          <p:cNvPr id="124937" name="Oval 9">
            <a:extLst>
              <a:ext uri="{FF2B5EF4-FFF2-40B4-BE49-F238E27FC236}">
                <a16:creationId xmlns:a16="http://schemas.microsoft.com/office/drawing/2014/main" id="{81E8333D-4805-5784-D946-60BDC23BA595}"/>
              </a:ext>
            </a:extLst>
          </p:cNvPr>
          <p:cNvSpPr>
            <a:spLocks noChangeArrowheads="1"/>
          </p:cNvSpPr>
          <p:nvPr/>
        </p:nvSpPr>
        <p:spPr bwMode="auto">
          <a:xfrm>
            <a:off x="1524000" y="4343400"/>
            <a:ext cx="533400" cy="4572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vi-VN"/>
          </a:p>
        </p:txBody>
      </p:sp>
      <p:pic>
        <p:nvPicPr>
          <p:cNvPr id="55301" name="Picture 10" descr="thuc pham">
            <a:extLst>
              <a:ext uri="{FF2B5EF4-FFF2-40B4-BE49-F238E27FC236}">
                <a16:creationId xmlns:a16="http://schemas.microsoft.com/office/drawing/2014/main" id="{7DFFD9B7-1F1A-85AC-C6EF-2DF3F248AB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4724400"/>
            <a:ext cx="20193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2" name="Rectangle 11">
            <a:extLst>
              <a:ext uri="{FF2B5EF4-FFF2-40B4-BE49-F238E27FC236}">
                <a16:creationId xmlns:a16="http://schemas.microsoft.com/office/drawing/2014/main" id="{389A9626-998C-3657-B924-844F7D89657A}"/>
              </a:ext>
            </a:extLst>
          </p:cNvPr>
          <p:cNvSpPr>
            <a:spLocks noChangeArrowheads="1"/>
          </p:cNvSpPr>
          <p:nvPr/>
        </p:nvSpPr>
        <p:spPr bwMode="auto">
          <a:xfrm>
            <a:off x="1524000" y="0"/>
            <a:ext cx="9144000" cy="762000"/>
          </a:xfrm>
          <a:prstGeom prst="rect">
            <a:avLst/>
          </a:prstGeom>
          <a:gradFill rotWithShape="1">
            <a:gsLst>
              <a:gs pos="0">
                <a:schemeClr val="bg1"/>
              </a:gs>
              <a:gs pos="100000">
                <a:srgbClr val="FFFF99"/>
              </a:gs>
            </a:gsLst>
            <a:lin ang="5400000" scaled="1"/>
          </a:gradFill>
          <a:ln w="31750">
            <a:solidFill>
              <a:srgbClr val="FF99CC"/>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vi-VN"/>
          </a:p>
        </p:txBody>
      </p:sp>
      <p:sp>
        <p:nvSpPr>
          <p:cNvPr id="55303" name="WordArt 12">
            <a:extLst>
              <a:ext uri="{FF2B5EF4-FFF2-40B4-BE49-F238E27FC236}">
                <a16:creationId xmlns:a16="http://schemas.microsoft.com/office/drawing/2014/main" id="{0554466A-9313-0374-2B83-D65F6C57FAEB}"/>
              </a:ext>
            </a:extLst>
          </p:cNvPr>
          <p:cNvSpPr>
            <a:spLocks noChangeArrowheads="1" noChangeShapeType="1" noTextEdit="1"/>
          </p:cNvSpPr>
          <p:nvPr/>
        </p:nvSpPr>
        <p:spPr bwMode="auto">
          <a:xfrm>
            <a:off x="3943350" y="85726"/>
            <a:ext cx="3829050" cy="523875"/>
          </a:xfrm>
          <a:prstGeom prst="rect">
            <a:avLst/>
          </a:prstGeom>
        </p:spPr>
        <p:txBody>
          <a:bodyPr wrap="none" fromWordArt="1">
            <a:prstTxWarp prst="textPlain">
              <a:avLst>
                <a:gd name="adj" fmla="val 50000"/>
              </a:avLst>
            </a:prstTxWarp>
          </a:bodyPr>
          <a:lstStyle/>
          <a:p>
            <a:pPr algn="ctr"/>
            <a:r>
              <a:rPr lang="vi-VN" sz="3600" b="1" kern="10">
                <a:ln w="19050">
                  <a:solidFill>
                    <a:srgbClr val="800000"/>
                  </a:solidFill>
                  <a:round/>
                  <a:headEnd/>
                  <a:tailEnd/>
                </a:ln>
                <a:solidFill>
                  <a:srgbClr val="FF66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CỦNG CỐ</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4937"/>
                                        </p:tgtEl>
                                        <p:attrNameLst>
                                          <p:attrName>style.visibility</p:attrName>
                                        </p:attrNameLst>
                                      </p:cBhvr>
                                      <p:to>
                                        <p:strVal val="visible"/>
                                      </p:to>
                                    </p:set>
                                    <p:animEffect transition="in" filter="blinds(horizontal)">
                                      <p:cBhvr>
                                        <p:cTn id="7" dur="500"/>
                                        <p:tgtEl>
                                          <p:spTgt spid="1249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FE08826D-5A6D-5B87-70F6-EC65E26C4AAE}"/>
              </a:ext>
            </a:extLst>
          </p:cNvPr>
          <p:cNvSpPr>
            <a:spLocks noChangeArrowheads="1"/>
          </p:cNvSpPr>
          <p:nvPr/>
        </p:nvSpPr>
        <p:spPr bwMode="auto">
          <a:xfrm>
            <a:off x="1828800" y="1295401"/>
            <a:ext cx="8458200" cy="3825875"/>
          </a:xfrm>
          <a:prstGeom prst="rect">
            <a:avLst/>
          </a:prstGeom>
          <a:noFill/>
          <a:ln w="9525">
            <a:noFill/>
            <a:miter lim="800000"/>
            <a:headEnd/>
            <a:tailEnd/>
          </a:ln>
          <a:effectLst/>
        </p:spPr>
        <p:txBody>
          <a:bodyPr>
            <a:spAutoFit/>
          </a:bodyPr>
          <a:lstStyle/>
          <a:p>
            <a:pPr marL="342900" indent="-342900" eaLnBrk="0" hangingPunct="0">
              <a:defRPr/>
            </a:pPr>
            <a:r>
              <a:rPr lang="en-US" sz="3600">
                <a:solidFill>
                  <a:srgbClr val="CC3300"/>
                </a:solidFill>
                <a:effectLst>
                  <a:outerShdw blurRad="38100" dist="38100" dir="2700000" algn="tl">
                    <a:srgbClr val="C0C0C0"/>
                  </a:outerShdw>
                </a:effectLst>
                <a:latin typeface="Times New Roman" pitchFamily="18" charset="0"/>
                <a:cs typeface="Arial" charset="0"/>
              </a:rPr>
              <a:t>Câu 4: </a:t>
            </a:r>
            <a:r>
              <a:rPr lang="en-US" sz="3600">
                <a:effectLst>
                  <a:outerShdw blurRad="38100" dist="38100" dir="2700000" algn="tl">
                    <a:srgbClr val="C0C0C0"/>
                  </a:outerShdw>
                </a:effectLst>
                <a:latin typeface="Times New Roman" pitchFamily="18" charset="0"/>
                <a:cs typeface="Arial" charset="0"/>
              </a:rPr>
              <a:t>Vi sinh vật được con người quan tâm khai thác và sử dụng do:</a:t>
            </a:r>
          </a:p>
          <a:p>
            <a:pPr marL="342900" indent="-342900" eaLnBrk="0" hangingPunct="0">
              <a:lnSpc>
                <a:spcPct val="120000"/>
              </a:lnSpc>
              <a:defRPr/>
            </a:pPr>
            <a:r>
              <a:rPr lang="en-US" sz="3600">
                <a:solidFill>
                  <a:srgbClr val="0000CC"/>
                </a:solidFill>
                <a:effectLst>
                  <a:outerShdw blurRad="38100" dist="38100" dir="2700000" algn="tl">
                    <a:srgbClr val="C0C0C0"/>
                  </a:outerShdw>
                </a:effectLst>
                <a:latin typeface="Times New Roman" pitchFamily="18" charset="0"/>
                <a:cs typeface="Arial" charset="0"/>
              </a:rPr>
              <a:t>A. Sinh trưởng nhanh</a:t>
            </a:r>
          </a:p>
          <a:p>
            <a:pPr marL="342900" indent="-342900" eaLnBrk="0" hangingPunct="0">
              <a:lnSpc>
                <a:spcPct val="120000"/>
              </a:lnSpc>
              <a:defRPr/>
            </a:pPr>
            <a:r>
              <a:rPr lang="en-US" sz="3600">
                <a:solidFill>
                  <a:srgbClr val="0000CC"/>
                </a:solidFill>
                <a:effectLst>
                  <a:outerShdw blurRad="38100" dist="38100" dir="2700000" algn="tl">
                    <a:srgbClr val="C0C0C0"/>
                  </a:outerShdw>
                </a:effectLst>
                <a:latin typeface="Times New Roman" pitchFamily="18" charset="0"/>
                <a:cs typeface="Arial" charset="0"/>
              </a:rPr>
              <a:t>B. Kích thước nhỏ</a:t>
            </a:r>
          </a:p>
          <a:p>
            <a:pPr marL="342900" indent="-342900" eaLnBrk="0" hangingPunct="0">
              <a:lnSpc>
                <a:spcPct val="120000"/>
              </a:lnSpc>
              <a:defRPr/>
            </a:pPr>
            <a:r>
              <a:rPr lang="en-US" sz="3600">
                <a:solidFill>
                  <a:srgbClr val="0000CC"/>
                </a:solidFill>
                <a:effectLst>
                  <a:outerShdw blurRad="38100" dist="38100" dir="2700000" algn="tl">
                    <a:srgbClr val="C0C0C0"/>
                  </a:outerShdw>
                </a:effectLst>
                <a:latin typeface="Times New Roman" pitchFamily="18" charset="0"/>
                <a:cs typeface="Arial" charset="0"/>
              </a:rPr>
              <a:t>C. Có nhiều hình thức sinh sản</a:t>
            </a:r>
          </a:p>
          <a:p>
            <a:pPr marL="342900" indent="-342900" eaLnBrk="0" hangingPunct="0">
              <a:lnSpc>
                <a:spcPct val="120000"/>
              </a:lnSpc>
              <a:defRPr/>
            </a:pPr>
            <a:r>
              <a:rPr lang="en-US" sz="3600">
                <a:solidFill>
                  <a:srgbClr val="0000CC"/>
                </a:solidFill>
                <a:effectLst>
                  <a:outerShdw blurRad="38100" dist="38100" dir="2700000" algn="tl">
                    <a:srgbClr val="C0C0C0"/>
                  </a:outerShdw>
                </a:effectLst>
                <a:latin typeface="Times New Roman" pitchFamily="18" charset="0"/>
                <a:cs typeface="Arial" charset="0"/>
              </a:rPr>
              <a:t>D. Tốc độ sinh sản và tổng hợp vật chất cao</a:t>
            </a:r>
          </a:p>
        </p:txBody>
      </p:sp>
      <p:sp>
        <p:nvSpPr>
          <p:cNvPr id="41987" name="Oval 3">
            <a:extLst>
              <a:ext uri="{FF2B5EF4-FFF2-40B4-BE49-F238E27FC236}">
                <a16:creationId xmlns:a16="http://schemas.microsoft.com/office/drawing/2014/main" id="{415E1477-C7D9-91AE-C6F8-999EC0644BB6}"/>
              </a:ext>
            </a:extLst>
          </p:cNvPr>
          <p:cNvSpPr>
            <a:spLocks noChangeArrowheads="1"/>
          </p:cNvSpPr>
          <p:nvPr/>
        </p:nvSpPr>
        <p:spPr bwMode="auto">
          <a:xfrm>
            <a:off x="1752600" y="4495800"/>
            <a:ext cx="609600" cy="6858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vi-VN" sz="3600">
                <a:solidFill>
                  <a:srgbClr val="800000"/>
                </a:solidFill>
                <a:latin typeface="Times New Roman" panose="02020603050405020304" pitchFamily="18" charset="0"/>
              </a:rPr>
              <a:t>Đ</a:t>
            </a:r>
          </a:p>
        </p:txBody>
      </p:sp>
      <p:sp>
        <p:nvSpPr>
          <p:cNvPr id="41988" name="Rectangle 4">
            <a:extLst>
              <a:ext uri="{FF2B5EF4-FFF2-40B4-BE49-F238E27FC236}">
                <a16:creationId xmlns:a16="http://schemas.microsoft.com/office/drawing/2014/main" id="{B7871A70-AD3C-5753-E7D1-CC3B42DF65E0}"/>
              </a:ext>
            </a:extLst>
          </p:cNvPr>
          <p:cNvSpPr>
            <a:spLocks noChangeArrowheads="1"/>
          </p:cNvSpPr>
          <p:nvPr/>
        </p:nvSpPr>
        <p:spPr bwMode="auto">
          <a:xfrm>
            <a:off x="2749550" y="487364"/>
            <a:ext cx="6692900" cy="579437"/>
          </a:xfrm>
          <a:prstGeom prst="rect">
            <a:avLst/>
          </a:prstGeom>
          <a:noFill/>
          <a:ln w="9525">
            <a:noFill/>
            <a:miter lim="800000"/>
            <a:headEnd/>
            <a:tailEnd/>
          </a:ln>
          <a:effectLst/>
        </p:spPr>
        <p:txBody>
          <a:bodyPr wrap="none">
            <a:spAutoFit/>
          </a:bodyPr>
          <a:lstStyle/>
          <a:p>
            <a:pPr>
              <a:spcBef>
                <a:spcPct val="20000"/>
              </a:spcBef>
              <a:defRPr/>
            </a:pPr>
            <a:r>
              <a:rPr lang="en-US" sz="3200" b="1">
                <a:solidFill>
                  <a:srgbClr val="800000"/>
                </a:solidFill>
                <a:effectLst>
                  <a:outerShdw blurRad="38100" dist="38100" dir="2700000" algn="tl">
                    <a:srgbClr val="C0C0C0"/>
                  </a:outerShdw>
                </a:effectLst>
                <a:latin typeface="Arial" charset="0"/>
                <a:cs typeface="Arial" charset="0"/>
              </a:rPr>
              <a:t>CHỌN CÂU TRẢ LỜI ĐÚNG NHẤT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1987"/>
                                        </p:tgtEl>
                                        <p:attrNameLst>
                                          <p:attrName>style.visibility</p:attrName>
                                        </p:attrNameLst>
                                      </p:cBhvr>
                                      <p:to>
                                        <p:strVal val="visible"/>
                                      </p:to>
                                    </p:set>
                                    <p:animEffect transition="in" filter="blinds(horizontal)">
                                      <p:cBhvr>
                                        <p:cTn id="7" dur="500"/>
                                        <p:tgtEl>
                                          <p:spTgt spid="419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AutoShape 2">
            <a:extLst>
              <a:ext uri="{FF2B5EF4-FFF2-40B4-BE49-F238E27FC236}">
                <a16:creationId xmlns:a16="http://schemas.microsoft.com/office/drawing/2014/main" id="{08F7AE6D-3BC4-5926-9BD0-3092F8EA54C4}"/>
              </a:ext>
            </a:extLst>
          </p:cNvPr>
          <p:cNvSpPr>
            <a:spLocks noGrp="1" noChangeArrowheads="1"/>
          </p:cNvSpPr>
          <p:nvPr>
            <p:ph type="body" idx="1"/>
          </p:nvPr>
        </p:nvSpPr>
        <p:spPr>
          <a:xfrm>
            <a:off x="5181600" y="381000"/>
            <a:ext cx="5181600" cy="3048000"/>
          </a:xfrm>
          <a:prstGeom prst="cloudCallout">
            <a:avLst>
              <a:gd name="adj1" fmla="val -53801"/>
              <a:gd name="adj2" fmla="val 96875"/>
            </a:avLst>
          </a:prstGeom>
          <a:solidFill>
            <a:schemeClr val="accent1"/>
          </a:solidFill>
          <a:ln>
            <a:solidFill>
              <a:schemeClr val="tx1"/>
            </a:solidFill>
            <a:round/>
            <a:headEnd/>
            <a:tailEnd/>
          </a:ln>
        </p:spPr>
        <p:txBody>
          <a:bodyPr>
            <a:normAutofit fontScale="92500" lnSpcReduction="10000"/>
          </a:bodyPr>
          <a:lstStyle/>
          <a:p>
            <a:pPr algn="ctr" eaLnBrk="1" hangingPunct="1">
              <a:spcBef>
                <a:spcPct val="0"/>
              </a:spcBef>
              <a:buFontTx/>
              <a:buNone/>
            </a:pPr>
            <a:r>
              <a:rPr lang="en-US" altLang="vi-VN" sz="3600" b="1">
                <a:solidFill>
                  <a:srgbClr val="800000"/>
                </a:solidFill>
                <a:latin typeface="Times New Roman" panose="02020603050405020304" pitchFamily="18" charset="0"/>
              </a:rPr>
              <a:t>Ứng dụng của việc nghiên cứu sinh sản ở vi sinh vật?</a:t>
            </a:r>
          </a:p>
        </p:txBody>
      </p:sp>
      <p:sp>
        <p:nvSpPr>
          <p:cNvPr id="44035" name="Rectangle 3">
            <a:extLst>
              <a:ext uri="{FF2B5EF4-FFF2-40B4-BE49-F238E27FC236}">
                <a16:creationId xmlns:a16="http://schemas.microsoft.com/office/drawing/2014/main" id="{78953A2B-2EB7-FA07-E825-04B709298075}"/>
              </a:ext>
            </a:extLst>
          </p:cNvPr>
          <p:cNvSpPr>
            <a:spLocks noChangeArrowheads="1"/>
          </p:cNvSpPr>
          <p:nvPr/>
        </p:nvSpPr>
        <p:spPr bwMode="auto">
          <a:xfrm>
            <a:off x="1676400" y="3581400"/>
            <a:ext cx="8686800"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vi-VN" sz="3600">
                <a:solidFill>
                  <a:srgbClr val="0000CC"/>
                </a:solidFill>
                <a:latin typeface="Times New Roman" panose="02020603050405020304" pitchFamily="18" charset="0"/>
              </a:rPr>
              <a:t>+ Muối chua rau, quả</a:t>
            </a:r>
          </a:p>
          <a:p>
            <a:r>
              <a:rPr lang="en-US" altLang="vi-VN" sz="3600">
                <a:solidFill>
                  <a:srgbClr val="0000CC"/>
                </a:solidFill>
                <a:latin typeface="Times New Roman" panose="02020603050405020304" pitchFamily="18" charset="0"/>
              </a:rPr>
              <a:t>+ Chế biến nước mắm, nước tương.</a:t>
            </a:r>
          </a:p>
          <a:p>
            <a:r>
              <a:rPr lang="en-US" altLang="vi-VN" sz="3600">
                <a:solidFill>
                  <a:srgbClr val="0000CC"/>
                </a:solidFill>
                <a:latin typeface="Times New Roman" panose="02020603050405020304" pitchFamily="18" charset="0"/>
              </a:rPr>
              <a:t>+ Sản xuất bia, rượu.</a:t>
            </a:r>
          </a:p>
          <a:p>
            <a:r>
              <a:rPr lang="en-US" altLang="vi-VN" sz="3600">
                <a:solidFill>
                  <a:srgbClr val="0000CC"/>
                </a:solidFill>
                <a:latin typeface="Times New Roman" panose="02020603050405020304" pitchFamily="18" charset="0"/>
              </a:rPr>
              <a:t>+ Chế biến và sản xuất thức ăn gia súc.</a:t>
            </a:r>
          </a:p>
          <a:p>
            <a:r>
              <a:rPr lang="en-US" altLang="vi-VN" sz="3600">
                <a:solidFill>
                  <a:srgbClr val="0000CC"/>
                </a:solidFill>
                <a:latin typeface="Times New Roman" panose="02020603050405020304" pitchFamily="18" charset="0"/>
              </a:rPr>
              <a:t>+ Sản xuất axit amin, axit lactic, vitamin…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44034"/>
                                        </p:tgtEl>
                                        <p:attrNameLst>
                                          <p:attrName>style.visibility</p:attrName>
                                        </p:attrNameLst>
                                      </p:cBhvr>
                                      <p:to>
                                        <p:strVal val="visible"/>
                                      </p:to>
                                    </p:set>
                                    <p:animEffect transition="in" filter="plus(in)">
                                      <p:cBhvr>
                                        <p:cTn id="7" dur="2000"/>
                                        <p:tgtEl>
                                          <p:spTgt spid="4403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xit" presetSubtype="16" fill="hold" grpId="1" nodeType="clickEffect">
                                  <p:stCondLst>
                                    <p:cond delay="0"/>
                                  </p:stCondLst>
                                  <p:childTnLst>
                                    <p:animEffect transition="out" filter="diamond(in)">
                                      <p:cBhvr>
                                        <p:cTn id="11" dur="2000"/>
                                        <p:tgtEl>
                                          <p:spTgt spid="44034"/>
                                        </p:tgtEl>
                                      </p:cBhvr>
                                    </p:animEffect>
                                    <p:set>
                                      <p:cBhvr>
                                        <p:cTn id="12" dur="1" fill="hold">
                                          <p:stCondLst>
                                            <p:cond delay="1999"/>
                                          </p:stCondLst>
                                        </p:cTn>
                                        <p:tgtEl>
                                          <p:spTgt spid="44034"/>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21" presetClass="entr" presetSubtype="4" fill="hold" nodeType="clickEffect">
                                  <p:stCondLst>
                                    <p:cond delay="0"/>
                                  </p:stCondLst>
                                  <p:childTnLst>
                                    <p:set>
                                      <p:cBhvr>
                                        <p:cTn id="16" dur="1" fill="hold">
                                          <p:stCondLst>
                                            <p:cond delay="0"/>
                                          </p:stCondLst>
                                        </p:cTn>
                                        <p:tgtEl>
                                          <p:spTgt spid="44035">
                                            <p:txEl>
                                              <p:pRg st="0" end="0"/>
                                            </p:txEl>
                                          </p:spTgt>
                                        </p:tgtEl>
                                        <p:attrNameLst>
                                          <p:attrName>style.visibility</p:attrName>
                                        </p:attrNameLst>
                                      </p:cBhvr>
                                      <p:to>
                                        <p:strVal val="visible"/>
                                      </p:to>
                                    </p:set>
                                    <p:animEffect transition="in" filter="wheel(4)">
                                      <p:cBhvr>
                                        <p:cTn id="17" dur="2000"/>
                                        <p:tgtEl>
                                          <p:spTgt spid="44035">
                                            <p:txEl>
                                              <p:pRg st="0" end="0"/>
                                            </p:txEl>
                                          </p:spTgt>
                                        </p:tgtEl>
                                      </p:cBhvr>
                                    </p:animEffect>
                                  </p:childTnLst>
                                </p:cTn>
                              </p:par>
                              <p:par>
                                <p:cTn id="18" presetID="21" presetClass="entr" presetSubtype="4" fill="hold" nodeType="withEffect">
                                  <p:stCondLst>
                                    <p:cond delay="0"/>
                                  </p:stCondLst>
                                  <p:childTnLst>
                                    <p:set>
                                      <p:cBhvr>
                                        <p:cTn id="19" dur="1" fill="hold">
                                          <p:stCondLst>
                                            <p:cond delay="0"/>
                                          </p:stCondLst>
                                        </p:cTn>
                                        <p:tgtEl>
                                          <p:spTgt spid="44035">
                                            <p:txEl>
                                              <p:pRg st="1" end="1"/>
                                            </p:txEl>
                                          </p:spTgt>
                                        </p:tgtEl>
                                        <p:attrNameLst>
                                          <p:attrName>style.visibility</p:attrName>
                                        </p:attrNameLst>
                                      </p:cBhvr>
                                      <p:to>
                                        <p:strVal val="visible"/>
                                      </p:to>
                                    </p:set>
                                    <p:animEffect transition="in" filter="wheel(4)">
                                      <p:cBhvr>
                                        <p:cTn id="20" dur="2000"/>
                                        <p:tgtEl>
                                          <p:spTgt spid="44035">
                                            <p:txEl>
                                              <p:pRg st="1" end="1"/>
                                            </p:txEl>
                                          </p:spTgt>
                                        </p:tgtEl>
                                      </p:cBhvr>
                                    </p:animEffect>
                                  </p:childTnLst>
                                </p:cTn>
                              </p:par>
                              <p:par>
                                <p:cTn id="21" presetID="21" presetClass="entr" presetSubtype="4" fill="hold" nodeType="withEffect">
                                  <p:stCondLst>
                                    <p:cond delay="0"/>
                                  </p:stCondLst>
                                  <p:childTnLst>
                                    <p:set>
                                      <p:cBhvr>
                                        <p:cTn id="22" dur="1" fill="hold">
                                          <p:stCondLst>
                                            <p:cond delay="0"/>
                                          </p:stCondLst>
                                        </p:cTn>
                                        <p:tgtEl>
                                          <p:spTgt spid="44035">
                                            <p:txEl>
                                              <p:pRg st="2" end="2"/>
                                            </p:txEl>
                                          </p:spTgt>
                                        </p:tgtEl>
                                        <p:attrNameLst>
                                          <p:attrName>style.visibility</p:attrName>
                                        </p:attrNameLst>
                                      </p:cBhvr>
                                      <p:to>
                                        <p:strVal val="visible"/>
                                      </p:to>
                                    </p:set>
                                    <p:animEffect transition="in" filter="wheel(4)">
                                      <p:cBhvr>
                                        <p:cTn id="23" dur="2000"/>
                                        <p:tgtEl>
                                          <p:spTgt spid="44035">
                                            <p:txEl>
                                              <p:pRg st="2" end="2"/>
                                            </p:txEl>
                                          </p:spTgt>
                                        </p:tgtEl>
                                      </p:cBhvr>
                                    </p:animEffect>
                                  </p:childTnLst>
                                </p:cTn>
                              </p:par>
                              <p:par>
                                <p:cTn id="24" presetID="21" presetClass="entr" presetSubtype="4" fill="hold" nodeType="withEffect">
                                  <p:stCondLst>
                                    <p:cond delay="0"/>
                                  </p:stCondLst>
                                  <p:childTnLst>
                                    <p:set>
                                      <p:cBhvr>
                                        <p:cTn id="25" dur="1" fill="hold">
                                          <p:stCondLst>
                                            <p:cond delay="0"/>
                                          </p:stCondLst>
                                        </p:cTn>
                                        <p:tgtEl>
                                          <p:spTgt spid="44035">
                                            <p:txEl>
                                              <p:pRg st="3" end="3"/>
                                            </p:txEl>
                                          </p:spTgt>
                                        </p:tgtEl>
                                        <p:attrNameLst>
                                          <p:attrName>style.visibility</p:attrName>
                                        </p:attrNameLst>
                                      </p:cBhvr>
                                      <p:to>
                                        <p:strVal val="visible"/>
                                      </p:to>
                                    </p:set>
                                    <p:animEffect transition="in" filter="wheel(4)">
                                      <p:cBhvr>
                                        <p:cTn id="26" dur="2000"/>
                                        <p:tgtEl>
                                          <p:spTgt spid="44035">
                                            <p:txEl>
                                              <p:pRg st="3" end="3"/>
                                            </p:txEl>
                                          </p:spTgt>
                                        </p:tgtEl>
                                      </p:cBhvr>
                                    </p:animEffect>
                                  </p:childTnLst>
                                </p:cTn>
                              </p:par>
                              <p:par>
                                <p:cTn id="27" presetID="21" presetClass="entr" presetSubtype="4" fill="hold" nodeType="withEffect">
                                  <p:stCondLst>
                                    <p:cond delay="0"/>
                                  </p:stCondLst>
                                  <p:childTnLst>
                                    <p:set>
                                      <p:cBhvr>
                                        <p:cTn id="28" dur="1" fill="hold">
                                          <p:stCondLst>
                                            <p:cond delay="0"/>
                                          </p:stCondLst>
                                        </p:cTn>
                                        <p:tgtEl>
                                          <p:spTgt spid="44035">
                                            <p:txEl>
                                              <p:pRg st="4" end="4"/>
                                            </p:txEl>
                                          </p:spTgt>
                                        </p:tgtEl>
                                        <p:attrNameLst>
                                          <p:attrName>style.visibility</p:attrName>
                                        </p:attrNameLst>
                                      </p:cBhvr>
                                      <p:to>
                                        <p:strVal val="visible"/>
                                      </p:to>
                                    </p:set>
                                    <p:animEffect transition="in" filter="wheel(4)">
                                      <p:cBhvr>
                                        <p:cTn id="29" dur="2000"/>
                                        <p:tgtEl>
                                          <p:spTgt spid="4403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animBg="1"/>
      <p:bldP spid="44034"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4">
            <a:extLst>
              <a:ext uri="{FF2B5EF4-FFF2-40B4-BE49-F238E27FC236}">
                <a16:creationId xmlns:a16="http://schemas.microsoft.com/office/drawing/2014/main" id="{B2F54B7B-3BE5-9214-262C-4AD9D7FEBF0D}"/>
              </a:ext>
            </a:extLst>
          </p:cNvPr>
          <p:cNvSpPr>
            <a:spLocks noChangeArrowheads="1"/>
          </p:cNvSpPr>
          <p:nvPr/>
        </p:nvSpPr>
        <p:spPr bwMode="auto">
          <a:xfrm flipV="1">
            <a:off x="1524000" y="6781800"/>
            <a:ext cx="9144000" cy="76200"/>
          </a:xfrm>
          <a:prstGeom prst="rect">
            <a:avLst/>
          </a:prstGeom>
          <a:solidFill>
            <a:srgbClr val="FF0000"/>
          </a:solidFill>
          <a:ln w="9525">
            <a:solidFill>
              <a:srgbClr val="003366"/>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16388" name="Text Box 5">
            <a:extLst>
              <a:ext uri="{FF2B5EF4-FFF2-40B4-BE49-F238E27FC236}">
                <a16:creationId xmlns:a16="http://schemas.microsoft.com/office/drawing/2014/main" id="{CA1E824B-C04F-F200-5C40-6948E0F342AD}"/>
              </a:ext>
            </a:extLst>
          </p:cNvPr>
          <p:cNvSpPr txBox="1">
            <a:spLocks noChangeArrowheads="1"/>
          </p:cNvSpPr>
          <p:nvPr/>
        </p:nvSpPr>
        <p:spPr bwMode="auto">
          <a:xfrm>
            <a:off x="252663" y="677781"/>
            <a:ext cx="11682661"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vi-VN" sz="2600" b="1" dirty="0">
                <a:solidFill>
                  <a:srgbClr val="CC0000"/>
                </a:solidFill>
              </a:rPr>
              <a:t>I. QUÁ TRÌNH TỔNG HỢP VÀ PHÂN GIẢI CÁC CHẤT Ở VI SINH VẬT </a:t>
            </a:r>
          </a:p>
        </p:txBody>
      </p:sp>
      <p:sp>
        <p:nvSpPr>
          <p:cNvPr id="21511" name="Rectangle 7">
            <a:extLst>
              <a:ext uri="{FF2B5EF4-FFF2-40B4-BE49-F238E27FC236}">
                <a16:creationId xmlns:a16="http://schemas.microsoft.com/office/drawing/2014/main" id="{9609C767-55E2-EA1B-CA38-F7668926D0AC}"/>
              </a:ext>
            </a:extLst>
          </p:cNvPr>
          <p:cNvSpPr>
            <a:spLocks noChangeArrowheads="1"/>
          </p:cNvSpPr>
          <p:nvPr/>
        </p:nvSpPr>
        <p:spPr bwMode="auto">
          <a:xfrm>
            <a:off x="506663" y="1710240"/>
            <a:ext cx="11303264"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vi-VN" sz="24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r>
              <a:rPr lang="en-US" altLang="vi-VN" sz="2400" b="1" dirty="0">
                <a:solidFill>
                  <a:srgbClr val="000C18"/>
                </a:solidFill>
                <a:latin typeface="Times New Roman" panose="02020603050405020304" pitchFamily="18" charset="0"/>
                <a:cs typeface="Times New Roman" panose="02020603050405020304" pitchFamily="18" charset="0"/>
              </a:rPr>
              <a:t> - </a:t>
            </a:r>
            <a:r>
              <a:rPr lang="vi-VN" sz="2400" b="1" dirty="0">
                <a:latin typeface="Times New Roman" panose="02020603050405020304" pitchFamily="18" charset="0"/>
                <a:cs typeface="Times New Roman" panose="02020603050405020304" pitchFamily="18" charset="0"/>
              </a:rPr>
              <a:t>c. Tổng hợp lipid</a:t>
            </a:r>
            <a:endParaRPr lang="en-US" sz="2400" dirty="0">
              <a:latin typeface="Times New Roman" panose="02020603050405020304" pitchFamily="18" charset="0"/>
              <a:cs typeface="Times New Roman" panose="02020603050405020304" pitchFamily="18" charset="0"/>
            </a:endParaRPr>
          </a:p>
          <a:p>
            <a:r>
              <a:rPr lang="vi-VN" sz="2400" dirty="0">
                <a:latin typeface="Times New Roman" panose="02020603050405020304" pitchFamily="18" charset="0"/>
                <a:cs typeface="Times New Roman" panose="02020603050405020304" pitchFamily="18" charset="0"/>
              </a:rPr>
              <a:t>- Lipid là thành phần chính của màng tế bào và màng ngoài của vi khuẩn Gram âm.</a:t>
            </a:r>
            <a:endParaRPr lang="en-US" sz="2400" dirty="0">
              <a:latin typeface="Times New Roman" panose="02020603050405020304" pitchFamily="18" charset="0"/>
              <a:cs typeface="Times New Roman" panose="02020603050405020304" pitchFamily="18" charset="0"/>
            </a:endParaRPr>
          </a:p>
          <a:p>
            <a:r>
              <a:rPr lang="vi-VN" sz="2400" dirty="0">
                <a:latin typeface="Times New Roman" panose="02020603050405020304" pitchFamily="18" charset="0"/>
                <a:cs typeface="Times New Roman" panose="02020603050405020304" pitchFamily="18" charset="0"/>
              </a:rPr>
              <a:t>- Lipid được tổng hợp từ các acid béo và glycerol.</a:t>
            </a:r>
            <a:endParaRPr lang="en-US" sz="2400" dirty="0">
              <a:latin typeface="Times New Roman" panose="02020603050405020304" pitchFamily="18" charset="0"/>
              <a:cs typeface="Times New Roman" panose="02020603050405020304" pitchFamily="18" charset="0"/>
            </a:endParaRPr>
          </a:p>
          <a:p>
            <a:r>
              <a:rPr lang="vi-VN" sz="2400" b="1" dirty="0">
                <a:latin typeface="Times New Roman" panose="02020603050405020304" pitchFamily="18" charset="0"/>
                <a:cs typeface="Times New Roman" panose="02020603050405020304" pitchFamily="18" charset="0"/>
              </a:rPr>
              <a:t>d. Tổng hợp nucleic acid</a:t>
            </a:r>
            <a:endParaRPr lang="en-US" sz="2400" dirty="0">
              <a:latin typeface="Times New Roman" panose="02020603050405020304" pitchFamily="18" charset="0"/>
              <a:cs typeface="Times New Roman" panose="02020603050405020304" pitchFamily="18" charset="0"/>
            </a:endParaRPr>
          </a:p>
          <a:p>
            <a:r>
              <a:rPr lang="vi-VN" sz="2400" dirty="0">
                <a:latin typeface="Times New Roman" panose="02020603050405020304" pitchFamily="18" charset="0"/>
                <a:cs typeface="Times New Roman" panose="02020603050405020304" pitchFamily="18" charset="0"/>
              </a:rPr>
              <a:t>- Nucleotide được tổng hợp từ một gốc đường 5 carbon và các amino acid glutamine. glycine, aspartate và phosphoric acid. Các phản ứng đều sử dụng năng lượng từ ATP.</a:t>
            </a:r>
            <a:endParaRPr lang="en-US" sz="2400" dirty="0">
              <a:latin typeface="Times New Roman" panose="02020603050405020304" pitchFamily="18" charset="0"/>
              <a:cs typeface="Times New Roman" panose="02020603050405020304" pitchFamily="18" charset="0"/>
            </a:endParaRPr>
          </a:p>
          <a:p>
            <a:r>
              <a:rPr lang="vi-VN" sz="2400" dirty="0">
                <a:latin typeface="Times New Roman" panose="02020603050405020304" pitchFamily="18" charset="0"/>
                <a:cs typeface="Times New Roman" panose="02020603050405020304" pitchFamily="18" charset="0"/>
              </a:rPr>
              <a:t>- Nucleic acid được tổng hợp từ các đơn phân là nucleotide qua một quá trình phức tạp.</a:t>
            </a:r>
            <a:endParaRPr lang="en-US" sz="2400" dirty="0">
              <a:latin typeface="Times New Roman" panose="02020603050405020304" pitchFamily="18" charset="0"/>
              <a:cs typeface="Times New Roman" panose="02020603050405020304" pitchFamily="18" charset="0"/>
            </a:endParaRPr>
          </a:p>
        </p:txBody>
      </p:sp>
      <p:sp>
        <p:nvSpPr>
          <p:cNvPr id="21513" name="Rectangle 9">
            <a:extLst>
              <a:ext uri="{FF2B5EF4-FFF2-40B4-BE49-F238E27FC236}">
                <a16:creationId xmlns:a16="http://schemas.microsoft.com/office/drawing/2014/main" id="{08EB0A42-5E75-36DB-1919-6B2E2A46D041}"/>
              </a:ext>
            </a:extLst>
          </p:cNvPr>
          <p:cNvSpPr>
            <a:spLocks noChangeArrowheads="1"/>
          </p:cNvSpPr>
          <p:nvPr/>
        </p:nvSpPr>
        <p:spPr bwMode="auto">
          <a:xfrm>
            <a:off x="252665" y="1203159"/>
            <a:ext cx="3591048"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sz="2600" b="1" dirty="0">
                <a:solidFill>
                  <a:srgbClr val="FF0000"/>
                </a:solidFill>
              </a:rPr>
              <a:t>1. </a:t>
            </a:r>
            <a:r>
              <a:rPr lang="en-US" altLang="vi-VN" sz="2600" b="1" dirty="0" err="1">
                <a:solidFill>
                  <a:srgbClr val="FF0000"/>
                </a:solidFill>
              </a:rPr>
              <a:t>Quá</a:t>
            </a:r>
            <a:r>
              <a:rPr lang="en-US" altLang="vi-VN" sz="2600" b="1" dirty="0">
                <a:solidFill>
                  <a:srgbClr val="FF0000"/>
                </a:solidFill>
              </a:rPr>
              <a:t> </a:t>
            </a:r>
            <a:r>
              <a:rPr lang="en-US" altLang="vi-VN" sz="2600" b="1" dirty="0" err="1">
                <a:solidFill>
                  <a:srgbClr val="FF0000"/>
                </a:solidFill>
              </a:rPr>
              <a:t>trình</a:t>
            </a:r>
            <a:r>
              <a:rPr lang="en-US" altLang="vi-VN" sz="2600" b="1" dirty="0">
                <a:solidFill>
                  <a:srgbClr val="FF0000"/>
                </a:solidFill>
              </a:rPr>
              <a:t> </a:t>
            </a:r>
            <a:r>
              <a:rPr lang="en-US" altLang="vi-VN" sz="2600" b="1" dirty="0" err="1">
                <a:solidFill>
                  <a:srgbClr val="FF0000"/>
                </a:solidFill>
              </a:rPr>
              <a:t>tổng</a:t>
            </a:r>
            <a:r>
              <a:rPr lang="en-US" altLang="vi-VN" sz="2600" b="1" dirty="0">
                <a:solidFill>
                  <a:srgbClr val="FF0000"/>
                </a:solidFill>
              </a:rPr>
              <a:t> </a:t>
            </a:r>
            <a:r>
              <a:rPr lang="en-US" altLang="vi-VN" sz="2600" b="1" dirty="0" err="1">
                <a:solidFill>
                  <a:srgbClr val="FF0000"/>
                </a:solidFill>
              </a:rPr>
              <a:t>hợp</a:t>
            </a:r>
            <a:endParaRPr lang="en-US" altLang="vi-VN" sz="2600" b="1" dirty="0">
              <a:solidFill>
                <a:srgbClr val="FF0000"/>
              </a:solidFill>
            </a:endParaRPr>
          </a:p>
        </p:txBody>
      </p:sp>
      <p:sp>
        <p:nvSpPr>
          <p:cNvPr id="21518" name="AutoShape 14">
            <a:hlinkClick r:id="" action="ppaction://noaction" highlightClick="1"/>
            <a:extLst>
              <a:ext uri="{FF2B5EF4-FFF2-40B4-BE49-F238E27FC236}">
                <a16:creationId xmlns:a16="http://schemas.microsoft.com/office/drawing/2014/main" id="{4A6265DC-DDCF-7848-4988-9B761F418065}"/>
              </a:ext>
            </a:extLst>
          </p:cNvPr>
          <p:cNvSpPr>
            <a:spLocks noChangeArrowheads="1"/>
          </p:cNvSpPr>
          <p:nvPr/>
        </p:nvSpPr>
        <p:spPr bwMode="auto">
          <a:xfrm>
            <a:off x="1752600" y="5959475"/>
            <a:ext cx="533400" cy="685800"/>
          </a:xfrm>
          <a:prstGeom prst="actionButtonHelp">
            <a:avLst/>
          </a:prstGeom>
          <a:solidFill>
            <a:schemeClr val="bg1"/>
          </a:solidFill>
          <a:ln w="9525">
            <a:solidFill>
              <a:srgbClr val="000000"/>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21519" name="Text Box 15">
            <a:extLst>
              <a:ext uri="{FF2B5EF4-FFF2-40B4-BE49-F238E27FC236}">
                <a16:creationId xmlns:a16="http://schemas.microsoft.com/office/drawing/2014/main" id="{851F9C90-760B-EE07-0D92-6FA955681789}"/>
              </a:ext>
            </a:extLst>
          </p:cNvPr>
          <p:cNvSpPr txBox="1">
            <a:spLocks noChangeArrowheads="1"/>
          </p:cNvSpPr>
          <p:nvPr/>
        </p:nvSpPr>
        <p:spPr bwMode="auto">
          <a:xfrm>
            <a:off x="2438400" y="5883276"/>
            <a:ext cx="784860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vi-VN" sz="2600" b="1" dirty="0">
                <a:solidFill>
                  <a:srgbClr val="CC0000"/>
                </a:solidFill>
              </a:rPr>
              <a:t>    Quan </a:t>
            </a:r>
            <a:r>
              <a:rPr lang="en-US" altLang="vi-VN" sz="2600" b="1" dirty="0" err="1">
                <a:solidFill>
                  <a:srgbClr val="CC0000"/>
                </a:solidFill>
              </a:rPr>
              <a:t>sát</a:t>
            </a:r>
            <a:r>
              <a:rPr lang="en-US" altLang="vi-VN" sz="2600" b="1" dirty="0">
                <a:solidFill>
                  <a:srgbClr val="CC0000"/>
                </a:solidFill>
              </a:rPr>
              <a:t> </a:t>
            </a:r>
            <a:r>
              <a:rPr lang="en-US" altLang="vi-VN" sz="2600" b="1" dirty="0" err="1">
                <a:solidFill>
                  <a:srgbClr val="CC0000"/>
                </a:solidFill>
              </a:rPr>
              <a:t>các</a:t>
            </a:r>
            <a:r>
              <a:rPr lang="en-US" altLang="vi-VN" sz="2600" b="1" dirty="0">
                <a:solidFill>
                  <a:srgbClr val="CC0000"/>
                </a:solidFill>
              </a:rPr>
              <a:t> </a:t>
            </a:r>
            <a:r>
              <a:rPr lang="en-US" altLang="vi-VN" sz="2600" b="1" dirty="0" err="1">
                <a:solidFill>
                  <a:srgbClr val="CC0000"/>
                </a:solidFill>
              </a:rPr>
              <a:t>hình</a:t>
            </a:r>
            <a:r>
              <a:rPr lang="en-US" altLang="vi-VN" sz="2600" b="1" dirty="0">
                <a:solidFill>
                  <a:srgbClr val="CC0000"/>
                </a:solidFill>
              </a:rPr>
              <a:t> </a:t>
            </a:r>
            <a:r>
              <a:rPr lang="en-US" altLang="vi-VN" sz="2600" b="1" dirty="0" err="1">
                <a:solidFill>
                  <a:srgbClr val="CC0000"/>
                </a:solidFill>
              </a:rPr>
              <a:t>ảnh</a:t>
            </a:r>
            <a:r>
              <a:rPr lang="en-US" altLang="vi-VN" sz="2600" b="1" dirty="0">
                <a:solidFill>
                  <a:srgbClr val="CC0000"/>
                </a:solidFill>
              </a:rPr>
              <a:t> </a:t>
            </a:r>
            <a:r>
              <a:rPr lang="en-US" altLang="vi-VN" sz="2600" b="1" dirty="0" err="1">
                <a:solidFill>
                  <a:srgbClr val="CC0000"/>
                </a:solidFill>
              </a:rPr>
              <a:t>trên</a:t>
            </a:r>
            <a:r>
              <a:rPr lang="en-US" altLang="vi-VN" sz="2600" b="1" dirty="0">
                <a:solidFill>
                  <a:srgbClr val="CC0000"/>
                </a:solidFill>
              </a:rPr>
              <a:t>, </a:t>
            </a:r>
            <a:r>
              <a:rPr lang="en-US" altLang="vi-VN" sz="2600" b="1" dirty="0" err="1">
                <a:solidFill>
                  <a:srgbClr val="CC0000"/>
                </a:solidFill>
              </a:rPr>
              <a:t>cho</a:t>
            </a:r>
            <a:r>
              <a:rPr lang="en-US" altLang="vi-VN" sz="2600" b="1" dirty="0">
                <a:solidFill>
                  <a:srgbClr val="CC0000"/>
                </a:solidFill>
              </a:rPr>
              <a:t> </a:t>
            </a:r>
            <a:r>
              <a:rPr lang="en-US" altLang="vi-VN" sz="2600" b="1" dirty="0" err="1">
                <a:solidFill>
                  <a:srgbClr val="CC0000"/>
                </a:solidFill>
              </a:rPr>
              <a:t>biết</a:t>
            </a:r>
            <a:r>
              <a:rPr lang="en-US" altLang="vi-VN" sz="2600" b="1" dirty="0">
                <a:solidFill>
                  <a:srgbClr val="CC0000"/>
                </a:solidFill>
              </a:rPr>
              <a:t> </a:t>
            </a:r>
            <a:r>
              <a:rPr lang="en-US" altLang="vi-VN" sz="2600" b="1" dirty="0" err="1">
                <a:solidFill>
                  <a:srgbClr val="CC0000"/>
                </a:solidFill>
              </a:rPr>
              <a:t>sinh</a:t>
            </a:r>
            <a:r>
              <a:rPr lang="en-US" altLang="vi-VN" sz="2600" b="1" dirty="0">
                <a:solidFill>
                  <a:srgbClr val="CC0000"/>
                </a:solidFill>
              </a:rPr>
              <a:t> </a:t>
            </a:r>
            <a:r>
              <a:rPr lang="en-US" altLang="vi-VN" sz="2600" b="1" dirty="0" err="1">
                <a:solidFill>
                  <a:srgbClr val="CC0000"/>
                </a:solidFill>
              </a:rPr>
              <a:t>trưởng</a:t>
            </a:r>
            <a:r>
              <a:rPr lang="en-US" altLang="vi-VN" sz="2600" b="1" dirty="0">
                <a:solidFill>
                  <a:srgbClr val="CC0000"/>
                </a:solidFill>
              </a:rPr>
              <a:t> </a:t>
            </a:r>
            <a:r>
              <a:rPr lang="en-US" altLang="vi-VN" sz="2600" b="1" dirty="0" err="1">
                <a:solidFill>
                  <a:srgbClr val="CC0000"/>
                </a:solidFill>
              </a:rPr>
              <a:t>của</a:t>
            </a:r>
            <a:r>
              <a:rPr lang="en-US" altLang="vi-VN" sz="2600" b="1" dirty="0">
                <a:solidFill>
                  <a:srgbClr val="CC0000"/>
                </a:solidFill>
              </a:rPr>
              <a:t> vi </a:t>
            </a:r>
            <a:r>
              <a:rPr lang="en-US" altLang="vi-VN" sz="2600" b="1" dirty="0" err="1">
                <a:solidFill>
                  <a:srgbClr val="CC0000"/>
                </a:solidFill>
              </a:rPr>
              <a:t>sinh</a:t>
            </a:r>
            <a:r>
              <a:rPr lang="en-US" altLang="vi-VN" sz="2600" b="1" dirty="0">
                <a:solidFill>
                  <a:srgbClr val="CC0000"/>
                </a:solidFill>
              </a:rPr>
              <a:t> </a:t>
            </a:r>
            <a:r>
              <a:rPr lang="en-US" altLang="vi-VN" sz="2600" b="1" dirty="0" err="1">
                <a:solidFill>
                  <a:srgbClr val="CC0000"/>
                </a:solidFill>
              </a:rPr>
              <a:t>vật</a:t>
            </a:r>
            <a:r>
              <a:rPr lang="en-US" altLang="vi-VN" sz="2600" b="1" dirty="0">
                <a:solidFill>
                  <a:srgbClr val="CC0000"/>
                </a:solidFill>
              </a:rPr>
              <a:t> </a:t>
            </a:r>
            <a:r>
              <a:rPr lang="en-US" altLang="vi-VN" sz="2600" b="1" dirty="0" err="1">
                <a:solidFill>
                  <a:srgbClr val="CC0000"/>
                </a:solidFill>
              </a:rPr>
              <a:t>là</a:t>
            </a:r>
            <a:r>
              <a:rPr lang="en-US" altLang="vi-VN" sz="2600" b="1" dirty="0">
                <a:solidFill>
                  <a:srgbClr val="CC0000"/>
                </a:solidFill>
              </a:rPr>
              <a:t> </a:t>
            </a:r>
            <a:r>
              <a:rPr lang="en-US" altLang="vi-VN" sz="2600" b="1" dirty="0" err="1">
                <a:solidFill>
                  <a:srgbClr val="CC0000"/>
                </a:solidFill>
              </a:rPr>
              <a:t>gì</a:t>
            </a:r>
            <a:r>
              <a:rPr lang="en-US" altLang="vi-VN" sz="2600" b="1" dirty="0">
                <a:solidFill>
                  <a:srgbClr val="CC0000"/>
                </a:solidFill>
              </a:rPr>
              <a:t> ? </a:t>
            </a:r>
          </a:p>
        </p:txBody>
      </p:sp>
      <p:sp>
        <p:nvSpPr>
          <p:cNvPr id="12" name="WordArt 68">
            <a:extLst>
              <a:ext uri="{FF2B5EF4-FFF2-40B4-BE49-F238E27FC236}">
                <a16:creationId xmlns:a16="http://schemas.microsoft.com/office/drawing/2014/main" id="{4E804654-426D-97E4-4DD8-E0BB5767DCFF}"/>
              </a:ext>
            </a:extLst>
          </p:cNvPr>
          <p:cNvSpPr>
            <a:spLocks noChangeArrowheads="1" noChangeShapeType="1" noTextEdit="1"/>
          </p:cNvSpPr>
          <p:nvPr/>
        </p:nvSpPr>
        <p:spPr bwMode="auto">
          <a:xfrm>
            <a:off x="128336" y="81380"/>
            <a:ext cx="11806989" cy="492125"/>
          </a:xfrm>
          <a:prstGeom prst="rect">
            <a:avLst/>
          </a:prstGeom>
        </p:spPr>
        <p:txBody>
          <a:bodyPr wrap="none" fromWordArt="1">
            <a:prstTxWarp prst="textPlain">
              <a:avLst>
                <a:gd name="adj" fmla="val 50000"/>
              </a:avLst>
            </a:prstTxWarp>
          </a:bodyPr>
          <a:lstStyle/>
          <a:p>
            <a:pPr algn="ctr"/>
            <a:r>
              <a:rPr lang="vi-VN" sz="2000" b="1" kern="10" dirty="0">
                <a:ln w="19050">
                  <a:solidFill>
                    <a:srgbClr val="800000"/>
                  </a:solidFill>
                  <a:round/>
                  <a:headEnd/>
                  <a:tailEnd/>
                </a:ln>
                <a:solidFill>
                  <a:srgbClr val="FF66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BÀI </a:t>
            </a:r>
            <a:r>
              <a:rPr lang="en-US" sz="2000" b="1" kern="10" dirty="0">
                <a:ln w="19050">
                  <a:solidFill>
                    <a:srgbClr val="800000"/>
                  </a:solidFill>
                  <a:round/>
                  <a:headEnd/>
                  <a:tailEnd/>
                </a:ln>
                <a:solidFill>
                  <a:srgbClr val="FF66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21</a:t>
            </a:r>
            <a:r>
              <a:rPr lang="vi-VN" sz="2000" b="1" kern="10" dirty="0">
                <a:ln w="19050">
                  <a:solidFill>
                    <a:srgbClr val="800000"/>
                  </a:solidFill>
                  <a:round/>
                  <a:headEnd/>
                  <a:tailEnd/>
                </a:ln>
                <a:solidFill>
                  <a:srgbClr val="FF66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 </a:t>
            </a:r>
            <a:r>
              <a:rPr lang="en-US" sz="2000" b="1" kern="10" dirty="0">
                <a:ln w="19050">
                  <a:solidFill>
                    <a:srgbClr val="800000"/>
                  </a:solidFill>
                  <a:round/>
                  <a:headEnd/>
                  <a:tailEnd/>
                </a:ln>
                <a:solidFill>
                  <a:srgbClr val="FF66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TRAO ĐỔI CHẤT, </a:t>
            </a:r>
            <a:r>
              <a:rPr lang="vi-VN" sz="2000" b="1" kern="10" dirty="0">
                <a:ln w="19050">
                  <a:solidFill>
                    <a:srgbClr val="800000"/>
                  </a:solidFill>
                  <a:round/>
                  <a:headEnd/>
                  <a:tailEnd/>
                </a:ln>
                <a:solidFill>
                  <a:srgbClr val="FF66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SINH TRƯỞNG VÀ SINH SẢN Ở VI SINH VẬT</a:t>
            </a:r>
          </a:p>
        </p:txBody>
      </p:sp>
    </p:spTree>
    <p:extLst>
      <p:ext uri="{BB962C8B-B14F-4D97-AF65-F5344CB8AC3E}">
        <p14:creationId xmlns:p14="http://schemas.microsoft.com/office/powerpoint/2010/main" val="14261872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1513"/>
                                        </p:tgtEl>
                                        <p:attrNameLst>
                                          <p:attrName>style.visibility</p:attrName>
                                        </p:attrNameLst>
                                      </p:cBhvr>
                                      <p:to>
                                        <p:strVal val="visible"/>
                                      </p:to>
                                    </p:set>
                                    <p:animEffect transition="in" filter="blinds(horizontal)">
                                      <p:cBhvr>
                                        <p:cTn id="7" dur="500"/>
                                        <p:tgtEl>
                                          <p:spTgt spid="21513"/>
                                        </p:tgtEl>
                                      </p:cBhvr>
                                    </p:animEffect>
                                  </p:childTnLst>
                                </p:cTn>
                              </p:par>
                              <p:par>
                                <p:cTn id="8" presetID="23" presetClass="entr" presetSubtype="16" fill="hold" grpId="0" nodeType="withEffect">
                                  <p:stCondLst>
                                    <p:cond delay="0"/>
                                  </p:stCondLst>
                                  <p:childTnLst>
                                    <p:set>
                                      <p:cBhvr>
                                        <p:cTn id="9" dur="1" fill="hold">
                                          <p:stCondLst>
                                            <p:cond delay="0"/>
                                          </p:stCondLst>
                                        </p:cTn>
                                        <p:tgtEl>
                                          <p:spTgt spid="21519"/>
                                        </p:tgtEl>
                                        <p:attrNameLst>
                                          <p:attrName>style.visibility</p:attrName>
                                        </p:attrNameLst>
                                      </p:cBhvr>
                                      <p:to>
                                        <p:strVal val="visible"/>
                                      </p:to>
                                    </p:set>
                                    <p:anim calcmode="lin" valueType="num">
                                      <p:cBhvr>
                                        <p:cTn id="10" dur="500" fill="hold"/>
                                        <p:tgtEl>
                                          <p:spTgt spid="21519"/>
                                        </p:tgtEl>
                                        <p:attrNameLst>
                                          <p:attrName>ppt_w</p:attrName>
                                        </p:attrNameLst>
                                      </p:cBhvr>
                                      <p:tavLst>
                                        <p:tav tm="0">
                                          <p:val>
                                            <p:fltVal val="0"/>
                                          </p:val>
                                        </p:tav>
                                        <p:tav tm="100000">
                                          <p:val>
                                            <p:strVal val="#ppt_w"/>
                                          </p:val>
                                        </p:tav>
                                      </p:tavLst>
                                    </p:anim>
                                    <p:anim calcmode="lin" valueType="num">
                                      <p:cBhvr>
                                        <p:cTn id="11" dur="500" fill="hold"/>
                                        <p:tgtEl>
                                          <p:spTgt spid="21519"/>
                                        </p:tgtEl>
                                        <p:attrNameLst>
                                          <p:attrName>ppt_h</p:attrName>
                                        </p:attrNameLst>
                                      </p:cBhvr>
                                      <p:tavLst>
                                        <p:tav tm="0">
                                          <p:val>
                                            <p:fltVal val="0"/>
                                          </p:val>
                                        </p:tav>
                                        <p:tav tm="100000">
                                          <p:val>
                                            <p:strVal val="#ppt_h"/>
                                          </p:val>
                                        </p:tav>
                                      </p:tavLst>
                                    </p:anim>
                                  </p:childTnLst>
                                </p:cTn>
                              </p:par>
                              <p:par>
                                <p:cTn id="12" presetID="3" presetClass="entr" presetSubtype="10" fill="hold" grpId="0" nodeType="withEffect">
                                  <p:stCondLst>
                                    <p:cond delay="0"/>
                                  </p:stCondLst>
                                  <p:childTnLst>
                                    <p:set>
                                      <p:cBhvr>
                                        <p:cTn id="13" dur="1" fill="hold">
                                          <p:stCondLst>
                                            <p:cond delay="0"/>
                                          </p:stCondLst>
                                        </p:cTn>
                                        <p:tgtEl>
                                          <p:spTgt spid="21518"/>
                                        </p:tgtEl>
                                        <p:attrNameLst>
                                          <p:attrName>style.visibility</p:attrName>
                                        </p:attrNameLst>
                                      </p:cBhvr>
                                      <p:to>
                                        <p:strVal val="visible"/>
                                      </p:to>
                                    </p:set>
                                    <p:animEffect transition="in" filter="blinds(horizontal)">
                                      <p:cBhvr>
                                        <p:cTn id="14" dur="500"/>
                                        <p:tgtEl>
                                          <p:spTgt spid="21518"/>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21511"/>
                                        </p:tgtEl>
                                        <p:attrNameLst>
                                          <p:attrName>style.visibility</p:attrName>
                                        </p:attrNameLst>
                                      </p:cBhvr>
                                      <p:to>
                                        <p:strVal val="visible"/>
                                      </p:to>
                                    </p:set>
                                    <p:anim calcmode="discrete" valueType="clr">
                                      <p:cBhvr override="childStyle">
                                        <p:cTn id="19" dur="80"/>
                                        <p:tgtEl>
                                          <p:spTgt spid="21511"/>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21511"/>
                                        </p:tgtEl>
                                        <p:attrNameLst>
                                          <p:attrName>fillcolor</p:attrName>
                                        </p:attrNameLst>
                                      </p:cBhvr>
                                      <p:tavLst>
                                        <p:tav tm="0">
                                          <p:val>
                                            <p:clrVal>
                                              <a:schemeClr val="accent2"/>
                                            </p:clrVal>
                                          </p:val>
                                        </p:tav>
                                        <p:tav tm="50000">
                                          <p:val>
                                            <p:clrVal>
                                              <a:schemeClr val="hlink"/>
                                            </p:clrVal>
                                          </p:val>
                                        </p:tav>
                                      </p:tavLst>
                                    </p:anim>
                                    <p:set>
                                      <p:cBhvr>
                                        <p:cTn id="21" dur="80"/>
                                        <p:tgtEl>
                                          <p:spTgt spid="215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1" grpId="0"/>
      <p:bldP spid="21513" grpId="0"/>
      <p:bldP spid="21518" grpId="0" animBg="1"/>
      <p:bldP spid="215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4">
            <a:extLst>
              <a:ext uri="{FF2B5EF4-FFF2-40B4-BE49-F238E27FC236}">
                <a16:creationId xmlns:a16="http://schemas.microsoft.com/office/drawing/2014/main" id="{B2F54B7B-3BE5-9214-262C-4AD9D7FEBF0D}"/>
              </a:ext>
            </a:extLst>
          </p:cNvPr>
          <p:cNvSpPr>
            <a:spLocks noChangeArrowheads="1"/>
          </p:cNvSpPr>
          <p:nvPr/>
        </p:nvSpPr>
        <p:spPr bwMode="auto">
          <a:xfrm flipV="1">
            <a:off x="1524000" y="6781800"/>
            <a:ext cx="9144000" cy="76200"/>
          </a:xfrm>
          <a:prstGeom prst="rect">
            <a:avLst/>
          </a:prstGeom>
          <a:solidFill>
            <a:srgbClr val="FF0000"/>
          </a:solidFill>
          <a:ln w="9525">
            <a:solidFill>
              <a:srgbClr val="003366"/>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16388" name="Text Box 5">
            <a:extLst>
              <a:ext uri="{FF2B5EF4-FFF2-40B4-BE49-F238E27FC236}">
                <a16:creationId xmlns:a16="http://schemas.microsoft.com/office/drawing/2014/main" id="{CA1E824B-C04F-F200-5C40-6948E0F342AD}"/>
              </a:ext>
            </a:extLst>
          </p:cNvPr>
          <p:cNvSpPr txBox="1">
            <a:spLocks noChangeArrowheads="1"/>
          </p:cNvSpPr>
          <p:nvPr/>
        </p:nvSpPr>
        <p:spPr bwMode="auto">
          <a:xfrm>
            <a:off x="252663" y="677781"/>
            <a:ext cx="11682661"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vi-VN" sz="2600" b="1" dirty="0">
                <a:solidFill>
                  <a:srgbClr val="CC0000"/>
                </a:solidFill>
              </a:rPr>
              <a:t>I. QUÁ TRÌNH TỔNG HỢP VÀ PHÂN GIẢI CÁC CHẤT Ở VI SINH VẬT </a:t>
            </a:r>
          </a:p>
        </p:txBody>
      </p:sp>
      <p:sp>
        <p:nvSpPr>
          <p:cNvPr id="21513" name="Rectangle 9">
            <a:extLst>
              <a:ext uri="{FF2B5EF4-FFF2-40B4-BE49-F238E27FC236}">
                <a16:creationId xmlns:a16="http://schemas.microsoft.com/office/drawing/2014/main" id="{08EB0A42-5E75-36DB-1919-6B2E2A46D041}"/>
              </a:ext>
            </a:extLst>
          </p:cNvPr>
          <p:cNvSpPr>
            <a:spLocks noChangeArrowheads="1"/>
          </p:cNvSpPr>
          <p:nvPr/>
        </p:nvSpPr>
        <p:spPr bwMode="auto">
          <a:xfrm>
            <a:off x="252665" y="1203159"/>
            <a:ext cx="3470822"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sz="2600" b="1" dirty="0">
                <a:solidFill>
                  <a:srgbClr val="FF0000"/>
                </a:solidFill>
              </a:rPr>
              <a:t>2. </a:t>
            </a:r>
            <a:r>
              <a:rPr lang="en-US" altLang="vi-VN" sz="2600" b="1" dirty="0" err="1">
                <a:solidFill>
                  <a:srgbClr val="FF0000"/>
                </a:solidFill>
              </a:rPr>
              <a:t>Phân</a:t>
            </a:r>
            <a:r>
              <a:rPr lang="en-US" altLang="vi-VN" sz="2600" b="1" dirty="0">
                <a:solidFill>
                  <a:srgbClr val="FF0000"/>
                </a:solidFill>
              </a:rPr>
              <a:t> </a:t>
            </a:r>
            <a:r>
              <a:rPr lang="en-US" altLang="vi-VN" sz="2600" b="1" dirty="0" err="1">
                <a:solidFill>
                  <a:srgbClr val="FF0000"/>
                </a:solidFill>
              </a:rPr>
              <a:t>giải</a:t>
            </a:r>
            <a:r>
              <a:rPr lang="en-US" altLang="vi-VN" sz="2600" b="1" dirty="0">
                <a:solidFill>
                  <a:srgbClr val="FF0000"/>
                </a:solidFill>
              </a:rPr>
              <a:t> </a:t>
            </a:r>
            <a:r>
              <a:rPr lang="en-US" altLang="vi-VN" sz="2600" b="1" dirty="0" err="1">
                <a:solidFill>
                  <a:srgbClr val="FF0000"/>
                </a:solidFill>
              </a:rPr>
              <a:t>các</a:t>
            </a:r>
            <a:r>
              <a:rPr lang="en-US" altLang="vi-VN" sz="2600" b="1" dirty="0">
                <a:solidFill>
                  <a:srgbClr val="FF0000"/>
                </a:solidFill>
              </a:rPr>
              <a:t> </a:t>
            </a:r>
            <a:r>
              <a:rPr lang="en-US" altLang="vi-VN" sz="2600" b="1" dirty="0" err="1">
                <a:solidFill>
                  <a:srgbClr val="FF0000"/>
                </a:solidFill>
              </a:rPr>
              <a:t>chất</a:t>
            </a:r>
            <a:endParaRPr lang="en-US" altLang="vi-VN" sz="2600" b="1" dirty="0">
              <a:solidFill>
                <a:srgbClr val="FF0000"/>
              </a:solidFill>
            </a:endParaRPr>
          </a:p>
        </p:txBody>
      </p:sp>
      <p:sp>
        <p:nvSpPr>
          <p:cNvPr id="21518" name="AutoShape 14">
            <a:hlinkClick r:id="" action="ppaction://noaction" highlightClick="1"/>
            <a:extLst>
              <a:ext uri="{FF2B5EF4-FFF2-40B4-BE49-F238E27FC236}">
                <a16:creationId xmlns:a16="http://schemas.microsoft.com/office/drawing/2014/main" id="{4A6265DC-DDCF-7848-4988-9B761F418065}"/>
              </a:ext>
            </a:extLst>
          </p:cNvPr>
          <p:cNvSpPr>
            <a:spLocks noChangeArrowheads="1"/>
          </p:cNvSpPr>
          <p:nvPr/>
        </p:nvSpPr>
        <p:spPr bwMode="auto">
          <a:xfrm>
            <a:off x="1752600" y="5959475"/>
            <a:ext cx="533400" cy="685800"/>
          </a:xfrm>
          <a:prstGeom prst="actionButtonHelp">
            <a:avLst/>
          </a:prstGeom>
          <a:solidFill>
            <a:schemeClr val="bg1"/>
          </a:solidFill>
          <a:ln w="9525">
            <a:solidFill>
              <a:srgbClr val="000000"/>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21519" name="Text Box 15">
            <a:extLst>
              <a:ext uri="{FF2B5EF4-FFF2-40B4-BE49-F238E27FC236}">
                <a16:creationId xmlns:a16="http://schemas.microsoft.com/office/drawing/2014/main" id="{851F9C90-760B-EE07-0D92-6FA955681789}"/>
              </a:ext>
            </a:extLst>
          </p:cNvPr>
          <p:cNvSpPr txBox="1">
            <a:spLocks noChangeArrowheads="1"/>
          </p:cNvSpPr>
          <p:nvPr/>
        </p:nvSpPr>
        <p:spPr bwMode="auto">
          <a:xfrm>
            <a:off x="2438400" y="5883276"/>
            <a:ext cx="784860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vi-VN" sz="2600" b="1" dirty="0">
                <a:solidFill>
                  <a:srgbClr val="CC0000"/>
                </a:solidFill>
              </a:rPr>
              <a:t>    Quan </a:t>
            </a:r>
            <a:r>
              <a:rPr lang="en-US" altLang="vi-VN" sz="2600" b="1" dirty="0" err="1">
                <a:solidFill>
                  <a:srgbClr val="CC0000"/>
                </a:solidFill>
              </a:rPr>
              <a:t>sát</a:t>
            </a:r>
            <a:r>
              <a:rPr lang="en-US" altLang="vi-VN" sz="2600" b="1" dirty="0">
                <a:solidFill>
                  <a:srgbClr val="CC0000"/>
                </a:solidFill>
              </a:rPr>
              <a:t> </a:t>
            </a:r>
            <a:r>
              <a:rPr lang="en-US" altLang="vi-VN" sz="2600" b="1" dirty="0" err="1">
                <a:solidFill>
                  <a:srgbClr val="CC0000"/>
                </a:solidFill>
              </a:rPr>
              <a:t>các</a:t>
            </a:r>
            <a:r>
              <a:rPr lang="en-US" altLang="vi-VN" sz="2600" b="1" dirty="0">
                <a:solidFill>
                  <a:srgbClr val="CC0000"/>
                </a:solidFill>
              </a:rPr>
              <a:t> </a:t>
            </a:r>
            <a:r>
              <a:rPr lang="en-US" altLang="vi-VN" sz="2600" b="1" dirty="0" err="1">
                <a:solidFill>
                  <a:srgbClr val="CC0000"/>
                </a:solidFill>
              </a:rPr>
              <a:t>hình</a:t>
            </a:r>
            <a:r>
              <a:rPr lang="en-US" altLang="vi-VN" sz="2600" b="1" dirty="0">
                <a:solidFill>
                  <a:srgbClr val="CC0000"/>
                </a:solidFill>
              </a:rPr>
              <a:t> </a:t>
            </a:r>
            <a:r>
              <a:rPr lang="en-US" altLang="vi-VN" sz="2600" b="1" dirty="0" err="1">
                <a:solidFill>
                  <a:srgbClr val="CC0000"/>
                </a:solidFill>
              </a:rPr>
              <a:t>ảnh</a:t>
            </a:r>
            <a:r>
              <a:rPr lang="en-US" altLang="vi-VN" sz="2600" b="1" dirty="0">
                <a:solidFill>
                  <a:srgbClr val="CC0000"/>
                </a:solidFill>
              </a:rPr>
              <a:t> </a:t>
            </a:r>
            <a:r>
              <a:rPr lang="en-US" altLang="vi-VN" sz="2600" b="1" dirty="0" err="1">
                <a:solidFill>
                  <a:srgbClr val="CC0000"/>
                </a:solidFill>
              </a:rPr>
              <a:t>trên</a:t>
            </a:r>
            <a:r>
              <a:rPr lang="en-US" altLang="vi-VN" sz="2600" b="1" dirty="0">
                <a:solidFill>
                  <a:srgbClr val="CC0000"/>
                </a:solidFill>
              </a:rPr>
              <a:t>, </a:t>
            </a:r>
            <a:r>
              <a:rPr lang="en-US" altLang="vi-VN" sz="2600" b="1" dirty="0" err="1">
                <a:solidFill>
                  <a:srgbClr val="CC0000"/>
                </a:solidFill>
              </a:rPr>
              <a:t>cho</a:t>
            </a:r>
            <a:r>
              <a:rPr lang="en-US" altLang="vi-VN" sz="2600" b="1" dirty="0">
                <a:solidFill>
                  <a:srgbClr val="CC0000"/>
                </a:solidFill>
              </a:rPr>
              <a:t> </a:t>
            </a:r>
            <a:r>
              <a:rPr lang="en-US" altLang="vi-VN" sz="2600" b="1" dirty="0" err="1">
                <a:solidFill>
                  <a:srgbClr val="CC0000"/>
                </a:solidFill>
              </a:rPr>
              <a:t>biết</a:t>
            </a:r>
            <a:r>
              <a:rPr lang="en-US" altLang="vi-VN" sz="2600" b="1" dirty="0">
                <a:solidFill>
                  <a:srgbClr val="CC0000"/>
                </a:solidFill>
              </a:rPr>
              <a:t> </a:t>
            </a:r>
            <a:r>
              <a:rPr lang="en-US" altLang="vi-VN" sz="2600" b="1" dirty="0" err="1">
                <a:solidFill>
                  <a:srgbClr val="CC0000"/>
                </a:solidFill>
              </a:rPr>
              <a:t>sinh</a:t>
            </a:r>
            <a:r>
              <a:rPr lang="en-US" altLang="vi-VN" sz="2600" b="1" dirty="0">
                <a:solidFill>
                  <a:srgbClr val="CC0000"/>
                </a:solidFill>
              </a:rPr>
              <a:t> </a:t>
            </a:r>
            <a:r>
              <a:rPr lang="en-US" altLang="vi-VN" sz="2600" b="1" dirty="0" err="1">
                <a:solidFill>
                  <a:srgbClr val="CC0000"/>
                </a:solidFill>
              </a:rPr>
              <a:t>trưởng</a:t>
            </a:r>
            <a:r>
              <a:rPr lang="en-US" altLang="vi-VN" sz="2600" b="1" dirty="0">
                <a:solidFill>
                  <a:srgbClr val="CC0000"/>
                </a:solidFill>
              </a:rPr>
              <a:t> </a:t>
            </a:r>
            <a:r>
              <a:rPr lang="en-US" altLang="vi-VN" sz="2600" b="1" dirty="0" err="1">
                <a:solidFill>
                  <a:srgbClr val="CC0000"/>
                </a:solidFill>
              </a:rPr>
              <a:t>của</a:t>
            </a:r>
            <a:r>
              <a:rPr lang="en-US" altLang="vi-VN" sz="2600" b="1" dirty="0">
                <a:solidFill>
                  <a:srgbClr val="CC0000"/>
                </a:solidFill>
              </a:rPr>
              <a:t> vi </a:t>
            </a:r>
            <a:r>
              <a:rPr lang="en-US" altLang="vi-VN" sz="2600" b="1" dirty="0" err="1">
                <a:solidFill>
                  <a:srgbClr val="CC0000"/>
                </a:solidFill>
              </a:rPr>
              <a:t>sinh</a:t>
            </a:r>
            <a:r>
              <a:rPr lang="en-US" altLang="vi-VN" sz="2600" b="1" dirty="0">
                <a:solidFill>
                  <a:srgbClr val="CC0000"/>
                </a:solidFill>
              </a:rPr>
              <a:t> </a:t>
            </a:r>
            <a:r>
              <a:rPr lang="en-US" altLang="vi-VN" sz="2600" b="1" dirty="0" err="1">
                <a:solidFill>
                  <a:srgbClr val="CC0000"/>
                </a:solidFill>
              </a:rPr>
              <a:t>vật</a:t>
            </a:r>
            <a:r>
              <a:rPr lang="en-US" altLang="vi-VN" sz="2600" b="1" dirty="0">
                <a:solidFill>
                  <a:srgbClr val="CC0000"/>
                </a:solidFill>
              </a:rPr>
              <a:t> </a:t>
            </a:r>
            <a:r>
              <a:rPr lang="en-US" altLang="vi-VN" sz="2600" b="1" dirty="0" err="1">
                <a:solidFill>
                  <a:srgbClr val="CC0000"/>
                </a:solidFill>
              </a:rPr>
              <a:t>là</a:t>
            </a:r>
            <a:r>
              <a:rPr lang="en-US" altLang="vi-VN" sz="2600" b="1" dirty="0">
                <a:solidFill>
                  <a:srgbClr val="CC0000"/>
                </a:solidFill>
              </a:rPr>
              <a:t> </a:t>
            </a:r>
            <a:r>
              <a:rPr lang="en-US" altLang="vi-VN" sz="2600" b="1" dirty="0" err="1">
                <a:solidFill>
                  <a:srgbClr val="CC0000"/>
                </a:solidFill>
              </a:rPr>
              <a:t>gì</a:t>
            </a:r>
            <a:r>
              <a:rPr lang="en-US" altLang="vi-VN" sz="2600" b="1" dirty="0">
                <a:solidFill>
                  <a:srgbClr val="CC0000"/>
                </a:solidFill>
              </a:rPr>
              <a:t> ? </a:t>
            </a:r>
          </a:p>
        </p:txBody>
      </p:sp>
      <p:sp>
        <p:nvSpPr>
          <p:cNvPr id="12" name="WordArt 68">
            <a:extLst>
              <a:ext uri="{FF2B5EF4-FFF2-40B4-BE49-F238E27FC236}">
                <a16:creationId xmlns:a16="http://schemas.microsoft.com/office/drawing/2014/main" id="{4E804654-426D-97E4-4DD8-E0BB5767DCFF}"/>
              </a:ext>
            </a:extLst>
          </p:cNvPr>
          <p:cNvSpPr>
            <a:spLocks noChangeArrowheads="1" noChangeShapeType="1" noTextEdit="1"/>
          </p:cNvSpPr>
          <p:nvPr/>
        </p:nvSpPr>
        <p:spPr bwMode="auto">
          <a:xfrm>
            <a:off x="128336" y="81380"/>
            <a:ext cx="11806989" cy="492125"/>
          </a:xfrm>
          <a:prstGeom prst="rect">
            <a:avLst/>
          </a:prstGeom>
        </p:spPr>
        <p:txBody>
          <a:bodyPr wrap="none" fromWordArt="1">
            <a:prstTxWarp prst="textPlain">
              <a:avLst>
                <a:gd name="adj" fmla="val 50000"/>
              </a:avLst>
            </a:prstTxWarp>
          </a:bodyPr>
          <a:lstStyle/>
          <a:p>
            <a:pPr algn="ctr"/>
            <a:r>
              <a:rPr lang="vi-VN" sz="2000" b="1" kern="10" dirty="0">
                <a:ln w="19050">
                  <a:solidFill>
                    <a:srgbClr val="800000"/>
                  </a:solidFill>
                  <a:round/>
                  <a:headEnd/>
                  <a:tailEnd/>
                </a:ln>
                <a:solidFill>
                  <a:srgbClr val="FF66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BÀI </a:t>
            </a:r>
            <a:r>
              <a:rPr lang="en-US" sz="2000" b="1" kern="10" dirty="0">
                <a:ln w="19050">
                  <a:solidFill>
                    <a:srgbClr val="800000"/>
                  </a:solidFill>
                  <a:round/>
                  <a:headEnd/>
                  <a:tailEnd/>
                </a:ln>
                <a:solidFill>
                  <a:srgbClr val="FF66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21</a:t>
            </a:r>
            <a:r>
              <a:rPr lang="vi-VN" sz="2000" b="1" kern="10" dirty="0">
                <a:ln w="19050">
                  <a:solidFill>
                    <a:srgbClr val="800000"/>
                  </a:solidFill>
                  <a:round/>
                  <a:headEnd/>
                  <a:tailEnd/>
                </a:ln>
                <a:solidFill>
                  <a:srgbClr val="FF66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 </a:t>
            </a:r>
            <a:r>
              <a:rPr lang="en-US" sz="2000" b="1" kern="10" dirty="0">
                <a:ln w="19050">
                  <a:solidFill>
                    <a:srgbClr val="800000"/>
                  </a:solidFill>
                  <a:round/>
                  <a:headEnd/>
                  <a:tailEnd/>
                </a:ln>
                <a:solidFill>
                  <a:srgbClr val="FF66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TRAO ĐỔI CHẤT, </a:t>
            </a:r>
            <a:r>
              <a:rPr lang="vi-VN" sz="2000" b="1" kern="10" dirty="0">
                <a:ln w="19050">
                  <a:solidFill>
                    <a:srgbClr val="800000"/>
                  </a:solidFill>
                  <a:round/>
                  <a:headEnd/>
                  <a:tailEnd/>
                </a:ln>
                <a:solidFill>
                  <a:srgbClr val="FF66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SINH TRƯỞNG VÀ SINH SẢN Ở VI SINH VẬT</a:t>
            </a:r>
          </a:p>
        </p:txBody>
      </p:sp>
      <p:pic>
        <p:nvPicPr>
          <p:cNvPr id="2" name="Picture 1"/>
          <p:cNvPicPr>
            <a:picLocks noChangeAspect="1"/>
          </p:cNvPicPr>
          <p:nvPr/>
        </p:nvPicPr>
        <p:blipFill>
          <a:blip r:embed="rId2"/>
          <a:stretch>
            <a:fillRect/>
          </a:stretch>
        </p:blipFill>
        <p:spPr>
          <a:xfrm>
            <a:off x="589200" y="1832127"/>
            <a:ext cx="10344963" cy="1405408"/>
          </a:xfrm>
          <a:prstGeom prst="rect">
            <a:avLst/>
          </a:prstGeom>
        </p:spPr>
      </p:pic>
    </p:spTree>
    <p:extLst>
      <p:ext uri="{BB962C8B-B14F-4D97-AF65-F5344CB8AC3E}">
        <p14:creationId xmlns:p14="http://schemas.microsoft.com/office/powerpoint/2010/main" val="15843322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1513"/>
                                        </p:tgtEl>
                                        <p:attrNameLst>
                                          <p:attrName>style.visibility</p:attrName>
                                        </p:attrNameLst>
                                      </p:cBhvr>
                                      <p:to>
                                        <p:strVal val="visible"/>
                                      </p:to>
                                    </p:set>
                                    <p:animEffect transition="in" filter="blinds(horizontal)">
                                      <p:cBhvr>
                                        <p:cTn id="7" dur="500"/>
                                        <p:tgtEl>
                                          <p:spTgt spid="21513"/>
                                        </p:tgtEl>
                                      </p:cBhvr>
                                    </p:animEffect>
                                  </p:childTnLst>
                                </p:cTn>
                              </p:par>
                              <p:par>
                                <p:cTn id="8" presetID="23" presetClass="entr" presetSubtype="16" fill="hold" grpId="0" nodeType="withEffect">
                                  <p:stCondLst>
                                    <p:cond delay="0"/>
                                  </p:stCondLst>
                                  <p:childTnLst>
                                    <p:set>
                                      <p:cBhvr>
                                        <p:cTn id="9" dur="1" fill="hold">
                                          <p:stCondLst>
                                            <p:cond delay="0"/>
                                          </p:stCondLst>
                                        </p:cTn>
                                        <p:tgtEl>
                                          <p:spTgt spid="21519"/>
                                        </p:tgtEl>
                                        <p:attrNameLst>
                                          <p:attrName>style.visibility</p:attrName>
                                        </p:attrNameLst>
                                      </p:cBhvr>
                                      <p:to>
                                        <p:strVal val="visible"/>
                                      </p:to>
                                    </p:set>
                                    <p:anim calcmode="lin" valueType="num">
                                      <p:cBhvr>
                                        <p:cTn id="10" dur="500" fill="hold"/>
                                        <p:tgtEl>
                                          <p:spTgt spid="21519"/>
                                        </p:tgtEl>
                                        <p:attrNameLst>
                                          <p:attrName>ppt_w</p:attrName>
                                        </p:attrNameLst>
                                      </p:cBhvr>
                                      <p:tavLst>
                                        <p:tav tm="0">
                                          <p:val>
                                            <p:fltVal val="0"/>
                                          </p:val>
                                        </p:tav>
                                        <p:tav tm="100000">
                                          <p:val>
                                            <p:strVal val="#ppt_w"/>
                                          </p:val>
                                        </p:tav>
                                      </p:tavLst>
                                    </p:anim>
                                    <p:anim calcmode="lin" valueType="num">
                                      <p:cBhvr>
                                        <p:cTn id="11" dur="500" fill="hold"/>
                                        <p:tgtEl>
                                          <p:spTgt spid="21519"/>
                                        </p:tgtEl>
                                        <p:attrNameLst>
                                          <p:attrName>ppt_h</p:attrName>
                                        </p:attrNameLst>
                                      </p:cBhvr>
                                      <p:tavLst>
                                        <p:tav tm="0">
                                          <p:val>
                                            <p:fltVal val="0"/>
                                          </p:val>
                                        </p:tav>
                                        <p:tav tm="100000">
                                          <p:val>
                                            <p:strVal val="#ppt_h"/>
                                          </p:val>
                                        </p:tav>
                                      </p:tavLst>
                                    </p:anim>
                                  </p:childTnLst>
                                </p:cTn>
                              </p:par>
                              <p:par>
                                <p:cTn id="12" presetID="3" presetClass="entr" presetSubtype="10" fill="hold" grpId="0" nodeType="withEffect">
                                  <p:stCondLst>
                                    <p:cond delay="0"/>
                                  </p:stCondLst>
                                  <p:childTnLst>
                                    <p:set>
                                      <p:cBhvr>
                                        <p:cTn id="13" dur="1" fill="hold">
                                          <p:stCondLst>
                                            <p:cond delay="0"/>
                                          </p:stCondLst>
                                        </p:cTn>
                                        <p:tgtEl>
                                          <p:spTgt spid="21518"/>
                                        </p:tgtEl>
                                        <p:attrNameLst>
                                          <p:attrName>style.visibility</p:attrName>
                                        </p:attrNameLst>
                                      </p:cBhvr>
                                      <p:to>
                                        <p:strVal val="visible"/>
                                      </p:to>
                                    </p:set>
                                    <p:animEffect transition="in" filter="blinds(horizontal)">
                                      <p:cBhvr>
                                        <p:cTn id="14" dur="500"/>
                                        <p:tgtEl>
                                          <p:spTgt spid="215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3" grpId="0"/>
      <p:bldP spid="21518" grpId="0" animBg="1"/>
      <p:bldP spid="215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4">
            <a:extLst>
              <a:ext uri="{FF2B5EF4-FFF2-40B4-BE49-F238E27FC236}">
                <a16:creationId xmlns:a16="http://schemas.microsoft.com/office/drawing/2014/main" id="{B2F54B7B-3BE5-9214-262C-4AD9D7FEBF0D}"/>
              </a:ext>
            </a:extLst>
          </p:cNvPr>
          <p:cNvSpPr>
            <a:spLocks noChangeArrowheads="1"/>
          </p:cNvSpPr>
          <p:nvPr/>
        </p:nvSpPr>
        <p:spPr bwMode="auto">
          <a:xfrm flipV="1">
            <a:off x="1524000" y="6781800"/>
            <a:ext cx="9144000" cy="76200"/>
          </a:xfrm>
          <a:prstGeom prst="rect">
            <a:avLst/>
          </a:prstGeom>
          <a:solidFill>
            <a:srgbClr val="FF0000"/>
          </a:solidFill>
          <a:ln w="9525">
            <a:solidFill>
              <a:srgbClr val="003366"/>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16388" name="Text Box 5">
            <a:extLst>
              <a:ext uri="{FF2B5EF4-FFF2-40B4-BE49-F238E27FC236}">
                <a16:creationId xmlns:a16="http://schemas.microsoft.com/office/drawing/2014/main" id="{CA1E824B-C04F-F200-5C40-6948E0F342AD}"/>
              </a:ext>
            </a:extLst>
          </p:cNvPr>
          <p:cNvSpPr txBox="1">
            <a:spLocks noChangeArrowheads="1"/>
          </p:cNvSpPr>
          <p:nvPr/>
        </p:nvSpPr>
        <p:spPr bwMode="auto">
          <a:xfrm>
            <a:off x="252664" y="677781"/>
            <a:ext cx="58674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vi-VN" sz="2600" b="1" dirty="0">
                <a:solidFill>
                  <a:srgbClr val="CC0000"/>
                </a:solidFill>
              </a:rPr>
              <a:t>II. SINH TRƯỞNG CỦA VI SINH VẬT </a:t>
            </a:r>
          </a:p>
        </p:txBody>
      </p:sp>
      <p:sp>
        <p:nvSpPr>
          <p:cNvPr id="21511" name="Rectangle 7">
            <a:extLst>
              <a:ext uri="{FF2B5EF4-FFF2-40B4-BE49-F238E27FC236}">
                <a16:creationId xmlns:a16="http://schemas.microsoft.com/office/drawing/2014/main" id="{9609C767-55E2-EA1B-CA38-F7668926D0AC}"/>
              </a:ext>
            </a:extLst>
          </p:cNvPr>
          <p:cNvSpPr>
            <a:spLocks noChangeArrowheads="1"/>
          </p:cNvSpPr>
          <p:nvPr/>
        </p:nvSpPr>
        <p:spPr bwMode="auto">
          <a:xfrm>
            <a:off x="506663" y="1710240"/>
            <a:ext cx="951965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sz="2400" b="1" dirty="0">
                <a:solidFill>
                  <a:srgbClr val="FF0000"/>
                </a:solidFill>
                <a:sym typeface="Wingdings" panose="05000000000000000000" pitchFamily="2" charset="2"/>
              </a:rPr>
              <a:t></a:t>
            </a:r>
            <a:r>
              <a:rPr lang="en-US" altLang="vi-VN" sz="2400" b="1" dirty="0">
                <a:solidFill>
                  <a:srgbClr val="000C18"/>
                </a:solidFill>
              </a:rPr>
              <a:t> - </a:t>
            </a:r>
            <a:r>
              <a:rPr lang="en-US" sz="2400" dirty="0" err="1"/>
              <a:t>là</a:t>
            </a:r>
            <a:r>
              <a:rPr lang="en-US" sz="2400" dirty="0"/>
              <a:t> </a:t>
            </a:r>
            <a:r>
              <a:rPr lang="en-US" sz="2400" dirty="0" err="1"/>
              <a:t>sự</a:t>
            </a:r>
            <a:r>
              <a:rPr lang="en-US" sz="2400" dirty="0"/>
              <a:t> </a:t>
            </a:r>
            <a:r>
              <a:rPr lang="en-US" sz="2400" dirty="0" err="1"/>
              <a:t>tăng</a:t>
            </a:r>
            <a:r>
              <a:rPr lang="en-US" sz="2400" dirty="0"/>
              <a:t> </a:t>
            </a:r>
            <a:r>
              <a:rPr lang="en-US" sz="2400" dirty="0" err="1"/>
              <a:t>lên</a:t>
            </a:r>
            <a:r>
              <a:rPr lang="en-US" sz="2400" dirty="0"/>
              <a:t> </a:t>
            </a:r>
            <a:r>
              <a:rPr lang="en-US" sz="2400" dirty="0" err="1"/>
              <a:t>về</a:t>
            </a:r>
            <a:r>
              <a:rPr lang="en-US" sz="2400" dirty="0"/>
              <a:t> </a:t>
            </a:r>
            <a:r>
              <a:rPr lang="en-US" sz="2400" dirty="0" err="1"/>
              <a:t>số</a:t>
            </a:r>
            <a:r>
              <a:rPr lang="en-US" sz="2400" dirty="0"/>
              <a:t> </a:t>
            </a:r>
            <a:r>
              <a:rPr lang="en-US" sz="2400" dirty="0" err="1"/>
              <a:t>lượng</a:t>
            </a:r>
            <a:r>
              <a:rPr lang="en-US" sz="2400" dirty="0"/>
              <a:t> </a:t>
            </a:r>
            <a:r>
              <a:rPr lang="en-US" sz="2400" dirty="0" err="1"/>
              <a:t>tế</a:t>
            </a:r>
            <a:r>
              <a:rPr lang="en-US" sz="2400" dirty="0"/>
              <a:t> </a:t>
            </a:r>
            <a:r>
              <a:rPr lang="en-US" sz="2400" dirty="0" err="1"/>
              <a:t>bào</a:t>
            </a:r>
            <a:r>
              <a:rPr lang="en-US" sz="2400" dirty="0"/>
              <a:t> </a:t>
            </a:r>
            <a:r>
              <a:rPr lang="en-US" sz="2400" dirty="0" err="1"/>
              <a:t>của</a:t>
            </a:r>
            <a:r>
              <a:rPr lang="en-US" sz="2400" dirty="0"/>
              <a:t> </a:t>
            </a:r>
            <a:r>
              <a:rPr lang="en-US" sz="2400" dirty="0" err="1"/>
              <a:t>quần</a:t>
            </a:r>
            <a:r>
              <a:rPr lang="en-US" sz="2400" dirty="0"/>
              <a:t> </a:t>
            </a:r>
            <a:r>
              <a:rPr lang="en-US" sz="2400" dirty="0" err="1"/>
              <a:t>thể</a:t>
            </a:r>
            <a:r>
              <a:rPr lang="en-US" sz="2400" dirty="0"/>
              <a:t> vi </a:t>
            </a:r>
            <a:r>
              <a:rPr lang="en-US" sz="2400" dirty="0" err="1"/>
              <a:t>sinh</a:t>
            </a:r>
            <a:r>
              <a:rPr lang="en-US" sz="2400" dirty="0"/>
              <a:t> </a:t>
            </a:r>
            <a:r>
              <a:rPr lang="en-US" sz="2400" dirty="0" err="1"/>
              <a:t>vật</a:t>
            </a:r>
            <a:r>
              <a:rPr lang="en-US" sz="2400" dirty="0"/>
              <a:t> </a:t>
            </a:r>
            <a:r>
              <a:rPr lang="en-US" sz="2400" dirty="0" err="1"/>
              <a:t>thông</a:t>
            </a:r>
            <a:r>
              <a:rPr lang="en-US" sz="2400" dirty="0"/>
              <a:t> qua </a:t>
            </a:r>
            <a:r>
              <a:rPr lang="en-US" sz="2400" dirty="0" err="1"/>
              <a:t>quá</a:t>
            </a:r>
            <a:r>
              <a:rPr lang="en-US" sz="2400" dirty="0"/>
              <a:t> </a:t>
            </a:r>
            <a:r>
              <a:rPr lang="en-US" sz="2400" dirty="0" err="1"/>
              <a:t>trình</a:t>
            </a:r>
            <a:r>
              <a:rPr lang="en-US" sz="2400" dirty="0"/>
              <a:t> </a:t>
            </a:r>
            <a:r>
              <a:rPr lang="en-US" sz="2400" dirty="0" err="1"/>
              <a:t>sinh</a:t>
            </a:r>
            <a:r>
              <a:rPr lang="en-US" sz="2400" dirty="0"/>
              <a:t> </a:t>
            </a:r>
            <a:r>
              <a:rPr lang="en-US" sz="2400" dirty="0" err="1"/>
              <a:t>sản</a:t>
            </a:r>
            <a:endParaRPr lang="en-US" altLang="vi-VN" sz="2400" b="1" i="1" u="sng" dirty="0">
              <a:solidFill>
                <a:srgbClr val="0000CC"/>
              </a:solidFill>
            </a:endParaRPr>
          </a:p>
        </p:txBody>
      </p:sp>
      <p:sp>
        <p:nvSpPr>
          <p:cNvPr id="21513" name="Rectangle 9">
            <a:extLst>
              <a:ext uri="{FF2B5EF4-FFF2-40B4-BE49-F238E27FC236}">
                <a16:creationId xmlns:a16="http://schemas.microsoft.com/office/drawing/2014/main" id="{08EB0A42-5E75-36DB-1919-6B2E2A46D041}"/>
              </a:ext>
            </a:extLst>
          </p:cNvPr>
          <p:cNvSpPr>
            <a:spLocks noChangeArrowheads="1"/>
          </p:cNvSpPr>
          <p:nvPr/>
        </p:nvSpPr>
        <p:spPr bwMode="auto">
          <a:xfrm>
            <a:off x="252665" y="1203159"/>
            <a:ext cx="812113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sz="2600" b="1" dirty="0">
                <a:solidFill>
                  <a:srgbClr val="FF0000"/>
                </a:solidFill>
              </a:rPr>
              <a:t>1. </a:t>
            </a:r>
            <a:r>
              <a:rPr lang="en-US" altLang="vi-VN" sz="2600" b="1" dirty="0" err="1">
                <a:solidFill>
                  <a:srgbClr val="FF0000"/>
                </a:solidFill>
              </a:rPr>
              <a:t>Khái</a:t>
            </a:r>
            <a:r>
              <a:rPr lang="en-US" altLang="vi-VN" sz="2600" b="1" dirty="0">
                <a:solidFill>
                  <a:srgbClr val="FF0000"/>
                </a:solidFill>
              </a:rPr>
              <a:t> </a:t>
            </a:r>
            <a:r>
              <a:rPr lang="en-US" altLang="vi-VN" sz="2600" b="1" dirty="0" err="1">
                <a:solidFill>
                  <a:srgbClr val="FF0000"/>
                </a:solidFill>
              </a:rPr>
              <a:t>niệm</a:t>
            </a:r>
            <a:r>
              <a:rPr lang="en-US" altLang="vi-VN" sz="2600" b="1" dirty="0">
                <a:solidFill>
                  <a:srgbClr val="FF0000"/>
                </a:solidFill>
              </a:rPr>
              <a:t> </a:t>
            </a:r>
            <a:r>
              <a:rPr lang="en-US" altLang="vi-VN" sz="2600" b="1" dirty="0" err="1">
                <a:solidFill>
                  <a:srgbClr val="FF0000"/>
                </a:solidFill>
              </a:rPr>
              <a:t>sinh</a:t>
            </a:r>
            <a:r>
              <a:rPr lang="en-US" altLang="vi-VN" sz="2600" b="1" dirty="0">
                <a:solidFill>
                  <a:srgbClr val="FF0000"/>
                </a:solidFill>
              </a:rPr>
              <a:t> </a:t>
            </a:r>
            <a:r>
              <a:rPr lang="en-US" altLang="vi-VN" sz="2600" b="1" dirty="0" err="1">
                <a:solidFill>
                  <a:srgbClr val="FF0000"/>
                </a:solidFill>
              </a:rPr>
              <a:t>trưởng</a:t>
            </a:r>
            <a:r>
              <a:rPr lang="en-US" altLang="vi-VN" sz="2600" b="1" dirty="0">
                <a:solidFill>
                  <a:srgbClr val="FF0000"/>
                </a:solidFill>
              </a:rPr>
              <a:t> </a:t>
            </a:r>
            <a:r>
              <a:rPr lang="en-US" altLang="vi-VN" sz="2600" b="1" dirty="0" err="1">
                <a:solidFill>
                  <a:srgbClr val="FF0000"/>
                </a:solidFill>
              </a:rPr>
              <a:t>của</a:t>
            </a:r>
            <a:r>
              <a:rPr lang="en-US" altLang="vi-VN" sz="2600" b="1" dirty="0">
                <a:solidFill>
                  <a:srgbClr val="FF0000"/>
                </a:solidFill>
              </a:rPr>
              <a:t> </a:t>
            </a:r>
            <a:r>
              <a:rPr lang="en-US" altLang="vi-VN" sz="2600" b="1" dirty="0" err="1">
                <a:solidFill>
                  <a:srgbClr val="FF0000"/>
                </a:solidFill>
              </a:rPr>
              <a:t>quần</a:t>
            </a:r>
            <a:r>
              <a:rPr lang="en-US" altLang="vi-VN" sz="2600" b="1" dirty="0">
                <a:solidFill>
                  <a:srgbClr val="FF0000"/>
                </a:solidFill>
              </a:rPr>
              <a:t> </a:t>
            </a:r>
            <a:r>
              <a:rPr lang="en-US" altLang="vi-VN" sz="2600" b="1" dirty="0" err="1">
                <a:solidFill>
                  <a:srgbClr val="FF0000"/>
                </a:solidFill>
              </a:rPr>
              <a:t>thể</a:t>
            </a:r>
            <a:r>
              <a:rPr lang="en-US" altLang="vi-VN" sz="2600" b="1" dirty="0">
                <a:solidFill>
                  <a:srgbClr val="FF0000"/>
                </a:solidFill>
              </a:rPr>
              <a:t> vi </a:t>
            </a:r>
            <a:r>
              <a:rPr lang="en-US" altLang="vi-VN" sz="2600" b="1" dirty="0" err="1">
                <a:solidFill>
                  <a:srgbClr val="FF0000"/>
                </a:solidFill>
              </a:rPr>
              <a:t>sinh</a:t>
            </a:r>
            <a:r>
              <a:rPr lang="en-US" altLang="vi-VN" sz="2600" b="1" dirty="0">
                <a:solidFill>
                  <a:srgbClr val="FF0000"/>
                </a:solidFill>
              </a:rPr>
              <a:t> </a:t>
            </a:r>
            <a:r>
              <a:rPr lang="en-US" altLang="vi-VN" sz="2600" b="1" dirty="0" err="1">
                <a:solidFill>
                  <a:srgbClr val="FF0000"/>
                </a:solidFill>
              </a:rPr>
              <a:t>vật</a:t>
            </a:r>
            <a:r>
              <a:rPr lang="en-US" altLang="vi-VN" sz="2600" b="1" dirty="0">
                <a:solidFill>
                  <a:srgbClr val="FF0000"/>
                </a:solidFill>
              </a:rPr>
              <a:t> </a:t>
            </a:r>
          </a:p>
        </p:txBody>
      </p:sp>
      <p:sp>
        <p:nvSpPr>
          <p:cNvPr id="21518" name="AutoShape 14">
            <a:hlinkClick r:id="" action="ppaction://noaction" highlightClick="1"/>
            <a:extLst>
              <a:ext uri="{FF2B5EF4-FFF2-40B4-BE49-F238E27FC236}">
                <a16:creationId xmlns:a16="http://schemas.microsoft.com/office/drawing/2014/main" id="{4A6265DC-DDCF-7848-4988-9B761F418065}"/>
              </a:ext>
            </a:extLst>
          </p:cNvPr>
          <p:cNvSpPr>
            <a:spLocks noChangeArrowheads="1"/>
          </p:cNvSpPr>
          <p:nvPr/>
        </p:nvSpPr>
        <p:spPr bwMode="auto">
          <a:xfrm>
            <a:off x="1752600" y="5959475"/>
            <a:ext cx="533400" cy="685800"/>
          </a:xfrm>
          <a:prstGeom prst="actionButtonHelp">
            <a:avLst/>
          </a:prstGeom>
          <a:solidFill>
            <a:schemeClr val="bg1"/>
          </a:solidFill>
          <a:ln w="9525">
            <a:solidFill>
              <a:srgbClr val="000000"/>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21519" name="Text Box 15">
            <a:extLst>
              <a:ext uri="{FF2B5EF4-FFF2-40B4-BE49-F238E27FC236}">
                <a16:creationId xmlns:a16="http://schemas.microsoft.com/office/drawing/2014/main" id="{851F9C90-760B-EE07-0D92-6FA955681789}"/>
              </a:ext>
            </a:extLst>
          </p:cNvPr>
          <p:cNvSpPr txBox="1">
            <a:spLocks noChangeArrowheads="1"/>
          </p:cNvSpPr>
          <p:nvPr/>
        </p:nvSpPr>
        <p:spPr bwMode="auto">
          <a:xfrm>
            <a:off x="2438400" y="5883276"/>
            <a:ext cx="784860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vi-VN" sz="2600" b="1" dirty="0">
                <a:solidFill>
                  <a:srgbClr val="CC0000"/>
                </a:solidFill>
              </a:rPr>
              <a:t>    Quan </a:t>
            </a:r>
            <a:r>
              <a:rPr lang="en-US" altLang="vi-VN" sz="2600" b="1" dirty="0" err="1">
                <a:solidFill>
                  <a:srgbClr val="CC0000"/>
                </a:solidFill>
              </a:rPr>
              <a:t>sát</a:t>
            </a:r>
            <a:r>
              <a:rPr lang="en-US" altLang="vi-VN" sz="2600" b="1" dirty="0">
                <a:solidFill>
                  <a:srgbClr val="CC0000"/>
                </a:solidFill>
              </a:rPr>
              <a:t> </a:t>
            </a:r>
            <a:r>
              <a:rPr lang="en-US" altLang="vi-VN" sz="2600" b="1" dirty="0" err="1">
                <a:solidFill>
                  <a:srgbClr val="CC0000"/>
                </a:solidFill>
              </a:rPr>
              <a:t>các</a:t>
            </a:r>
            <a:r>
              <a:rPr lang="en-US" altLang="vi-VN" sz="2600" b="1" dirty="0">
                <a:solidFill>
                  <a:srgbClr val="CC0000"/>
                </a:solidFill>
              </a:rPr>
              <a:t> </a:t>
            </a:r>
            <a:r>
              <a:rPr lang="en-US" altLang="vi-VN" sz="2600" b="1" dirty="0" err="1">
                <a:solidFill>
                  <a:srgbClr val="CC0000"/>
                </a:solidFill>
              </a:rPr>
              <a:t>hình</a:t>
            </a:r>
            <a:r>
              <a:rPr lang="en-US" altLang="vi-VN" sz="2600" b="1" dirty="0">
                <a:solidFill>
                  <a:srgbClr val="CC0000"/>
                </a:solidFill>
              </a:rPr>
              <a:t> </a:t>
            </a:r>
            <a:r>
              <a:rPr lang="en-US" altLang="vi-VN" sz="2600" b="1" dirty="0" err="1">
                <a:solidFill>
                  <a:srgbClr val="CC0000"/>
                </a:solidFill>
              </a:rPr>
              <a:t>ảnh</a:t>
            </a:r>
            <a:r>
              <a:rPr lang="en-US" altLang="vi-VN" sz="2600" b="1" dirty="0">
                <a:solidFill>
                  <a:srgbClr val="CC0000"/>
                </a:solidFill>
              </a:rPr>
              <a:t> </a:t>
            </a:r>
            <a:r>
              <a:rPr lang="en-US" altLang="vi-VN" sz="2600" b="1" dirty="0" err="1">
                <a:solidFill>
                  <a:srgbClr val="CC0000"/>
                </a:solidFill>
              </a:rPr>
              <a:t>trên</a:t>
            </a:r>
            <a:r>
              <a:rPr lang="en-US" altLang="vi-VN" sz="2600" b="1" dirty="0">
                <a:solidFill>
                  <a:srgbClr val="CC0000"/>
                </a:solidFill>
              </a:rPr>
              <a:t>, </a:t>
            </a:r>
            <a:r>
              <a:rPr lang="en-US" altLang="vi-VN" sz="2600" b="1" dirty="0" err="1">
                <a:solidFill>
                  <a:srgbClr val="CC0000"/>
                </a:solidFill>
              </a:rPr>
              <a:t>cho</a:t>
            </a:r>
            <a:r>
              <a:rPr lang="en-US" altLang="vi-VN" sz="2600" b="1" dirty="0">
                <a:solidFill>
                  <a:srgbClr val="CC0000"/>
                </a:solidFill>
              </a:rPr>
              <a:t> </a:t>
            </a:r>
            <a:r>
              <a:rPr lang="en-US" altLang="vi-VN" sz="2600" b="1" dirty="0" err="1">
                <a:solidFill>
                  <a:srgbClr val="CC0000"/>
                </a:solidFill>
              </a:rPr>
              <a:t>biết</a:t>
            </a:r>
            <a:r>
              <a:rPr lang="en-US" altLang="vi-VN" sz="2600" b="1" dirty="0">
                <a:solidFill>
                  <a:srgbClr val="CC0000"/>
                </a:solidFill>
              </a:rPr>
              <a:t> </a:t>
            </a:r>
            <a:r>
              <a:rPr lang="en-US" altLang="vi-VN" sz="2600" b="1" dirty="0" err="1">
                <a:solidFill>
                  <a:srgbClr val="CC0000"/>
                </a:solidFill>
              </a:rPr>
              <a:t>sinh</a:t>
            </a:r>
            <a:r>
              <a:rPr lang="en-US" altLang="vi-VN" sz="2600" b="1" dirty="0">
                <a:solidFill>
                  <a:srgbClr val="CC0000"/>
                </a:solidFill>
              </a:rPr>
              <a:t> </a:t>
            </a:r>
            <a:r>
              <a:rPr lang="en-US" altLang="vi-VN" sz="2600" b="1" dirty="0" err="1">
                <a:solidFill>
                  <a:srgbClr val="CC0000"/>
                </a:solidFill>
              </a:rPr>
              <a:t>trưởng</a:t>
            </a:r>
            <a:r>
              <a:rPr lang="en-US" altLang="vi-VN" sz="2600" b="1" dirty="0">
                <a:solidFill>
                  <a:srgbClr val="CC0000"/>
                </a:solidFill>
              </a:rPr>
              <a:t> </a:t>
            </a:r>
            <a:r>
              <a:rPr lang="en-US" altLang="vi-VN" sz="2600" b="1" dirty="0" err="1">
                <a:solidFill>
                  <a:srgbClr val="CC0000"/>
                </a:solidFill>
              </a:rPr>
              <a:t>của</a:t>
            </a:r>
            <a:r>
              <a:rPr lang="en-US" altLang="vi-VN" sz="2600" b="1" dirty="0">
                <a:solidFill>
                  <a:srgbClr val="CC0000"/>
                </a:solidFill>
              </a:rPr>
              <a:t> vi </a:t>
            </a:r>
            <a:r>
              <a:rPr lang="en-US" altLang="vi-VN" sz="2600" b="1" dirty="0" err="1">
                <a:solidFill>
                  <a:srgbClr val="CC0000"/>
                </a:solidFill>
              </a:rPr>
              <a:t>sinh</a:t>
            </a:r>
            <a:r>
              <a:rPr lang="en-US" altLang="vi-VN" sz="2600" b="1" dirty="0">
                <a:solidFill>
                  <a:srgbClr val="CC0000"/>
                </a:solidFill>
              </a:rPr>
              <a:t> </a:t>
            </a:r>
            <a:r>
              <a:rPr lang="en-US" altLang="vi-VN" sz="2600" b="1" dirty="0" err="1">
                <a:solidFill>
                  <a:srgbClr val="CC0000"/>
                </a:solidFill>
              </a:rPr>
              <a:t>vật</a:t>
            </a:r>
            <a:r>
              <a:rPr lang="en-US" altLang="vi-VN" sz="2600" b="1" dirty="0">
                <a:solidFill>
                  <a:srgbClr val="CC0000"/>
                </a:solidFill>
              </a:rPr>
              <a:t> </a:t>
            </a:r>
            <a:r>
              <a:rPr lang="en-US" altLang="vi-VN" sz="2600" b="1" dirty="0" err="1">
                <a:solidFill>
                  <a:srgbClr val="CC0000"/>
                </a:solidFill>
              </a:rPr>
              <a:t>là</a:t>
            </a:r>
            <a:r>
              <a:rPr lang="en-US" altLang="vi-VN" sz="2600" b="1" dirty="0">
                <a:solidFill>
                  <a:srgbClr val="CC0000"/>
                </a:solidFill>
              </a:rPr>
              <a:t> </a:t>
            </a:r>
            <a:r>
              <a:rPr lang="en-US" altLang="vi-VN" sz="2600" b="1" dirty="0" err="1">
                <a:solidFill>
                  <a:srgbClr val="CC0000"/>
                </a:solidFill>
              </a:rPr>
              <a:t>gì</a:t>
            </a:r>
            <a:r>
              <a:rPr lang="en-US" altLang="vi-VN" sz="2600" b="1" dirty="0">
                <a:solidFill>
                  <a:srgbClr val="CC0000"/>
                </a:solidFill>
              </a:rPr>
              <a:t> ? </a:t>
            </a:r>
          </a:p>
        </p:txBody>
      </p:sp>
      <p:sp>
        <p:nvSpPr>
          <p:cNvPr id="12" name="WordArt 68">
            <a:extLst>
              <a:ext uri="{FF2B5EF4-FFF2-40B4-BE49-F238E27FC236}">
                <a16:creationId xmlns:a16="http://schemas.microsoft.com/office/drawing/2014/main" id="{4E804654-426D-97E4-4DD8-E0BB5767DCFF}"/>
              </a:ext>
            </a:extLst>
          </p:cNvPr>
          <p:cNvSpPr>
            <a:spLocks noChangeArrowheads="1" noChangeShapeType="1" noTextEdit="1"/>
          </p:cNvSpPr>
          <p:nvPr/>
        </p:nvSpPr>
        <p:spPr bwMode="auto">
          <a:xfrm>
            <a:off x="128336" y="81380"/>
            <a:ext cx="11806989" cy="492125"/>
          </a:xfrm>
          <a:prstGeom prst="rect">
            <a:avLst/>
          </a:prstGeom>
        </p:spPr>
        <p:txBody>
          <a:bodyPr wrap="none" fromWordArt="1">
            <a:prstTxWarp prst="textPlain">
              <a:avLst>
                <a:gd name="adj" fmla="val 50000"/>
              </a:avLst>
            </a:prstTxWarp>
          </a:bodyPr>
          <a:lstStyle/>
          <a:p>
            <a:pPr algn="ctr"/>
            <a:r>
              <a:rPr lang="vi-VN" sz="2000" b="1" kern="10" dirty="0">
                <a:ln w="19050">
                  <a:solidFill>
                    <a:srgbClr val="800000"/>
                  </a:solidFill>
                  <a:round/>
                  <a:headEnd/>
                  <a:tailEnd/>
                </a:ln>
                <a:solidFill>
                  <a:srgbClr val="FF66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BÀI </a:t>
            </a:r>
            <a:r>
              <a:rPr lang="en-US" sz="2000" b="1" kern="10" dirty="0">
                <a:ln w="19050">
                  <a:solidFill>
                    <a:srgbClr val="800000"/>
                  </a:solidFill>
                  <a:round/>
                  <a:headEnd/>
                  <a:tailEnd/>
                </a:ln>
                <a:solidFill>
                  <a:srgbClr val="FF66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21</a:t>
            </a:r>
            <a:r>
              <a:rPr lang="vi-VN" sz="2000" b="1" kern="10" dirty="0">
                <a:ln w="19050">
                  <a:solidFill>
                    <a:srgbClr val="800000"/>
                  </a:solidFill>
                  <a:round/>
                  <a:headEnd/>
                  <a:tailEnd/>
                </a:ln>
                <a:solidFill>
                  <a:srgbClr val="FF66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 </a:t>
            </a:r>
            <a:r>
              <a:rPr lang="en-US" sz="2000" b="1" kern="10" dirty="0">
                <a:ln w="19050">
                  <a:solidFill>
                    <a:srgbClr val="800000"/>
                  </a:solidFill>
                  <a:round/>
                  <a:headEnd/>
                  <a:tailEnd/>
                </a:ln>
                <a:solidFill>
                  <a:srgbClr val="FF66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TRAO ĐỔI CHẤT,</a:t>
            </a:r>
            <a:r>
              <a:rPr lang="vi-VN" sz="2000" b="1" kern="10" dirty="0">
                <a:ln w="19050">
                  <a:solidFill>
                    <a:srgbClr val="800000"/>
                  </a:solidFill>
                  <a:round/>
                  <a:headEnd/>
                  <a:tailEnd/>
                </a:ln>
                <a:solidFill>
                  <a:srgbClr val="FF66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 SINH TRƯỞNG VÀ SINH SẢN Ở VI SINH VẬT</a:t>
            </a:r>
          </a:p>
        </p:txBody>
      </p:sp>
      <p:pic>
        <p:nvPicPr>
          <p:cNvPr id="6" name="Picture 5">
            <a:extLst>
              <a:ext uri="{FF2B5EF4-FFF2-40B4-BE49-F238E27FC236}">
                <a16:creationId xmlns:a16="http://schemas.microsoft.com/office/drawing/2014/main" id="{69558A5E-AD21-D57C-85FA-3E61FA727FF5}"/>
              </a:ext>
            </a:extLst>
          </p:cNvPr>
          <p:cNvPicPr>
            <a:picLocks noChangeAspect="1"/>
          </p:cNvPicPr>
          <p:nvPr/>
        </p:nvPicPr>
        <p:blipFill>
          <a:blip r:embed="rId2"/>
          <a:stretch>
            <a:fillRect/>
          </a:stretch>
        </p:blipFill>
        <p:spPr>
          <a:xfrm>
            <a:off x="7445041" y="2739360"/>
            <a:ext cx="2581275" cy="2314575"/>
          </a:xfrm>
          <a:prstGeom prst="rect">
            <a:avLst/>
          </a:prstGeom>
        </p:spPr>
      </p:pic>
      <p:pic>
        <p:nvPicPr>
          <p:cNvPr id="7" name="Picture 6">
            <a:extLst>
              <a:ext uri="{FF2B5EF4-FFF2-40B4-BE49-F238E27FC236}">
                <a16:creationId xmlns:a16="http://schemas.microsoft.com/office/drawing/2014/main" id="{44361B25-7870-640C-3DDA-908E29EFC1C3}"/>
              </a:ext>
            </a:extLst>
          </p:cNvPr>
          <p:cNvPicPr>
            <a:picLocks noChangeAspect="1"/>
          </p:cNvPicPr>
          <p:nvPr/>
        </p:nvPicPr>
        <p:blipFill>
          <a:blip r:embed="rId3"/>
          <a:stretch>
            <a:fillRect/>
          </a:stretch>
        </p:blipFill>
        <p:spPr>
          <a:xfrm>
            <a:off x="68680" y="2541237"/>
            <a:ext cx="7296150" cy="3286125"/>
          </a:xfrm>
          <a:prstGeom prst="rect">
            <a:avLst/>
          </a:prstGeom>
        </p:spPr>
      </p:pic>
    </p:spTree>
    <p:extLst>
      <p:ext uri="{BB962C8B-B14F-4D97-AF65-F5344CB8AC3E}">
        <p14:creationId xmlns:p14="http://schemas.microsoft.com/office/powerpoint/2010/main" val="35332931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1513"/>
                                        </p:tgtEl>
                                        <p:attrNameLst>
                                          <p:attrName>style.visibility</p:attrName>
                                        </p:attrNameLst>
                                      </p:cBhvr>
                                      <p:to>
                                        <p:strVal val="visible"/>
                                      </p:to>
                                    </p:set>
                                    <p:animEffect transition="in" filter="blinds(horizontal)">
                                      <p:cBhvr>
                                        <p:cTn id="7" dur="500"/>
                                        <p:tgtEl>
                                          <p:spTgt spid="21513"/>
                                        </p:tgtEl>
                                      </p:cBhvr>
                                    </p:animEffect>
                                  </p:childTnLst>
                                </p:cTn>
                              </p:par>
                              <p:par>
                                <p:cTn id="8" presetID="23" presetClass="entr" presetSubtype="16" fill="hold" grpId="0" nodeType="withEffect">
                                  <p:stCondLst>
                                    <p:cond delay="0"/>
                                  </p:stCondLst>
                                  <p:childTnLst>
                                    <p:set>
                                      <p:cBhvr>
                                        <p:cTn id="9" dur="1" fill="hold">
                                          <p:stCondLst>
                                            <p:cond delay="0"/>
                                          </p:stCondLst>
                                        </p:cTn>
                                        <p:tgtEl>
                                          <p:spTgt spid="21519"/>
                                        </p:tgtEl>
                                        <p:attrNameLst>
                                          <p:attrName>style.visibility</p:attrName>
                                        </p:attrNameLst>
                                      </p:cBhvr>
                                      <p:to>
                                        <p:strVal val="visible"/>
                                      </p:to>
                                    </p:set>
                                    <p:anim calcmode="lin" valueType="num">
                                      <p:cBhvr>
                                        <p:cTn id="10" dur="500" fill="hold"/>
                                        <p:tgtEl>
                                          <p:spTgt spid="21519"/>
                                        </p:tgtEl>
                                        <p:attrNameLst>
                                          <p:attrName>ppt_w</p:attrName>
                                        </p:attrNameLst>
                                      </p:cBhvr>
                                      <p:tavLst>
                                        <p:tav tm="0">
                                          <p:val>
                                            <p:fltVal val="0"/>
                                          </p:val>
                                        </p:tav>
                                        <p:tav tm="100000">
                                          <p:val>
                                            <p:strVal val="#ppt_w"/>
                                          </p:val>
                                        </p:tav>
                                      </p:tavLst>
                                    </p:anim>
                                    <p:anim calcmode="lin" valueType="num">
                                      <p:cBhvr>
                                        <p:cTn id="11" dur="500" fill="hold"/>
                                        <p:tgtEl>
                                          <p:spTgt spid="21519"/>
                                        </p:tgtEl>
                                        <p:attrNameLst>
                                          <p:attrName>ppt_h</p:attrName>
                                        </p:attrNameLst>
                                      </p:cBhvr>
                                      <p:tavLst>
                                        <p:tav tm="0">
                                          <p:val>
                                            <p:fltVal val="0"/>
                                          </p:val>
                                        </p:tav>
                                        <p:tav tm="100000">
                                          <p:val>
                                            <p:strVal val="#ppt_h"/>
                                          </p:val>
                                        </p:tav>
                                      </p:tavLst>
                                    </p:anim>
                                  </p:childTnLst>
                                </p:cTn>
                              </p:par>
                              <p:par>
                                <p:cTn id="12" presetID="3" presetClass="entr" presetSubtype="10" fill="hold" grpId="0" nodeType="withEffect">
                                  <p:stCondLst>
                                    <p:cond delay="0"/>
                                  </p:stCondLst>
                                  <p:childTnLst>
                                    <p:set>
                                      <p:cBhvr>
                                        <p:cTn id="13" dur="1" fill="hold">
                                          <p:stCondLst>
                                            <p:cond delay="0"/>
                                          </p:stCondLst>
                                        </p:cTn>
                                        <p:tgtEl>
                                          <p:spTgt spid="21518"/>
                                        </p:tgtEl>
                                        <p:attrNameLst>
                                          <p:attrName>style.visibility</p:attrName>
                                        </p:attrNameLst>
                                      </p:cBhvr>
                                      <p:to>
                                        <p:strVal val="visible"/>
                                      </p:to>
                                    </p:set>
                                    <p:animEffect transition="in" filter="blinds(horizontal)">
                                      <p:cBhvr>
                                        <p:cTn id="14" dur="500"/>
                                        <p:tgtEl>
                                          <p:spTgt spid="21518"/>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21511"/>
                                        </p:tgtEl>
                                        <p:attrNameLst>
                                          <p:attrName>style.visibility</p:attrName>
                                        </p:attrNameLst>
                                      </p:cBhvr>
                                      <p:to>
                                        <p:strVal val="visible"/>
                                      </p:to>
                                    </p:set>
                                    <p:anim calcmode="discrete" valueType="clr">
                                      <p:cBhvr override="childStyle">
                                        <p:cTn id="19" dur="80"/>
                                        <p:tgtEl>
                                          <p:spTgt spid="21511"/>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21511"/>
                                        </p:tgtEl>
                                        <p:attrNameLst>
                                          <p:attrName>fillcolor</p:attrName>
                                        </p:attrNameLst>
                                      </p:cBhvr>
                                      <p:tavLst>
                                        <p:tav tm="0">
                                          <p:val>
                                            <p:clrVal>
                                              <a:schemeClr val="accent2"/>
                                            </p:clrVal>
                                          </p:val>
                                        </p:tav>
                                        <p:tav tm="50000">
                                          <p:val>
                                            <p:clrVal>
                                              <a:schemeClr val="hlink"/>
                                            </p:clrVal>
                                          </p:val>
                                        </p:tav>
                                      </p:tavLst>
                                    </p:anim>
                                    <p:set>
                                      <p:cBhvr>
                                        <p:cTn id="21" dur="80"/>
                                        <p:tgtEl>
                                          <p:spTgt spid="215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1" grpId="0"/>
      <p:bldP spid="21513" grpId="0"/>
      <p:bldP spid="21518" grpId="0" animBg="1"/>
      <p:bldP spid="215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4">
            <a:extLst>
              <a:ext uri="{FF2B5EF4-FFF2-40B4-BE49-F238E27FC236}">
                <a16:creationId xmlns:a16="http://schemas.microsoft.com/office/drawing/2014/main" id="{B2F54B7B-3BE5-9214-262C-4AD9D7FEBF0D}"/>
              </a:ext>
            </a:extLst>
          </p:cNvPr>
          <p:cNvSpPr>
            <a:spLocks noChangeArrowheads="1"/>
          </p:cNvSpPr>
          <p:nvPr/>
        </p:nvSpPr>
        <p:spPr bwMode="auto">
          <a:xfrm flipV="1">
            <a:off x="1524000" y="6781800"/>
            <a:ext cx="9144000" cy="76200"/>
          </a:xfrm>
          <a:prstGeom prst="rect">
            <a:avLst/>
          </a:prstGeom>
          <a:solidFill>
            <a:srgbClr val="FF0000"/>
          </a:solidFill>
          <a:ln w="9525">
            <a:solidFill>
              <a:srgbClr val="003366"/>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16388" name="Text Box 5">
            <a:extLst>
              <a:ext uri="{FF2B5EF4-FFF2-40B4-BE49-F238E27FC236}">
                <a16:creationId xmlns:a16="http://schemas.microsoft.com/office/drawing/2014/main" id="{CA1E824B-C04F-F200-5C40-6948E0F342AD}"/>
              </a:ext>
            </a:extLst>
          </p:cNvPr>
          <p:cNvSpPr txBox="1">
            <a:spLocks noChangeArrowheads="1"/>
          </p:cNvSpPr>
          <p:nvPr/>
        </p:nvSpPr>
        <p:spPr bwMode="auto">
          <a:xfrm>
            <a:off x="252664" y="677781"/>
            <a:ext cx="58674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vi-VN" sz="2600" b="1" dirty="0">
                <a:solidFill>
                  <a:srgbClr val="CC0000"/>
                </a:solidFill>
              </a:rPr>
              <a:t>II. SINH TRƯỞNG CỦA VI SINH VẬT </a:t>
            </a:r>
          </a:p>
        </p:txBody>
      </p:sp>
      <p:sp>
        <p:nvSpPr>
          <p:cNvPr id="21511" name="Rectangle 7">
            <a:extLst>
              <a:ext uri="{FF2B5EF4-FFF2-40B4-BE49-F238E27FC236}">
                <a16:creationId xmlns:a16="http://schemas.microsoft.com/office/drawing/2014/main" id="{9609C767-55E2-EA1B-CA38-F7668926D0AC}"/>
              </a:ext>
            </a:extLst>
          </p:cNvPr>
          <p:cNvSpPr>
            <a:spLocks noChangeArrowheads="1"/>
          </p:cNvSpPr>
          <p:nvPr/>
        </p:nvSpPr>
        <p:spPr bwMode="auto">
          <a:xfrm>
            <a:off x="506663" y="1710240"/>
            <a:ext cx="951965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sz="2400" b="1" dirty="0">
                <a:solidFill>
                  <a:srgbClr val="FF0000"/>
                </a:solidFill>
                <a:sym typeface="Wingdings" panose="05000000000000000000" pitchFamily="2" charset="2"/>
              </a:rPr>
              <a:t></a:t>
            </a:r>
            <a:r>
              <a:rPr lang="en-US" altLang="vi-VN" sz="2400" b="1" dirty="0">
                <a:solidFill>
                  <a:srgbClr val="000C18"/>
                </a:solidFill>
              </a:rPr>
              <a:t> - </a:t>
            </a:r>
            <a:r>
              <a:rPr lang="en-US" sz="2400" dirty="0" err="1"/>
              <a:t>là</a:t>
            </a:r>
            <a:r>
              <a:rPr lang="en-US" sz="2400" dirty="0"/>
              <a:t> </a:t>
            </a:r>
            <a:r>
              <a:rPr lang="en-US" sz="2400" dirty="0" err="1"/>
              <a:t>sự</a:t>
            </a:r>
            <a:r>
              <a:rPr lang="en-US" sz="2400" dirty="0"/>
              <a:t> </a:t>
            </a:r>
            <a:r>
              <a:rPr lang="en-US" sz="2400" dirty="0" err="1"/>
              <a:t>tăng</a:t>
            </a:r>
            <a:r>
              <a:rPr lang="en-US" sz="2400" dirty="0"/>
              <a:t> </a:t>
            </a:r>
            <a:r>
              <a:rPr lang="en-US" sz="2400" dirty="0" err="1"/>
              <a:t>lên</a:t>
            </a:r>
            <a:r>
              <a:rPr lang="en-US" sz="2400" dirty="0"/>
              <a:t> </a:t>
            </a:r>
            <a:r>
              <a:rPr lang="en-US" sz="2400" dirty="0" err="1"/>
              <a:t>về</a:t>
            </a:r>
            <a:r>
              <a:rPr lang="en-US" sz="2400" dirty="0"/>
              <a:t> </a:t>
            </a:r>
            <a:r>
              <a:rPr lang="en-US" sz="2400" dirty="0" err="1"/>
              <a:t>số</a:t>
            </a:r>
            <a:r>
              <a:rPr lang="en-US" sz="2400" dirty="0"/>
              <a:t> </a:t>
            </a:r>
            <a:r>
              <a:rPr lang="en-US" sz="2400" dirty="0" err="1"/>
              <a:t>lượng</a:t>
            </a:r>
            <a:r>
              <a:rPr lang="en-US" sz="2400" dirty="0"/>
              <a:t> </a:t>
            </a:r>
            <a:r>
              <a:rPr lang="en-US" sz="2400" dirty="0" err="1"/>
              <a:t>tế</a:t>
            </a:r>
            <a:r>
              <a:rPr lang="en-US" sz="2400" dirty="0"/>
              <a:t> </a:t>
            </a:r>
            <a:r>
              <a:rPr lang="en-US" sz="2400" dirty="0" err="1"/>
              <a:t>bào</a:t>
            </a:r>
            <a:r>
              <a:rPr lang="en-US" sz="2400" dirty="0"/>
              <a:t> </a:t>
            </a:r>
            <a:r>
              <a:rPr lang="en-US" sz="2400" dirty="0" err="1"/>
              <a:t>của</a:t>
            </a:r>
            <a:r>
              <a:rPr lang="en-US" sz="2400" dirty="0"/>
              <a:t> </a:t>
            </a:r>
            <a:r>
              <a:rPr lang="en-US" sz="2400" dirty="0" err="1"/>
              <a:t>quần</a:t>
            </a:r>
            <a:r>
              <a:rPr lang="en-US" sz="2400" dirty="0"/>
              <a:t> </a:t>
            </a:r>
            <a:r>
              <a:rPr lang="en-US" sz="2400" dirty="0" err="1"/>
              <a:t>thể</a:t>
            </a:r>
            <a:r>
              <a:rPr lang="en-US" sz="2400" dirty="0"/>
              <a:t> vi </a:t>
            </a:r>
            <a:r>
              <a:rPr lang="en-US" sz="2400" dirty="0" err="1"/>
              <a:t>sinh</a:t>
            </a:r>
            <a:r>
              <a:rPr lang="en-US" sz="2400" dirty="0"/>
              <a:t> </a:t>
            </a:r>
            <a:r>
              <a:rPr lang="en-US" sz="2400" dirty="0" err="1"/>
              <a:t>vật</a:t>
            </a:r>
            <a:r>
              <a:rPr lang="en-US" sz="2400" dirty="0"/>
              <a:t> </a:t>
            </a:r>
            <a:r>
              <a:rPr lang="en-US" sz="2400" dirty="0" err="1"/>
              <a:t>thông</a:t>
            </a:r>
            <a:r>
              <a:rPr lang="en-US" sz="2400" dirty="0"/>
              <a:t> qua </a:t>
            </a:r>
            <a:r>
              <a:rPr lang="en-US" sz="2400" dirty="0" err="1"/>
              <a:t>quá</a:t>
            </a:r>
            <a:r>
              <a:rPr lang="en-US" sz="2400" dirty="0"/>
              <a:t> </a:t>
            </a:r>
            <a:r>
              <a:rPr lang="en-US" sz="2400" dirty="0" err="1"/>
              <a:t>trình</a:t>
            </a:r>
            <a:r>
              <a:rPr lang="en-US" sz="2400" dirty="0"/>
              <a:t> </a:t>
            </a:r>
            <a:r>
              <a:rPr lang="en-US" sz="2400" dirty="0" err="1"/>
              <a:t>sinh</a:t>
            </a:r>
            <a:r>
              <a:rPr lang="en-US" sz="2400" dirty="0"/>
              <a:t> </a:t>
            </a:r>
            <a:r>
              <a:rPr lang="en-US" sz="2400" dirty="0" err="1"/>
              <a:t>sản</a:t>
            </a:r>
            <a:endParaRPr lang="en-US" altLang="vi-VN" sz="2400" b="1" i="1" u="sng" dirty="0">
              <a:solidFill>
                <a:srgbClr val="0000CC"/>
              </a:solidFill>
            </a:endParaRPr>
          </a:p>
        </p:txBody>
      </p:sp>
      <p:sp>
        <p:nvSpPr>
          <p:cNvPr id="21513" name="Rectangle 9">
            <a:extLst>
              <a:ext uri="{FF2B5EF4-FFF2-40B4-BE49-F238E27FC236}">
                <a16:creationId xmlns:a16="http://schemas.microsoft.com/office/drawing/2014/main" id="{08EB0A42-5E75-36DB-1919-6B2E2A46D041}"/>
              </a:ext>
            </a:extLst>
          </p:cNvPr>
          <p:cNvSpPr>
            <a:spLocks noChangeArrowheads="1"/>
          </p:cNvSpPr>
          <p:nvPr/>
        </p:nvSpPr>
        <p:spPr bwMode="auto">
          <a:xfrm>
            <a:off x="252665" y="1203159"/>
            <a:ext cx="812113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sz="2600" b="1" dirty="0">
                <a:solidFill>
                  <a:srgbClr val="FF0000"/>
                </a:solidFill>
              </a:rPr>
              <a:t>1. </a:t>
            </a:r>
            <a:r>
              <a:rPr lang="en-US" altLang="vi-VN" sz="2600" b="1" dirty="0" err="1">
                <a:solidFill>
                  <a:srgbClr val="FF0000"/>
                </a:solidFill>
              </a:rPr>
              <a:t>Khái</a:t>
            </a:r>
            <a:r>
              <a:rPr lang="en-US" altLang="vi-VN" sz="2600" b="1" dirty="0">
                <a:solidFill>
                  <a:srgbClr val="FF0000"/>
                </a:solidFill>
              </a:rPr>
              <a:t> </a:t>
            </a:r>
            <a:r>
              <a:rPr lang="en-US" altLang="vi-VN" sz="2600" b="1" dirty="0" err="1">
                <a:solidFill>
                  <a:srgbClr val="FF0000"/>
                </a:solidFill>
              </a:rPr>
              <a:t>niệm</a:t>
            </a:r>
            <a:r>
              <a:rPr lang="en-US" altLang="vi-VN" sz="2600" b="1" dirty="0">
                <a:solidFill>
                  <a:srgbClr val="FF0000"/>
                </a:solidFill>
              </a:rPr>
              <a:t> </a:t>
            </a:r>
            <a:r>
              <a:rPr lang="en-US" altLang="vi-VN" sz="2600" b="1" dirty="0" err="1">
                <a:solidFill>
                  <a:srgbClr val="FF0000"/>
                </a:solidFill>
              </a:rPr>
              <a:t>sinh</a:t>
            </a:r>
            <a:r>
              <a:rPr lang="en-US" altLang="vi-VN" sz="2600" b="1" dirty="0">
                <a:solidFill>
                  <a:srgbClr val="FF0000"/>
                </a:solidFill>
              </a:rPr>
              <a:t> </a:t>
            </a:r>
            <a:r>
              <a:rPr lang="en-US" altLang="vi-VN" sz="2600" b="1" dirty="0" err="1">
                <a:solidFill>
                  <a:srgbClr val="FF0000"/>
                </a:solidFill>
              </a:rPr>
              <a:t>trưởng</a:t>
            </a:r>
            <a:r>
              <a:rPr lang="en-US" altLang="vi-VN" sz="2600" b="1" dirty="0">
                <a:solidFill>
                  <a:srgbClr val="FF0000"/>
                </a:solidFill>
              </a:rPr>
              <a:t> </a:t>
            </a:r>
            <a:r>
              <a:rPr lang="en-US" altLang="vi-VN" sz="2600" b="1" dirty="0" err="1">
                <a:solidFill>
                  <a:srgbClr val="FF0000"/>
                </a:solidFill>
              </a:rPr>
              <a:t>của</a:t>
            </a:r>
            <a:r>
              <a:rPr lang="en-US" altLang="vi-VN" sz="2600" b="1" dirty="0">
                <a:solidFill>
                  <a:srgbClr val="FF0000"/>
                </a:solidFill>
              </a:rPr>
              <a:t> </a:t>
            </a:r>
            <a:r>
              <a:rPr lang="en-US" altLang="vi-VN" sz="2600" b="1" dirty="0" err="1">
                <a:solidFill>
                  <a:srgbClr val="FF0000"/>
                </a:solidFill>
              </a:rPr>
              <a:t>quần</a:t>
            </a:r>
            <a:r>
              <a:rPr lang="en-US" altLang="vi-VN" sz="2600" b="1" dirty="0">
                <a:solidFill>
                  <a:srgbClr val="FF0000"/>
                </a:solidFill>
              </a:rPr>
              <a:t> </a:t>
            </a:r>
            <a:r>
              <a:rPr lang="en-US" altLang="vi-VN" sz="2600" b="1" dirty="0" err="1">
                <a:solidFill>
                  <a:srgbClr val="FF0000"/>
                </a:solidFill>
              </a:rPr>
              <a:t>thể</a:t>
            </a:r>
            <a:r>
              <a:rPr lang="en-US" altLang="vi-VN" sz="2600" b="1" dirty="0">
                <a:solidFill>
                  <a:srgbClr val="FF0000"/>
                </a:solidFill>
              </a:rPr>
              <a:t> vi </a:t>
            </a:r>
            <a:r>
              <a:rPr lang="en-US" altLang="vi-VN" sz="2600" b="1" dirty="0" err="1">
                <a:solidFill>
                  <a:srgbClr val="FF0000"/>
                </a:solidFill>
              </a:rPr>
              <a:t>sinh</a:t>
            </a:r>
            <a:r>
              <a:rPr lang="en-US" altLang="vi-VN" sz="2600" b="1" dirty="0">
                <a:solidFill>
                  <a:srgbClr val="FF0000"/>
                </a:solidFill>
              </a:rPr>
              <a:t> </a:t>
            </a:r>
            <a:r>
              <a:rPr lang="en-US" altLang="vi-VN" sz="2600" b="1" dirty="0" err="1">
                <a:solidFill>
                  <a:srgbClr val="FF0000"/>
                </a:solidFill>
              </a:rPr>
              <a:t>vật</a:t>
            </a:r>
            <a:r>
              <a:rPr lang="en-US" altLang="vi-VN" sz="2600" b="1" dirty="0">
                <a:solidFill>
                  <a:srgbClr val="FF0000"/>
                </a:solidFill>
              </a:rPr>
              <a:t> </a:t>
            </a:r>
          </a:p>
        </p:txBody>
      </p:sp>
      <p:pic>
        <p:nvPicPr>
          <p:cNvPr id="21516" name="Picture 12" descr="bacteria_video">
            <a:extLst>
              <a:ext uri="{FF2B5EF4-FFF2-40B4-BE49-F238E27FC236}">
                <a16:creationId xmlns:a16="http://schemas.microsoft.com/office/drawing/2014/main" id="{EE5D76F1-DA0C-161D-538E-241BD5C1CCDF}"/>
              </a:ext>
            </a:extLst>
          </p:cNvPr>
          <p:cNvPicPr>
            <a:picLocks noChangeAspect="1" noChangeArrowheads="1" noCrop="1"/>
          </p:cNvPicPr>
          <p:nvPr/>
        </p:nvPicPr>
        <p:blipFill>
          <a:blip r:embed="rId2">
            <a:lum bright="-6000" contrast="6000"/>
            <a:extLst>
              <a:ext uri="{28A0092B-C50C-407E-A947-70E740481C1C}">
                <a14:useLocalDpi xmlns:a14="http://schemas.microsoft.com/office/drawing/2010/main" val="0"/>
              </a:ext>
            </a:extLst>
          </a:blip>
          <a:srcRect/>
          <a:stretch>
            <a:fillRect/>
          </a:stretch>
        </p:blipFill>
        <p:spPr bwMode="auto">
          <a:xfrm>
            <a:off x="3733800" y="2682875"/>
            <a:ext cx="46482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8" name="AutoShape 14">
            <a:hlinkClick r:id="" action="ppaction://noaction" highlightClick="1"/>
            <a:extLst>
              <a:ext uri="{FF2B5EF4-FFF2-40B4-BE49-F238E27FC236}">
                <a16:creationId xmlns:a16="http://schemas.microsoft.com/office/drawing/2014/main" id="{4A6265DC-DDCF-7848-4988-9B761F418065}"/>
              </a:ext>
            </a:extLst>
          </p:cNvPr>
          <p:cNvSpPr>
            <a:spLocks noChangeArrowheads="1"/>
          </p:cNvSpPr>
          <p:nvPr/>
        </p:nvSpPr>
        <p:spPr bwMode="auto">
          <a:xfrm>
            <a:off x="1752600" y="5959475"/>
            <a:ext cx="533400" cy="685800"/>
          </a:xfrm>
          <a:prstGeom prst="actionButtonHelp">
            <a:avLst/>
          </a:prstGeom>
          <a:solidFill>
            <a:schemeClr val="bg1"/>
          </a:solidFill>
          <a:ln w="9525">
            <a:solidFill>
              <a:srgbClr val="000000"/>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21519" name="Text Box 15">
            <a:extLst>
              <a:ext uri="{FF2B5EF4-FFF2-40B4-BE49-F238E27FC236}">
                <a16:creationId xmlns:a16="http://schemas.microsoft.com/office/drawing/2014/main" id="{851F9C90-760B-EE07-0D92-6FA955681789}"/>
              </a:ext>
            </a:extLst>
          </p:cNvPr>
          <p:cNvSpPr txBox="1">
            <a:spLocks noChangeArrowheads="1"/>
          </p:cNvSpPr>
          <p:nvPr/>
        </p:nvSpPr>
        <p:spPr bwMode="auto">
          <a:xfrm>
            <a:off x="2438400" y="5883276"/>
            <a:ext cx="784860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vi-VN" sz="2600" b="1">
                <a:solidFill>
                  <a:srgbClr val="CC0000"/>
                </a:solidFill>
              </a:rPr>
              <a:t>    Quan sát đoạn phim, cho biết sinh trưởng của vi sinh vật là gì ? </a:t>
            </a:r>
          </a:p>
        </p:txBody>
      </p:sp>
      <p:sp>
        <p:nvSpPr>
          <p:cNvPr id="12" name="WordArt 68">
            <a:extLst>
              <a:ext uri="{FF2B5EF4-FFF2-40B4-BE49-F238E27FC236}">
                <a16:creationId xmlns:a16="http://schemas.microsoft.com/office/drawing/2014/main" id="{4E804654-426D-97E4-4DD8-E0BB5767DCFF}"/>
              </a:ext>
            </a:extLst>
          </p:cNvPr>
          <p:cNvSpPr>
            <a:spLocks noChangeArrowheads="1" noChangeShapeType="1" noTextEdit="1"/>
          </p:cNvSpPr>
          <p:nvPr/>
        </p:nvSpPr>
        <p:spPr bwMode="auto">
          <a:xfrm>
            <a:off x="128336" y="81380"/>
            <a:ext cx="11806989" cy="492125"/>
          </a:xfrm>
          <a:prstGeom prst="rect">
            <a:avLst/>
          </a:prstGeom>
        </p:spPr>
        <p:txBody>
          <a:bodyPr wrap="none" fromWordArt="1">
            <a:prstTxWarp prst="textPlain">
              <a:avLst>
                <a:gd name="adj" fmla="val 50000"/>
              </a:avLst>
            </a:prstTxWarp>
          </a:bodyPr>
          <a:lstStyle/>
          <a:p>
            <a:pPr algn="ctr"/>
            <a:r>
              <a:rPr lang="vi-VN" sz="2000" b="1" kern="10" dirty="0">
                <a:ln w="19050">
                  <a:solidFill>
                    <a:srgbClr val="800000"/>
                  </a:solidFill>
                  <a:round/>
                  <a:headEnd/>
                  <a:tailEnd/>
                </a:ln>
                <a:solidFill>
                  <a:srgbClr val="FF66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BÀI </a:t>
            </a:r>
            <a:r>
              <a:rPr lang="en-US" sz="2000" b="1" kern="10" dirty="0">
                <a:ln w="19050">
                  <a:solidFill>
                    <a:srgbClr val="800000"/>
                  </a:solidFill>
                  <a:round/>
                  <a:headEnd/>
                  <a:tailEnd/>
                </a:ln>
                <a:solidFill>
                  <a:srgbClr val="FF66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21</a:t>
            </a:r>
            <a:r>
              <a:rPr lang="vi-VN" sz="2000" b="1" kern="10" dirty="0">
                <a:ln w="19050">
                  <a:solidFill>
                    <a:srgbClr val="800000"/>
                  </a:solidFill>
                  <a:round/>
                  <a:headEnd/>
                  <a:tailEnd/>
                </a:ln>
                <a:solidFill>
                  <a:srgbClr val="FF66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 </a:t>
            </a:r>
            <a:r>
              <a:rPr lang="en-US" sz="2000" b="1" kern="10" dirty="0">
                <a:ln w="19050">
                  <a:solidFill>
                    <a:srgbClr val="800000"/>
                  </a:solidFill>
                  <a:round/>
                  <a:headEnd/>
                  <a:tailEnd/>
                </a:ln>
                <a:solidFill>
                  <a:srgbClr val="FF66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TRAO ĐỔI CHẤT,</a:t>
            </a:r>
            <a:r>
              <a:rPr lang="vi-VN" sz="2000" b="1" kern="10" dirty="0">
                <a:ln w="19050">
                  <a:solidFill>
                    <a:srgbClr val="800000"/>
                  </a:solidFill>
                  <a:round/>
                  <a:headEnd/>
                  <a:tailEnd/>
                </a:ln>
                <a:solidFill>
                  <a:srgbClr val="FF66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 SINH TRƯỞNG VÀ SINH SẢN Ở VI SINH VẬT</a:t>
            </a:r>
          </a:p>
        </p:txBody>
      </p:sp>
    </p:spTree>
    <p:extLst>
      <p:ext uri="{BB962C8B-B14F-4D97-AF65-F5344CB8AC3E}">
        <p14:creationId xmlns:p14="http://schemas.microsoft.com/office/powerpoint/2010/main" val="36458075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1513"/>
                                        </p:tgtEl>
                                        <p:attrNameLst>
                                          <p:attrName>style.visibility</p:attrName>
                                        </p:attrNameLst>
                                      </p:cBhvr>
                                      <p:to>
                                        <p:strVal val="visible"/>
                                      </p:to>
                                    </p:set>
                                    <p:animEffect transition="in" filter="blinds(horizontal)">
                                      <p:cBhvr>
                                        <p:cTn id="7" dur="500"/>
                                        <p:tgtEl>
                                          <p:spTgt spid="2151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21516"/>
                                        </p:tgtEl>
                                        <p:attrNameLst>
                                          <p:attrName>style.visibility</p:attrName>
                                        </p:attrNameLst>
                                      </p:cBhvr>
                                      <p:to>
                                        <p:strVal val="visible"/>
                                      </p:to>
                                    </p:set>
                                    <p:animEffect transition="in" filter="dissolve">
                                      <p:cBhvr>
                                        <p:cTn id="12" dur="500"/>
                                        <p:tgtEl>
                                          <p:spTgt spid="21516"/>
                                        </p:tgtEl>
                                      </p:cBhvr>
                                    </p:animEffect>
                                  </p:childTnLst>
                                </p:cTn>
                              </p:par>
                              <p:par>
                                <p:cTn id="13" presetID="23" presetClass="entr" presetSubtype="16" fill="hold" grpId="0" nodeType="withEffect">
                                  <p:stCondLst>
                                    <p:cond delay="0"/>
                                  </p:stCondLst>
                                  <p:childTnLst>
                                    <p:set>
                                      <p:cBhvr>
                                        <p:cTn id="14" dur="1" fill="hold">
                                          <p:stCondLst>
                                            <p:cond delay="0"/>
                                          </p:stCondLst>
                                        </p:cTn>
                                        <p:tgtEl>
                                          <p:spTgt spid="21519"/>
                                        </p:tgtEl>
                                        <p:attrNameLst>
                                          <p:attrName>style.visibility</p:attrName>
                                        </p:attrNameLst>
                                      </p:cBhvr>
                                      <p:to>
                                        <p:strVal val="visible"/>
                                      </p:to>
                                    </p:set>
                                    <p:anim calcmode="lin" valueType="num">
                                      <p:cBhvr>
                                        <p:cTn id="15" dur="500" fill="hold"/>
                                        <p:tgtEl>
                                          <p:spTgt spid="21519"/>
                                        </p:tgtEl>
                                        <p:attrNameLst>
                                          <p:attrName>ppt_w</p:attrName>
                                        </p:attrNameLst>
                                      </p:cBhvr>
                                      <p:tavLst>
                                        <p:tav tm="0">
                                          <p:val>
                                            <p:fltVal val="0"/>
                                          </p:val>
                                        </p:tav>
                                        <p:tav tm="100000">
                                          <p:val>
                                            <p:strVal val="#ppt_w"/>
                                          </p:val>
                                        </p:tav>
                                      </p:tavLst>
                                    </p:anim>
                                    <p:anim calcmode="lin" valueType="num">
                                      <p:cBhvr>
                                        <p:cTn id="16" dur="500" fill="hold"/>
                                        <p:tgtEl>
                                          <p:spTgt spid="21519"/>
                                        </p:tgtEl>
                                        <p:attrNameLst>
                                          <p:attrName>ppt_h</p:attrName>
                                        </p:attrNameLst>
                                      </p:cBhvr>
                                      <p:tavLst>
                                        <p:tav tm="0">
                                          <p:val>
                                            <p:fltVal val="0"/>
                                          </p:val>
                                        </p:tav>
                                        <p:tav tm="100000">
                                          <p:val>
                                            <p:strVal val="#ppt_h"/>
                                          </p:val>
                                        </p:tav>
                                      </p:tavLst>
                                    </p:anim>
                                  </p:childTnLst>
                                </p:cTn>
                              </p:par>
                              <p:par>
                                <p:cTn id="17" presetID="3" presetClass="entr" presetSubtype="10" fill="hold" grpId="0" nodeType="withEffect">
                                  <p:stCondLst>
                                    <p:cond delay="0"/>
                                  </p:stCondLst>
                                  <p:childTnLst>
                                    <p:set>
                                      <p:cBhvr>
                                        <p:cTn id="18" dur="1" fill="hold">
                                          <p:stCondLst>
                                            <p:cond delay="0"/>
                                          </p:stCondLst>
                                        </p:cTn>
                                        <p:tgtEl>
                                          <p:spTgt spid="21518"/>
                                        </p:tgtEl>
                                        <p:attrNameLst>
                                          <p:attrName>style.visibility</p:attrName>
                                        </p:attrNameLst>
                                      </p:cBhvr>
                                      <p:to>
                                        <p:strVal val="visible"/>
                                      </p:to>
                                    </p:set>
                                    <p:animEffect transition="in" filter="blinds(horizontal)">
                                      <p:cBhvr>
                                        <p:cTn id="19" dur="500"/>
                                        <p:tgtEl>
                                          <p:spTgt spid="21518"/>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7" presetClass="entr" presetSubtype="0" fill="hold" grpId="0" nodeType="clickEffect">
                                  <p:stCondLst>
                                    <p:cond delay="0"/>
                                  </p:stCondLst>
                                  <p:iterate type="lt">
                                    <p:tmPct val="50000"/>
                                  </p:iterate>
                                  <p:childTnLst>
                                    <p:set>
                                      <p:cBhvr>
                                        <p:cTn id="23" dur="1" fill="hold">
                                          <p:stCondLst>
                                            <p:cond delay="0"/>
                                          </p:stCondLst>
                                        </p:cTn>
                                        <p:tgtEl>
                                          <p:spTgt spid="21511"/>
                                        </p:tgtEl>
                                        <p:attrNameLst>
                                          <p:attrName>style.visibility</p:attrName>
                                        </p:attrNameLst>
                                      </p:cBhvr>
                                      <p:to>
                                        <p:strVal val="visible"/>
                                      </p:to>
                                    </p:set>
                                    <p:anim calcmode="discrete" valueType="clr">
                                      <p:cBhvr override="childStyle">
                                        <p:cTn id="24" dur="80"/>
                                        <p:tgtEl>
                                          <p:spTgt spid="21511"/>
                                        </p:tgtEl>
                                        <p:attrNameLst>
                                          <p:attrName>style.color</p:attrName>
                                        </p:attrNameLst>
                                      </p:cBhvr>
                                      <p:tavLst>
                                        <p:tav tm="0">
                                          <p:val>
                                            <p:clrVal>
                                              <a:schemeClr val="accent2"/>
                                            </p:clrVal>
                                          </p:val>
                                        </p:tav>
                                        <p:tav tm="50000">
                                          <p:val>
                                            <p:clrVal>
                                              <a:schemeClr val="hlink"/>
                                            </p:clrVal>
                                          </p:val>
                                        </p:tav>
                                      </p:tavLst>
                                    </p:anim>
                                    <p:anim calcmode="discrete" valueType="clr">
                                      <p:cBhvr>
                                        <p:cTn id="25" dur="80"/>
                                        <p:tgtEl>
                                          <p:spTgt spid="21511"/>
                                        </p:tgtEl>
                                        <p:attrNameLst>
                                          <p:attrName>fillcolor</p:attrName>
                                        </p:attrNameLst>
                                      </p:cBhvr>
                                      <p:tavLst>
                                        <p:tav tm="0">
                                          <p:val>
                                            <p:clrVal>
                                              <a:schemeClr val="accent2"/>
                                            </p:clrVal>
                                          </p:val>
                                        </p:tav>
                                        <p:tav tm="50000">
                                          <p:val>
                                            <p:clrVal>
                                              <a:schemeClr val="hlink"/>
                                            </p:clrVal>
                                          </p:val>
                                        </p:tav>
                                      </p:tavLst>
                                    </p:anim>
                                    <p:set>
                                      <p:cBhvr>
                                        <p:cTn id="26" dur="80"/>
                                        <p:tgtEl>
                                          <p:spTgt spid="215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1" grpId="0"/>
      <p:bldP spid="21513" grpId="0"/>
      <p:bldP spid="21518" grpId="0" animBg="1"/>
      <p:bldP spid="215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sinhtruongnguoi">
            <a:extLst>
              <a:ext uri="{FF2B5EF4-FFF2-40B4-BE49-F238E27FC236}">
                <a16:creationId xmlns:a16="http://schemas.microsoft.com/office/drawing/2014/main" id="{ADCB65AD-1CD2-FE58-9C75-602F12C912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1112838"/>
            <a:ext cx="46482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7">
            <a:extLst>
              <a:ext uri="{FF2B5EF4-FFF2-40B4-BE49-F238E27FC236}">
                <a16:creationId xmlns:a16="http://schemas.microsoft.com/office/drawing/2014/main" id="{CD56F83D-74F1-E90B-04B0-1BA5B137EA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189038"/>
            <a:ext cx="41910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10">
            <a:extLst>
              <a:ext uri="{FF2B5EF4-FFF2-40B4-BE49-F238E27FC236}">
                <a16:creationId xmlns:a16="http://schemas.microsoft.com/office/drawing/2014/main" id="{094B27D3-77FC-2777-7F6A-BE5F2F0564AA}"/>
              </a:ext>
            </a:extLst>
          </p:cNvPr>
          <p:cNvGrpSpPr>
            <a:grpSpLocks/>
          </p:cNvGrpSpPr>
          <p:nvPr/>
        </p:nvGrpSpPr>
        <p:grpSpPr bwMode="auto">
          <a:xfrm>
            <a:off x="2667000" y="4846637"/>
            <a:ext cx="7620000" cy="1596802"/>
            <a:chOff x="192" y="3120"/>
            <a:chExt cx="3552" cy="1086"/>
          </a:xfrm>
        </p:grpSpPr>
        <p:sp>
          <p:nvSpPr>
            <p:cNvPr id="17414" name="AutoShape 11">
              <a:extLst>
                <a:ext uri="{FF2B5EF4-FFF2-40B4-BE49-F238E27FC236}">
                  <a16:creationId xmlns:a16="http://schemas.microsoft.com/office/drawing/2014/main" id="{AD7F57F2-7576-80AF-DC4A-9534600ADD53}"/>
                </a:ext>
              </a:extLst>
            </p:cNvPr>
            <p:cNvSpPr>
              <a:spLocks noChangeArrowheads="1"/>
            </p:cNvSpPr>
            <p:nvPr/>
          </p:nvSpPr>
          <p:spPr bwMode="auto">
            <a:xfrm>
              <a:off x="192" y="3120"/>
              <a:ext cx="3552" cy="912"/>
            </a:xfrm>
            <a:prstGeom prst="cloudCallout">
              <a:avLst>
                <a:gd name="adj1" fmla="val -34968"/>
                <a:gd name="adj2" fmla="val 90352"/>
              </a:avLst>
            </a:prstGeom>
            <a:solidFill>
              <a:schemeClr val="accent1"/>
            </a:solidFill>
            <a:ln w="9525">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vi-VN" altLang="vi-VN"/>
            </a:p>
          </p:txBody>
        </p:sp>
        <p:sp>
          <p:nvSpPr>
            <p:cNvPr id="17415" name="Text Box 12">
              <a:extLst>
                <a:ext uri="{FF2B5EF4-FFF2-40B4-BE49-F238E27FC236}">
                  <a16:creationId xmlns:a16="http://schemas.microsoft.com/office/drawing/2014/main" id="{9F13204F-C3C1-BED4-008E-7E5AFBECDB49}"/>
                </a:ext>
              </a:extLst>
            </p:cNvPr>
            <p:cNvSpPr txBox="1">
              <a:spLocks noChangeArrowheads="1"/>
            </p:cNvSpPr>
            <p:nvPr/>
          </p:nvSpPr>
          <p:spPr bwMode="auto">
            <a:xfrm>
              <a:off x="672" y="3264"/>
              <a:ext cx="2784" cy="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20000"/>
                </a:spcBef>
              </a:pPr>
              <a:r>
                <a:rPr lang="en-US" altLang="vi-VN" sz="2400" b="1">
                  <a:solidFill>
                    <a:srgbClr val="000000"/>
                  </a:solidFill>
                </a:rPr>
                <a:t>Dấu hiệu thể hiện sinh trưởng ở sinh vật bậc cao (động vật, thực vật) là gì?</a:t>
              </a:r>
            </a:p>
            <a:p>
              <a:pPr algn="ctr" eaLnBrk="1" hangingPunct="1">
                <a:spcBef>
                  <a:spcPct val="50000"/>
                </a:spcBef>
              </a:pPr>
              <a:endParaRPr lang="en-US" altLang="vi-VN" sz="2400" b="1">
                <a:solidFill>
                  <a:srgbClr val="000000"/>
                </a:solidFill>
              </a:endParaRPr>
            </a:p>
          </p:txBody>
        </p:sp>
      </p:grpSp>
      <p:sp>
        <p:nvSpPr>
          <p:cNvPr id="9" name="Text Box 5">
            <a:extLst>
              <a:ext uri="{FF2B5EF4-FFF2-40B4-BE49-F238E27FC236}">
                <a16:creationId xmlns:a16="http://schemas.microsoft.com/office/drawing/2014/main" id="{1C660B75-773A-F8DF-668C-74954F77ACF7}"/>
              </a:ext>
            </a:extLst>
          </p:cNvPr>
          <p:cNvSpPr txBox="1">
            <a:spLocks noChangeArrowheads="1"/>
          </p:cNvSpPr>
          <p:nvPr/>
        </p:nvSpPr>
        <p:spPr bwMode="auto">
          <a:xfrm>
            <a:off x="252664" y="677781"/>
            <a:ext cx="58674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vi-VN" sz="2600" b="1" dirty="0">
                <a:solidFill>
                  <a:srgbClr val="CC0000"/>
                </a:solidFill>
              </a:rPr>
              <a:t>I. SINH TRƯỞNG CỦA VI SINH VẬT </a:t>
            </a:r>
          </a:p>
        </p:txBody>
      </p:sp>
      <p:sp>
        <p:nvSpPr>
          <p:cNvPr id="10" name="WordArt 68">
            <a:extLst>
              <a:ext uri="{FF2B5EF4-FFF2-40B4-BE49-F238E27FC236}">
                <a16:creationId xmlns:a16="http://schemas.microsoft.com/office/drawing/2014/main" id="{30835047-5B72-4FCB-561F-C923251F3849}"/>
              </a:ext>
            </a:extLst>
          </p:cNvPr>
          <p:cNvSpPr>
            <a:spLocks noChangeArrowheads="1" noChangeShapeType="1" noTextEdit="1"/>
          </p:cNvSpPr>
          <p:nvPr/>
        </p:nvSpPr>
        <p:spPr bwMode="auto">
          <a:xfrm>
            <a:off x="128336" y="81380"/>
            <a:ext cx="11806989" cy="492125"/>
          </a:xfrm>
          <a:prstGeom prst="rect">
            <a:avLst/>
          </a:prstGeom>
        </p:spPr>
        <p:txBody>
          <a:bodyPr wrap="none" fromWordArt="1">
            <a:prstTxWarp prst="textPlain">
              <a:avLst>
                <a:gd name="adj" fmla="val 50000"/>
              </a:avLst>
            </a:prstTxWarp>
          </a:bodyPr>
          <a:lstStyle/>
          <a:p>
            <a:pPr algn="ctr"/>
            <a:r>
              <a:rPr lang="vi-VN" sz="2000" b="1" kern="10" dirty="0">
                <a:ln w="19050">
                  <a:solidFill>
                    <a:srgbClr val="800000"/>
                  </a:solidFill>
                  <a:round/>
                  <a:headEnd/>
                  <a:tailEnd/>
                </a:ln>
                <a:solidFill>
                  <a:srgbClr val="FF66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BÀI </a:t>
            </a:r>
            <a:r>
              <a:rPr lang="en-US" sz="2000" b="1" kern="10" dirty="0">
                <a:ln w="19050">
                  <a:solidFill>
                    <a:srgbClr val="800000"/>
                  </a:solidFill>
                  <a:round/>
                  <a:headEnd/>
                  <a:tailEnd/>
                </a:ln>
                <a:solidFill>
                  <a:srgbClr val="FF66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21</a:t>
            </a:r>
            <a:r>
              <a:rPr lang="vi-VN" sz="2000" b="1" kern="10" dirty="0">
                <a:ln w="19050">
                  <a:solidFill>
                    <a:srgbClr val="800000"/>
                  </a:solidFill>
                  <a:round/>
                  <a:headEnd/>
                  <a:tailEnd/>
                </a:ln>
                <a:solidFill>
                  <a:srgbClr val="FF66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 </a:t>
            </a:r>
            <a:r>
              <a:rPr lang="en-US" sz="2000" b="1" kern="10" dirty="0">
                <a:ln w="19050">
                  <a:solidFill>
                    <a:srgbClr val="800000"/>
                  </a:solidFill>
                  <a:round/>
                  <a:headEnd/>
                  <a:tailEnd/>
                </a:ln>
                <a:solidFill>
                  <a:srgbClr val="FF66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TRAO ĐỔI CHẤT, </a:t>
            </a:r>
            <a:r>
              <a:rPr lang="vi-VN" sz="2000" b="1" kern="10" dirty="0">
                <a:ln w="19050">
                  <a:solidFill>
                    <a:srgbClr val="800000"/>
                  </a:solidFill>
                  <a:round/>
                  <a:headEnd/>
                  <a:tailEnd/>
                </a:ln>
                <a:solidFill>
                  <a:srgbClr val="FF66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SINH TRƯỞNG VÀ SINH SẢN Ở VI SINH VẬT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1924</TotalTime>
  <Words>3931</Words>
  <PresentationFormat>Widescreen</PresentationFormat>
  <Paragraphs>384</Paragraphs>
  <Slides>42</Slides>
  <Notes>1</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2</vt:i4>
      </vt:variant>
      <vt:variant>
        <vt:lpstr>Slide Titles</vt:lpstr>
      </vt:variant>
      <vt:variant>
        <vt:i4>42</vt:i4>
      </vt:variant>
    </vt:vector>
  </HeadingPairs>
  <TitlesOfParts>
    <vt:vector size="54" baseType="lpstr">
      <vt:lpstr>Arial</vt:lpstr>
      <vt:lpstr>Calibri</vt:lpstr>
      <vt:lpstr>Cambria</vt:lpstr>
      <vt:lpstr>Symbol</vt:lpstr>
      <vt:lpstr>Times New Roman</vt:lpstr>
      <vt:lpstr>Trebuchet MS</vt:lpstr>
      <vt:lpstr>Verdana</vt:lpstr>
      <vt:lpstr>VNI-Times</vt:lpstr>
      <vt:lpstr>Wingdings 3</vt:lpstr>
      <vt:lpstr>Facet</vt:lpstr>
      <vt:lpstr>SmartDraw</vt:lpstr>
      <vt:lpstr>Photo Editor Photo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2022-07-24T01:42:03Z</dcterms:created>
  <dcterms:modified xsi:type="dcterms:W3CDTF">2022-08-04T08:24:41Z</dcterms:modified>
</cp:coreProperties>
</file>