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46"/>
  </p:notesMasterIdLst>
  <p:sldIdLst>
    <p:sldId id="256" r:id="rId2"/>
    <p:sldId id="258" r:id="rId3"/>
    <p:sldId id="259" r:id="rId4"/>
    <p:sldId id="260" r:id="rId5"/>
    <p:sldId id="346" r:id="rId6"/>
    <p:sldId id="268" r:id="rId7"/>
    <p:sldId id="347" r:id="rId8"/>
    <p:sldId id="348" r:id="rId9"/>
    <p:sldId id="345" r:id="rId10"/>
    <p:sldId id="349" r:id="rId11"/>
    <p:sldId id="280" r:id="rId12"/>
    <p:sldId id="350" r:id="rId13"/>
    <p:sldId id="351" r:id="rId14"/>
    <p:sldId id="318" r:id="rId15"/>
    <p:sldId id="352" r:id="rId16"/>
    <p:sldId id="353" r:id="rId17"/>
    <p:sldId id="354" r:id="rId18"/>
    <p:sldId id="356" r:id="rId19"/>
    <p:sldId id="357" r:id="rId20"/>
    <p:sldId id="358"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Lst>
  <p:sldSz cx="12192000" cy="6858000"/>
  <p:notesSz cx="6858000" cy="9144000"/>
  <p:embeddedFontLst>
    <p:embeddedFont>
      <p:font typeface="Roboto Mono Medium" panose="020B0604020202020204" charset="0"/>
      <p:regular r:id="rId47"/>
      <p:bold r:id="rId48"/>
      <p:italic r:id="rId49"/>
      <p:boldItalic r:id="rId50"/>
    </p:embeddedFont>
    <p:embeddedFont>
      <p:font typeface="Concert One" panose="020B0604020202020204" charset="0"/>
      <p:regular r:id="rId51"/>
    </p:embeddedFont>
    <p:embeddedFont>
      <p:font typeface="Cambria Math" panose="02040503050406030204" pitchFamily="18" charset="0"/>
      <p:regular r:id="rId52"/>
    </p:embeddedFont>
    <p:embeddedFont>
      <p:font typeface="Coming Soon" panose="020B0604020202020204" charset="0"/>
      <p:regular r:id="rId53"/>
    </p:embeddedFont>
    <p:embeddedFont>
      <p:font typeface=".VnTime" panose="020B0604020202020204"/>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4372E-8CB2-459D-9371-891345B6A250}">
  <a:tblStyle styleId="{67D4372E-8CB2-459D-9371-891345B6A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1" d="100"/>
          <a:sy n="71" d="100"/>
        </p:scale>
        <p:origin x="3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120f6c89457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120f6c89457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6" y="53977"/>
            <a:ext cx="2757900"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8"/>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5"/>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2" y="3401200"/>
            <a:ext cx="5064001"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5"/>
            </a:lvl1pPr>
            <a:lvl2pPr lvl="1" algn="ctr">
              <a:spcBef>
                <a:spcPts val="0"/>
              </a:spcBef>
              <a:spcAft>
                <a:spcPts val="0"/>
              </a:spcAft>
              <a:buSzPts val="4000"/>
              <a:buNone/>
              <a:defRPr sz="5335"/>
            </a:lvl2pPr>
            <a:lvl3pPr lvl="2" algn="ctr">
              <a:spcBef>
                <a:spcPts val="0"/>
              </a:spcBef>
              <a:spcAft>
                <a:spcPts val="0"/>
              </a:spcAft>
              <a:buSzPts val="4000"/>
              <a:buNone/>
              <a:defRPr sz="5335"/>
            </a:lvl3pPr>
            <a:lvl4pPr lvl="3" algn="ctr">
              <a:spcBef>
                <a:spcPts val="0"/>
              </a:spcBef>
              <a:spcAft>
                <a:spcPts val="0"/>
              </a:spcAft>
              <a:buSzPts val="4000"/>
              <a:buNone/>
              <a:defRPr sz="5335"/>
            </a:lvl4pPr>
            <a:lvl5pPr lvl="4" algn="ctr">
              <a:spcBef>
                <a:spcPts val="0"/>
              </a:spcBef>
              <a:spcAft>
                <a:spcPts val="0"/>
              </a:spcAft>
              <a:buSzPts val="4000"/>
              <a:buNone/>
              <a:defRPr sz="5335"/>
            </a:lvl5pPr>
            <a:lvl6pPr lvl="5" algn="ctr">
              <a:spcBef>
                <a:spcPts val="0"/>
              </a:spcBef>
              <a:spcAft>
                <a:spcPts val="0"/>
              </a:spcAft>
              <a:buSzPts val="4000"/>
              <a:buNone/>
              <a:defRPr sz="5335"/>
            </a:lvl6pPr>
            <a:lvl7pPr lvl="6" algn="ctr">
              <a:spcBef>
                <a:spcPts val="0"/>
              </a:spcBef>
              <a:spcAft>
                <a:spcPts val="0"/>
              </a:spcAft>
              <a:buSzPts val="4000"/>
              <a:buNone/>
              <a:defRPr sz="5335"/>
            </a:lvl7pPr>
            <a:lvl8pPr lvl="7" algn="ctr">
              <a:spcBef>
                <a:spcPts val="0"/>
              </a:spcBef>
              <a:spcAft>
                <a:spcPts val="0"/>
              </a:spcAft>
              <a:buSzPts val="4000"/>
              <a:buNone/>
              <a:defRPr sz="5335"/>
            </a:lvl8pPr>
            <a:lvl9pPr lvl="8" algn="ctr">
              <a:spcBef>
                <a:spcPts val="0"/>
              </a:spcBef>
              <a:spcAft>
                <a:spcPts val="0"/>
              </a:spcAft>
              <a:buSzPts val="4000"/>
              <a:buNone/>
              <a:defRPr sz="5335"/>
            </a:lvl9pPr>
          </a:lstStyle>
          <a:p>
            <a:endParaRPr/>
          </a:p>
        </p:txBody>
      </p:sp>
      <p:sp>
        <p:nvSpPr>
          <p:cNvPr id="19" name="Google Shape;19;p3"/>
          <p:cNvSpPr txBox="1">
            <a:spLocks noGrp="1"/>
          </p:cNvSpPr>
          <p:nvPr>
            <p:ph type="subTitle" idx="1"/>
          </p:nvPr>
        </p:nvSpPr>
        <p:spPr>
          <a:xfrm>
            <a:off x="3916988" y="4409801"/>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4" y="1871733"/>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
        <p:nvSpPr>
          <p:cNvPr id="39" name="Google Shape;39;p7"/>
          <p:cNvSpPr txBox="1">
            <a:spLocks noGrp="1"/>
          </p:cNvSpPr>
          <p:nvPr>
            <p:ph type="body" idx="1"/>
          </p:nvPr>
        </p:nvSpPr>
        <p:spPr>
          <a:xfrm>
            <a:off x="1328501" y="2534035"/>
            <a:ext cx="3868800" cy="3027200"/>
          </a:xfrm>
          <a:prstGeom prst="rect">
            <a:avLst/>
          </a:prstGeom>
        </p:spPr>
        <p:txBody>
          <a:bodyPr spcFirstLastPara="1" wrap="square" lIns="91425" tIns="91425" rIns="91425" bIns="91425" anchor="t" anchorCtr="0">
            <a:noAutofit/>
          </a:bodyPr>
          <a:lstStyle>
            <a:lvl1pPr marL="609603" lvl="0" indent="-440269">
              <a:lnSpc>
                <a:spcPct val="100000"/>
              </a:lnSpc>
              <a:spcBef>
                <a:spcPts val="0"/>
              </a:spcBef>
              <a:spcAft>
                <a:spcPts val="0"/>
              </a:spcAft>
              <a:buClr>
                <a:schemeClr val="dk2"/>
              </a:buClr>
              <a:buSzPts val="1600"/>
              <a:buChar char="●"/>
              <a:defRPr sz="2133">
                <a:solidFill>
                  <a:schemeClr val="dk2"/>
                </a:solidFill>
              </a:defRPr>
            </a:lvl1pPr>
            <a:lvl2pPr marL="1219206" lvl="1" indent="-440269">
              <a:lnSpc>
                <a:spcPct val="100000"/>
              </a:lnSpc>
              <a:spcBef>
                <a:spcPts val="2133"/>
              </a:spcBef>
              <a:spcAft>
                <a:spcPts val="0"/>
              </a:spcAft>
              <a:buClr>
                <a:schemeClr val="dk2"/>
              </a:buClr>
              <a:buSzPts val="1600"/>
              <a:buChar char="○"/>
              <a:defRPr sz="2133">
                <a:solidFill>
                  <a:schemeClr val="dk2"/>
                </a:solidFill>
              </a:defRPr>
            </a:lvl2pPr>
            <a:lvl3pPr marL="1828809" lvl="2" indent="-440269">
              <a:lnSpc>
                <a:spcPct val="100000"/>
              </a:lnSpc>
              <a:spcBef>
                <a:spcPts val="2133"/>
              </a:spcBef>
              <a:spcAft>
                <a:spcPts val="0"/>
              </a:spcAft>
              <a:buClr>
                <a:schemeClr val="dk2"/>
              </a:buClr>
              <a:buSzPts val="1600"/>
              <a:buChar char="■"/>
              <a:defRPr sz="2133">
                <a:solidFill>
                  <a:schemeClr val="dk2"/>
                </a:solidFill>
              </a:defRPr>
            </a:lvl3pPr>
            <a:lvl4pPr marL="2438412" lvl="3" indent="-440269">
              <a:lnSpc>
                <a:spcPct val="100000"/>
              </a:lnSpc>
              <a:spcBef>
                <a:spcPts val="2133"/>
              </a:spcBef>
              <a:spcAft>
                <a:spcPts val="0"/>
              </a:spcAft>
              <a:buClr>
                <a:schemeClr val="dk2"/>
              </a:buClr>
              <a:buSzPts val="1600"/>
              <a:buChar char="●"/>
              <a:defRPr sz="2133">
                <a:solidFill>
                  <a:schemeClr val="dk2"/>
                </a:solidFill>
              </a:defRPr>
            </a:lvl4pPr>
            <a:lvl5pPr marL="3048013" lvl="4" indent="-440269">
              <a:lnSpc>
                <a:spcPct val="100000"/>
              </a:lnSpc>
              <a:spcBef>
                <a:spcPts val="2133"/>
              </a:spcBef>
              <a:spcAft>
                <a:spcPts val="0"/>
              </a:spcAft>
              <a:buClr>
                <a:schemeClr val="dk2"/>
              </a:buClr>
              <a:buSzPts val="1600"/>
              <a:buChar char="○"/>
              <a:defRPr sz="2133">
                <a:solidFill>
                  <a:schemeClr val="dk2"/>
                </a:solidFill>
              </a:defRPr>
            </a:lvl5pPr>
            <a:lvl6pPr marL="3657617" lvl="5" indent="-440269">
              <a:lnSpc>
                <a:spcPct val="100000"/>
              </a:lnSpc>
              <a:spcBef>
                <a:spcPts val="2133"/>
              </a:spcBef>
              <a:spcAft>
                <a:spcPts val="0"/>
              </a:spcAft>
              <a:buClr>
                <a:schemeClr val="dk2"/>
              </a:buClr>
              <a:buSzPts val="1600"/>
              <a:buChar char="■"/>
              <a:defRPr sz="2133">
                <a:solidFill>
                  <a:schemeClr val="dk2"/>
                </a:solidFill>
              </a:defRPr>
            </a:lvl6pPr>
            <a:lvl7pPr marL="4267220" lvl="6" indent="-440269">
              <a:lnSpc>
                <a:spcPct val="100000"/>
              </a:lnSpc>
              <a:spcBef>
                <a:spcPts val="2133"/>
              </a:spcBef>
              <a:spcAft>
                <a:spcPts val="0"/>
              </a:spcAft>
              <a:buClr>
                <a:schemeClr val="dk2"/>
              </a:buClr>
              <a:buSzPts val="1600"/>
              <a:buChar char="●"/>
              <a:defRPr sz="2133">
                <a:solidFill>
                  <a:schemeClr val="dk2"/>
                </a:solidFill>
              </a:defRPr>
            </a:lvl7pPr>
            <a:lvl8pPr marL="4876822" lvl="7" indent="-440269">
              <a:lnSpc>
                <a:spcPct val="100000"/>
              </a:lnSpc>
              <a:spcBef>
                <a:spcPts val="2133"/>
              </a:spcBef>
              <a:spcAft>
                <a:spcPts val="0"/>
              </a:spcAft>
              <a:buClr>
                <a:schemeClr val="dk2"/>
              </a:buClr>
              <a:buSzPts val="1600"/>
              <a:buChar char="○"/>
              <a:defRPr sz="2133">
                <a:solidFill>
                  <a:schemeClr val="dk2"/>
                </a:solidFill>
              </a:defRPr>
            </a:lvl8pPr>
            <a:lvl9pPr marL="5486426" lvl="8" indent="-440269">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8123165" y="-1408947"/>
            <a:ext cx="3837345" cy="4486395"/>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8385798" y="582185"/>
            <a:ext cx="2874295" cy="2014411"/>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467" b="0"/>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65" name="Google Shape;65;p13"/>
          <p:cNvSpPr txBox="1">
            <a:spLocks noGrp="1"/>
          </p:cNvSpPr>
          <p:nvPr>
            <p:ph type="title"/>
          </p:nvPr>
        </p:nvSpPr>
        <p:spPr>
          <a:xfrm>
            <a:off x="120996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6" name="Google Shape;66;p13"/>
          <p:cNvSpPr txBox="1">
            <a:spLocks noGrp="1"/>
          </p:cNvSpPr>
          <p:nvPr>
            <p:ph type="subTitle" idx="1"/>
          </p:nvPr>
        </p:nvSpPr>
        <p:spPr>
          <a:xfrm>
            <a:off x="1239133"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7" name="Google Shape;67;p13"/>
          <p:cNvSpPr txBox="1">
            <a:spLocks noGrp="1"/>
          </p:cNvSpPr>
          <p:nvPr>
            <p:ph type="title" idx="2"/>
          </p:nvPr>
        </p:nvSpPr>
        <p:spPr>
          <a:xfrm>
            <a:off x="709164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8" name="Google Shape;68;p13"/>
          <p:cNvSpPr txBox="1">
            <a:spLocks noGrp="1"/>
          </p:cNvSpPr>
          <p:nvPr>
            <p:ph type="subTitle" idx="3"/>
          </p:nvPr>
        </p:nvSpPr>
        <p:spPr>
          <a:xfrm>
            <a:off x="7120816"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9" name="Google Shape;69;p13"/>
          <p:cNvSpPr txBox="1">
            <a:spLocks noGrp="1"/>
          </p:cNvSpPr>
          <p:nvPr>
            <p:ph type="title" idx="4"/>
          </p:nvPr>
        </p:nvSpPr>
        <p:spPr>
          <a:xfrm>
            <a:off x="120996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0" name="Google Shape;70;p13"/>
          <p:cNvSpPr txBox="1">
            <a:spLocks noGrp="1"/>
          </p:cNvSpPr>
          <p:nvPr>
            <p:ph type="subTitle" idx="5"/>
          </p:nvPr>
        </p:nvSpPr>
        <p:spPr>
          <a:xfrm>
            <a:off x="1239133" y="4914501"/>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1" name="Google Shape;71;p13"/>
          <p:cNvSpPr txBox="1">
            <a:spLocks noGrp="1"/>
          </p:cNvSpPr>
          <p:nvPr>
            <p:ph type="title" idx="6"/>
          </p:nvPr>
        </p:nvSpPr>
        <p:spPr>
          <a:xfrm>
            <a:off x="709164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2" name="Google Shape;72;p13"/>
          <p:cNvSpPr txBox="1">
            <a:spLocks noGrp="1"/>
          </p:cNvSpPr>
          <p:nvPr>
            <p:ph type="subTitle" idx="7"/>
          </p:nvPr>
        </p:nvSpPr>
        <p:spPr>
          <a:xfrm>
            <a:off x="7120816" y="49145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3" name="Google Shape;73;p13"/>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9" name="Google Shape;109;p20"/>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110" name="Google Shape;110;p20"/>
          <p:cNvSpPr txBox="1">
            <a:spLocks noGrp="1"/>
          </p:cNvSpPr>
          <p:nvPr>
            <p:ph type="title"/>
          </p:nvPr>
        </p:nvSpPr>
        <p:spPr>
          <a:xfrm>
            <a:off x="713201" y="3326685"/>
            <a:ext cx="5064001" cy="10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5335"/>
            </a:lvl1pPr>
            <a:lvl2pPr lvl="1" algn="ctr" rtl="0">
              <a:spcBef>
                <a:spcPts val="0"/>
              </a:spcBef>
              <a:spcAft>
                <a:spcPts val="0"/>
              </a:spcAft>
              <a:buSzPts val="4000"/>
              <a:buNone/>
              <a:defRPr sz="5335"/>
            </a:lvl2pPr>
            <a:lvl3pPr lvl="2" algn="ctr" rtl="0">
              <a:spcBef>
                <a:spcPts val="0"/>
              </a:spcBef>
              <a:spcAft>
                <a:spcPts val="0"/>
              </a:spcAft>
              <a:buSzPts val="4000"/>
              <a:buNone/>
              <a:defRPr sz="5335"/>
            </a:lvl3pPr>
            <a:lvl4pPr lvl="3" algn="ctr" rtl="0">
              <a:spcBef>
                <a:spcPts val="0"/>
              </a:spcBef>
              <a:spcAft>
                <a:spcPts val="0"/>
              </a:spcAft>
              <a:buSzPts val="4000"/>
              <a:buNone/>
              <a:defRPr sz="5335"/>
            </a:lvl4pPr>
            <a:lvl5pPr lvl="4" algn="ctr" rtl="0">
              <a:spcBef>
                <a:spcPts val="0"/>
              </a:spcBef>
              <a:spcAft>
                <a:spcPts val="0"/>
              </a:spcAft>
              <a:buSzPts val="4000"/>
              <a:buNone/>
              <a:defRPr sz="5335"/>
            </a:lvl5pPr>
            <a:lvl6pPr lvl="5" algn="ctr" rtl="0">
              <a:spcBef>
                <a:spcPts val="0"/>
              </a:spcBef>
              <a:spcAft>
                <a:spcPts val="0"/>
              </a:spcAft>
              <a:buSzPts val="4000"/>
              <a:buNone/>
              <a:defRPr sz="5335"/>
            </a:lvl6pPr>
            <a:lvl7pPr lvl="6" algn="ctr" rtl="0">
              <a:spcBef>
                <a:spcPts val="0"/>
              </a:spcBef>
              <a:spcAft>
                <a:spcPts val="0"/>
              </a:spcAft>
              <a:buSzPts val="4000"/>
              <a:buNone/>
              <a:defRPr sz="5335"/>
            </a:lvl7pPr>
            <a:lvl8pPr lvl="7" algn="ctr" rtl="0">
              <a:spcBef>
                <a:spcPts val="0"/>
              </a:spcBef>
              <a:spcAft>
                <a:spcPts val="0"/>
              </a:spcAft>
              <a:buSzPts val="4000"/>
              <a:buNone/>
              <a:defRPr sz="5335"/>
            </a:lvl8pPr>
            <a:lvl9pPr lvl="8" algn="ctr" rtl="0">
              <a:spcBef>
                <a:spcPts val="0"/>
              </a:spcBef>
              <a:spcAft>
                <a:spcPts val="0"/>
              </a:spcAft>
              <a:buSzPts val="4000"/>
              <a:buNone/>
              <a:defRPr sz="5335"/>
            </a:lvl9pPr>
          </a:lstStyle>
          <a:p>
            <a:endParaRPr/>
          </a:p>
        </p:txBody>
      </p:sp>
      <p:sp>
        <p:nvSpPr>
          <p:cNvPr id="111" name="Google Shape;111;p20"/>
          <p:cNvSpPr txBox="1">
            <a:spLocks noGrp="1"/>
          </p:cNvSpPr>
          <p:nvPr>
            <p:ph type="subTitle" idx="1"/>
          </p:nvPr>
        </p:nvSpPr>
        <p:spPr>
          <a:xfrm>
            <a:off x="1066201" y="4321461"/>
            <a:ext cx="4358000" cy="87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2186804" y="1797219"/>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116" name="Google Shape;116;p21"/>
          <p:cNvSpPr txBox="1">
            <a:spLocks noGrp="1"/>
          </p:cNvSpPr>
          <p:nvPr>
            <p:ph type="title"/>
          </p:nvPr>
        </p:nvSpPr>
        <p:spPr>
          <a:xfrm>
            <a:off x="2375401" y="948235"/>
            <a:ext cx="7911600" cy="81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248" name="Google Shape;248;p37"/>
          <p:cNvSpPr txBox="1">
            <a:spLocks noGrp="1"/>
          </p:cNvSpPr>
          <p:nvPr>
            <p:ph type="title"/>
          </p:nvPr>
        </p:nvSpPr>
        <p:spPr>
          <a:xfrm>
            <a:off x="2348768" y="948233"/>
            <a:ext cx="74944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1"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9" r:id="rId5"/>
    <p:sldLayoutId id="2147483666" r:id="rId6"/>
    <p:sldLayoutId id="2147483667" r:id="rId7"/>
    <p:sldLayoutId id="2147483683"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25.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jp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4.jp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2129887" y="2300039"/>
            <a:ext cx="8106400" cy="2206800"/>
          </a:xfrm>
          <a:prstGeom prst="rect">
            <a:avLst/>
          </a:prstGeom>
        </p:spPr>
        <p:txBody>
          <a:bodyPr spcFirstLastPara="1" wrap="square" lIns="121900" tIns="121900" rIns="121900" bIns="121900" anchor="b" anchorCtr="0">
            <a:noAutofit/>
          </a:bodyPr>
          <a:lstStyle/>
          <a:p>
            <a:pPr lvl="0"/>
            <a:r>
              <a:rPr lang="en-US" dirty="0">
                <a:solidFill>
                  <a:srgbClr val="00B050"/>
                </a:solidFill>
                <a:latin typeface="Times New Roman" panose="02020603050405020304" pitchFamily="18" charset="0"/>
                <a:cs typeface="Times New Roman" panose="02020603050405020304" pitchFamily="18" charset="0"/>
              </a:rPr>
              <a:t>§9.</a:t>
            </a:r>
            <a:r>
              <a:rPr lang="en-US" dirty="0">
                <a:solidFill>
                  <a:srgbClr val="FF0000"/>
                </a:solidFill>
                <a:latin typeface="Times New Roman" panose="02020603050405020304" pitchFamily="18" charset="0"/>
                <a:cs typeface="Times New Roman" panose="02020603050405020304" pitchFamily="18" charset="0"/>
              </a:rPr>
              <a:t> </a:t>
            </a:r>
            <a:r>
              <a:rPr lang="vi-VN" dirty="0"/>
              <a:t>HÌNH ĐỒNG DẠNG</a:t>
            </a:r>
            <a:endParaRPr dirty="0">
              <a:solidFill>
                <a:schemeClr val="accent2"/>
              </a:solidFill>
            </a:endParaRPr>
          </a:p>
        </p:txBody>
      </p:sp>
      <p:sp>
        <p:nvSpPr>
          <p:cNvPr id="309" name="Google Shape;309;p47"/>
          <p:cNvSpPr txBox="1">
            <a:spLocks noGrp="1"/>
          </p:cNvSpPr>
          <p:nvPr>
            <p:ph type="subTitle" idx="1"/>
          </p:nvPr>
        </p:nvSpPr>
        <p:spPr>
          <a:xfrm>
            <a:off x="2230351" y="5025767"/>
            <a:ext cx="1902800" cy="1056800"/>
          </a:xfrm>
          <a:prstGeom prst="rect">
            <a:avLst/>
          </a:prstGeom>
        </p:spPr>
        <p:txBody>
          <a:bodyPr spcFirstLastPara="1" wrap="square" lIns="121900" tIns="121900" rIns="121900" bIns="121900" anchor="t" anchorCtr="0">
            <a:noAutofit/>
          </a:bodyPr>
          <a:lstStyle/>
          <a:p>
            <a:pPr marL="0" indent="0"/>
            <a:r>
              <a:rPr lang="vi-VN" b="0" dirty="0"/>
              <a:t>GV: Vũ Hoàng Nam</a:t>
            </a:r>
            <a:endParaRPr b="0" dirty="0"/>
          </a:p>
        </p:txBody>
      </p:sp>
      <p:sp>
        <p:nvSpPr>
          <p:cNvPr id="310" name="Google Shape;310;p47"/>
          <p:cNvSpPr/>
          <p:nvPr/>
        </p:nvSpPr>
        <p:spPr>
          <a:xfrm>
            <a:off x="3520938" y="3905691"/>
            <a:ext cx="822767"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7763500" y="3848753"/>
            <a:ext cx="818200"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8718900" y="4804297"/>
            <a:ext cx="2715800" cy="1080368"/>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8718900" y="4073468"/>
            <a:ext cx="2715800" cy="1128056"/>
          </a:xfrm>
          <a:prstGeom prst="rect">
            <a:avLst/>
          </a:prstGeom>
          <a:noFill/>
          <a:ln>
            <a:noFill/>
          </a:ln>
        </p:spPr>
      </p:pic>
      <p:sp>
        <p:nvSpPr>
          <p:cNvPr id="4" name="Rectangle 3"/>
          <p:cNvSpPr/>
          <p:nvPr/>
        </p:nvSpPr>
        <p:spPr>
          <a:xfrm>
            <a:off x="3392582" y="1068931"/>
            <a:ext cx="5581015" cy="1231106"/>
          </a:xfrm>
          <a:prstGeom prst="rect">
            <a:avLst/>
          </a:prstGeom>
          <a:noFill/>
        </p:spPr>
        <p:txBody>
          <a:bodyPr wrap="none" lIns="121920" tIns="60960" rIns="121920" bIns="60960">
            <a:spAutoFit/>
          </a:bodyPr>
          <a:lstStyle/>
          <a:p>
            <a:pPr algn="ct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HỌC</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4" name="Parallelogram 3">
            <a:extLst>
              <a:ext uri="{FF2B5EF4-FFF2-40B4-BE49-F238E27FC236}">
                <a16:creationId xmlns:a16="http://schemas.microsoft.com/office/drawing/2014/main" id="{AE68DE6B-AF67-484C-86AB-C0424CDDC944}"/>
              </a:ext>
            </a:extLst>
          </p:cNvPr>
          <p:cNvSpPr/>
          <p:nvPr/>
        </p:nvSpPr>
        <p:spPr>
          <a:xfrm>
            <a:off x="1018415" y="162025"/>
            <a:ext cx="2641600" cy="551657"/>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
        <p:nvSpPr>
          <p:cNvPr id="26" name="Rectangle 25">
            <a:extLst>
              <a:ext uri="{FF2B5EF4-FFF2-40B4-BE49-F238E27FC236}">
                <a16:creationId xmlns:a16="http://schemas.microsoft.com/office/drawing/2014/main" id="{028974AE-EE40-48B1-873B-D62D419D59D2}"/>
              </a:ext>
            </a:extLst>
          </p:cNvPr>
          <p:cNvSpPr/>
          <p:nvPr/>
        </p:nvSpPr>
        <p:spPr>
          <a:xfrm>
            <a:off x="4654516" y="139527"/>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7" name="Rectangle 26">
            <a:extLst>
              <a:ext uri="{FF2B5EF4-FFF2-40B4-BE49-F238E27FC236}">
                <a16:creationId xmlns:a16="http://schemas.microsoft.com/office/drawing/2014/main" id="{D1A823A1-B5CF-4100-BB30-CF82A948953E}"/>
              </a:ext>
            </a:extLst>
          </p:cNvPr>
          <p:cNvSpPr/>
          <p:nvPr/>
        </p:nvSpPr>
        <p:spPr>
          <a:xfrm>
            <a:off x="861143" y="759299"/>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a) Xét </a:t>
            </a:r>
            <a:r>
              <a:rPr lang="vi-VN" sz="3200">
                <a:latin typeface="Times New Roman" panose="02020603050405020304" pitchFamily="18" charset="0"/>
                <a:ea typeface="Calibri" panose="020F0502020204030204" pitchFamily="34" charset="0"/>
                <a:sym typeface="Symbol" panose="05050102010706020507" pitchFamily="18" charset="2"/>
              </a:rPr>
              <a:t>OMN và OM’N’ có:</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7D7E713-0D98-42D5-9C0F-D2B6B995AC02}"/>
                  </a:ext>
                </a:extLst>
              </p:cNvPr>
              <p:cNvSpPr/>
              <p:nvPr/>
            </p:nvSpPr>
            <p:spPr>
              <a:xfrm>
                <a:off x="771149" y="1090705"/>
                <a:ext cx="7440843" cy="1915781"/>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200" i="1">
                              <a:latin typeface="Cambria Math" panose="02040503050406030204" pitchFamily="18" charset="0"/>
                            </a:rPr>
                          </m:ctrlPr>
                        </m:dPr>
                        <m:e>
                          <m:eqArr>
                            <m:eqArrPr>
                              <m:ctrlPr>
                                <a:rPr lang="vi-VN" sz="3200" i="1">
                                  <a:latin typeface="Cambria Math" panose="02040503050406030204" pitchFamily="18" charset="0"/>
                                </a:rPr>
                              </m:ctrlPr>
                            </m:eqArrPr>
                            <m:e>
                              <m:acc>
                                <m:accPr>
                                  <m:chr m:val="̂"/>
                                  <m:ctrlPr>
                                    <a:rPr lang="vi-VN" sz="3200" i="1">
                                      <a:latin typeface="Cambria Math" panose="02040503050406030204" pitchFamily="18" charset="0"/>
                                    </a:rPr>
                                  </m:ctrlPr>
                                </m:accPr>
                                <m:e>
                                  <m:r>
                                    <a:rPr lang="vi-VN" sz="3200" i="1">
                                      <a:latin typeface="Cambria Math" panose="02040503050406030204" pitchFamily="18" charset="0"/>
                                    </a:rPr>
                                    <m:t>𝑀𝑂𝑁</m:t>
                                  </m:r>
                                </m:e>
                              </m:acc>
                              <m:r>
                                <a:rPr lang="vi-VN" sz="3200" i="1">
                                  <a:latin typeface="Cambria Math" panose="02040503050406030204" pitchFamily="18" charset="0"/>
                                </a:rPr>
                                <m:t> </m:t>
                              </m:r>
                              <m:r>
                                <a:rPr lang="vi-VN" sz="3200" i="1">
                                  <a:latin typeface="Cambria Math" panose="02040503050406030204" pitchFamily="18" charset="0"/>
                                </a:rPr>
                                <m:t>𝑙</m:t>
                              </m:r>
                              <m:r>
                                <a:rPr lang="vi-VN" sz="3200" i="1">
                                  <a:latin typeface="Cambria Math" panose="02040503050406030204" pitchFamily="18" charset="0"/>
                                </a:rPr>
                                <m:t>à </m:t>
                              </m:r>
                              <m:r>
                                <a:rPr lang="vi-VN" sz="3200" i="1">
                                  <a:latin typeface="Cambria Math" panose="02040503050406030204" pitchFamily="18" charset="0"/>
                                </a:rPr>
                                <m:t>𝑔</m:t>
                              </m:r>
                              <m:r>
                                <a:rPr lang="vi-VN" sz="3200" i="1">
                                  <a:latin typeface="Cambria Math" panose="02040503050406030204" pitchFamily="18" charset="0"/>
                                </a:rPr>
                                <m:t>ó</m:t>
                              </m:r>
                              <m:r>
                                <a:rPr lang="vi-VN" sz="3200" i="1">
                                  <a:latin typeface="Cambria Math" panose="02040503050406030204" pitchFamily="18" charset="0"/>
                                </a:rPr>
                                <m:t>𝑐</m:t>
                              </m:r>
                              <m:r>
                                <a:rPr lang="vi-VN" sz="3200" i="1">
                                  <a:latin typeface="Cambria Math" panose="02040503050406030204" pitchFamily="18" charset="0"/>
                                </a:rPr>
                                <m:t> </m:t>
                              </m:r>
                              <m:r>
                                <a:rPr lang="vi-VN" sz="3200" i="1">
                                  <a:latin typeface="Cambria Math" panose="02040503050406030204" pitchFamily="18" charset="0"/>
                                </a:rPr>
                                <m:t>𝑐h𝑢𝑛𝑔</m:t>
                              </m:r>
                            </m:e>
                            <m:e>
                              <m:f>
                                <m:fPr>
                                  <m:ctrlPr>
                                    <a:rPr lang="vi-VN" sz="3200" i="1">
                                      <a:latin typeface="Cambria Math" panose="02040503050406030204" pitchFamily="18" charset="0"/>
                                    </a:rPr>
                                  </m:ctrlPr>
                                </m:fPr>
                                <m:num>
                                  <m:r>
                                    <a:rPr lang="vi-VN" sz="3200" i="1">
                                      <a:latin typeface="Cambria Math" panose="02040503050406030204" pitchFamily="18" charset="0"/>
                                    </a:rPr>
                                    <m:t>𝑂𝑀</m:t>
                                  </m:r>
                                </m:num>
                                <m:den>
                                  <m:r>
                                    <a:rPr lang="vi-VN" sz="3200" i="1">
                                      <a:latin typeface="Cambria Math" panose="02040503050406030204" pitchFamily="18" charset="0"/>
                                    </a:rPr>
                                    <m:t>𝑂𝑀</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𝑂𝑁</m:t>
                                  </m:r>
                                </m:num>
                                <m:den>
                                  <m:r>
                                    <a:rPr lang="vi-VN" sz="3200" i="1">
                                      <a:latin typeface="Cambria Math" panose="02040503050406030204" pitchFamily="18" charset="0"/>
                                    </a:rPr>
                                    <m:t>𝑂𝑁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e>
                          </m:eqArr>
                        </m:e>
                      </m:d>
                      <m:r>
                        <a:rPr lang="vi-VN" sz="3200" i="1">
                          <a:latin typeface="Cambria Math" panose="02040503050406030204" pitchFamily="18" charset="0"/>
                        </a:rPr>
                        <m:t> </m:t>
                      </m:r>
                    </m:oMath>
                  </m:oMathPara>
                </a14:m>
                <a:endParaRPr lang="vi-VN" sz="3200" dirty="0">
                  <a:latin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17D7E713-0D98-42D5-9C0F-D2B6B995AC02}"/>
                  </a:ext>
                </a:extLst>
              </p:cNvPr>
              <p:cNvSpPr>
                <a:spLocks noRot="1" noChangeAspect="1" noMove="1" noResize="1" noEditPoints="1" noAdjustHandles="1" noChangeArrowheads="1" noChangeShapeType="1" noTextEdit="1"/>
              </p:cNvSpPr>
              <p:nvPr/>
            </p:nvSpPr>
            <p:spPr>
              <a:xfrm>
                <a:off x="771149" y="1090705"/>
                <a:ext cx="7440843" cy="1915781"/>
              </a:xfrm>
              <a:prstGeom prst="rect">
                <a:avLst/>
              </a:prstGeom>
              <a:blipFill>
                <a:blip r:embed="rId3"/>
                <a:stretch>
                  <a:fillRect/>
                </a:stretch>
              </a:blipFill>
            </p:spPr>
            <p:txBody>
              <a:bodyPr/>
              <a:lstStyle/>
              <a:p>
                <a:r>
                  <a:rPr lang="vi-VN">
                    <a:noFill/>
                  </a:rPr>
                  <a:t> </a:t>
                </a:r>
              </a:p>
            </p:txBody>
          </p:sp>
        </mc:Fallback>
      </mc:AlternateContent>
      <p:sp>
        <p:nvSpPr>
          <p:cNvPr id="29" name="Rectangle 28">
            <a:extLst>
              <a:ext uri="{FF2B5EF4-FFF2-40B4-BE49-F238E27FC236}">
                <a16:creationId xmlns:a16="http://schemas.microsoft.com/office/drawing/2014/main" id="{3AF891A1-3BC1-43EB-B448-82C9E243F3FB}"/>
              </a:ext>
            </a:extLst>
          </p:cNvPr>
          <p:cNvSpPr/>
          <p:nvPr/>
        </p:nvSpPr>
        <p:spPr>
          <a:xfrm>
            <a:off x="876012" y="2870597"/>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r>
              <a:rPr lang="vi-VN" sz="3200">
                <a:latin typeface="Times New Roman" panose="02020603050405020304" pitchFamily="18" charset="0"/>
                <a:ea typeface="Calibri" panose="020F0502020204030204" pitchFamily="34" charset="0"/>
                <a:sym typeface="Symbol" panose="05050102010706020507" pitchFamily="18" charset="2"/>
              </a:rPr>
              <a:t>OMN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OM’N’(cgc)</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E2973D-BECF-4C1F-A655-E7E0A659846E}"/>
                  </a:ext>
                </a:extLst>
              </p:cNvPr>
              <p:cNvSpPr/>
              <p:nvPr/>
            </p:nvSpPr>
            <p:spPr>
              <a:xfrm>
                <a:off x="861143" y="3420724"/>
                <a:ext cx="7440843" cy="79156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14:m>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𝑀𝑁</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(1)</m:t>
                    </m:r>
                  </m:oMath>
                </a14:m>
                <a:endParaRPr lang="vi-VN" sz="3200">
                  <a:latin typeface="Times New Roman" panose="02020603050405020304" pitchFamily="18" charset="0"/>
                  <a:ea typeface="Calibri" panose="020F0502020204030204" pitchFamily="34" charset="0"/>
                </a:endParaRPr>
              </a:p>
            </p:txBody>
          </p:sp>
        </mc:Choice>
        <mc:Fallback xmlns="">
          <p:sp>
            <p:nvSpPr>
              <p:cNvPr id="30" name="Rectangle 29">
                <a:extLst>
                  <a:ext uri="{FF2B5EF4-FFF2-40B4-BE49-F238E27FC236}">
                    <a16:creationId xmlns:a16="http://schemas.microsoft.com/office/drawing/2014/main" id="{67E2973D-BECF-4C1F-A655-E7E0A659846E}"/>
                  </a:ext>
                </a:extLst>
              </p:cNvPr>
              <p:cNvSpPr>
                <a:spLocks noRot="1" noChangeAspect="1" noMove="1" noResize="1" noEditPoints="1" noAdjustHandles="1" noChangeArrowheads="1" noChangeShapeType="1" noTextEdit="1"/>
              </p:cNvSpPr>
              <p:nvPr/>
            </p:nvSpPr>
            <p:spPr>
              <a:xfrm>
                <a:off x="861143" y="3420724"/>
                <a:ext cx="7440843" cy="791563"/>
              </a:xfrm>
              <a:prstGeom prst="rect">
                <a:avLst/>
              </a:prstGeom>
              <a:blipFill>
                <a:blip r:embed="rId4"/>
                <a:stretch>
                  <a:fillRect l="-2048" b="-10000"/>
                </a:stretch>
              </a:blipFill>
            </p:spPr>
            <p:txBody>
              <a:bodyPr/>
              <a:lstStyle/>
              <a:p>
                <a:r>
                  <a:rPr lang="vi-VN">
                    <a:noFill/>
                  </a:rPr>
                  <a:t> </a:t>
                </a:r>
              </a:p>
            </p:txBody>
          </p:sp>
        </mc:Fallback>
      </mc:AlternateContent>
      <p:sp>
        <p:nvSpPr>
          <p:cNvPr id="32" name="Rectangle 31">
            <a:extLst>
              <a:ext uri="{FF2B5EF4-FFF2-40B4-BE49-F238E27FC236}">
                <a16:creationId xmlns:a16="http://schemas.microsoft.com/office/drawing/2014/main" id="{F6294542-4453-415B-9842-2468BD2712D1}"/>
              </a:ext>
            </a:extLst>
          </p:cNvPr>
          <p:cNvSpPr/>
          <p:nvPr/>
        </p:nvSpPr>
        <p:spPr>
          <a:xfrm>
            <a:off x="831407" y="4179006"/>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Tương tự ta có:</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B38CC08-421D-45E9-8B8D-A089C85855D9}"/>
                  </a:ext>
                </a:extLst>
              </p:cNvPr>
              <p:cNvSpPr/>
              <p:nvPr/>
            </p:nvSpPr>
            <p:spPr>
              <a:xfrm>
                <a:off x="980089" y="4729135"/>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(2)</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3" name="Rectangle 32">
                <a:extLst>
                  <a:ext uri="{FF2B5EF4-FFF2-40B4-BE49-F238E27FC236}">
                    <a16:creationId xmlns:a16="http://schemas.microsoft.com/office/drawing/2014/main" id="{0B38CC08-421D-45E9-8B8D-A089C85855D9}"/>
                  </a:ext>
                </a:extLst>
              </p:cNvPr>
              <p:cNvSpPr>
                <a:spLocks noRot="1" noChangeAspect="1" noMove="1" noResize="1" noEditPoints="1" noAdjustHandles="1" noChangeArrowheads="1" noChangeShapeType="1" noTextEdit="1"/>
              </p:cNvSpPr>
              <p:nvPr/>
            </p:nvSpPr>
            <p:spPr>
              <a:xfrm>
                <a:off x="980089" y="4729135"/>
                <a:ext cx="3272243" cy="101752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8651A1A-C5DB-46FB-8EC7-E83B7A89E812}"/>
                  </a:ext>
                </a:extLst>
              </p:cNvPr>
              <p:cNvSpPr/>
              <p:nvPr/>
            </p:nvSpPr>
            <p:spPr>
              <a:xfrm>
                <a:off x="980088" y="5695574"/>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𝑁𝑃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𝑁</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(3)</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4" name="Rectangle 33">
                <a:extLst>
                  <a:ext uri="{FF2B5EF4-FFF2-40B4-BE49-F238E27FC236}">
                    <a16:creationId xmlns:a16="http://schemas.microsoft.com/office/drawing/2014/main" id="{88651A1A-C5DB-46FB-8EC7-E83B7A89E812}"/>
                  </a:ext>
                </a:extLst>
              </p:cNvPr>
              <p:cNvSpPr>
                <a:spLocks noRot="1" noChangeAspect="1" noMove="1" noResize="1" noEditPoints="1" noAdjustHandles="1" noChangeArrowheads="1" noChangeShapeType="1" noTextEdit="1"/>
              </p:cNvSpPr>
              <p:nvPr/>
            </p:nvSpPr>
            <p:spPr>
              <a:xfrm>
                <a:off x="980088" y="5695574"/>
                <a:ext cx="3272243" cy="1017523"/>
              </a:xfrm>
              <a:prstGeom prst="rect">
                <a:avLst/>
              </a:prstGeom>
              <a:blipFill>
                <a:blip r:embed="rId6"/>
                <a:stretch>
                  <a:fillRect/>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AD75AB2C-D308-43C8-B2F3-022BD1ED2A18}"/>
              </a:ext>
            </a:extLst>
          </p:cNvPr>
          <p:cNvCxnSpPr/>
          <p:nvPr/>
        </p:nvCxnSpPr>
        <p:spPr>
          <a:xfrm>
            <a:off x="4148253" y="4445625"/>
            <a:ext cx="0" cy="22599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8390E4C-F5A0-4AC5-9369-6A3C8BF1E8B1}"/>
              </a:ext>
            </a:extLst>
          </p:cNvPr>
          <p:cNvSpPr/>
          <p:nvPr/>
        </p:nvSpPr>
        <p:spPr>
          <a:xfrm>
            <a:off x="4191643" y="4297954"/>
            <a:ext cx="518028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Từ (1)(2)(3) =&gt;</a:t>
            </a:r>
          </a:p>
        </p:txBody>
      </p:sp>
      <p:sp>
        <p:nvSpPr>
          <p:cNvPr id="36" name="Rectangle 35">
            <a:extLst>
              <a:ext uri="{FF2B5EF4-FFF2-40B4-BE49-F238E27FC236}">
                <a16:creationId xmlns:a16="http://schemas.microsoft.com/office/drawing/2014/main" id="{84897778-DB66-4084-BFDB-A40D654702B4}"/>
              </a:ext>
            </a:extLst>
          </p:cNvPr>
          <p:cNvSpPr/>
          <p:nvPr/>
        </p:nvSpPr>
        <p:spPr>
          <a:xfrm>
            <a:off x="6839419" y="4268215"/>
            <a:ext cx="5055220"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sym typeface="Symbol" panose="05050102010706020507" pitchFamily="18" charset="2"/>
              </a:rPr>
              <a:t>MNP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M’N’P’ (ccc)</a:t>
            </a:r>
            <a:endParaRPr lang="vi-VN" sz="3200">
              <a:latin typeface="Times New Roman" panose="02020603050405020304" pitchFamily="18" charset="0"/>
              <a:ea typeface="Calibri" panose="020F0502020204030204" pitchFamily="34" charset="0"/>
            </a:endParaRPr>
          </a:p>
        </p:txBody>
      </p:sp>
      <p:sp>
        <p:nvSpPr>
          <p:cNvPr id="37" name="Rectangle 36">
            <a:extLst>
              <a:ext uri="{FF2B5EF4-FFF2-40B4-BE49-F238E27FC236}">
                <a16:creationId xmlns:a16="http://schemas.microsoft.com/office/drawing/2014/main" id="{1CE88E23-0227-4EE8-805D-C842361EB6FA}"/>
              </a:ext>
            </a:extLst>
          </p:cNvPr>
          <p:cNvSpPr/>
          <p:nvPr/>
        </p:nvSpPr>
        <p:spPr>
          <a:xfrm>
            <a:off x="4295723" y="4849289"/>
            <a:ext cx="7584047" cy="1815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t>
            </a:r>
            <a:r>
              <a:rPr lang="vi-VN" sz="3733">
                <a:solidFill>
                  <a:srgbClr val="FF0000"/>
                </a:solidFill>
                <a:latin typeface="+mj-lt"/>
                <a:sym typeface="Symbol" panose="05050102010706020507" pitchFamily="18" charset="2"/>
              </a:rPr>
              <a:t></a:t>
            </a:r>
            <a:r>
              <a:rPr lang="vi-VN" sz="3733">
                <a:solidFill>
                  <a:srgbClr val="FF0000"/>
                </a:solidFill>
                <a:latin typeface="+mj-lt"/>
              </a:rPr>
              <a:t>MNP thành </a:t>
            </a:r>
            <a:r>
              <a:rPr lang="vi-VN" sz="3733">
                <a:solidFill>
                  <a:srgbClr val="FF0000"/>
                </a:solidFill>
                <a:latin typeface="+mj-lt"/>
                <a:sym typeface="Symbol" panose="05050102010706020507" pitchFamily="18" charset="2"/>
              </a:rPr>
              <a:t>M’N’P’</a:t>
            </a:r>
            <a:r>
              <a:rPr lang="vi-VN" sz="3733">
                <a:solidFill>
                  <a:srgbClr val="FF0000"/>
                </a:solidFill>
                <a:latin typeface="+mj-lt"/>
              </a:rPr>
              <a:t> với tỉ số phóng to k =3</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14774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50"/>
                                        <p:tgtEl>
                                          <p:spTgt spid="27"/>
                                        </p:tgtEl>
                                      </p:cBhvr>
                                    </p:animEffect>
                                    <p:anim calcmode="lin" valueType="num">
                                      <p:cBhvr>
                                        <p:cTn id="15" dur="750" fill="hold"/>
                                        <p:tgtEl>
                                          <p:spTgt spid="27"/>
                                        </p:tgtEl>
                                        <p:attrNameLst>
                                          <p:attrName>ppt_x</p:attrName>
                                        </p:attrNameLst>
                                      </p:cBhvr>
                                      <p:tavLst>
                                        <p:tav tm="0">
                                          <p:val>
                                            <p:strVal val="#ppt_x"/>
                                          </p:val>
                                        </p:tav>
                                        <p:tav tm="100000">
                                          <p:val>
                                            <p:strVal val="#ppt_x"/>
                                          </p:val>
                                        </p:tav>
                                      </p:tavLst>
                                    </p:anim>
                                    <p:anim calcmode="lin" valueType="num">
                                      <p:cBhvr>
                                        <p:cTn id="1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anim calcmode="lin" valueType="num">
                                      <p:cBhvr>
                                        <p:cTn id="29" dur="750" fill="hold"/>
                                        <p:tgtEl>
                                          <p:spTgt spid="29"/>
                                        </p:tgtEl>
                                        <p:attrNameLst>
                                          <p:attrName>ppt_x</p:attrName>
                                        </p:attrNameLst>
                                      </p:cBhvr>
                                      <p:tavLst>
                                        <p:tav tm="0">
                                          <p:val>
                                            <p:strVal val="#ppt_x"/>
                                          </p:val>
                                        </p:tav>
                                        <p:tav tm="100000">
                                          <p:val>
                                            <p:strVal val="#ppt_x"/>
                                          </p:val>
                                        </p:tav>
                                      </p:tavLst>
                                    </p:anim>
                                    <p:anim calcmode="lin" valueType="num">
                                      <p:cBhvr>
                                        <p:cTn id="3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anim calcmode="lin" valueType="num">
                                      <p:cBhvr>
                                        <p:cTn id="36" dur="750" fill="hold"/>
                                        <p:tgtEl>
                                          <p:spTgt spid="30"/>
                                        </p:tgtEl>
                                        <p:attrNameLst>
                                          <p:attrName>ppt_x</p:attrName>
                                        </p:attrNameLst>
                                      </p:cBhvr>
                                      <p:tavLst>
                                        <p:tav tm="0">
                                          <p:val>
                                            <p:strVal val="#ppt_x"/>
                                          </p:val>
                                        </p:tav>
                                        <p:tav tm="100000">
                                          <p:val>
                                            <p:strVal val="#ppt_x"/>
                                          </p:val>
                                        </p:tav>
                                      </p:tavLst>
                                    </p:anim>
                                    <p:anim calcmode="lin" valueType="num">
                                      <p:cBhvr>
                                        <p:cTn id="3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anim calcmode="lin" valueType="num">
                                      <p:cBhvr>
                                        <p:cTn id="50" dur="750" fill="hold"/>
                                        <p:tgtEl>
                                          <p:spTgt spid="33"/>
                                        </p:tgtEl>
                                        <p:attrNameLst>
                                          <p:attrName>ppt_x</p:attrName>
                                        </p:attrNameLst>
                                      </p:cBhvr>
                                      <p:tavLst>
                                        <p:tav tm="0">
                                          <p:val>
                                            <p:strVal val="#ppt_x"/>
                                          </p:val>
                                        </p:tav>
                                        <p:tav tm="100000">
                                          <p:val>
                                            <p:strVal val="#ppt_x"/>
                                          </p:val>
                                        </p:tav>
                                      </p:tavLst>
                                    </p:anim>
                                    <p:anim calcmode="lin" valueType="num">
                                      <p:cBhvr>
                                        <p:cTn id="51"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anim calcmode="lin" valueType="num">
                                      <p:cBhvr>
                                        <p:cTn id="57" dur="750" fill="hold"/>
                                        <p:tgtEl>
                                          <p:spTgt spid="34"/>
                                        </p:tgtEl>
                                        <p:attrNameLst>
                                          <p:attrName>ppt_x</p:attrName>
                                        </p:attrNameLst>
                                      </p:cBhvr>
                                      <p:tavLst>
                                        <p:tav tm="0">
                                          <p:val>
                                            <p:strVal val="#ppt_x"/>
                                          </p:val>
                                        </p:tav>
                                        <p:tav tm="100000">
                                          <p:val>
                                            <p:strVal val="#ppt_x"/>
                                          </p:val>
                                        </p:tav>
                                      </p:tavLst>
                                    </p:anim>
                                    <p:anim calcmode="lin" valueType="num">
                                      <p:cBhvr>
                                        <p:cTn id="58" dur="7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50"/>
                            </p:stCondLst>
                            <p:childTnLst>
                              <p:par>
                                <p:cTn id="60" presetID="6"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750"/>
                                        <p:tgtEl>
                                          <p:spTgt spid="36"/>
                                        </p:tgtEl>
                                      </p:cBhvr>
                                    </p:animEffect>
                                    <p:anim calcmode="lin" valueType="num">
                                      <p:cBhvr>
                                        <p:cTn id="75" dur="750" fill="hold"/>
                                        <p:tgtEl>
                                          <p:spTgt spid="36"/>
                                        </p:tgtEl>
                                        <p:attrNameLst>
                                          <p:attrName>ppt_x</p:attrName>
                                        </p:attrNameLst>
                                      </p:cBhvr>
                                      <p:tavLst>
                                        <p:tav tm="0">
                                          <p:val>
                                            <p:strVal val="#ppt_x"/>
                                          </p:val>
                                        </p:tav>
                                        <p:tav tm="100000">
                                          <p:val>
                                            <p:strVal val="#ppt_x"/>
                                          </p:val>
                                        </p:tav>
                                      </p:tavLst>
                                    </p:anim>
                                    <p:anim calcmode="lin" valueType="num">
                                      <p:cBhvr>
                                        <p:cTn id="76"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750"/>
                                        <p:tgtEl>
                                          <p:spTgt spid="37"/>
                                        </p:tgtEl>
                                      </p:cBhvr>
                                    </p:animEffect>
                                    <p:anim calcmode="lin" valueType="num">
                                      <p:cBhvr>
                                        <p:cTn id="82" dur="750" fill="hold"/>
                                        <p:tgtEl>
                                          <p:spTgt spid="37"/>
                                        </p:tgtEl>
                                        <p:attrNameLst>
                                          <p:attrName>ppt_x</p:attrName>
                                        </p:attrNameLst>
                                      </p:cBhvr>
                                      <p:tavLst>
                                        <p:tav tm="0">
                                          <p:val>
                                            <p:strVal val="#ppt_x"/>
                                          </p:val>
                                        </p:tav>
                                        <p:tav tm="100000">
                                          <p:val>
                                            <p:strVal val="#ppt_x"/>
                                          </p:val>
                                        </p:tav>
                                      </p:tavLst>
                                    </p:anim>
                                    <p:anim calcmode="lin" valueType="num">
                                      <p:cBhvr>
                                        <p:cTn id="83"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p:bldP spid="33" grpId="0"/>
      <p:bldP spid="34" grpId="0"/>
      <p:bldP spid="35" grpId="0"/>
      <p:bldP spid="36"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sp>
        <p:nvSpPr>
          <p:cNvPr id="3" name="Rectangle 2">
            <a:extLst>
              <a:ext uri="{FF2B5EF4-FFF2-40B4-BE49-F238E27FC236}">
                <a16:creationId xmlns:a16="http://schemas.microsoft.com/office/drawing/2014/main" id="{96D372A1-6B7E-46D0-95FE-6EB59822EBAF}"/>
              </a:ext>
            </a:extLst>
          </p:cNvPr>
          <p:cNvSpPr/>
          <p:nvPr/>
        </p:nvSpPr>
        <p:spPr>
          <a:xfrm>
            <a:off x="1561170" y="1266260"/>
            <a:ext cx="9456236"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Thao tác phóng to một hình H thu được hình H’ là </a:t>
            </a:r>
            <a:r>
              <a:rPr lang="vi-VN" sz="3733" i="1">
                <a:solidFill>
                  <a:srgbClr val="00B0F0"/>
                </a:solidFill>
                <a:latin typeface="+mj-lt"/>
                <a:ea typeface="Times New Roman" panose="02020603050405020304" pitchFamily="18" charset="0"/>
                <a:cs typeface="Times New Roman" panose="02020603050405020304" pitchFamily="18" charset="0"/>
              </a:rPr>
              <a:t>hình đồng dạng phối cảnh (hình vị tự) </a:t>
            </a:r>
            <a:r>
              <a:rPr lang="vi-VN" sz="3733">
                <a:latin typeface="+mj-lt"/>
                <a:ea typeface="Times New Roman" panose="02020603050405020304" pitchFamily="18" charset="0"/>
                <a:cs typeface="Times New Roman" panose="02020603050405020304" pitchFamily="18" charset="0"/>
              </a:rPr>
              <a:t>của hình H </a:t>
            </a:r>
          </a:p>
        </p:txBody>
      </p:sp>
      <p:sp>
        <p:nvSpPr>
          <p:cNvPr id="5" name="Rectangle 4">
            <a:extLst>
              <a:ext uri="{FF2B5EF4-FFF2-40B4-BE49-F238E27FC236}">
                <a16:creationId xmlns:a16="http://schemas.microsoft.com/office/drawing/2014/main" id="{F325DF2E-63C2-4771-923E-1CFDE264FF0F}"/>
              </a:ext>
            </a:extLst>
          </p:cNvPr>
          <p:cNvSpPr/>
          <p:nvPr/>
        </p:nvSpPr>
        <p:spPr>
          <a:xfrm>
            <a:off x="1620647" y="3288347"/>
            <a:ext cx="975359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Điểm O ở cả hai hoạt động 1,2 được gọi là </a:t>
            </a:r>
            <a:r>
              <a:rPr lang="vi-VN" sz="3733" i="1">
                <a:solidFill>
                  <a:srgbClr val="00B0F0"/>
                </a:solidFill>
                <a:latin typeface="+mj-lt"/>
                <a:ea typeface="Times New Roman" panose="02020603050405020304" pitchFamily="18" charset="0"/>
                <a:cs typeface="Times New Roman" panose="02020603050405020304" pitchFamily="18" charset="0"/>
              </a:rPr>
              <a:t>tâm đồng dạng phối cảnh</a:t>
            </a:r>
            <a:r>
              <a:rPr lang="vi-VN" sz="3733">
                <a:solidFill>
                  <a:srgbClr val="00B0F0"/>
                </a:solidFill>
                <a:latin typeface="+mj-lt"/>
                <a:ea typeface="Times New Roman" panose="02020603050405020304" pitchFamily="18" charset="0"/>
                <a:cs typeface="Times New Roman" panose="02020603050405020304" pitchFamily="18" charset="0"/>
              </a:rPr>
              <a:t> </a:t>
            </a:r>
            <a:r>
              <a:rPr lang="vi-VN" sz="3733">
                <a:latin typeface="+mj-lt"/>
                <a:ea typeface="Times New Roman" panose="02020603050405020304" pitchFamily="18" charset="0"/>
                <a:cs typeface="Times New Roman" panose="02020603050405020304" pitchFamily="18" charset="0"/>
              </a:rPr>
              <a:t>, tỉ số phóng to k được gọi là </a:t>
            </a:r>
            <a:r>
              <a:rPr lang="vi-VN" sz="3733" i="1">
                <a:solidFill>
                  <a:srgbClr val="00B0F0"/>
                </a:solidFill>
                <a:latin typeface="+mj-lt"/>
                <a:ea typeface="Times New Roman" panose="02020603050405020304" pitchFamily="18" charset="0"/>
                <a:cs typeface="Times New Roman" panose="02020603050405020304" pitchFamily="18" charset="0"/>
              </a:rPr>
              <a:t>tỉ số vị tự</a:t>
            </a:r>
            <a:endParaRPr lang="vi-VN" sz="3733">
              <a:latin typeface="+mj-l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1F91F1-C414-4BAB-B27C-62035E7D4D33}"/>
              </a:ext>
            </a:extLst>
          </p:cNvPr>
          <p:cNvGrpSpPr/>
          <p:nvPr/>
        </p:nvGrpSpPr>
        <p:grpSpPr>
          <a:xfrm>
            <a:off x="2929059" y="639339"/>
            <a:ext cx="6497444" cy="3047998"/>
            <a:chOff x="2196791" y="479503"/>
            <a:chExt cx="4873083" cy="2285998"/>
          </a:xfrm>
        </p:grpSpPr>
        <p:sp>
          <p:nvSpPr>
            <p:cNvPr id="3" name="Thought Bubble: Cloud 2">
              <a:extLst>
                <a:ext uri="{FF2B5EF4-FFF2-40B4-BE49-F238E27FC236}">
                  <a16:creationId xmlns:a16="http://schemas.microsoft.com/office/drawing/2014/main" id="{6C6CDB3A-DFBD-40B7-891D-3CE0A2E68D6D}"/>
                </a:ext>
              </a:extLst>
            </p:cNvPr>
            <p:cNvSpPr/>
            <p:nvPr/>
          </p:nvSpPr>
          <p:spPr>
            <a:xfrm>
              <a:off x="2196791" y="479503"/>
              <a:ext cx="4873083" cy="2285998"/>
            </a:xfrm>
            <a:prstGeom prst="cloudCallout">
              <a:avLst>
                <a:gd name="adj1" fmla="val 43182"/>
                <a:gd name="adj2" fmla="val 619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3733">
                <a:solidFill>
                  <a:srgbClr val="FFFFFF"/>
                </a:solidFill>
                <a:latin typeface="+mj-lt"/>
              </a:endParaRPr>
            </a:p>
          </p:txBody>
        </p:sp>
        <p:sp>
          <p:nvSpPr>
            <p:cNvPr id="4" name="Rectangle 3">
              <a:extLst>
                <a:ext uri="{FF2B5EF4-FFF2-40B4-BE49-F238E27FC236}">
                  <a16:creationId xmlns:a16="http://schemas.microsoft.com/office/drawing/2014/main" id="{62062CE4-5BDF-4E62-80EF-CF32A9FEF8CB}"/>
                </a:ext>
              </a:extLst>
            </p:cNvPr>
            <p:cNvSpPr/>
            <p:nvPr/>
          </p:nvSpPr>
          <p:spPr>
            <a:xfrm>
              <a:off x="2441653" y="952633"/>
              <a:ext cx="4572000" cy="1361767"/>
            </a:xfrm>
            <a:prstGeom prst="rect">
              <a:avLst/>
            </a:prstGeom>
          </p:spPr>
          <p:txBody>
            <a:bodyPr>
              <a:spAutoFit/>
            </a:bodyPr>
            <a:lstStyle/>
            <a:p>
              <a:pPr algn="ctr"/>
              <a:r>
                <a:rPr lang="vi-VN" sz="3733">
                  <a:solidFill>
                    <a:srgbClr val="FFFFFF"/>
                  </a:solidFill>
                  <a:latin typeface="+mj-lt"/>
                </a:rPr>
                <a:t>Liệu có đồng dạng phối cảnh “thu nhỏ” tam giác M’N’P’ thành tam giác MNP ?</a:t>
              </a:r>
            </a:p>
          </p:txBody>
        </p:sp>
      </p:grpSp>
      <p:pic>
        <p:nvPicPr>
          <p:cNvPr id="5" name="Picture 4" descr="j0232133">
            <a:extLst>
              <a:ext uri="{FF2B5EF4-FFF2-40B4-BE49-F238E27FC236}">
                <a16:creationId xmlns:a16="http://schemas.microsoft.com/office/drawing/2014/main" id="{B166D82F-8D89-49C0-9BCA-E5F61A0DD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6026" y="4263607"/>
            <a:ext cx="1989617" cy="20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graphicFrame>
        <p:nvGraphicFramePr>
          <p:cNvPr id="12" name="Object 11">
            <a:extLst>
              <a:ext uri="{FF2B5EF4-FFF2-40B4-BE49-F238E27FC236}">
                <a16:creationId xmlns:a16="http://schemas.microsoft.com/office/drawing/2014/main" id="{EB9CBC15-7595-4C69-B680-0FB767D3E602}"/>
              </a:ext>
            </a:extLst>
          </p:cNvPr>
          <p:cNvGraphicFramePr>
            <a:graphicFrameLocks noChangeAspect="1"/>
          </p:cNvGraphicFramePr>
          <p:nvPr>
            <p:extLst>
              <p:ext uri="{D42A27DB-BD31-4B8C-83A1-F6EECF244321}">
                <p14:modId xmlns:p14="http://schemas.microsoft.com/office/powerpoint/2010/main" val="4108706898"/>
              </p:ext>
            </p:extLst>
          </p:nvPr>
        </p:nvGraphicFramePr>
        <p:xfrm>
          <a:off x="2007225" y="1455611"/>
          <a:ext cx="165100" cy="60959"/>
        </p:xfrm>
        <a:graphic>
          <a:graphicData uri="http://schemas.openxmlformats.org/presentationml/2006/ole">
            <mc:AlternateContent xmlns:mc="http://schemas.openxmlformats.org/markup-compatibility/2006">
              <mc:Choice xmlns:v="urn:schemas-microsoft-com:vml" Requires="v">
                <p:oleObj spid="_x0000_s1075" name="Equation" r:id="rId4" imgW="126835" imgH="152202" progId="Equation.DSMT4">
                  <p:embed/>
                </p:oleObj>
              </mc:Choice>
              <mc:Fallback>
                <p:oleObj name="Equation" r:id="rId4" imgW="126835" imgH="152202"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225" y="1455611"/>
                        <a:ext cx="165100" cy="60959"/>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CE330783-D09C-489A-9165-CBBB83A280FA}"/>
              </a:ext>
            </a:extLst>
          </p:cNvPr>
          <p:cNvGraphicFramePr>
            <a:graphicFrameLocks noChangeAspect="1"/>
          </p:cNvGraphicFramePr>
          <p:nvPr>
            <p:extLst>
              <p:ext uri="{D42A27DB-BD31-4B8C-83A1-F6EECF244321}">
                <p14:modId xmlns:p14="http://schemas.microsoft.com/office/powerpoint/2010/main" val="423017334"/>
              </p:ext>
            </p:extLst>
          </p:nvPr>
        </p:nvGraphicFramePr>
        <p:xfrm>
          <a:off x="2007225" y="1658811"/>
          <a:ext cx="165100" cy="60959"/>
        </p:xfrm>
        <a:graphic>
          <a:graphicData uri="http://schemas.openxmlformats.org/presentationml/2006/ole">
            <mc:AlternateContent xmlns:mc="http://schemas.openxmlformats.org/markup-compatibility/2006">
              <mc:Choice xmlns:v="urn:schemas-microsoft-com:vml" Requires="v">
                <p:oleObj spid="_x0000_s1076" name="Equation" r:id="rId6" imgW="126835" imgH="152202" progId="Equation.DSMT4">
                  <p:embed/>
                </p:oleObj>
              </mc:Choice>
              <mc:Fallback>
                <p:oleObj name="Equation" r:id="rId6" imgW="126835" imgH="152202"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225" y="1658811"/>
                        <a:ext cx="165100" cy="60959"/>
                      </a:xfrm>
                      <a:prstGeom prst="rect">
                        <a:avLst/>
                      </a:prstGeom>
                      <a:noFill/>
                    </p:spPr>
                  </p:pic>
                </p:oleObj>
              </mc:Fallback>
            </mc:AlternateContent>
          </a:graphicData>
        </a:graphic>
      </p:graphicFrame>
      <p:sp>
        <p:nvSpPr>
          <p:cNvPr id="14" name="Rectangle 8">
            <a:extLst>
              <a:ext uri="{FF2B5EF4-FFF2-40B4-BE49-F238E27FC236}">
                <a16:creationId xmlns:a16="http://schemas.microsoft.com/office/drawing/2014/main" id="{581A317D-19EE-45EB-8EF5-98DFFAFDCB64}"/>
              </a:ext>
            </a:extLst>
          </p:cNvPr>
          <p:cNvSpPr>
            <a:spLocks noChangeArrowheads="1"/>
          </p:cNvSpPr>
          <p:nvPr/>
        </p:nvSpPr>
        <p:spPr bwMode="auto">
          <a:xfrm>
            <a:off x="1784198" y="1098860"/>
            <a:ext cx="9827941" cy="18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Thao tác “phóng to”(k≥</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hay “thu nhỏ” (0&lt;k&lt;</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một hình H thu được hình H’ là </a:t>
            </a:r>
            <a:r>
              <a:rPr lang="vi-VN" altLang="vi-VN" sz="3733" i="1">
                <a:solidFill>
                  <a:srgbClr val="00B0F0"/>
                </a:solidFill>
                <a:latin typeface="+mj-lt"/>
                <a:ea typeface="Calibri" panose="020F0502020204030204" pitchFamily="34" charset="0"/>
                <a:cs typeface="Times New Roman" panose="02020603050405020304" pitchFamily="18" charset="0"/>
              </a:rPr>
              <a:t>hình đồng dạng phối cảnh (hình vị tự) </a:t>
            </a:r>
            <a:r>
              <a:rPr lang="vi-VN" altLang="vi-VN" sz="3733">
                <a:solidFill>
                  <a:schemeClr val="tx1"/>
                </a:solidFill>
                <a:latin typeface="+mj-lt"/>
                <a:ea typeface="Calibri" panose="020F0502020204030204" pitchFamily="34" charset="0"/>
                <a:cs typeface="Times New Roman" panose="02020603050405020304" pitchFamily="18" charset="0"/>
              </a:rPr>
              <a:t>của hình H.</a:t>
            </a:r>
            <a:endParaRPr lang="vi-VN" altLang="vi-VN" sz="3733">
              <a:solidFill>
                <a:schemeClr val="tx1"/>
              </a:solidFill>
              <a:latin typeface="+mj-lt"/>
            </a:endParaRPr>
          </a:p>
        </p:txBody>
      </p:sp>
      <p:sp>
        <p:nvSpPr>
          <p:cNvPr id="16" name="Rectangle 10">
            <a:extLst>
              <a:ext uri="{FF2B5EF4-FFF2-40B4-BE49-F238E27FC236}">
                <a16:creationId xmlns:a16="http://schemas.microsoft.com/office/drawing/2014/main" id="{E6270CE7-2741-4AD5-9D9B-9F16BE1E06A3}"/>
              </a:ext>
            </a:extLst>
          </p:cNvPr>
          <p:cNvSpPr>
            <a:spLocks noChangeArrowheads="1"/>
          </p:cNvSpPr>
          <p:nvPr/>
        </p:nvSpPr>
        <p:spPr bwMode="auto">
          <a:xfrm>
            <a:off x="1680120" y="2852861"/>
            <a:ext cx="366447" cy="6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206"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 </a:t>
            </a:r>
            <a:endParaRPr lang="vi-VN" altLang="vi-VN" sz="3733">
              <a:solidFill>
                <a:schemeClr val="tx1"/>
              </a:solidFill>
              <a:latin typeface="+mj-lt"/>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9498FEF-3BAF-4EEC-BCC9-4B2AAD716594}"/>
                  </a:ext>
                </a:extLst>
              </p:cNvPr>
              <p:cNvSpPr/>
              <p:nvPr/>
            </p:nvSpPr>
            <p:spPr>
              <a:xfrm>
                <a:off x="1784195" y="3932735"/>
                <a:ext cx="9560312" cy="2055819"/>
              </a:xfrm>
              <a:prstGeom prst="rect">
                <a:avLst/>
              </a:prstGeom>
            </p:spPr>
            <p:txBody>
              <a:bodyPr wrap="square">
                <a:spAutoFit/>
              </a:bodyPr>
              <a:lstStyle/>
              <a:p>
                <a:pPr algn="just"/>
                <a:r>
                  <a:rPr lang="vi-VN" sz="3733" b="1">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Nếu hình H’ là hình đồng dạng phối cảnh của hình H theo tỉ số k thì hình H cũng là hình đồng dạng phối cảnh của hình H’ theo tỉ số </a:t>
                </a:r>
                <a14:m>
                  <m:oMath xmlns:m="http://schemas.openxmlformats.org/officeDocument/2006/math">
                    <m:f>
                      <m:fPr>
                        <m:ctrlPr>
                          <a:rPr lang="vi-VN" sz="3733" i="1">
                            <a:latin typeface="Cambria Math" panose="02040503050406030204" pitchFamily="18" charset="0"/>
                          </a:rPr>
                        </m:ctrlPr>
                      </m:fPr>
                      <m:num>
                        <m:r>
                          <a:rPr lang="vi-VN" sz="3733" i="1">
                            <a:latin typeface="Cambria Math" panose="02040503050406030204" pitchFamily="18" charset="0"/>
                          </a:rPr>
                          <m:t>1</m:t>
                        </m:r>
                      </m:num>
                      <m:den>
                        <m:r>
                          <a:rPr lang="vi-VN" sz="3733" i="1">
                            <a:latin typeface="Cambria Math" panose="02040503050406030204" pitchFamily="18" charset="0"/>
                          </a:rPr>
                          <m:t>𝑘</m:t>
                        </m:r>
                      </m:den>
                    </m:f>
                  </m:oMath>
                </a14:m>
                <a:endParaRPr lang="vi-VN" sz="3733"/>
              </a:p>
            </p:txBody>
          </p:sp>
        </mc:Choice>
        <mc:Fallback xmlns="">
          <p:sp>
            <p:nvSpPr>
              <p:cNvPr id="18" name="Rectangle 17">
                <a:extLst>
                  <a:ext uri="{FF2B5EF4-FFF2-40B4-BE49-F238E27FC236}">
                    <a16:creationId xmlns:a16="http://schemas.microsoft.com/office/drawing/2014/main" id="{79498FEF-3BAF-4EEC-BCC9-4B2AAD716594}"/>
                  </a:ext>
                </a:extLst>
              </p:cNvPr>
              <p:cNvSpPr>
                <a:spLocks noRot="1" noChangeAspect="1" noMove="1" noResize="1" noEditPoints="1" noAdjustHandles="1" noChangeArrowheads="1" noChangeShapeType="1" noTextEdit="1"/>
              </p:cNvSpPr>
              <p:nvPr/>
            </p:nvSpPr>
            <p:spPr>
              <a:xfrm>
                <a:off x="1784195" y="3932735"/>
                <a:ext cx="9560312" cy="2055819"/>
              </a:xfrm>
              <a:prstGeom prst="rect">
                <a:avLst/>
              </a:prstGeom>
              <a:blipFill>
                <a:blip r:embed="rId8"/>
                <a:stretch>
                  <a:fillRect l="-2105" t="-5045" r="-2041" b="-4451"/>
                </a:stretch>
              </a:blipFill>
            </p:spPr>
            <p:txBody>
              <a:bodyPr/>
              <a:lstStyle/>
              <a:p>
                <a:r>
                  <a:rPr lang="vi-VN">
                    <a:noFill/>
                  </a:rPr>
                  <a:t> </a:t>
                </a:r>
              </a:p>
            </p:txBody>
          </p:sp>
        </mc:Fallback>
      </mc:AlternateContent>
      <p:sp>
        <p:nvSpPr>
          <p:cNvPr id="19" name="Rectangle 18">
            <a:extLst>
              <a:ext uri="{FF2B5EF4-FFF2-40B4-BE49-F238E27FC236}">
                <a16:creationId xmlns:a16="http://schemas.microsoft.com/office/drawing/2014/main" id="{61F09D41-0BEA-4079-B4DE-B849AA282964}"/>
              </a:ext>
            </a:extLst>
          </p:cNvPr>
          <p:cNvSpPr/>
          <p:nvPr/>
        </p:nvSpPr>
        <p:spPr>
          <a:xfrm>
            <a:off x="1877280" y="3183188"/>
            <a:ext cx="1580882" cy="6667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733" b="1">
                <a:latin typeface="Times New Roman" panose="02020603050405020304" pitchFamily="18" charset="0"/>
                <a:ea typeface="Calibri" panose="020F0502020204030204" pitchFamily="34" charset="0"/>
              </a:rPr>
              <a:t>Chú </a:t>
            </a:r>
            <a:r>
              <a:rPr lang="vi-VN" sz="3733" b="1">
                <a:latin typeface="Times New Roman" panose="02020603050405020304" pitchFamily="18" charset="0"/>
                <a:ea typeface="Calibri" panose="020F0502020204030204" pitchFamily="34" charset="0"/>
              </a:rPr>
              <a:t>ý:</a:t>
            </a:r>
            <a:endParaRPr lang="vi-VN" sz="3733"/>
          </a:p>
        </p:txBody>
      </p:sp>
    </p:spTree>
    <p:extLst>
      <p:ext uri="{BB962C8B-B14F-4D97-AF65-F5344CB8AC3E}">
        <p14:creationId xmlns:p14="http://schemas.microsoft.com/office/powerpoint/2010/main" val="23471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a:blip r:embed="rId3">
            <a:alphaModFix amt="73000"/>
          </a:blip>
          <a:tile tx="0" ty="0" sx="100000" sy="100000" flip="none" algn="tl"/>
        </a:blipFill>
        <a:effectLst/>
      </p:bgPr>
    </p:bg>
    <p:spTree>
      <p:nvGrpSpPr>
        <p:cNvPr id="1" name="Shape 1775"/>
        <p:cNvGrpSpPr/>
        <p:nvPr/>
      </p:nvGrpSpPr>
      <p:grpSpPr>
        <a:xfrm>
          <a:off x="0" y="0"/>
          <a:ext cx="0" cy="0"/>
          <a:chOff x="0" y="0"/>
          <a:chExt cx="0" cy="0"/>
        </a:xfrm>
      </p:grpSpPr>
      <p:sp>
        <p:nvSpPr>
          <p:cNvPr id="1795" name="Google Shape;1795;p109"/>
          <p:cNvSpPr/>
          <p:nvPr/>
        </p:nvSpPr>
        <p:spPr>
          <a:xfrm>
            <a:off x="10936000" y="0"/>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endParaRPr sz="2489" b="1" dirty="0"/>
          </a:p>
        </p:txBody>
      </p:sp>
      <p:sp>
        <p:nvSpPr>
          <p:cNvPr id="5" name="Rectangle 4">
            <a:extLst>
              <a:ext uri="{FF2B5EF4-FFF2-40B4-BE49-F238E27FC236}">
                <a16:creationId xmlns:a16="http://schemas.microsoft.com/office/drawing/2014/main" id="{E087D612-7A98-4535-9918-591CADF29F9B}"/>
              </a:ext>
            </a:extLst>
          </p:cNvPr>
          <p:cNvSpPr/>
          <p:nvPr/>
        </p:nvSpPr>
        <p:spPr>
          <a:xfrm>
            <a:off x="1680119" y="483319"/>
            <a:ext cx="9218343"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7" name="Rectangle 6">
            <a:extLst>
              <a:ext uri="{FF2B5EF4-FFF2-40B4-BE49-F238E27FC236}">
                <a16:creationId xmlns:a16="http://schemas.microsoft.com/office/drawing/2014/main" id="{D1E14E2C-652B-4D29-8E72-E9ECA1D3DE71}"/>
              </a:ext>
            </a:extLst>
          </p:cNvPr>
          <p:cNvSpPr/>
          <p:nvPr/>
        </p:nvSpPr>
        <p:spPr>
          <a:xfrm>
            <a:off x="1479718" y="4547643"/>
            <a:ext cx="9708995" cy="1894878"/>
          </a:xfrm>
          <a:prstGeom prst="rect">
            <a:avLst/>
          </a:prstGeom>
        </p:spPr>
        <p:txBody>
          <a:bodyPr wrap="square">
            <a:spAutoFit/>
          </a:bodyPr>
          <a:lstStyle/>
          <a:p>
            <a:pPr algn="just">
              <a:lnSpc>
                <a:spcPct val="107000"/>
              </a:lnSpc>
              <a:spcAft>
                <a:spcPts val="1067"/>
              </a:spcAft>
            </a:pPr>
            <a:r>
              <a:rPr lang="vi-VN" sz="3733" dirty="0">
                <a:latin typeface="Times New Roman" panose="02020603050405020304" pitchFamily="18" charset="0"/>
                <a:ea typeface="Calibri" panose="020F0502020204030204" pitchFamily="34" charset="0"/>
              </a:rPr>
              <a:t>Hai hình trên có phải hai hình đồng dạng phối cảnh ? Nếu có hãy tìm tâm đồng dạng phối cảnh và tỉ số vị tự.</a:t>
            </a:r>
          </a:p>
        </p:txBody>
      </p:sp>
      <p:grpSp>
        <p:nvGrpSpPr>
          <p:cNvPr id="8" name="Group 7">
            <a:extLst>
              <a:ext uri="{FF2B5EF4-FFF2-40B4-BE49-F238E27FC236}">
                <a16:creationId xmlns:a16="http://schemas.microsoft.com/office/drawing/2014/main" id="{682E9543-6A2F-4470-98D6-D91430CA7699}"/>
              </a:ext>
            </a:extLst>
          </p:cNvPr>
          <p:cNvGrpSpPr/>
          <p:nvPr/>
        </p:nvGrpSpPr>
        <p:grpSpPr>
          <a:xfrm>
            <a:off x="-59469" y="1785429"/>
            <a:ext cx="12248656" cy="2916103"/>
            <a:chOff x="100361" y="1339071"/>
            <a:chExt cx="9186492" cy="2187077"/>
          </a:xfrm>
        </p:grpSpPr>
        <p:cxnSp>
          <p:nvCxnSpPr>
            <p:cNvPr id="28" name="Straight Connector 27">
              <a:extLst>
                <a:ext uri="{FF2B5EF4-FFF2-40B4-BE49-F238E27FC236}">
                  <a16:creationId xmlns:a16="http://schemas.microsoft.com/office/drawing/2014/main" id="{9746E50D-BD19-494E-8C32-0C51B668F918}"/>
                </a:ext>
              </a:extLst>
            </p:cNvPr>
            <p:cNvCxnSpPr>
              <a:cxnSpLocks/>
              <a:stCxn id="38" idx="6"/>
              <a:endCxn id="31"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29" name="Picture 28">
              <a:extLst>
                <a:ext uri="{FF2B5EF4-FFF2-40B4-BE49-F238E27FC236}">
                  <a16:creationId xmlns:a16="http://schemas.microsoft.com/office/drawing/2014/main" id="{41F9649F-0E0F-4F6E-9443-95026F1D6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30" name="Picture 29">
              <a:extLst>
                <a:ext uri="{FF2B5EF4-FFF2-40B4-BE49-F238E27FC236}">
                  <a16:creationId xmlns:a16="http://schemas.microsoft.com/office/drawing/2014/main" id="{681707DB-CCB0-4CFB-B688-C862B041D5AF}"/>
                </a:ext>
              </a:extLst>
            </p:cNvPr>
            <p:cNvPicPr>
              <a:picLocks noChangeAspect="1"/>
            </p:cNvPicPr>
            <p:nvPr/>
          </p:nvPicPr>
          <p:blipFill>
            <a:blip r:embed="rId5"/>
            <a:stretch>
              <a:fillRect/>
            </a:stretch>
          </p:blipFill>
          <p:spPr>
            <a:xfrm rot="695342">
              <a:off x="4854903" y="2069303"/>
              <a:ext cx="1548190" cy="1031655"/>
            </a:xfrm>
            <a:prstGeom prst="rect">
              <a:avLst/>
            </a:prstGeom>
          </p:spPr>
        </p:pic>
        <p:sp>
          <p:nvSpPr>
            <p:cNvPr id="31" name="Flowchart: Connector 30">
              <a:extLst>
                <a:ext uri="{FF2B5EF4-FFF2-40B4-BE49-F238E27FC236}">
                  <a16:creationId xmlns:a16="http://schemas.microsoft.com/office/drawing/2014/main" id="{5D2B683F-3021-407D-952C-B9D50436946C}"/>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2" name="Flowchart: Connector 31">
              <a:extLst>
                <a:ext uri="{FF2B5EF4-FFF2-40B4-BE49-F238E27FC236}">
                  <a16:creationId xmlns:a16="http://schemas.microsoft.com/office/drawing/2014/main" id="{11EA6627-B10B-4178-9589-B16FE4E87AC8}"/>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3" name="Flowchart: Connector 32">
              <a:extLst>
                <a:ext uri="{FF2B5EF4-FFF2-40B4-BE49-F238E27FC236}">
                  <a16:creationId xmlns:a16="http://schemas.microsoft.com/office/drawing/2014/main" id="{AC6755DA-CFB8-4AA8-98AC-D2CF3AF4986B}"/>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4" name="Flowchart: Connector 33">
              <a:extLst>
                <a:ext uri="{FF2B5EF4-FFF2-40B4-BE49-F238E27FC236}">
                  <a16:creationId xmlns:a16="http://schemas.microsoft.com/office/drawing/2014/main" id="{FE3A5BF9-2361-41FB-9123-E44F3871D190}"/>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5" name="Flowchart: Connector 34">
              <a:extLst>
                <a:ext uri="{FF2B5EF4-FFF2-40B4-BE49-F238E27FC236}">
                  <a16:creationId xmlns:a16="http://schemas.microsoft.com/office/drawing/2014/main" id="{0AD5A193-F052-42B0-9821-487DF856ACB4}"/>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6" name="Flowchart: Connector 35">
              <a:extLst>
                <a:ext uri="{FF2B5EF4-FFF2-40B4-BE49-F238E27FC236}">
                  <a16:creationId xmlns:a16="http://schemas.microsoft.com/office/drawing/2014/main" id="{F1DF1610-5A64-4AD9-B715-A933BD351E3B}"/>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7" name="Flowchart: Connector 36">
              <a:extLst>
                <a:ext uri="{FF2B5EF4-FFF2-40B4-BE49-F238E27FC236}">
                  <a16:creationId xmlns:a16="http://schemas.microsoft.com/office/drawing/2014/main" id="{134E07D7-CF15-46D2-B6BF-8E026F76A581}"/>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8" name="Flowchart: Connector 37">
              <a:extLst>
                <a:ext uri="{FF2B5EF4-FFF2-40B4-BE49-F238E27FC236}">
                  <a16:creationId xmlns:a16="http://schemas.microsoft.com/office/drawing/2014/main" id="{9ADCF785-734D-4F2A-B925-8D74359EEA0F}"/>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9" name="Flowchart: Connector 38">
              <a:extLst>
                <a:ext uri="{FF2B5EF4-FFF2-40B4-BE49-F238E27FC236}">
                  <a16:creationId xmlns:a16="http://schemas.microsoft.com/office/drawing/2014/main" id="{63145123-CB8C-4169-ACB8-64C93FB5D06E}"/>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40" name="Straight Connector 39">
              <a:extLst>
                <a:ext uri="{FF2B5EF4-FFF2-40B4-BE49-F238E27FC236}">
                  <a16:creationId xmlns:a16="http://schemas.microsoft.com/office/drawing/2014/main" id="{6AE47310-68A4-4F1A-989F-68A71725F5AA}"/>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938396F3-EFC4-4C35-8743-B34CE2FF1CD5}"/>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B70F89FB-4ECD-4C42-B0C9-7BB49EA8E0BC}"/>
                </a:ext>
              </a:extLst>
            </p:cNvPr>
            <p:cNvCxnSpPr>
              <a:cxnSpLocks/>
              <a:endCxn id="31"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D6239872-CA03-4294-9959-209A8744EFE8}"/>
                </a:ext>
              </a:extLst>
            </p:cNvPr>
            <p:cNvSpPr txBox="1"/>
            <p:nvPr/>
          </p:nvSpPr>
          <p:spPr>
            <a:xfrm>
              <a:off x="100361" y="2957954"/>
              <a:ext cx="243096" cy="230833"/>
            </a:xfrm>
            <a:prstGeom prst="rect">
              <a:avLst/>
            </a:prstGeom>
            <a:noFill/>
          </p:spPr>
          <p:txBody>
            <a:bodyPr wrap="none" rtlCol="0">
              <a:spAutoFit/>
            </a:bodyPr>
            <a:lstStyle/>
            <a:p>
              <a:r>
                <a:rPr lang="vi-VN" sz="1400" dirty="0"/>
                <a:t>O</a:t>
              </a:r>
            </a:p>
          </p:txBody>
        </p:sp>
        <p:sp>
          <p:nvSpPr>
            <p:cNvPr id="44" name="TextBox 43">
              <a:extLst>
                <a:ext uri="{FF2B5EF4-FFF2-40B4-BE49-F238E27FC236}">
                  <a16:creationId xmlns:a16="http://schemas.microsoft.com/office/drawing/2014/main" id="{53C6FB41-1E65-4E38-A365-68AA3F7B031C}"/>
                </a:ext>
              </a:extLst>
            </p:cNvPr>
            <p:cNvSpPr txBox="1"/>
            <p:nvPr/>
          </p:nvSpPr>
          <p:spPr>
            <a:xfrm>
              <a:off x="4781290" y="1594271"/>
              <a:ext cx="228669" cy="230833"/>
            </a:xfrm>
            <a:prstGeom prst="rect">
              <a:avLst/>
            </a:prstGeom>
            <a:noFill/>
          </p:spPr>
          <p:txBody>
            <a:bodyPr wrap="none" rtlCol="0">
              <a:spAutoFit/>
            </a:bodyPr>
            <a:lstStyle/>
            <a:p>
              <a:r>
                <a:rPr lang="vi-VN" sz="1400" dirty="0"/>
                <a:t>A</a:t>
              </a:r>
            </a:p>
          </p:txBody>
        </p:sp>
        <p:sp>
          <p:nvSpPr>
            <p:cNvPr id="45" name="TextBox 44">
              <a:extLst>
                <a:ext uri="{FF2B5EF4-FFF2-40B4-BE49-F238E27FC236}">
                  <a16:creationId xmlns:a16="http://schemas.microsoft.com/office/drawing/2014/main" id="{5E6A644C-4EF0-4C1A-9D70-6A49379FEE5C}"/>
                </a:ext>
              </a:extLst>
            </p:cNvPr>
            <p:cNvSpPr txBox="1"/>
            <p:nvPr/>
          </p:nvSpPr>
          <p:spPr>
            <a:xfrm>
              <a:off x="6277313" y="1954665"/>
              <a:ext cx="253916" cy="230833"/>
            </a:xfrm>
            <a:prstGeom prst="rect">
              <a:avLst/>
            </a:prstGeom>
            <a:noFill/>
          </p:spPr>
          <p:txBody>
            <a:bodyPr wrap="square" rtlCol="0">
              <a:spAutoFit/>
            </a:bodyPr>
            <a:lstStyle/>
            <a:p>
              <a:r>
                <a:rPr lang="vi-VN" sz="1400" dirty="0"/>
                <a:t>B</a:t>
              </a:r>
            </a:p>
          </p:txBody>
        </p:sp>
        <p:sp>
          <p:nvSpPr>
            <p:cNvPr id="46" name="TextBox 45">
              <a:extLst>
                <a:ext uri="{FF2B5EF4-FFF2-40B4-BE49-F238E27FC236}">
                  <a16:creationId xmlns:a16="http://schemas.microsoft.com/office/drawing/2014/main" id="{0E69178B-3194-400C-A458-7FF0363F68DD}"/>
                </a:ext>
              </a:extLst>
            </p:cNvPr>
            <p:cNvSpPr txBox="1"/>
            <p:nvPr/>
          </p:nvSpPr>
          <p:spPr>
            <a:xfrm>
              <a:off x="6115668" y="3295315"/>
              <a:ext cx="235883" cy="230833"/>
            </a:xfrm>
            <a:prstGeom prst="rect">
              <a:avLst/>
            </a:prstGeom>
            <a:noFill/>
          </p:spPr>
          <p:txBody>
            <a:bodyPr wrap="none" rtlCol="0">
              <a:spAutoFit/>
            </a:bodyPr>
            <a:lstStyle/>
            <a:p>
              <a:r>
                <a:rPr lang="vi-VN" sz="1400" dirty="0"/>
                <a:t>C</a:t>
              </a:r>
            </a:p>
          </p:txBody>
        </p:sp>
        <p:sp>
          <p:nvSpPr>
            <p:cNvPr id="47" name="TextBox 46">
              <a:extLst>
                <a:ext uri="{FF2B5EF4-FFF2-40B4-BE49-F238E27FC236}">
                  <a16:creationId xmlns:a16="http://schemas.microsoft.com/office/drawing/2014/main" id="{57EC2C17-2AB4-4DA1-A116-83FA354A3157}"/>
                </a:ext>
              </a:extLst>
            </p:cNvPr>
            <p:cNvSpPr txBox="1"/>
            <p:nvPr/>
          </p:nvSpPr>
          <p:spPr>
            <a:xfrm>
              <a:off x="4469871" y="2655300"/>
              <a:ext cx="235883" cy="230833"/>
            </a:xfrm>
            <a:prstGeom prst="rect">
              <a:avLst/>
            </a:prstGeom>
            <a:noFill/>
          </p:spPr>
          <p:txBody>
            <a:bodyPr wrap="none" rtlCol="0">
              <a:spAutoFit/>
            </a:bodyPr>
            <a:lstStyle/>
            <a:p>
              <a:r>
                <a:rPr lang="vi-VN" sz="1400" dirty="0"/>
                <a:t>D</a:t>
              </a:r>
            </a:p>
          </p:txBody>
        </p:sp>
        <p:sp>
          <p:nvSpPr>
            <p:cNvPr id="48" name="TextBox 47">
              <a:extLst>
                <a:ext uri="{FF2B5EF4-FFF2-40B4-BE49-F238E27FC236}">
                  <a16:creationId xmlns:a16="http://schemas.microsoft.com/office/drawing/2014/main" id="{55E52689-E17A-4001-A16D-01EB76373411}"/>
                </a:ext>
              </a:extLst>
            </p:cNvPr>
            <p:cNvSpPr txBox="1"/>
            <p:nvPr/>
          </p:nvSpPr>
          <p:spPr>
            <a:xfrm>
              <a:off x="7038236" y="1339071"/>
              <a:ext cx="258725" cy="230833"/>
            </a:xfrm>
            <a:prstGeom prst="rect">
              <a:avLst/>
            </a:prstGeom>
            <a:noFill/>
          </p:spPr>
          <p:txBody>
            <a:bodyPr wrap="none" rtlCol="0">
              <a:spAutoFit/>
            </a:bodyPr>
            <a:lstStyle/>
            <a:p>
              <a:r>
                <a:rPr lang="vi-VN" sz="1400" dirty="0"/>
                <a:t>A’</a:t>
              </a:r>
            </a:p>
          </p:txBody>
        </p:sp>
        <p:sp>
          <p:nvSpPr>
            <p:cNvPr id="49" name="TextBox 48">
              <a:extLst>
                <a:ext uri="{FF2B5EF4-FFF2-40B4-BE49-F238E27FC236}">
                  <a16:creationId xmlns:a16="http://schemas.microsoft.com/office/drawing/2014/main" id="{1DAD3E4E-D74F-4450-AF3C-C3DCC89BA544}"/>
                </a:ext>
              </a:extLst>
            </p:cNvPr>
            <p:cNvSpPr txBox="1"/>
            <p:nvPr/>
          </p:nvSpPr>
          <p:spPr>
            <a:xfrm>
              <a:off x="9028128" y="1686146"/>
              <a:ext cx="258725" cy="230833"/>
            </a:xfrm>
            <a:prstGeom prst="rect">
              <a:avLst/>
            </a:prstGeom>
            <a:noFill/>
          </p:spPr>
          <p:txBody>
            <a:bodyPr wrap="none" rtlCol="0">
              <a:spAutoFit/>
            </a:bodyPr>
            <a:lstStyle/>
            <a:p>
              <a:r>
                <a:rPr lang="vi-VN" sz="1400" dirty="0"/>
                <a:t>B’</a:t>
              </a:r>
            </a:p>
          </p:txBody>
        </p:sp>
        <p:sp>
          <p:nvSpPr>
            <p:cNvPr id="50" name="TextBox 49">
              <a:extLst>
                <a:ext uri="{FF2B5EF4-FFF2-40B4-BE49-F238E27FC236}">
                  <a16:creationId xmlns:a16="http://schemas.microsoft.com/office/drawing/2014/main" id="{AF52894A-028F-4EA1-9F32-47E5F518D7FA}"/>
                </a:ext>
              </a:extLst>
            </p:cNvPr>
            <p:cNvSpPr txBox="1"/>
            <p:nvPr/>
          </p:nvSpPr>
          <p:spPr>
            <a:xfrm>
              <a:off x="8905647" y="3187541"/>
              <a:ext cx="265938" cy="230833"/>
            </a:xfrm>
            <a:prstGeom prst="rect">
              <a:avLst/>
            </a:prstGeom>
            <a:noFill/>
          </p:spPr>
          <p:txBody>
            <a:bodyPr wrap="none" rtlCol="0">
              <a:spAutoFit/>
            </a:bodyPr>
            <a:lstStyle/>
            <a:p>
              <a:r>
                <a:rPr lang="vi-VN" sz="1400" dirty="0"/>
                <a:t>C’</a:t>
              </a:r>
            </a:p>
          </p:txBody>
        </p:sp>
        <p:sp>
          <p:nvSpPr>
            <p:cNvPr id="51" name="TextBox 50">
              <a:extLst>
                <a:ext uri="{FF2B5EF4-FFF2-40B4-BE49-F238E27FC236}">
                  <a16:creationId xmlns:a16="http://schemas.microsoft.com/office/drawing/2014/main" id="{5E104655-9E9C-47BE-ADFF-54D80B7AE077}"/>
                </a:ext>
              </a:extLst>
            </p:cNvPr>
            <p:cNvSpPr txBox="1"/>
            <p:nvPr/>
          </p:nvSpPr>
          <p:spPr>
            <a:xfrm>
              <a:off x="6551401" y="2685287"/>
              <a:ext cx="265938" cy="230833"/>
            </a:xfrm>
            <a:prstGeom prst="rect">
              <a:avLst/>
            </a:prstGeom>
            <a:noFill/>
          </p:spPr>
          <p:txBody>
            <a:bodyPr wrap="none" rtlCol="0">
              <a:spAutoFit/>
            </a:bodyPr>
            <a:lstStyle/>
            <a:p>
              <a:r>
                <a:rPr lang="vi-VN" sz="1400" dirty="0"/>
                <a:t>D’</a:t>
              </a:r>
            </a:p>
          </p:txBody>
        </p:sp>
        <p:sp>
          <p:nvSpPr>
            <p:cNvPr id="52" name="TextBox 51">
              <a:extLst>
                <a:ext uri="{FF2B5EF4-FFF2-40B4-BE49-F238E27FC236}">
                  <a16:creationId xmlns:a16="http://schemas.microsoft.com/office/drawing/2014/main" id="{DD65EE7F-C60A-42CD-B1C7-1CC6E3D157FF}"/>
                </a:ext>
              </a:extLst>
            </p:cNvPr>
            <p:cNvSpPr txBox="1"/>
            <p:nvPr/>
          </p:nvSpPr>
          <p:spPr>
            <a:xfrm>
              <a:off x="5541461" y="1907615"/>
              <a:ext cx="429445" cy="230833"/>
            </a:xfrm>
            <a:prstGeom prst="rect">
              <a:avLst/>
            </a:prstGeom>
            <a:noFill/>
          </p:spPr>
          <p:txBody>
            <a:bodyPr wrap="none" rtlCol="0">
              <a:spAutoFit/>
            </a:bodyPr>
            <a:lstStyle/>
            <a:p>
              <a:r>
                <a:rPr lang="vi-VN" sz="1400" dirty="0"/>
                <a:t>2 cm</a:t>
              </a:r>
            </a:p>
          </p:txBody>
        </p:sp>
        <p:sp>
          <p:nvSpPr>
            <p:cNvPr id="53" name="TextBox 52">
              <a:extLst>
                <a:ext uri="{FF2B5EF4-FFF2-40B4-BE49-F238E27FC236}">
                  <a16:creationId xmlns:a16="http://schemas.microsoft.com/office/drawing/2014/main" id="{7AABD874-C6C7-4F73-9D62-EB1168625250}"/>
                </a:ext>
              </a:extLst>
            </p:cNvPr>
            <p:cNvSpPr txBox="1"/>
            <p:nvPr/>
          </p:nvSpPr>
          <p:spPr>
            <a:xfrm>
              <a:off x="7863116" y="1542759"/>
              <a:ext cx="429445" cy="230833"/>
            </a:xfrm>
            <a:prstGeom prst="rect">
              <a:avLst/>
            </a:prstGeom>
            <a:noFill/>
          </p:spPr>
          <p:txBody>
            <a:bodyPr wrap="none" rtlCol="0">
              <a:spAutoFit/>
            </a:bodyPr>
            <a:lstStyle/>
            <a:p>
              <a:r>
                <a:rPr lang="vi-VN" sz="1400" dirty="0"/>
                <a:t>8 cm</a:t>
              </a:r>
            </a:p>
          </p:txBody>
        </p:sp>
        <p:sp>
          <p:nvSpPr>
            <p:cNvPr id="54" name="TextBox 53">
              <a:extLst>
                <a:ext uri="{FF2B5EF4-FFF2-40B4-BE49-F238E27FC236}">
                  <a16:creationId xmlns:a16="http://schemas.microsoft.com/office/drawing/2014/main" id="{3D180446-6738-4EB8-91AC-A23C547B8209}"/>
                </a:ext>
              </a:extLst>
            </p:cNvPr>
            <p:cNvSpPr txBox="1"/>
            <p:nvPr/>
          </p:nvSpPr>
          <p:spPr>
            <a:xfrm>
              <a:off x="4284070" y="2181351"/>
              <a:ext cx="615794" cy="230833"/>
            </a:xfrm>
            <a:prstGeom prst="rect">
              <a:avLst/>
            </a:prstGeom>
            <a:noFill/>
          </p:spPr>
          <p:txBody>
            <a:bodyPr wrap="none" rtlCol="0">
              <a:spAutoFit/>
            </a:bodyPr>
            <a:lstStyle/>
            <a:p>
              <a:r>
                <a:rPr lang="vi-VN" sz="1400" dirty="0"/>
                <a:t>1,25 cm</a:t>
              </a:r>
            </a:p>
          </p:txBody>
        </p:sp>
        <p:sp>
          <p:nvSpPr>
            <p:cNvPr id="55" name="TextBox 54">
              <a:extLst>
                <a:ext uri="{FF2B5EF4-FFF2-40B4-BE49-F238E27FC236}">
                  <a16:creationId xmlns:a16="http://schemas.microsoft.com/office/drawing/2014/main" id="{F83FCB43-6E48-4C5E-9C4E-0A571A4E7D76}"/>
                </a:ext>
              </a:extLst>
            </p:cNvPr>
            <p:cNvSpPr txBox="1"/>
            <p:nvPr/>
          </p:nvSpPr>
          <p:spPr>
            <a:xfrm>
              <a:off x="6477780" y="2279488"/>
              <a:ext cx="429445" cy="230833"/>
            </a:xfrm>
            <a:prstGeom prst="rect">
              <a:avLst/>
            </a:prstGeom>
            <a:noFill/>
          </p:spPr>
          <p:txBody>
            <a:bodyPr wrap="none" rtlCol="0">
              <a:spAutoFit/>
            </a:bodyPr>
            <a:lstStyle/>
            <a:p>
              <a:r>
                <a:rPr lang="vi-VN" sz="1400" dirty="0"/>
                <a:t>5 cm</a:t>
              </a:r>
            </a:p>
          </p:txBody>
        </p:sp>
      </p:gr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0">
              <a:schemeClr val="accent1">
                <a:lumMod val="45000"/>
                <a:lumOff val="55000"/>
              </a:schemeClr>
            </a:gs>
            <a:gs pos="83000">
              <a:schemeClr val="accent1">
                <a:lumMod val="45000"/>
                <a:lumOff val="55000"/>
              </a:schemeClr>
            </a:gs>
            <a:gs pos="100000">
              <a:schemeClr val="bg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C4D42-B066-4B18-AA05-50884325C4F7}"/>
              </a:ext>
            </a:extLst>
          </p:cNvPr>
          <p:cNvSpPr/>
          <p:nvPr/>
        </p:nvSpPr>
        <p:spPr>
          <a:xfrm>
            <a:off x="0" y="153119"/>
            <a:ext cx="12192000"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3" name="Rectangle 2">
            <a:extLst>
              <a:ext uri="{FF2B5EF4-FFF2-40B4-BE49-F238E27FC236}">
                <a16:creationId xmlns:a16="http://schemas.microsoft.com/office/drawing/2014/main" id="{1C7B3F9F-4329-4679-9D14-BC6C862F2D8A}"/>
              </a:ext>
            </a:extLst>
          </p:cNvPr>
          <p:cNvSpPr/>
          <p:nvPr/>
        </p:nvSpPr>
        <p:spPr>
          <a:xfrm>
            <a:off x="385961" y="4266060"/>
            <a:ext cx="11526644" cy="1421287"/>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a:t>
            </a:r>
          </a:p>
          <a:p>
            <a:pPr algn="just">
              <a:lnSpc>
                <a:spcPct val="107000"/>
              </a:lnSpc>
              <a:spcAft>
                <a:spcPts val="1067"/>
              </a:spcAft>
            </a:pPr>
            <a:r>
              <a:rPr lang="vi-VN" sz="3733">
                <a:latin typeface="Times New Roman" panose="02020603050405020304" pitchFamily="18" charset="0"/>
                <a:ea typeface="Calibri" panose="020F0502020204030204" pitchFamily="34" charset="0"/>
              </a:rPr>
              <a:t>Nếu có hãy tìm tâm đồng dạng phối cảnh và tỉ số vị tự.</a:t>
            </a:r>
          </a:p>
        </p:txBody>
      </p:sp>
      <p:grpSp>
        <p:nvGrpSpPr>
          <p:cNvPr id="4" name="Group 3">
            <a:extLst>
              <a:ext uri="{FF2B5EF4-FFF2-40B4-BE49-F238E27FC236}">
                <a16:creationId xmlns:a16="http://schemas.microsoft.com/office/drawing/2014/main" id="{E7B5616C-462C-45AF-98CB-15FD9F3D9143}"/>
              </a:ext>
            </a:extLst>
          </p:cNvPr>
          <p:cNvGrpSpPr/>
          <p:nvPr/>
        </p:nvGrpSpPr>
        <p:grpSpPr>
          <a:xfrm>
            <a:off x="-67412" y="1295013"/>
            <a:ext cx="12266089" cy="2962744"/>
            <a:chOff x="100361" y="1314159"/>
            <a:chExt cx="9186113" cy="2210821"/>
          </a:xfrm>
        </p:grpSpPr>
        <p:cxnSp>
          <p:nvCxnSpPr>
            <p:cNvPr id="5" name="Straight Connector 4">
              <a:extLst>
                <a:ext uri="{FF2B5EF4-FFF2-40B4-BE49-F238E27FC236}">
                  <a16:creationId xmlns:a16="http://schemas.microsoft.com/office/drawing/2014/main" id="{91F2B3A2-19F7-4802-8C96-A8613D56B7BB}"/>
                </a:ext>
              </a:extLst>
            </p:cNvPr>
            <p:cNvCxnSpPr>
              <a:cxnSpLocks/>
              <a:stCxn id="15" idx="6"/>
              <a:endCxn id="8"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030363C2-C9E5-4611-8439-AF8B6D3BB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7" name="Picture 6">
              <a:extLst>
                <a:ext uri="{FF2B5EF4-FFF2-40B4-BE49-F238E27FC236}">
                  <a16:creationId xmlns:a16="http://schemas.microsoft.com/office/drawing/2014/main" id="{A7C60C2E-34E0-4301-A66C-BE9D4A462FAC}"/>
                </a:ext>
              </a:extLst>
            </p:cNvPr>
            <p:cNvPicPr>
              <a:picLocks noChangeAspect="1"/>
            </p:cNvPicPr>
            <p:nvPr/>
          </p:nvPicPr>
          <p:blipFill>
            <a:blip r:embed="rId3"/>
            <a:stretch>
              <a:fillRect/>
            </a:stretch>
          </p:blipFill>
          <p:spPr>
            <a:xfrm rot="695342">
              <a:off x="4854903" y="2069303"/>
              <a:ext cx="1548190" cy="1031655"/>
            </a:xfrm>
            <a:prstGeom prst="rect">
              <a:avLst/>
            </a:prstGeom>
          </p:spPr>
        </p:pic>
        <p:sp>
          <p:nvSpPr>
            <p:cNvPr id="8" name="Flowchart: Connector 7">
              <a:extLst>
                <a:ext uri="{FF2B5EF4-FFF2-40B4-BE49-F238E27FC236}">
                  <a16:creationId xmlns:a16="http://schemas.microsoft.com/office/drawing/2014/main" id="{B643A5F4-E454-413B-91C9-8D38BA7DB811}"/>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a:extLst>
                <a:ext uri="{FF2B5EF4-FFF2-40B4-BE49-F238E27FC236}">
                  <a16:creationId xmlns:a16="http://schemas.microsoft.com/office/drawing/2014/main" id="{0DEBE9CB-22B5-4B27-A985-ADDC8CD99F0C}"/>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a:extLst>
                <a:ext uri="{FF2B5EF4-FFF2-40B4-BE49-F238E27FC236}">
                  <a16:creationId xmlns:a16="http://schemas.microsoft.com/office/drawing/2014/main" id="{7CDC61B2-510A-47CA-AAD0-1B14E460917E}"/>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a:extLst>
                <a:ext uri="{FF2B5EF4-FFF2-40B4-BE49-F238E27FC236}">
                  <a16:creationId xmlns:a16="http://schemas.microsoft.com/office/drawing/2014/main" id="{3626E058-3F46-4CF0-99C7-9B70E7F731FD}"/>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a:extLst>
                <a:ext uri="{FF2B5EF4-FFF2-40B4-BE49-F238E27FC236}">
                  <a16:creationId xmlns:a16="http://schemas.microsoft.com/office/drawing/2014/main" id="{1E071F0F-B3F5-4606-AD14-340FF717567D}"/>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a:extLst>
                <a:ext uri="{FF2B5EF4-FFF2-40B4-BE49-F238E27FC236}">
                  <a16:creationId xmlns:a16="http://schemas.microsoft.com/office/drawing/2014/main" id="{AC6E4822-11AB-4F92-A0BC-A7E3DEC5AB5D}"/>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a:extLst>
                <a:ext uri="{FF2B5EF4-FFF2-40B4-BE49-F238E27FC236}">
                  <a16:creationId xmlns:a16="http://schemas.microsoft.com/office/drawing/2014/main" id="{5313096B-98EB-4093-8FA1-9D3F5865E3D5}"/>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5" name="Flowchart: Connector 14">
              <a:extLst>
                <a:ext uri="{FF2B5EF4-FFF2-40B4-BE49-F238E27FC236}">
                  <a16:creationId xmlns:a16="http://schemas.microsoft.com/office/drawing/2014/main" id="{DE16780A-7350-4CA6-92E7-BBC82107AF92}"/>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a:extLst>
                <a:ext uri="{FF2B5EF4-FFF2-40B4-BE49-F238E27FC236}">
                  <a16:creationId xmlns:a16="http://schemas.microsoft.com/office/drawing/2014/main" id="{B455AF4E-578B-4B70-9BF3-B8CB603C6128}"/>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17" name="Straight Connector 16">
              <a:extLst>
                <a:ext uri="{FF2B5EF4-FFF2-40B4-BE49-F238E27FC236}">
                  <a16:creationId xmlns:a16="http://schemas.microsoft.com/office/drawing/2014/main" id="{2DD6B834-2B65-44CA-9DB8-2A47B9CC7115}"/>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36B68EF-3DCB-4678-B919-8BB42373CB84}"/>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2E86054-3811-402B-906E-2F3B8E47EDC7}"/>
                </a:ext>
              </a:extLst>
            </p:cNvPr>
            <p:cNvCxnSpPr>
              <a:cxnSpLocks/>
              <a:endCxn id="8"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A80AC74-B908-4767-A2D1-A32E3F3B24AB}"/>
                </a:ext>
              </a:extLst>
            </p:cNvPr>
            <p:cNvSpPr txBox="1"/>
            <p:nvPr/>
          </p:nvSpPr>
          <p:spPr>
            <a:xfrm>
              <a:off x="100361" y="2957954"/>
              <a:ext cx="242740" cy="229665"/>
            </a:xfrm>
            <a:prstGeom prst="rect">
              <a:avLst/>
            </a:prstGeom>
            <a:noFill/>
          </p:spPr>
          <p:txBody>
            <a:bodyPr wrap="none" rtlCol="0">
              <a:spAutoFit/>
            </a:bodyPr>
            <a:lstStyle/>
            <a:p>
              <a:r>
                <a:rPr lang="vi-VN" sz="1400" dirty="0"/>
                <a:t>O</a:t>
              </a:r>
            </a:p>
          </p:txBody>
        </p:sp>
        <p:sp>
          <p:nvSpPr>
            <p:cNvPr id="21" name="TextBox 20">
              <a:extLst>
                <a:ext uri="{FF2B5EF4-FFF2-40B4-BE49-F238E27FC236}">
                  <a16:creationId xmlns:a16="http://schemas.microsoft.com/office/drawing/2014/main" id="{B3ED4C50-33AD-44A3-A596-EDFEF8C72362}"/>
                </a:ext>
              </a:extLst>
            </p:cNvPr>
            <p:cNvSpPr txBox="1"/>
            <p:nvPr/>
          </p:nvSpPr>
          <p:spPr>
            <a:xfrm>
              <a:off x="4781290" y="1594271"/>
              <a:ext cx="228335" cy="229665"/>
            </a:xfrm>
            <a:prstGeom prst="rect">
              <a:avLst/>
            </a:prstGeom>
            <a:noFill/>
          </p:spPr>
          <p:txBody>
            <a:bodyPr wrap="none" rtlCol="0">
              <a:spAutoFit/>
            </a:bodyPr>
            <a:lstStyle/>
            <a:p>
              <a:r>
                <a:rPr lang="vi-VN" sz="1400" dirty="0"/>
                <a:t>A</a:t>
              </a:r>
            </a:p>
          </p:txBody>
        </p:sp>
        <p:sp>
          <p:nvSpPr>
            <p:cNvPr id="22" name="TextBox 21">
              <a:extLst>
                <a:ext uri="{FF2B5EF4-FFF2-40B4-BE49-F238E27FC236}">
                  <a16:creationId xmlns:a16="http://schemas.microsoft.com/office/drawing/2014/main" id="{7AACCA19-EFDD-4518-B3B0-CE9C60AA5030}"/>
                </a:ext>
              </a:extLst>
            </p:cNvPr>
            <p:cNvSpPr txBox="1"/>
            <p:nvPr/>
          </p:nvSpPr>
          <p:spPr>
            <a:xfrm>
              <a:off x="6277313" y="1954665"/>
              <a:ext cx="253916" cy="229665"/>
            </a:xfrm>
            <a:prstGeom prst="rect">
              <a:avLst/>
            </a:prstGeom>
            <a:noFill/>
          </p:spPr>
          <p:txBody>
            <a:bodyPr wrap="square" rtlCol="0">
              <a:spAutoFit/>
            </a:bodyPr>
            <a:lstStyle/>
            <a:p>
              <a:r>
                <a:rPr lang="vi-VN" sz="1400" dirty="0"/>
                <a:t>B</a:t>
              </a:r>
            </a:p>
          </p:txBody>
        </p:sp>
        <p:sp>
          <p:nvSpPr>
            <p:cNvPr id="23" name="TextBox 22">
              <a:extLst>
                <a:ext uri="{FF2B5EF4-FFF2-40B4-BE49-F238E27FC236}">
                  <a16:creationId xmlns:a16="http://schemas.microsoft.com/office/drawing/2014/main" id="{8617052A-467B-45DE-BDE5-9DB6E843D38D}"/>
                </a:ext>
              </a:extLst>
            </p:cNvPr>
            <p:cNvSpPr txBox="1"/>
            <p:nvPr/>
          </p:nvSpPr>
          <p:spPr>
            <a:xfrm>
              <a:off x="6115668" y="3295315"/>
              <a:ext cx="235538" cy="229665"/>
            </a:xfrm>
            <a:prstGeom prst="rect">
              <a:avLst/>
            </a:prstGeom>
            <a:noFill/>
          </p:spPr>
          <p:txBody>
            <a:bodyPr wrap="none" rtlCol="0">
              <a:spAutoFit/>
            </a:bodyPr>
            <a:lstStyle/>
            <a:p>
              <a:r>
                <a:rPr lang="vi-VN" sz="1400" dirty="0"/>
                <a:t>C</a:t>
              </a:r>
            </a:p>
          </p:txBody>
        </p:sp>
        <p:sp>
          <p:nvSpPr>
            <p:cNvPr id="24" name="TextBox 23">
              <a:extLst>
                <a:ext uri="{FF2B5EF4-FFF2-40B4-BE49-F238E27FC236}">
                  <a16:creationId xmlns:a16="http://schemas.microsoft.com/office/drawing/2014/main" id="{D658D541-981A-4CF3-B3B7-9E9B20077F62}"/>
                </a:ext>
              </a:extLst>
            </p:cNvPr>
            <p:cNvSpPr txBox="1"/>
            <p:nvPr/>
          </p:nvSpPr>
          <p:spPr>
            <a:xfrm>
              <a:off x="4469871" y="2655300"/>
              <a:ext cx="235538" cy="229665"/>
            </a:xfrm>
            <a:prstGeom prst="rect">
              <a:avLst/>
            </a:prstGeom>
            <a:noFill/>
          </p:spPr>
          <p:txBody>
            <a:bodyPr wrap="none" rtlCol="0">
              <a:spAutoFit/>
            </a:bodyPr>
            <a:lstStyle/>
            <a:p>
              <a:r>
                <a:rPr lang="vi-VN" sz="1400" dirty="0"/>
                <a:t>D</a:t>
              </a:r>
            </a:p>
          </p:txBody>
        </p:sp>
        <p:sp>
          <p:nvSpPr>
            <p:cNvPr id="25" name="TextBox 24">
              <a:extLst>
                <a:ext uri="{FF2B5EF4-FFF2-40B4-BE49-F238E27FC236}">
                  <a16:creationId xmlns:a16="http://schemas.microsoft.com/office/drawing/2014/main" id="{99A886DF-4598-43F9-94BE-4113C694AAEC}"/>
                </a:ext>
              </a:extLst>
            </p:cNvPr>
            <p:cNvSpPr txBox="1"/>
            <p:nvPr/>
          </p:nvSpPr>
          <p:spPr>
            <a:xfrm>
              <a:off x="7038236" y="1339071"/>
              <a:ext cx="258346" cy="229665"/>
            </a:xfrm>
            <a:prstGeom prst="rect">
              <a:avLst/>
            </a:prstGeom>
            <a:noFill/>
          </p:spPr>
          <p:txBody>
            <a:bodyPr wrap="none" rtlCol="0">
              <a:spAutoFit/>
            </a:bodyPr>
            <a:lstStyle/>
            <a:p>
              <a:r>
                <a:rPr lang="vi-VN" sz="1400" dirty="0"/>
                <a:t>A’</a:t>
              </a:r>
            </a:p>
          </p:txBody>
        </p:sp>
        <p:sp>
          <p:nvSpPr>
            <p:cNvPr id="26" name="TextBox 25">
              <a:extLst>
                <a:ext uri="{FF2B5EF4-FFF2-40B4-BE49-F238E27FC236}">
                  <a16:creationId xmlns:a16="http://schemas.microsoft.com/office/drawing/2014/main" id="{C450B2D9-D797-447C-AED5-6DD266E4D14D}"/>
                </a:ext>
              </a:extLst>
            </p:cNvPr>
            <p:cNvSpPr txBox="1"/>
            <p:nvPr/>
          </p:nvSpPr>
          <p:spPr>
            <a:xfrm>
              <a:off x="9028128" y="1686146"/>
              <a:ext cx="258346" cy="229665"/>
            </a:xfrm>
            <a:prstGeom prst="rect">
              <a:avLst/>
            </a:prstGeom>
            <a:noFill/>
          </p:spPr>
          <p:txBody>
            <a:bodyPr wrap="none" rtlCol="0">
              <a:spAutoFit/>
            </a:bodyPr>
            <a:lstStyle/>
            <a:p>
              <a:r>
                <a:rPr lang="vi-VN" sz="1400" dirty="0"/>
                <a:t>B’</a:t>
              </a:r>
            </a:p>
          </p:txBody>
        </p:sp>
        <p:sp>
          <p:nvSpPr>
            <p:cNvPr id="27" name="TextBox 26">
              <a:extLst>
                <a:ext uri="{FF2B5EF4-FFF2-40B4-BE49-F238E27FC236}">
                  <a16:creationId xmlns:a16="http://schemas.microsoft.com/office/drawing/2014/main" id="{FA4C9E0E-5289-4C06-9EA5-22B390D70696}"/>
                </a:ext>
              </a:extLst>
            </p:cNvPr>
            <p:cNvSpPr txBox="1"/>
            <p:nvPr/>
          </p:nvSpPr>
          <p:spPr>
            <a:xfrm>
              <a:off x="8905647" y="3187541"/>
              <a:ext cx="265549" cy="229665"/>
            </a:xfrm>
            <a:prstGeom prst="rect">
              <a:avLst/>
            </a:prstGeom>
            <a:noFill/>
          </p:spPr>
          <p:txBody>
            <a:bodyPr wrap="none" rtlCol="0">
              <a:spAutoFit/>
            </a:bodyPr>
            <a:lstStyle/>
            <a:p>
              <a:r>
                <a:rPr lang="vi-VN" sz="1400" dirty="0"/>
                <a:t>C’</a:t>
              </a:r>
            </a:p>
          </p:txBody>
        </p:sp>
        <p:sp>
          <p:nvSpPr>
            <p:cNvPr id="28" name="TextBox 27">
              <a:extLst>
                <a:ext uri="{FF2B5EF4-FFF2-40B4-BE49-F238E27FC236}">
                  <a16:creationId xmlns:a16="http://schemas.microsoft.com/office/drawing/2014/main" id="{050AB7CF-B62B-49D6-92E1-093D02C6526F}"/>
                </a:ext>
              </a:extLst>
            </p:cNvPr>
            <p:cNvSpPr txBox="1"/>
            <p:nvPr/>
          </p:nvSpPr>
          <p:spPr>
            <a:xfrm>
              <a:off x="6551401" y="2685287"/>
              <a:ext cx="265549" cy="229665"/>
            </a:xfrm>
            <a:prstGeom prst="rect">
              <a:avLst/>
            </a:prstGeom>
            <a:noFill/>
          </p:spPr>
          <p:txBody>
            <a:bodyPr wrap="none" rtlCol="0">
              <a:spAutoFit/>
            </a:bodyPr>
            <a:lstStyle/>
            <a:p>
              <a:r>
                <a:rPr lang="vi-VN" sz="1400" dirty="0"/>
                <a:t>D’</a:t>
              </a:r>
            </a:p>
          </p:txBody>
        </p:sp>
        <p:sp>
          <p:nvSpPr>
            <p:cNvPr id="29" name="TextBox 28">
              <a:extLst>
                <a:ext uri="{FF2B5EF4-FFF2-40B4-BE49-F238E27FC236}">
                  <a16:creationId xmlns:a16="http://schemas.microsoft.com/office/drawing/2014/main" id="{16C49F5E-898B-4535-8103-1236053356D5}"/>
                </a:ext>
              </a:extLst>
            </p:cNvPr>
            <p:cNvSpPr txBox="1"/>
            <p:nvPr/>
          </p:nvSpPr>
          <p:spPr>
            <a:xfrm rot="843585">
              <a:off x="5508664" y="1672797"/>
              <a:ext cx="915017" cy="497561"/>
            </a:xfrm>
            <a:prstGeom prst="rect">
              <a:avLst/>
            </a:prstGeom>
            <a:noFill/>
          </p:spPr>
          <p:txBody>
            <a:bodyPr wrap="none" rtlCol="0">
              <a:spAutoFit/>
            </a:bodyPr>
            <a:lstStyle/>
            <a:p>
              <a:r>
                <a:rPr lang="vi-VN" sz="3733" dirty="0">
                  <a:solidFill>
                    <a:srgbClr val="FF0000"/>
                  </a:solidFill>
                </a:rPr>
                <a:t>2 cm</a:t>
              </a:r>
            </a:p>
          </p:txBody>
        </p:sp>
        <p:sp>
          <p:nvSpPr>
            <p:cNvPr id="30" name="TextBox 29">
              <a:extLst>
                <a:ext uri="{FF2B5EF4-FFF2-40B4-BE49-F238E27FC236}">
                  <a16:creationId xmlns:a16="http://schemas.microsoft.com/office/drawing/2014/main" id="{D2B56FCE-E811-449F-BAA8-3300FBD18124}"/>
                </a:ext>
              </a:extLst>
            </p:cNvPr>
            <p:cNvSpPr txBox="1"/>
            <p:nvPr/>
          </p:nvSpPr>
          <p:spPr>
            <a:xfrm>
              <a:off x="7767866" y="1314159"/>
              <a:ext cx="915017" cy="497561"/>
            </a:xfrm>
            <a:prstGeom prst="rect">
              <a:avLst/>
            </a:prstGeom>
            <a:noFill/>
          </p:spPr>
          <p:txBody>
            <a:bodyPr wrap="none" rtlCol="0">
              <a:spAutoFit/>
            </a:bodyPr>
            <a:lstStyle/>
            <a:p>
              <a:r>
                <a:rPr lang="vi-VN" sz="3733" dirty="0">
                  <a:solidFill>
                    <a:srgbClr val="FF0000"/>
                  </a:solidFill>
                </a:rPr>
                <a:t>8 cm</a:t>
              </a:r>
            </a:p>
          </p:txBody>
        </p:sp>
        <p:sp>
          <p:nvSpPr>
            <p:cNvPr id="31" name="TextBox 30">
              <a:extLst>
                <a:ext uri="{FF2B5EF4-FFF2-40B4-BE49-F238E27FC236}">
                  <a16:creationId xmlns:a16="http://schemas.microsoft.com/office/drawing/2014/main" id="{A408C17C-E6A8-48CC-B1C4-C596E20B1DBE}"/>
                </a:ext>
              </a:extLst>
            </p:cNvPr>
            <p:cNvSpPr txBox="1"/>
            <p:nvPr/>
          </p:nvSpPr>
          <p:spPr>
            <a:xfrm rot="17027539">
              <a:off x="3778535" y="2059932"/>
              <a:ext cx="1408134" cy="499358"/>
            </a:xfrm>
            <a:prstGeom prst="rect">
              <a:avLst/>
            </a:prstGeom>
            <a:noFill/>
          </p:spPr>
          <p:txBody>
            <a:bodyPr wrap="none" rtlCol="0">
              <a:spAutoFit/>
            </a:bodyPr>
            <a:lstStyle/>
            <a:p>
              <a:r>
                <a:rPr lang="vi-VN" sz="3733" dirty="0">
                  <a:solidFill>
                    <a:srgbClr val="FF0000"/>
                  </a:solidFill>
                </a:rPr>
                <a:t>1,25 cm</a:t>
              </a:r>
            </a:p>
          </p:txBody>
        </p:sp>
        <p:sp>
          <p:nvSpPr>
            <p:cNvPr id="32" name="TextBox 31">
              <a:extLst>
                <a:ext uri="{FF2B5EF4-FFF2-40B4-BE49-F238E27FC236}">
                  <a16:creationId xmlns:a16="http://schemas.microsoft.com/office/drawing/2014/main" id="{FAC9675B-A294-4495-A67A-D9BFAD1F24F9}"/>
                </a:ext>
              </a:extLst>
            </p:cNvPr>
            <p:cNvSpPr txBox="1"/>
            <p:nvPr/>
          </p:nvSpPr>
          <p:spPr>
            <a:xfrm rot="16847711">
              <a:off x="6313281" y="1948518"/>
              <a:ext cx="911723" cy="499358"/>
            </a:xfrm>
            <a:prstGeom prst="rect">
              <a:avLst/>
            </a:prstGeom>
            <a:noFill/>
          </p:spPr>
          <p:txBody>
            <a:bodyPr wrap="none" rtlCol="0">
              <a:spAutoFit/>
            </a:bodyPr>
            <a:lstStyle/>
            <a:p>
              <a:r>
                <a:rPr lang="vi-VN" sz="3733" dirty="0">
                  <a:solidFill>
                    <a:srgbClr val="FF0000"/>
                  </a:solidFill>
                </a:rPr>
                <a:t>5 cm</a:t>
              </a:r>
            </a:p>
          </p:txBody>
        </p:sp>
      </p:grpSp>
      <p:sp>
        <p:nvSpPr>
          <p:cNvPr id="34" name="Rectangle 33">
            <a:extLst>
              <a:ext uri="{FF2B5EF4-FFF2-40B4-BE49-F238E27FC236}">
                <a16:creationId xmlns:a16="http://schemas.microsoft.com/office/drawing/2014/main" id="{6DF08F03-A772-4D0A-B0D8-CD4258C84432}"/>
              </a:ext>
            </a:extLst>
          </p:cNvPr>
          <p:cNvSpPr/>
          <p:nvPr/>
        </p:nvSpPr>
        <p:spPr>
          <a:xfrm>
            <a:off x="203201" y="4212124"/>
            <a:ext cx="11861800" cy="1894878"/>
          </a:xfrm>
          <a:prstGeom prst="rect">
            <a:avLst/>
          </a:prstGeom>
        </p:spPr>
        <p:txBody>
          <a:bodyPr wrap="square">
            <a:spAutoFit/>
          </a:bodyPr>
          <a:lstStyle/>
          <a:p>
            <a:pPr algn="just">
              <a:lnSpc>
                <a:spcPct val="107000"/>
              </a:lnSpc>
              <a:spcAft>
                <a:spcPts val="1067"/>
              </a:spcAft>
            </a:pPr>
            <a:r>
              <a:rPr lang="vi-VN" sz="3733">
                <a:solidFill>
                  <a:srgbClr val="0000CC"/>
                </a:solidFill>
                <a:latin typeface="Times New Roman" panose="02020603050405020304" pitchFamily="18" charset="0"/>
                <a:ea typeface="Calibri" panose="020F0502020204030204" pitchFamily="34" charset="0"/>
              </a:rPr>
              <a:t>Hai hình trên là hai hình đồng dạng phối cảnh có O là tâm đồng dạng phối cảnh và hình 1 đồng dạng phối cảnh với hình 2 theo tỉ số </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260A4E-FBEC-4B04-A359-0E7ECFC60D30}"/>
                  </a:ext>
                </a:extLst>
              </p:cNvPr>
              <p:cNvSpPr txBox="1"/>
              <p:nvPr/>
            </p:nvSpPr>
            <p:spPr>
              <a:xfrm>
                <a:off x="3686504" y="5595886"/>
                <a:ext cx="6756400" cy="1147237"/>
              </a:xfrm>
              <a:prstGeom prst="rect">
                <a:avLst/>
              </a:prstGeom>
              <a:noFill/>
            </p:spPr>
            <p:txBody>
              <a:bodyPr wrap="square" rtlCol="0">
                <a:spAutoFit/>
              </a:bodyPr>
              <a:lstStyle/>
              <a:p>
                <a:r>
                  <a:rPr lang="vi-VN" sz="3733">
                    <a:solidFill>
                      <a:srgbClr val="0000CC"/>
                    </a:solidFill>
                    <a:latin typeface="+mj-lt"/>
                  </a:rPr>
                  <a:t>k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AD</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D</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B</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1</m:t>
                        </m:r>
                      </m:num>
                      <m:den>
                        <m:r>
                          <m:rPr>
                            <m:nor/>
                          </m:rPr>
                          <a:rPr lang="vi-VN" sz="3733">
                            <a:solidFill>
                              <a:srgbClr val="0000CC"/>
                            </a:solidFill>
                            <a:latin typeface="Cambria Math" panose="02040503050406030204" pitchFamily="18" charset="0"/>
                          </a:rPr>
                          <m:t>4</m:t>
                        </m:r>
                      </m:den>
                    </m:f>
                  </m:oMath>
                </a14:m>
                <a:endParaRPr lang="vi-VN" sz="3733">
                  <a:solidFill>
                    <a:srgbClr val="0000CC"/>
                  </a:solidFill>
                  <a:latin typeface="+mj-lt"/>
                </a:endParaRPr>
              </a:p>
            </p:txBody>
          </p:sp>
        </mc:Choice>
        <mc:Fallback xmlns="">
          <p:sp>
            <p:nvSpPr>
              <p:cNvPr id="35" name="TextBox 34">
                <a:extLst>
                  <a:ext uri="{FF2B5EF4-FFF2-40B4-BE49-F238E27FC236}">
                    <a16:creationId xmlns:a16="http://schemas.microsoft.com/office/drawing/2014/main" id="{F9260A4E-FBEC-4B04-A359-0E7ECFC60D30}"/>
                  </a:ext>
                </a:extLst>
              </p:cNvPr>
              <p:cNvSpPr txBox="1">
                <a:spLocks noRot="1" noChangeAspect="1" noMove="1" noResize="1" noEditPoints="1" noAdjustHandles="1" noChangeArrowheads="1" noChangeShapeType="1" noTextEdit="1"/>
              </p:cNvSpPr>
              <p:nvPr/>
            </p:nvSpPr>
            <p:spPr>
              <a:xfrm>
                <a:off x="3686504" y="5595886"/>
                <a:ext cx="6756400" cy="1147237"/>
              </a:xfrm>
              <a:prstGeom prst="rect">
                <a:avLst/>
              </a:prstGeom>
              <a:blipFill>
                <a:blip r:embed="rId4"/>
                <a:stretch>
                  <a:fillRect l="-2978"/>
                </a:stretch>
              </a:blipFill>
            </p:spPr>
            <p:txBody>
              <a:bodyPr/>
              <a:lstStyle/>
              <a:p>
                <a:r>
                  <a:rPr lang="vi-VN">
                    <a:noFill/>
                  </a:rPr>
                  <a:t> </a:t>
                </a:r>
              </a:p>
            </p:txBody>
          </p:sp>
        </mc:Fallback>
      </mc:AlternateContent>
    </p:spTree>
    <p:extLst>
      <p:ext uri="{BB962C8B-B14F-4D97-AF65-F5344CB8AC3E}">
        <p14:creationId xmlns:p14="http://schemas.microsoft.com/office/powerpoint/2010/main" val="46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748276"/>
            <a:ext cx="5100577" cy="2679005"/>
          </a:xfrm>
          <a:prstGeom prst="rect">
            <a:avLst/>
          </a:prstGeom>
        </p:spPr>
        <p:txBody>
          <a:bodyPr spcFirstLastPara="1" wrap="square" lIns="121900" tIns="121900" rIns="121900" bIns="121900" anchor="t" anchorCtr="0">
            <a:noAutofit/>
          </a:bodyPr>
          <a:lstStyle/>
          <a:p>
            <a:r>
              <a:rPr lang="vi-VN"/>
              <a:t>II.</a:t>
            </a:r>
            <a:br>
              <a:rPr lang="vi-VN"/>
            </a:br>
            <a:r>
              <a:rPr lang="vi-VN"/>
              <a:t>Hình đồng dạng</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a:t>0</a:t>
            </a:r>
            <a:r>
              <a:rPr lang="vi-VN"/>
              <a:t>3</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75276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9AE4BE0-48EA-4223-9451-2E8695984221}"/>
              </a:ext>
            </a:extLst>
          </p:cNvPr>
          <p:cNvSpPr/>
          <p:nvPr/>
        </p:nvSpPr>
        <p:spPr>
          <a:xfrm>
            <a:off x="5245105" y="4546601"/>
            <a:ext cx="1968500" cy="1447800"/>
          </a:xfrm>
          <a:prstGeom prst="r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2" name="Picture 1">
            <a:extLst>
              <a:ext uri="{FF2B5EF4-FFF2-40B4-BE49-F238E27FC236}">
                <a16:creationId xmlns:a16="http://schemas.microsoft.com/office/drawing/2014/main" id="{318161A8-91F4-4344-A1D6-3C6E0A230E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2611633" y="5"/>
            <a:ext cx="1294424" cy="686676"/>
          </a:xfrm>
          <a:prstGeom prst="rect">
            <a:avLst/>
          </a:prstGeom>
        </p:spPr>
      </p:pic>
      <p:sp>
        <p:nvSpPr>
          <p:cNvPr id="4" name="Rectangle 3">
            <a:extLst>
              <a:ext uri="{FF2B5EF4-FFF2-40B4-BE49-F238E27FC236}">
                <a16:creationId xmlns:a16="http://schemas.microsoft.com/office/drawing/2014/main" id="{A00D657D-EC60-4AD1-8F74-7FA81336336F}"/>
              </a:ext>
            </a:extLst>
          </p:cNvPr>
          <p:cNvSpPr/>
          <p:nvPr/>
        </p:nvSpPr>
        <p:spPr>
          <a:xfrm>
            <a:off x="1437156" y="626347"/>
            <a:ext cx="10412617" cy="3539046"/>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latin typeface="Times New Roman" panose="02020603050405020304" pitchFamily="18" charset="0"/>
                <a:ea typeface="Times New Roman" panose="02020603050405020304" pitchFamily="18" charset="0"/>
                <a:cs typeface="Times New Roman" panose="02020603050405020304" pitchFamily="18" charset="0"/>
              </a:rPr>
              <a:t>Cắt các hình theo yêu cầu sau và cho biết hai hình được tạo thành có đặc điểm gì:</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tam giác có độ dài 3 cạnh lần lượt là 3cm, 4cm, 5cm.</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được tạo thành bằng cách cắt theo đường chéo của hình chữ nhật có kich thước 3cm x 4 cm.</a:t>
            </a:r>
            <a:endParaRPr lang="vi-VN" sz="3733">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081B8AB-8AD4-4D48-AF3F-E33750C3EEDD}"/>
              </a:ext>
            </a:extLst>
          </p:cNvPr>
          <p:cNvSpPr/>
          <p:nvPr/>
        </p:nvSpPr>
        <p:spPr>
          <a:xfrm>
            <a:off x="5260180" y="4544968"/>
            <a:ext cx="1946443" cy="145448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6" name="Picture 5" descr="Thước Kẻ Gỗ - Cung cấp quà tặng quảng cáo">
            <a:extLst>
              <a:ext uri="{FF2B5EF4-FFF2-40B4-BE49-F238E27FC236}">
                <a16:creationId xmlns:a16="http://schemas.microsoft.com/office/drawing/2014/main" id="{410B88FF-AAC7-4F84-A972-8FDEDECD2D3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7508773" y="6960845"/>
            <a:ext cx="8250467" cy="203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A25DC-F18A-486D-9545-FDE0D9852BD6}"/>
              </a:ext>
            </a:extLst>
          </p:cNvPr>
          <p:cNvSpPr txBox="1"/>
          <p:nvPr/>
        </p:nvSpPr>
        <p:spPr>
          <a:xfrm>
            <a:off x="4127505" y="4749801"/>
            <a:ext cx="1308100" cy="666786"/>
          </a:xfrm>
          <a:prstGeom prst="rect">
            <a:avLst/>
          </a:prstGeom>
          <a:noFill/>
        </p:spPr>
        <p:txBody>
          <a:bodyPr wrap="square" rtlCol="0">
            <a:spAutoFit/>
          </a:bodyPr>
          <a:lstStyle/>
          <a:p>
            <a:r>
              <a:rPr lang="vi-VN" sz="3733"/>
              <a:t>3cm</a:t>
            </a:r>
          </a:p>
        </p:txBody>
      </p:sp>
      <p:sp>
        <p:nvSpPr>
          <p:cNvPr id="8" name="TextBox 7">
            <a:extLst>
              <a:ext uri="{FF2B5EF4-FFF2-40B4-BE49-F238E27FC236}">
                <a16:creationId xmlns:a16="http://schemas.microsoft.com/office/drawing/2014/main" id="{FFC6A43D-2C33-42BD-82C5-FA56988B634A}"/>
              </a:ext>
            </a:extLst>
          </p:cNvPr>
          <p:cNvSpPr txBox="1"/>
          <p:nvPr/>
        </p:nvSpPr>
        <p:spPr>
          <a:xfrm>
            <a:off x="5702305" y="5930902"/>
            <a:ext cx="1308100" cy="666786"/>
          </a:xfrm>
          <a:prstGeom prst="rect">
            <a:avLst/>
          </a:prstGeom>
          <a:noFill/>
        </p:spPr>
        <p:txBody>
          <a:bodyPr wrap="square" rtlCol="0">
            <a:spAutoFit/>
          </a:bodyPr>
          <a:lstStyle/>
          <a:p>
            <a:r>
              <a:rPr lang="vi-VN" sz="3733"/>
              <a:t>4cm</a:t>
            </a:r>
          </a:p>
        </p:txBody>
      </p:sp>
      <p:sp>
        <p:nvSpPr>
          <p:cNvPr id="9" name="Right Triangle 8">
            <a:extLst>
              <a:ext uri="{FF2B5EF4-FFF2-40B4-BE49-F238E27FC236}">
                <a16:creationId xmlns:a16="http://schemas.microsoft.com/office/drawing/2014/main" id="{5B325366-D3F9-4754-AFD3-41530466A769}"/>
              </a:ext>
            </a:extLst>
          </p:cNvPr>
          <p:cNvSpPr/>
          <p:nvPr/>
        </p:nvSpPr>
        <p:spPr>
          <a:xfrm>
            <a:off x="2206487" y="4568085"/>
            <a:ext cx="1968500" cy="14478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0" name="TextBox 9">
            <a:extLst>
              <a:ext uri="{FF2B5EF4-FFF2-40B4-BE49-F238E27FC236}">
                <a16:creationId xmlns:a16="http://schemas.microsoft.com/office/drawing/2014/main" id="{8435BEB2-76B0-4750-849A-C079ED9B7CCD}"/>
              </a:ext>
            </a:extLst>
          </p:cNvPr>
          <p:cNvSpPr txBox="1"/>
          <p:nvPr/>
        </p:nvSpPr>
        <p:spPr>
          <a:xfrm>
            <a:off x="1067402" y="4889503"/>
            <a:ext cx="1308100" cy="666786"/>
          </a:xfrm>
          <a:prstGeom prst="rect">
            <a:avLst/>
          </a:prstGeom>
          <a:noFill/>
        </p:spPr>
        <p:txBody>
          <a:bodyPr wrap="square" rtlCol="0">
            <a:spAutoFit/>
          </a:bodyPr>
          <a:lstStyle/>
          <a:p>
            <a:r>
              <a:rPr lang="vi-VN" sz="3733"/>
              <a:t>3cm</a:t>
            </a:r>
          </a:p>
        </p:txBody>
      </p:sp>
      <p:sp>
        <p:nvSpPr>
          <p:cNvPr id="11" name="TextBox 10">
            <a:extLst>
              <a:ext uri="{FF2B5EF4-FFF2-40B4-BE49-F238E27FC236}">
                <a16:creationId xmlns:a16="http://schemas.microsoft.com/office/drawing/2014/main" id="{AFB989DC-1E20-41EC-9143-4CE62090B455}"/>
              </a:ext>
            </a:extLst>
          </p:cNvPr>
          <p:cNvSpPr txBox="1"/>
          <p:nvPr/>
        </p:nvSpPr>
        <p:spPr>
          <a:xfrm>
            <a:off x="2311405" y="5880102"/>
            <a:ext cx="1308100" cy="666786"/>
          </a:xfrm>
          <a:prstGeom prst="rect">
            <a:avLst/>
          </a:prstGeom>
          <a:noFill/>
        </p:spPr>
        <p:txBody>
          <a:bodyPr wrap="square" rtlCol="0">
            <a:spAutoFit/>
          </a:bodyPr>
          <a:lstStyle/>
          <a:p>
            <a:r>
              <a:rPr lang="vi-VN" sz="3733"/>
              <a:t>4cm</a:t>
            </a:r>
          </a:p>
        </p:txBody>
      </p:sp>
      <p:cxnSp>
        <p:nvCxnSpPr>
          <p:cNvPr id="14" name="Straight Connector 13">
            <a:extLst>
              <a:ext uri="{FF2B5EF4-FFF2-40B4-BE49-F238E27FC236}">
                <a16:creationId xmlns:a16="http://schemas.microsoft.com/office/drawing/2014/main" id="{00379FF2-DE90-42DC-B2B4-9F45D3AAB56F}"/>
              </a:ext>
            </a:extLst>
          </p:cNvPr>
          <p:cNvCxnSpPr>
            <a:cxnSpLocks/>
          </p:cNvCxnSpPr>
          <p:nvPr/>
        </p:nvCxnSpPr>
        <p:spPr>
          <a:xfrm>
            <a:off x="5243690" y="4555070"/>
            <a:ext cx="1958621" cy="1433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3E17DF-BDBE-4242-B2DF-B618E5A2AA92}"/>
              </a:ext>
            </a:extLst>
          </p:cNvPr>
          <p:cNvSpPr/>
          <p:nvPr/>
        </p:nvSpPr>
        <p:spPr>
          <a:xfrm>
            <a:off x="1328298" y="1366579"/>
            <a:ext cx="10412617" cy="1241237"/>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solidFill>
                  <a:srgbClr val="0000CC"/>
                </a:solidFill>
                <a:latin typeface="+mj-lt"/>
              </a:rPr>
              <a:t>Hai hình được tạo thành giống nhau, “ chồng khít” lên nhau</a:t>
            </a:r>
            <a:r>
              <a:rPr lang="vi-VN" sz="3733">
                <a:solidFill>
                  <a:srgbClr val="0000CC"/>
                </a:solidFill>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256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7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5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xit" presetSubtype="3" fill="hold" grpId="0" nodeType="clickEffect">
                                  <p:stCondLst>
                                    <p:cond delay="0"/>
                                  </p:stCondLst>
                                  <p:childTnLst>
                                    <p:animEffect transition="out" filter="strips(upRigh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1.94444E-6 -4.93827E-6 L 0.25 -4.93827E-6 " pathEditMode="relative" rAng="0" ptsTypes="AA">
                                      <p:cBhvr>
                                        <p:cTn id="60" dur="5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animBg="1"/>
      <p:bldP spid="5" grpId="1" animBg="1"/>
      <p:bldP spid="7" grpId="0"/>
      <p:bldP spid="8" grpId="0"/>
      <p:bldP spid="9" grpId="0" animBg="1"/>
      <p:bldP spid="9" grpId="1" animBg="1"/>
      <p:bldP spid="10"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sp>
        <p:nvSpPr>
          <p:cNvPr id="4" name="Title 5">
            <a:extLst>
              <a:ext uri="{FF2B5EF4-FFF2-40B4-BE49-F238E27FC236}">
                <a16:creationId xmlns:a16="http://schemas.microsoft.com/office/drawing/2014/main" id="{EAB8FD42-5B9F-4F55-A530-3323D4F9011E}"/>
              </a:ext>
            </a:extLst>
          </p:cNvPr>
          <p:cNvSpPr>
            <a:spLocks noGrp="1"/>
          </p:cNvSpPr>
          <p:nvPr>
            <p:ph type="title"/>
          </p:nvPr>
        </p:nvSpPr>
        <p:spPr>
          <a:xfrm>
            <a:off x="2768158" y="485292"/>
            <a:ext cx="7035551" cy="763600"/>
          </a:xfrm>
        </p:spPr>
        <p:txBody>
          <a:bodyPr/>
          <a:lstStyle/>
          <a:p>
            <a:r>
              <a:rPr lang="vi-VN" dirty="0"/>
              <a:t>Quan sát các hình dưới đây và trả lời câu hỏi</a:t>
            </a: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mc:AlternateContent xmlns:mc="http://schemas.openxmlformats.org/markup-compatibility/2006" xmlns:a14="http://schemas.microsoft.com/office/drawing/2010/main">
        <mc:Choice Requires="a14">
          <p:sp>
            <p:nvSpPr>
              <p:cNvPr id="18" name="Rectangle 2">
                <a:extLst>
                  <a:ext uri="{FF2B5EF4-FFF2-40B4-BE49-F238E27FC236}">
                    <a16:creationId xmlns:a16="http://schemas.microsoft.com/office/drawing/2014/main" id="{853F152C-5C72-4F3B-A1E0-C3F1CFFC628F}"/>
                  </a:ext>
                </a:extLst>
              </p:cNvPr>
              <p:cNvSpPr>
                <a:spLocks noChangeArrowheads="1"/>
              </p:cNvSpPr>
              <p:nvPr/>
            </p:nvSpPr>
            <p:spPr bwMode="auto">
              <a:xfrm>
                <a:off x="1928889" y="1157908"/>
                <a:ext cx="9105904" cy="30330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Tìm m,n.</a:t>
                </a:r>
                <a:endParaRPr lang="en-US" altLang="vi-VN" sz="3467">
                  <a:latin typeface="+mj-lt"/>
                  <a:ea typeface="Times New Roman" panose="02020603050405020304" pitchFamily="18" charset="0"/>
                </a:endParaRPr>
              </a:p>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Nhận xét sự giống và khác nhau giữa hai hình Hình 4, Hình 5.</a:t>
                </a:r>
                <a:endParaRPr lang="en-US" altLang="vi-VN" sz="3467">
                  <a:latin typeface="+mj-lt"/>
                  <a:ea typeface="Times New Roman" panose="02020603050405020304" pitchFamily="18" charset="0"/>
                </a:endParaRPr>
              </a:p>
              <a:p>
                <a:pPr algn="just" defTabSz="1219206">
                  <a:buClrTx/>
                </a:pPr>
                <a:r>
                  <a:rPr lang="vi-VN" altLang="vi-VN" sz="3467">
                    <a:solidFill>
                      <a:srgbClr val="333333"/>
                    </a:solidFill>
                    <a:latin typeface="+mj-lt"/>
                    <a:ea typeface="Times New Roman" panose="02020603050405020304" pitchFamily="18" charset="0"/>
                  </a:rPr>
                  <a:t>Biết Hình 4 đồng dạng phong cảnh với Hình 3 theo tỉ lệ vị tự k =</a:t>
                </a:r>
                <a14:m>
                  <m:oMath xmlns:m="http://schemas.openxmlformats.org/officeDocument/2006/math">
                    <m:f>
                      <m:fPr>
                        <m:ctrlPr>
                          <a:rPr lang="vi-VN" altLang="vi-VN" sz="3467" i="1">
                            <a:solidFill>
                              <a:srgbClr val="333333"/>
                            </a:solidFill>
                            <a:latin typeface="Cambria Math" panose="02040503050406030204" pitchFamily="18" charset="0"/>
                          </a:rPr>
                        </m:ctrlPr>
                      </m:fPr>
                      <m:num>
                        <m:r>
                          <a:rPr lang="vi-VN" altLang="vi-VN" sz="3467" i="1">
                            <a:solidFill>
                              <a:srgbClr val="333333"/>
                            </a:solidFill>
                            <a:latin typeface="Cambria Math" panose="02040503050406030204" pitchFamily="18" charset="0"/>
                          </a:rPr>
                          <m:t>5</m:t>
                        </m:r>
                      </m:num>
                      <m:den>
                        <m:r>
                          <a:rPr lang="vi-VN" altLang="vi-VN" sz="3467" i="1">
                            <a:solidFill>
                              <a:srgbClr val="333333"/>
                            </a:solidFill>
                            <a:latin typeface="Cambria Math" panose="02040503050406030204" pitchFamily="18" charset="0"/>
                          </a:rPr>
                          <m:t>4</m:t>
                        </m:r>
                      </m:den>
                    </m:f>
                  </m:oMath>
                </a14:m>
                <a:r>
                  <a:rPr lang="vi-VN" altLang="vi-VN" sz="3467">
                    <a:solidFill>
                      <a:srgbClr val="333333"/>
                    </a:solidFill>
                    <a:latin typeface="+mj-lt"/>
                    <a:ea typeface="Times New Roman" panose="02020603050405020304" pitchFamily="18" charset="0"/>
                  </a:rPr>
                  <a:t> </a:t>
                </a:r>
                <a:endParaRPr lang="vi-VN" altLang="vi-VN" sz="3467">
                  <a:latin typeface="+mj-lt"/>
                </a:endParaRPr>
              </a:p>
            </p:txBody>
          </p:sp>
        </mc:Choice>
        <mc:Fallback xmlns="">
          <p:sp>
            <p:nvSpPr>
              <p:cNvPr id="18" name="Rectangle 2">
                <a:extLst>
                  <a:ext uri="{FF2B5EF4-FFF2-40B4-BE49-F238E27FC236}">
                    <a16:creationId xmlns:a16="http://schemas.microsoft.com/office/drawing/2014/main" id="{853F152C-5C72-4F3B-A1E0-C3F1CFFC628F}"/>
                  </a:ext>
                </a:extLst>
              </p:cNvPr>
              <p:cNvSpPr>
                <a:spLocks noRot="1" noChangeAspect="1" noMove="1" noResize="1" noEditPoints="1" noAdjustHandles="1" noChangeArrowheads="1" noChangeShapeType="1" noTextEdit="1"/>
              </p:cNvSpPr>
              <p:nvPr/>
            </p:nvSpPr>
            <p:spPr bwMode="auto">
              <a:xfrm>
                <a:off x="1928889" y="1157908"/>
                <a:ext cx="9105904" cy="3033010"/>
              </a:xfrm>
              <a:prstGeom prst="rect">
                <a:avLst/>
              </a:prstGeom>
              <a:blipFill>
                <a:blip r:embed="rId5"/>
                <a:stretch>
                  <a:fillRect l="-1539" t="-1811" r="-1606" b="-24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p:spTree>
    <p:extLst>
      <p:ext uri="{BB962C8B-B14F-4D97-AF65-F5344CB8AC3E}">
        <p14:creationId xmlns:p14="http://schemas.microsoft.com/office/powerpoint/2010/main" val="855404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240C2A-06C0-42FA-86B7-4C31F3CAA513}"/>
                  </a:ext>
                </a:extLst>
              </p:cNvPr>
              <p:cNvSpPr txBox="1"/>
              <p:nvPr/>
            </p:nvSpPr>
            <p:spPr>
              <a:xfrm>
                <a:off x="2955015" y="557942"/>
                <a:ext cx="7914468" cy="928203"/>
              </a:xfrm>
              <a:prstGeom prst="rect">
                <a:avLst/>
              </a:prstGeom>
              <a:noFill/>
            </p:spPr>
            <p:txBody>
              <a:bodyPr wrap="square" rtlCol="0">
                <a:spAutoFit/>
              </a:bodyPr>
              <a:lstStyle/>
              <a:p>
                <a:r>
                  <a:rPr lang="vi-VN" sz="3733">
                    <a:solidFill>
                      <a:srgbClr val="0000CC"/>
                    </a:solidFill>
                    <a:latin typeface="+mj-lt"/>
                  </a:rPr>
                  <a:t>m=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r>
                      <a:rPr lang="vi-VN" sz="3733" i="1">
                        <a:solidFill>
                          <a:srgbClr val="0000CC"/>
                        </a:solidFill>
                        <a:latin typeface="Cambria Math" panose="02040503050406030204" pitchFamily="18" charset="0"/>
                      </a:rPr>
                      <m:t>.4</m:t>
                    </m:r>
                  </m:oMath>
                </a14:m>
                <a:r>
                  <a:rPr lang="vi-VN" sz="3733">
                    <a:solidFill>
                      <a:srgbClr val="0000CC"/>
                    </a:solidFill>
                    <a:latin typeface="+mj-lt"/>
                  </a:rPr>
                  <a:t>= 5cm;    n =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oMath>
                </a14:m>
                <a:r>
                  <a:rPr lang="vi-VN" sz="3733">
                    <a:solidFill>
                      <a:srgbClr val="0000CC"/>
                    </a:solidFill>
                    <a:latin typeface="+mj-lt"/>
                  </a:rPr>
                  <a:t>. 6= 7,5cm</a:t>
                </a:r>
              </a:p>
            </p:txBody>
          </p:sp>
        </mc:Choice>
        <mc:Fallback xmlns="">
          <p:sp>
            <p:nvSpPr>
              <p:cNvPr id="28" name="TextBox 27">
                <a:extLst>
                  <a:ext uri="{FF2B5EF4-FFF2-40B4-BE49-F238E27FC236}">
                    <a16:creationId xmlns:a16="http://schemas.microsoft.com/office/drawing/2014/main" id="{A6240C2A-06C0-42FA-86B7-4C31F3CAA513}"/>
                  </a:ext>
                </a:extLst>
              </p:cNvPr>
              <p:cNvSpPr txBox="1">
                <a:spLocks noRot="1" noChangeAspect="1" noMove="1" noResize="1" noEditPoints="1" noAdjustHandles="1" noChangeArrowheads="1" noChangeShapeType="1" noTextEdit="1"/>
              </p:cNvSpPr>
              <p:nvPr/>
            </p:nvSpPr>
            <p:spPr>
              <a:xfrm>
                <a:off x="2955015" y="557942"/>
                <a:ext cx="7914468" cy="928203"/>
              </a:xfrm>
              <a:prstGeom prst="rect">
                <a:avLst/>
              </a:prstGeom>
              <a:blipFill>
                <a:blip r:embed="rId5"/>
                <a:stretch>
                  <a:fillRect l="-2542" b="-11842"/>
                </a:stretch>
              </a:blipFill>
            </p:spPr>
            <p:txBody>
              <a:bodyPr/>
              <a:lstStyle/>
              <a:p>
                <a:r>
                  <a:rPr lang="vi-VN">
                    <a:noFill/>
                  </a:rPr>
                  <a:t> </a:t>
                </a:r>
              </a:p>
            </p:txBody>
          </p:sp>
        </mc:Fallback>
      </mc:AlternateContent>
      <p:sp>
        <p:nvSpPr>
          <p:cNvPr id="30" name="Rectangle 29">
            <a:extLst>
              <a:ext uri="{FF2B5EF4-FFF2-40B4-BE49-F238E27FC236}">
                <a16:creationId xmlns:a16="http://schemas.microsoft.com/office/drawing/2014/main" id="{20488CF6-B563-4622-98AC-5F67EF2E3DBD}"/>
              </a:ext>
            </a:extLst>
          </p:cNvPr>
          <p:cNvSpPr/>
          <p:nvPr/>
        </p:nvSpPr>
        <p:spPr>
          <a:xfrm>
            <a:off x="2683804" y="1611997"/>
            <a:ext cx="8392320"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Hình 5 kích thước giống y hệt Hình 4 nhưng bị nằm ngang</a:t>
            </a:r>
            <a:endParaRPr lang="vi-VN" sz="3733">
              <a:solidFill>
                <a:srgbClr val="0000CC"/>
              </a:solidFill>
            </a:endParaRPr>
          </a:p>
        </p:txBody>
      </p:sp>
    </p:spTree>
    <p:extLst>
      <p:ext uri="{BB962C8B-B14F-4D97-AF65-F5344CB8AC3E}">
        <p14:creationId xmlns:p14="http://schemas.microsoft.com/office/powerpoint/2010/main" val="176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idx="8"/>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Mục lục!</a:t>
            </a:r>
            <a:endParaRPr dirty="0"/>
          </a:p>
        </p:txBody>
      </p:sp>
      <p:sp>
        <p:nvSpPr>
          <p:cNvPr id="327" name="Google Shape;327;p49"/>
          <p:cNvSpPr/>
          <p:nvPr/>
        </p:nvSpPr>
        <p:spPr>
          <a:xfrm>
            <a:off x="10186104" y="948233"/>
            <a:ext cx="899817" cy="651232"/>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8" name="Google Shape;328;p49"/>
          <p:cNvSpPr/>
          <p:nvPr/>
        </p:nvSpPr>
        <p:spPr>
          <a:xfrm>
            <a:off x="9501000" y="726537"/>
            <a:ext cx="752045" cy="593831"/>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9" name="Google Shape;329;p49"/>
          <p:cNvSpPr txBox="1">
            <a:spLocks noGrp="1"/>
          </p:cNvSpPr>
          <p:nvPr>
            <p:ph type="title"/>
          </p:nvPr>
        </p:nvSpPr>
        <p:spPr>
          <a:xfrm>
            <a:off x="1694903" y="4155763"/>
            <a:ext cx="3287919" cy="967247"/>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 phối cảnh</a:t>
            </a:r>
            <a:endParaRPr dirty="0">
              <a:solidFill>
                <a:schemeClr val="accent6"/>
              </a:solidFill>
              <a:uFill>
                <a:noFill/>
              </a:uFill>
            </a:endParaRPr>
          </a:p>
        </p:txBody>
      </p:sp>
      <p:sp>
        <p:nvSpPr>
          <p:cNvPr id="331" name="Google Shape;331;p49"/>
          <p:cNvSpPr txBox="1">
            <a:spLocks noGrp="1"/>
          </p:cNvSpPr>
          <p:nvPr>
            <p:ph type="title" idx="2"/>
          </p:nvPr>
        </p:nvSpPr>
        <p:spPr>
          <a:xfrm>
            <a:off x="7091640" y="2273645"/>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a:t>
            </a:r>
            <a:endParaRPr dirty="0">
              <a:solidFill>
                <a:schemeClr val="accent6"/>
              </a:solidFill>
            </a:endParaRPr>
          </a:p>
        </p:txBody>
      </p:sp>
      <p:sp>
        <p:nvSpPr>
          <p:cNvPr id="333" name="Google Shape;333;p49"/>
          <p:cNvSpPr txBox="1">
            <a:spLocks noGrp="1"/>
          </p:cNvSpPr>
          <p:nvPr>
            <p:ph type="title" idx="4"/>
          </p:nvPr>
        </p:nvSpPr>
        <p:spPr>
          <a:xfrm>
            <a:off x="7091640" y="4499312"/>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rPr>
              <a:t>Luyện tập</a:t>
            </a:r>
            <a:endParaRPr dirty="0">
              <a:solidFill>
                <a:schemeClr val="accent6"/>
              </a:solidFill>
            </a:endParaRPr>
          </a:p>
        </p:txBody>
      </p:sp>
      <p:sp>
        <p:nvSpPr>
          <p:cNvPr id="335" name="Google Shape;335;p49"/>
          <p:cNvSpPr txBox="1">
            <a:spLocks noGrp="1"/>
          </p:cNvSpPr>
          <p:nvPr>
            <p:ph type="title" idx="6"/>
          </p:nvPr>
        </p:nvSpPr>
        <p:spPr>
          <a:xfrm>
            <a:off x="882751" y="2313029"/>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Khởi động</a:t>
            </a:r>
            <a:endParaRPr dirty="0">
              <a:solidFill>
                <a:schemeClr val="accent6"/>
              </a:solidFill>
            </a:endParaRPr>
          </a:p>
        </p:txBody>
      </p:sp>
      <p:pic>
        <p:nvPicPr>
          <p:cNvPr id="337" name="Google Shape;337;p49"/>
          <p:cNvPicPr preferRelativeResize="0"/>
          <p:nvPr/>
        </p:nvPicPr>
        <p:blipFill>
          <a:blip r:embed="rId3">
            <a:alphaModFix amt="80000"/>
          </a:blip>
          <a:stretch>
            <a:fillRect/>
          </a:stretch>
        </p:blipFill>
        <p:spPr>
          <a:xfrm rot="5733618">
            <a:off x="1081781" y="1705577"/>
            <a:ext cx="1148577" cy="680041"/>
          </a:xfrm>
          <a:prstGeom prst="rect">
            <a:avLst/>
          </a:prstGeom>
          <a:noFill/>
          <a:ln>
            <a:noFill/>
          </a:ln>
        </p:spPr>
      </p:pic>
      <p:pic>
        <p:nvPicPr>
          <p:cNvPr id="10" name="Google Shape;337;p49">
            <a:extLst>
              <a:ext uri="{FF2B5EF4-FFF2-40B4-BE49-F238E27FC236}">
                <a16:creationId xmlns:a16="http://schemas.microsoft.com/office/drawing/2014/main" id="{9E6B82EF-595C-40E3-8DE4-2AB6EA37C14E}"/>
              </a:ext>
            </a:extLst>
          </p:cNvPr>
          <p:cNvPicPr preferRelativeResize="0"/>
          <p:nvPr/>
        </p:nvPicPr>
        <p:blipFill>
          <a:blip r:embed="rId3">
            <a:alphaModFix amt="80000"/>
          </a:blip>
          <a:stretch>
            <a:fillRect/>
          </a:stretch>
        </p:blipFill>
        <p:spPr>
          <a:xfrm rot="6118689">
            <a:off x="717523" y="3249840"/>
            <a:ext cx="1781575" cy="987200"/>
          </a:xfrm>
          <a:prstGeom prst="rect">
            <a:avLst/>
          </a:prstGeom>
          <a:noFill/>
          <a:ln>
            <a:noFill/>
          </a:ln>
        </p:spPr>
      </p:pic>
      <p:pic>
        <p:nvPicPr>
          <p:cNvPr id="11" name="Google Shape;337;p49">
            <a:extLst>
              <a:ext uri="{FF2B5EF4-FFF2-40B4-BE49-F238E27FC236}">
                <a16:creationId xmlns:a16="http://schemas.microsoft.com/office/drawing/2014/main" id="{934752F0-930D-4FE1-A91E-60D452D38F39}"/>
              </a:ext>
            </a:extLst>
          </p:cNvPr>
          <p:cNvPicPr preferRelativeResize="0"/>
          <p:nvPr/>
        </p:nvPicPr>
        <p:blipFill>
          <a:blip r:embed="rId3">
            <a:alphaModFix amt="80000"/>
          </a:blip>
          <a:stretch>
            <a:fillRect/>
          </a:stretch>
        </p:blipFill>
        <p:spPr>
          <a:xfrm rot="15236580" flipH="1">
            <a:off x="9808203" y="3337802"/>
            <a:ext cx="1499199" cy="680041"/>
          </a:xfrm>
          <a:prstGeom prst="rect">
            <a:avLst/>
          </a:prstGeom>
          <a:noFill/>
          <a:ln>
            <a:noFill/>
          </a:ln>
        </p:spPr>
      </p:pic>
      <p:pic>
        <p:nvPicPr>
          <p:cNvPr id="12" name="Google Shape;337;p49">
            <a:extLst>
              <a:ext uri="{FF2B5EF4-FFF2-40B4-BE49-F238E27FC236}">
                <a16:creationId xmlns:a16="http://schemas.microsoft.com/office/drawing/2014/main" id="{A79CECEA-8FE4-41BE-9C52-DD05C78979E9}"/>
              </a:ext>
            </a:extLst>
          </p:cNvPr>
          <p:cNvPicPr preferRelativeResize="0"/>
          <p:nvPr/>
        </p:nvPicPr>
        <p:blipFill>
          <a:blip r:embed="rId3">
            <a:alphaModFix amt="80000"/>
          </a:blip>
          <a:stretch>
            <a:fillRect/>
          </a:stretch>
        </p:blipFill>
        <p:spPr>
          <a:xfrm rot="20153948">
            <a:off x="5184132" y="3519738"/>
            <a:ext cx="2815571" cy="6800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up)">
                                      <p:cBhvr>
                                        <p:cTn id="7" dur="500"/>
                                        <p:tgtEl>
                                          <p:spTgt spid="3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wipe(left)">
                                      <p:cBhvr>
                                        <p:cTn id="11" dur="500"/>
                                        <p:tgtEl>
                                          <p:spTgt spid="3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wipe(left)">
                                      <p:cBhvr>
                                        <p:cTn id="19" dur="500"/>
                                        <p:tgtEl>
                                          <p:spTgt spid="3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ipe(left)">
                                      <p:cBhvr>
                                        <p:cTn id="27" dur="500"/>
                                        <p:tgtEl>
                                          <p:spTgt spid="3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wipe(left)">
                                      <p:cBhvr>
                                        <p:cTn id="35"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D80B8-95D8-4711-BE15-161D0A1DE13B}"/>
              </a:ext>
            </a:extLst>
          </p:cNvPr>
          <p:cNvSpPr txBox="1"/>
          <p:nvPr/>
        </p:nvSpPr>
        <p:spPr>
          <a:xfrm>
            <a:off x="2273089" y="433954"/>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Nhận xét</a:t>
            </a:r>
          </a:p>
        </p:txBody>
      </p:sp>
      <p:sp>
        <p:nvSpPr>
          <p:cNvPr id="4" name="Rectangle 3">
            <a:extLst>
              <a:ext uri="{FF2B5EF4-FFF2-40B4-BE49-F238E27FC236}">
                <a16:creationId xmlns:a16="http://schemas.microsoft.com/office/drawing/2014/main" id="{9BA8AA15-0D16-4DA0-9E07-51EE18AEFBF3}"/>
              </a:ext>
            </a:extLst>
          </p:cNvPr>
          <p:cNvSpPr/>
          <p:nvPr/>
        </p:nvSpPr>
        <p:spPr>
          <a:xfrm>
            <a:off x="630267" y="1261722"/>
            <a:ext cx="4866468"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Hai hình thu được ở phần a được gọi là hai hình bằng nhau</a:t>
            </a:r>
          </a:p>
        </p:txBody>
      </p:sp>
      <p:sp>
        <p:nvSpPr>
          <p:cNvPr id="6" name="Rectangle 5">
            <a:extLst>
              <a:ext uri="{FF2B5EF4-FFF2-40B4-BE49-F238E27FC236}">
                <a16:creationId xmlns:a16="http://schemas.microsoft.com/office/drawing/2014/main" id="{580021A1-8B5D-4165-8979-F039BC708B49}"/>
              </a:ext>
            </a:extLst>
          </p:cNvPr>
          <p:cNvSpPr/>
          <p:nvPr/>
        </p:nvSpPr>
        <p:spPr>
          <a:xfrm>
            <a:off x="566744" y="3203155"/>
            <a:ext cx="501264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Hình 5 được gọi là hình đồng dạng của Hình 3.</a:t>
            </a:r>
          </a:p>
        </p:txBody>
      </p:sp>
      <p:sp>
        <p:nvSpPr>
          <p:cNvPr id="7" name="TextBox 6">
            <a:extLst>
              <a:ext uri="{FF2B5EF4-FFF2-40B4-BE49-F238E27FC236}">
                <a16:creationId xmlns:a16="http://schemas.microsoft.com/office/drawing/2014/main" id="{84F8FE75-2400-4B20-9766-F5FB5F60E0A0}"/>
              </a:ext>
            </a:extLst>
          </p:cNvPr>
          <p:cNvSpPr txBox="1"/>
          <p:nvPr/>
        </p:nvSpPr>
        <p:spPr>
          <a:xfrm>
            <a:off x="7997132" y="454617"/>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Kết luận</a:t>
            </a:r>
          </a:p>
        </p:txBody>
      </p:sp>
      <p:sp>
        <p:nvSpPr>
          <p:cNvPr id="9" name="Rectangle 8">
            <a:extLst>
              <a:ext uri="{FF2B5EF4-FFF2-40B4-BE49-F238E27FC236}">
                <a16:creationId xmlns:a16="http://schemas.microsoft.com/office/drawing/2014/main" id="{B49515BC-6E29-4693-8ECA-162BF1FC7891}"/>
              </a:ext>
            </a:extLst>
          </p:cNvPr>
          <p:cNvSpPr/>
          <p:nvPr/>
        </p:nvSpPr>
        <p:spPr>
          <a:xfrm>
            <a:off x="6581621" y="1282383"/>
            <a:ext cx="4949121" cy="1815690"/>
          </a:xfrm>
          <a:prstGeom prst="rect">
            <a:avLst/>
          </a:prstGeom>
        </p:spPr>
        <p:txBody>
          <a:bodyPr wrap="square">
            <a:spAutoFit/>
          </a:bodyPr>
          <a:lstStyle/>
          <a:p>
            <a:pPr algn="just"/>
            <a:r>
              <a:rPr lang="vi-VN" sz="3733">
                <a:solidFill>
                  <a:srgbClr val="333333"/>
                </a:solidFill>
                <a:latin typeface="Times New Roman" panose="02020603050405020304" pitchFamily="18" charset="0"/>
                <a:ea typeface="Calibri" panose="020F0502020204030204" pitchFamily="34" charset="0"/>
              </a:rPr>
              <a:t>- Hai hình được gọi là “bằng nhau” nếu chúng “ chồng khít” lên nhau</a:t>
            </a:r>
            <a:endParaRPr lang="vi-VN" sz="3733"/>
          </a:p>
        </p:txBody>
      </p:sp>
      <p:sp>
        <p:nvSpPr>
          <p:cNvPr id="11" name="Rectangle 10">
            <a:extLst>
              <a:ext uri="{FF2B5EF4-FFF2-40B4-BE49-F238E27FC236}">
                <a16:creationId xmlns:a16="http://schemas.microsoft.com/office/drawing/2014/main" id="{9527101B-F046-4E59-B889-BA05F57072AC}"/>
              </a:ext>
            </a:extLst>
          </p:cNvPr>
          <p:cNvSpPr/>
          <p:nvPr/>
        </p:nvSpPr>
        <p:spPr>
          <a:xfrm>
            <a:off x="6498965" y="3122544"/>
            <a:ext cx="5279756" cy="2964594"/>
          </a:xfrm>
          <a:prstGeom prst="rect">
            <a:avLst/>
          </a:prstGeom>
        </p:spPr>
        <p:txBody>
          <a:bodyPr wrap="square">
            <a:spAutoFit/>
          </a:bodyPr>
          <a:lstStyle/>
          <a:p>
            <a:r>
              <a:rPr lang="vi-VN" sz="3733">
                <a:solidFill>
                  <a:srgbClr val="333333"/>
                </a:solidFill>
                <a:latin typeface="Times New Roman" panose="02020603050405020304" pitchFamily="18" charset="0"/>
                <a:ea typeface="Calibri" panose="020F0502020204030204" pitchFamily="34" charset="0"/>
              </a:rPr>
              <a:t>- Một hình H’ được gọi là đồng dạng với hình H nếu hình H’ bằng hình H hoặc bằng một hình đồng dạng phối cảnh của hình H</a:t>
            </a:r>
            <a:endParaRPr lang="vi-VN" sz="3733"/>
          </a:p>
        </p:txBody>
      </p:sp>
    </p:spTree>
    <p:extLst>
      <p:ext uri="{BB962C8B-B14F-4D97-AF65-F5344CB8AC3E}">
        <p14:creationId xmlns:p14="http://schemas.microsoft.com/office/powerpoint/2010/main" val="6098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F8FE75-2400-4B20-9766-F5FB5F60E0A0}"/>
              </a:ext>
            </a:extLst>
          </p:cNvPr>
          <p:cNvSpPr txBox="1"/>
          <p:nvPr/>
        </p:nvSpPr>
        <p:spPr>
          <a:xfrm>
            <a:off x="2025117" y="1570496"/>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b="1" i="1" u="sng">
                <a:latin typeface="+mj-lt"/>
              </a:rPr>
              <a:t>Giải</a:t>
            </a:r>
          </a:p>
        </p:txBody>
      </p:sp>
      <p:sp>
        <p:nvSpPr>
          <p:cNvPr id="8" name="Parallelogram 7">
            <a:extLst>
              <a:ext uri="{FF2B5EF4-FFF2-40B4-BE49-F238E27FC236}">
                <a16:creationId xmlns:a16="http://schemas.microsoft.com/office/drawing/2014/main" id="{59DFF825-EC49-4B59-A2EA-750B4BDAC1B3}"/>
              </a:ext>
            </a:extLst>
          </p:cNvPr>
          <p:cNvSpPr/>
          <p:nvPr/>
        </p:nvSpPr>
        <p:spPr>
          <a:xfrm>
            <a:off x="590775" y="473417"/>
            <a:ext cx="4451343" cy="775855"/>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FF"/>
                </a:solidFill>
                <a:latin typeface="Times New Roman" panose="02020603050405020304" pitchFamily="18" charset="0"/>
                <a:cs typeface="Times New Roman" panose="02020603050405020304" pitchFamily="18" charset="0"/>
              </a:rPr>
              <a:t>BT 1(SGK- 89)</a:t>
            </a:r>
            <a:endParaRPr lang="vi-VN" sz="3733" b="1">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8E08B0-32CC-424B-85A0-FE874D4C1FC9}"/>
              </a:ext>
            </a:extLst>
          </p:cNvPr>
          <p:cNvSpPr/>
          <p:nvPr/>
        </p:nvSpPr>
        <p:spPr>
          <a:xfrm>
            <a:off x="581992" y="2500566"/>
            <a:ext cx="510072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Hình thoi A'B'C'D' bằng hình thoi A''B''C''D''</a:t>
            </a:r>
            <a:endParaRPr lang="vi-VN" sz="3733"/>
          </a:p>
        </p:txBody>
      </p:sp>
      <p:sp>
        <p:nvSpPr>
          <p:cNvPr id="12" name="Rectangle 11">
            <a:extLst>
              <a:ext uri="{FF2B5EF4-FFF2-40B4-BE49-F238E27FC236}">
                <a16:creationId xmlns:a16="http://schemas.microsoft.com/office/drawing/2014/main" id="{336DA690-F680-4FAC-ADA1-ADBF29B18767}"/>
              </a:ext>
            </a:extLst>
          </p:cNvPr>
          <p:cNvSpPr/>
          <p:nvPr/>
        </p:nvSpPr>
        <p:spPr>
          <a:xfrm>
            <a:off x="588939" y="3876309"/>
            <a:ext cx="499045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 Hình thoi A''B''C''D'' đồng dạng phối cảnh với hình thoi ABCD </a:t>
            </a:r>
          </a:p>
        </p:txBody>
      </p:sp>
      <p:sp>
        <p:nvSpPr>
          <p:cNvPr id="14" name="Rectangle 13">
            <a:extLst>
              <a:ext uri="{FF2B5EF4-FFF2-40B4-BE49-F238E27FC236}">
                <a16:creationId xmlns:a16="http://schemas.microsoft.com/office/drawing/2014/main" id="{EA866805-F661-4488-B4D8-DCF3BB895010}"/>
              </a:ext>
            </a:extLst>
          </p:cNvPr>
          <p:cNvSpPr/>
          <p:nvPr/>
        </p:nvSpPr>
        <p:spPr>
          <a:xfrm>
            <a:off x="6529954" y="2562815"/>
            <a:ext cx="5104109" cy="1280222"/>
          </a:xfrm>
          <a:prstGeom prst="rect">
            <a:avLst/>
          </a:prstGeom>
        </p:spPr>
        <p:txBody>
          <a:bodyPr wrap="square">
            <a:spAutoFit/>
          </a:bodyPr>
          <a:lstStyle/>
          <a:p>
            <a:pPr>
              <a:lnSpc>
                <a:spcPct val="107000"/>
              </a:lnSpc>
              <a:spcAft>
                <a:spcPts val="1067"/>
              </a:spcAft>
            </a:pPr>
            <a:r>
              <a:rPr lang="vi-VN" sz="3733">
                <a:latin typeface="Times New Roman" panose="02020603050405020304" pitchFamily="18" charset="0"/>
                <a:ea typeface="Calibri" panose="020F0502020204030204" pitchFamily="34" charset="0"/>
              </a:rPr>
              <a:t>Mà hình thoi A'B'C'D' bằng hình thoi A''B''C''D''</a:t>
            </a:r>
          </a:p>
        </p:txBody>
      </p:sp>
      <p:sp>
        <p:nvSpPr>
          <p:cNvPr id="16" name="Rectangle 15">
            <a:extLst>
              <a:ext uri="{FF2B5EF4-FFF2-40B4-BE49-F238E27FC236}">
                <a16:creationId xmlns:a16="http://schemas.microsoft.com/office/drawing/2014/main" id="{6CE775C4-9601-4C19-B042-9D0F020B96B3}"/>
              </a:ext>
            </a:extLst>
          </p:cNvPr>
          <p:cNvSpPr/>
          <p:nvPr/>
        </p:nvSpPr>
        <p:spPr>
          <a:xfrm>
            <a:off x="6591952" y="4153719"/>
            <a:ext cx="4959457" cy="1815690"/>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=&gt; Hình thoi A'B'C'D' đồng dạng với hình thoi ABCD</a:t>
            </a:r>
            <a:endParaRPr lang="vi-VN" sz="3733">
              <a:solidFill>
                <a:srgbClr val="0000CC"/>
              </a:solidFill>
            </a:endParaRPr>
          </a:p>
        </p:txBody>
      </p:sp>
    </p:spTree>
    <p:extLst>
      <p:ext uri="{BB962C8B-B14F-4D97-AF65-F5344CB8AC3E}">
        <p14:creationId xmlns:p14="http://schemas.microsoft.com/office/powerpoint/2010/main" val="2213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EF718A6F-0561-485E-9AB5-84B1C166AB3E}"/>
              </a:ext>
            </a:extLst>
          </p:cNvPr>
          <p:cNvSpPr/>
          <p:nvPr/>
        </p:nvSpPr>
        <p:spPr>
          <a:xfrm>
            <a:off x="365760" y="1657791"/>
            <a:ext cx="1154176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Ta có: Tam giác A'B'C' là hình đồng dạng phối cảnh của tam giác ABC</a:t>
            </a:r>
            <a:endParaRPr lang="vi-VN" sz="3733"/>
          </a:p>
        </p:txBody>
      </p:sp>
      <p:sp>
        <p:nvSpPr>
          <p:cNvPr id="6" name="Rectangle 5">
            <a:extLst>
              <a:ext uri="{FF2B5EF4-FFF2-40B4-BE49-F238E27FC236}">
                <a16:creationId xmlns:a16="http://schemas.microsoft.com/office/drawing/2014/main" id="{86579A44-F553-4AF0-AB5C-7EDC3952BA28}"/>
              </a:ext>
            </a:extLst>
          </p:cNvPr>
          <p:cNvSpPr/>
          <p:nvPr/>
        </p:nvSpPr>
        <p:spPr>
          <a:xfrm>
            <a:off x="366105" y="2817675"/>
            <a:ext cx="1056571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8" name="Rectangle 7">
            <a:extLst>
              <a:ext uri="{FF2B5EF4-FFF2-40B4-BE49-F238E27FC236}">
                <a16:creationId xmlns:a16="http://schemas.microsoft.com/office/drawing/2014/main" id="{36095215-5A24-44E9-9A36-1271E82B5A0A}"/>
              </a:ext>
            </a:extLst>
          </p:cNvPr>
          <p:cNvSpPr/>
          <p:nvPr/>
        </p:nvSpPr>
        <p:spPr>
          <a:xfrm>
            <a:off x="381654" y="3427275"/>
            <a:ext cx="712086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1" name="Rectangle 10">
            <a:extLst>
              <a:ext uri="{FF2B5EF4-FFF2-40B4-BE49-F238E27FC236}">
                <a16:creationId xmlns:a16="http://schemas.microsoft.com/office/drawing/2014/main" id="{932FC42C-DD0F-4F45-830F-F789C47D8A04}"/>
              </a:ext>
            </a:extLst>
          </p:cNvPr>
          <p:cNvSpPr/>
          <p:nvPr/>
        </p:nvSpPr>
        <p:spPr>
          <a:xfrm>
            <a:off x="7581716" y="3427277"/>
            <a:ext cx="312457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13" name="Rectangle 12">
            <a:extLst>
              <a:ext uri="{FF2B5EF4-FFF2-40B4-BE49-F238E27FC236}">
                <a16:creationId xmlns:a16="http://schemas.microsoft.com/office/drawing/2014/main" id="{D475FB15-ACE6-4659-8E6F-BB863D10CDCC}"/>
              </a:ext>
            </a:extLst>
          </p:cNvPr>
          <p:cNvSpPr/>
          <p:nvPr/>
        </p:nvSpPr>
        <p:spPr>
          <a:xfrm>
            <a:off x="341078" y="3996235"/>
            <a:ext cx="517000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15" name="Rectangle 14">
            <a:extLst>
              <a:ext uri="{FF2B5EF4-FFF2-40B4-BE49-F238E27FC236}">
                <a16:creationId xmlns:a16="http://schemas.microsoft.com/office/drawing/2014/main" id="{9D675F97-8C1D-4E47-A49D-8D3EE08AB274}"/>
              </a:ext>
            </a:extLst>
          </p:cNvPr>
          <p:cNvSpPr/>
          <p:nvPr/>
        </p:nvSpPr>
        <p:spPr>
          <a:xfrm>
            <a:off x="322106" y="4524555"/>
            <a:ext cx="732123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17" name="Rectangle 16">
            <a:extLst>
              <a:ext uri="{FF2B5EF4-FFF2-40B4-BE49-F238E27FC236}">
                <a16:creationId xmlns:a16="http://schemas.microsoft.com/office/drawing/2014/main" id="{FD4150EF-FE12-4EEA-9670-C67BACACC75D}"/>
              </a:ext>
            </a:extLst>
          </p:cNvPr>
          <p:cNvSpPr/>
          <p:nvPr/>
        </p:nvSpPr>
        <p:spPr>
          <a:xfrm>
            <a:off x="361010" y="5093515"/>
            <a:ext cx="626806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19" name="Rectangle 18">
            <a:extLst>
              <a:ext uri="{FF2B5EF4-FFF2-40B4-BE49-F238E27FC236}">
                <a16:creationId xmlns:a16="http://schemas.microsoft.com/office/drawing/2014/main" id="{66192D46-93B0-4E94-A7DC-06449B2D242D}"/>
              </a:ext>
            </a:extLst>
          </p:cNvPr>
          <p:cNvSpPr/>
          <p:nvPr/>
        </p:nvSpPr>
        <p:spPr>
          <a:xfrm>
            <a:off x="314375" y="5743496"/>
            <a:ext cx="6229590"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23550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5" name="Rectangle 4">
            <a:extLst>
              <a:ext uri="{FF2B5EF4-FFF2-40B4-BE49-F238E27FC236}">
                <a16:creationId xmlns:a16="http://schemas.microsoft.com/office/drawing/2014/main" id="{A2C90032-08D4-4E0D-B8FA-BB1D9F688E62}"/>
              </a:ext>
            </a:extLst>
          </p:cNvPr>
          <p:cNvSpPr/>
          <p:nvPr/>
        </p:nvSpPr>
        <p:spPr>
          <a:xfrm>
            <a:off x="326574" y="1546402"/>
            <a:ext cx="11713031" cy="1241237"/>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Ta có: Tam giác A''B''C'' là hình đồng dạng phối cảnh của tam giác ABC</a:t>
            </a:r>
          </a:p>
        </p:txBody>
      </p:sp>
      <p:sp>
        <p:nvSpPr>
          <p:cNvPr id="9" name="Rectangle 8">
            <a:extLst>
              <a:ext uri="{FF2B5EF4-FFF2-40B4-BE49-F238E27FC236}">
                <a16:creationId xmlns:a16="http://schemas.microsoft.com/office/drawing/2014/main" id="{9A9EFB68-C5AB-461A-A11D-AA9D45E1E30B}"/>
              </a:ext>
            </a:extLst>
          </p:cNvPr>
          <p:cNvSpPr/>
          <p:nvPr/>
        </p:nvSpPr>
        <p:spPr>
          <a:xfrm>
            <a:off x="378502" y="2723337"/>
            <a:ext cx="10825399"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12" name="Rectangle 11">
            <a:extLst>
              <a:ext uri="{FF2B5EF4-FFF2-40B4-BE49-F238E27FC236}">
                <a16:creationId xmlns:a16="http://schemas.microsoft.com/office/drawing/2014/main" id="{AC9B8A0A-A0A0-42CC-A333-6988E662DB0C}"/>
              </a:ext>
            </a:extLst>
          </p:cNvPr>
          <p:cNvSpPr/>
          <p:nvPr/>
        </p:nvSpPr>
        <p:spPr>
          <a:xfrm>
            <a:off x="328870" y="3245847"/>
            <a:ext cx="7746031"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6" name="Rectangle 15">
            <a:extLst>
              <a:ext uri="{FF2B5EF4-FFF2-40B4-BE49-F238E27FC236}">
                <a16:creationId xmlns:a16="http://schemas.microsoft.com/office/drawing/2014/main" id="{12858F08-B840-4438-BC16-E2B256E1AEAC}"/>
              </a:ext>
            </a:extLst>
          </p:cNvPr>
          <p:cNvSpPr/>
          <p:nvPr/>
        </p:nvSpPr>
        <p:spPr>
          <a:xfrm>
            <a:off x="336490" y="3790133"/>
            <a:ext cx="333296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20" name="Rectangle 19">
            <a:extLst>
              <a:ext uri="{FF2B5EF4-FFF2-40B4-BE49-F238E27FC236}">
                <a16:creationId xmlns:a16="http://schemas.microsoft.com/office/drawing/2014/main" id="{E73C167C-22CF-48B5-B367-ED4C861C85A1}"/>
              </a:ext>
            </a:extLst>
          </p:cNvPr>
          <p:cNvSpPr/>
          <p:nvPr/>
        </p:nvSpPr>
        <p:spPr>
          <a:xfrm>
            <a:off x="298152" y="4334417"/>
            <a:ext cx="5586786"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22" name="Rectangle 21">
            <a:extLst>
              <a:ext uri="{FF2B5EF4-FFF2-40B4-BE49-F238E27FC236}">
                <a16:creationId xmlns:a16="http://schemas.microsoft.com/office/drawing/2014/main" id="{985B71AC-F265-46CA-B0E1-02493A9B1B89}"/>
              </a:ext>
            </a:extLst>
          </p:cNvPr>
          <p:cNvSpPr/>
          <p:nvPr/>
        </p:nvSpPr>
        <p:spPr>
          <a:xfrm>
            <a:off x="263424" y="4878703"/>
            <a:ext cx="770275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24" name="Rectangle 23">
            <a:extLst>
              <a:ext uri="{FF2B5EF4-FFF2-40B4-BE49-F238E27FC236}">
                <a16:creationId xmlns:a16="http://schemas.microsoft.com/office/drawing/2014/main" id="{C469A4C1-E739-4955-AFE3-97272D9306F7}"/>
              </a:ext>
            </a:extLst>
          </p:cNvPr>
          <p:cNvSpPr/>
          <p:nvPr/>
        </p:nvSpPr>
        <p:spPr>
          <a:xfrm>
            <a:off x="289270" y="5401218"/>
            <a:ext cx="6649577"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26" name="Rectangle 25">
            <a:extLst>
              <a:ext uri="{FF2B5EF4-FFF2-40B4-BE49-F238E27FC236}">
                <a16:creationId xmlns:a16="http://schemas.microsoft.com/office/drawing/2014/main" id="{CEF3D195-1D04-4682-AB40-F01D037AEBC8}"/>
              </a:ext>
            </a:extLst>
          </p:cNvPr>
          <p:cNvSpPr/>
          <p:nvPr/>
        </p:nvSpPr>
        <p:spPr>
          <a:xfrm>
            <a:off x="226907" y="5945244"/>
            <a:ext cx="6611105"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4988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P spid="20" grpId="0"/>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7E203535-9E37-476C-B42F-2D08F1947B00}"/>
              </a:ext>
            </a:extLst>
          </p:cNvPr>
          <p:cNvSpPr/>
          <p:nvPr/>
        </p:nvSpPr>
        <p:spPr>
          <a:xfrm>
            <a:off x="1013629" y="1830445"/>
            <a:ext cx="6086923"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 Từ kết quả câu a và b ta có: </a:t>
            </a:r>
            <a:endParaRPr lang="vi-VN" sz="3733"/>
          </a:p>
        </p:txBody>
      </p:sp>
      <p:sp>
        <p:nvSpPr>
          <p:cNvPr id="7" name="Rectangle 6">
            <a:extLst>
              <a:ext uri="{FF2B5EF4-FFF2-40B4-BE49-F238E27FC236}">
                <a16:creationId xmlns:a16="http://schemas.microsoft.com/office/drawing/2014/main" id="{E4B2F8D4-B8B9-4123-A685-CFBE1DDC1689}"/>
              </a:ext>
            </a:extLst>
          </p:cNvPr>
          <p:cNvSpPr/>
          <p:nvPr/>
        </p:nvSpPr>
        <p:spPr>
          <a:xfrm>
            <a:off x="801298" y="2636246"/>
            <a:ext cx="771557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A'B' = A''B''; B'C' = B''C''; C'A' = C''A''</a:t>
            </a:r>
          </a:p>
        </p:txBody>
      </p:sp>
      <p:sp>
        <p:nvSpPr>
          <p:cNvPr id="10" name="Rectangle 9">
            <a:extLst>
              <a:ext uri="{FF2B5EF4-FFF2-40B4-BE49-F238E27FC236}">
                <a16:creationId xmlns:a16="http://schemas.microsoft.com/office/drawing/2014/main" id="{E18CDD3E-8CE9-4CE7-9181-A8B073AA7A42}"/>
              </a:ext>
            </a:extLst>
          </p:cNvPr>
          <p:cNvSpPr/>
          <p:nvPr/>
        </p:nvSpPr>
        <p:spPr>
          <a:xfrm>
            <a:off x="1078695" y="3376216"/>
            <a:ext cx="5570756"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Do đó: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 =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a:t>
            </a:r>
            <a:endParaRPr lang="vi-VN" sz="3733"/>
          </a:p>
        </p:txBody>
      </p:sp>
    </p:spTree>
    <p:extLst>
      <p:ext uri="{BB962C8B-B14F-4D97-AF65-F5344CB8AC3E}">
        <p14:creationId xmlns:p14="http://schemas.microsoft.com/office/powerpoint/2010/main" val="2438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a)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676090" y="1612984"/>
            <a:ext cx="5793574" cy="666786"/>
          </a:xfrm>
          <a:prstGeom prst="rect">
            <a:avLst/>
          </a:prstGeom>
        </p:spPr>
        <p:txBody>
          <a:bodyPr wrap="none">
            <a:spAutoFit/>
          </a:bodyPr>
          <a:lstStyle/>
          <a:p>
            <a:r>
              <a:rPr lang="vi-VN" sz="3733">
                <a:latin typeface="+mj-lt"/>
              </a:rPr>
              <a:t>AB′′/AB=AC′′/AC=AD′′/AD</a:t>
            </a:r>
          </a:p>
        </p:txBody>
      </p:sp>
      <p:sp>
        <p:nvSpPr>
          <p:cNvPr id="10" name="Rectangle 9">
            <a:extLst>
              <a:ext uri="{FF2B5EF4-FFF2-40B4-BE49-F238E27FC236}">
                <a16:creationId xmlns:a16="http://schemas.microsoft.com/office/drawing/2014/main" id="{E18CDD3E-8CE9-4CE7-9181-A8B073AA7A42}"/>
              </a:ext>
            </a:extLst>
          </p:cNvPr>
          <p:cNvSpPr/>
          <p:nvPr/>
        </p:nvSpPr>
        <p:spPr>
          <a:xfrm>
            <a:off x="534409" y="2570677"/>
            <a:ext cx="10960908" cy="1241237"/>
          </a:xfrm>
          <a:prstGeom prst="rect">
            <a:avLst/>
          </a:prstGeom>
        </p:spPr>
        <p:txBody>
          <a:bodyPr wrap="square">
            <a:spAutoFit/>
          </a:bodyPr>
          <a:lstStyle/>
          <a:p>
            <a:r>
              <a:rPr lang="vi-VN" sz="3733">
                <a:latin typeface="+mj-lt"/>
                <a:ea typeface="Calibri" panose="020F0502020204030204" pitchFamily="34" charset="0"/>
              </a:rPr>
              <a:t>=&gt;</a:t>
            </a:r>
            <a:r>
              <a:rPr lang="vi-VN" sz="3733">
                <a:latin typeface="+mj-lt"/>
              </a:rPr>
              <a:t>Hình chữ nhật AB''C''D'' đồng dạng phối cảnh với hình chữ nhật ABCD. </a:t>
            </a:r>
          </a:p>
        </p:txBody>
      </p:sp>
    </p:spTree>
    <p:extLst>
      <p:ext uri="{BB962C8B-B14F-4D97-AF65-F5344CB8AC3E}">
        <p14:creationId xmlns:p14="http://schemas.microsoft.com/office/powerpoint/2010/main" val="10458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32929" cy="666786"/>
          </a:xfrm>
          <a:prstGeom prst="rect">
            <a:avLst/>
          </a:prstGeom>
        </p:spPr>
        <p:txBody>
          <a:bodyPr wrap="none">
            <a:spAutoFit/>
          </a:bodyPr>
          <a:lstStyle/>
          <a:p>
            <a:r>
              <a:rPr lang="vi-VN" sz="3733">
                <a:latin typeface="+mj-lt"/>
              </a:rPr>
              <a:t>b)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7967246" cy="666786"/>
          </a:xfrm>
          <a:prstGeom prst="rect">
            <a:avLst/>
          </a:prstGeom>
        </p:spPr>
        <p:txBody>
          <a:bodyPr wrap="none">
            <a:spAutoFit/>
          </a:bodyPr>
          <a:lstStyle/>
          <a:p>
            <a:r>
              <a:rPr lang="vi-VN" sz="3733">
                <a:latin typeface="+mj-lt"/>
              </a:rPr>
              <a:t>A′B′B′C′=ABBC hay A′B′/AB=B′C′/BC</a:t>
            </a:r>
          </a:p>
        </p:txBody>
      </p:sp>
      <p:sp>
        <p:nvSpPr>
          <p:cNvPr id="10" name="Rectangle 9">
            <a:extLst>
              <a:ext uri="{FF2B5EF4-FFF2-40B4-BE49-F238E27FC236}">
                <a16:creationId xmlns:a16="http://schemas.microsoft.com/office/drawing/2014/main" id="{E18CDD3E-8CE9-4CE7-9181-A8B073AA7A42}"/>
              </a:ext>
            </a:extLst>
          </p:cNvPr>
          <p:cNvSpPr/>
          <p:nvPr/>
        </p:nvSpPr>
        <p:spPr>
          <a:xfrm>
            <a:off x="403779" y="2222333"/>
            <a:ext cx="10960908" cy="666786"/>
          </a:xfrm>
          <a:prstGeom prst="rect">
            <a:avLst/>
          </a:prstGeom>
        </p:spPr>
        <p:txBody>
          <a:bodyPr wrap="square">
            <a:spAutoFit/>
          </a:bodyPr>
          <a:lstStyle/>
          <a:p>
            <a:r>
              <a:rPr lang="vi-VN" sz="3733">
                <a:latin typeface="+mj-lt"/>
              </a:rPr>
              <a:t>Mà AB′′/AB=B′C′/BC (giả thiết)</a:t>
            </a:r>
          </a:p>
        </p:txBody>
      </p:sp>
      <p:sp>
        <p:nvSpPr>
          <p:cNvPr id="8" name="Rectangle 7">
            <a:extLst>
              <a:ext uri="{FF2B5EF4-FFF2-40B4-BE49-F238E27FC236}">
                <a16:creationId xmlns:a16="http://schemas.microsoft.com/office/drawing/2014/main" id="{04335FAF-4016-4E5B-90E0-0586022F5D50}"/>
              </a:ext>
            </a:extLst>
          </p:cNvPr>
          <p:cNvSpPr/>
          <p:nvPr/>
        </p:nvSpPr>
        <p:spPr>
          <a:xfrm>
            <a:off x="393174" y="2853701"/>
            <a:ext cx="7247497" cy="666786"/>
          </a:xfrm>
          <a:prstGeom prst="rect">
            <a:avLst/>
          </a:prstGeom>
        </p:spPr>
        <p:txBody>
          <a:bodyPr wrap="none">
            <a:spAutoFit/>
          </a:bodyPr>
          <a:lstStyle/>
          <a:p>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A′B′/AB=AB′′/AB </a:t>
            </a:r>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 A'B' = AB''</a:t>
            </a:r>
            <a:endParaRPr lang="vi-VN" sz="3733">
              <a:latin typeface="+mj-lt"/>
            </a:endParaRPr>
          </a:p>
        </p:txBody>
      </p:sp>
      <p:sp>
        <p:nvSpPr>
          <p:cNvPr id="11" name="Rectangle 10">
            <a:extLst>
              <a:ext uri="{FF2B5EF4-FFF2-40B4-BE49-F238E27FC236}">
                <a16:creationId xmlns:a16="http://schemas.microsoft.com/office/drawing/2014/main" id="{3C4EE934-F8AC-4C7E-BCC9-0976D8B60A0A}"/>
              </a:ext>
            </a:extLst>
          </p:cNvPr>
          <p:cNvSpPr/>
          <p:nvPr/>
        </p:nvSpPr>
        <p:spPr>
          <a:xfrm>
            <a:off x="472777" y="3354705"/>
            <a:ext cx="1515158" cy="665567"/>
          </a:xfrm>
          <a:prstGeom prst="rect">
            <a:avLst/>
          </a:prstGeom>
        </p:spPr>
        <p:txBody>
          <a:bodyPr wrap="none">
            <a:spAutoFit/>
          </a:bodyPr>
          <a:lstStyle/>
          <a:p>
            <a:pPr>
              <a:lnSpc>
                <a:spcPct val="107000"/>
              </a:lnSpc>
            </a:pPr>
            <a:r>
              <a:rPr lang="vi-VN" sz="3733">
                <a:latin typeface="+mj-lt"/>
                <a:ea typeface="Calibri" panose="020F0502020204030204" pitchFamily="34" charset="0"/>
              </a:rPr>
              <a:t>Ta có: </a:t>
            </a:r>
          </a:p>
        </p:txBody>
      </p:sp>
      <p:sp>
        <p:nvSpPr>
          <p:cNvPr id="13" name="Rectangle 12">
            <a:extLst>
              <a:ext uri="{FF2B5EF4-FFF2-40B4-BE49-F238E27FC236}">
                <a16:creationId xmlns:a16="http://schemas.microsoft.com/office/drawing/2014/main" id="{6F9D0C82-BE7B-4E09-95E8-94A5D5C02C93}"/>
              </a:ext>
            </a:extLst>
          </p:cNvPr>
          <p:cNvSpPr/>
          <p:nvPr/>
        </p:nvSpPr>
        <p:spPr>
          <a:xfrm>
            <a:off x="1894117" y="3406763"/>
            <a:ext cx="10624457"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Hình chữ nhật AB''C''D'' đồng dạng phối cảnh với hình chữ nhật ABCD</a:t>
            </a:r>
            <a:endParaRPr lang="vi-VN" sz="3733"/>
          </a:p>
        </p:txBody>
      </p:sp>
      <p:sp>
        <p:nvSpPr>
          <p:cNvPr id="15" name="Rectangle 14">
            <a:extLst>
              <a:ext uri="{FF2B5EF4-FFF2-40B4-BE49-F238E27FC236}">
                <a16:creationId xmlns:a16="http://schemas.microsoft.com/office/drawing/2014/main" id="{D1FE3234-BEDA-44D5-ACE9-4537A2A07251}"/>
              </a:ext>
            </a:extLst>
          </p:cNvPr>
          <p:cNvSpPr/>
          <p:nvPr/>
        </p:nvSpPr>
        <p:spPr>
          <a:xfrm>
            <a:off x="29979" y="4574074"/>
            <a:ext cx="4827284"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B′′C′′/BC=AB′′/AB</a:t>
            </a:r>
          </a:p>
        </p:txBody>
      </p:sp>
      <p:sp>
        <p:nvSpPr>
          <p:cNvPr id="17" name="Rectangle 16">
            <a:extLst>
              <a:ext uri="{FF2B5EF4-FFF2-40B4-BE49-F238E27FC236}">
                <a16:creationId xmlns:a16="http://schemas.microsoft.com/office/drawing/2014/main" id="{139E23E6-2192-4329-81F6-07F80F59AC52}"/>
              </a:ext>
            </a:extLst>
          </p:cNvPr>
          <p:cNvSpPr/>
          <p:nvPr/>
        </p:nvSpPr>
        <p:spPr>
          <a:xfrm>
            <a:off x="27036" y="5161734"/>
            <a:ext cx="6861494" cy="665567"/>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rPr>
              <a:t>Mà AB′′/AB=B′C′/BC (giả thiết)</a:t>
            </a:r>
          </a:p>
        </p:txBody>
      </p:sp>
      <p:sp>
        <p:nvSpPr>
          <p:cNvPr id="19" name="Rectangle 18">
            <a:extLst>
              <a:ext uri="{FF2B5EF4-FFF2-40B4-BE49-F238E27FC236}">
                <a16:creationId xmlns:a16="http://schemas.microsoft.com/office/drawing/2014/main" id="{EC066CC8-EF76-4713-ABE9-2620968F1CEC}"/>
              </a:ext>
            </a:extLst>
          </p:cNvPr>
          <p:cNvSpPr/>
          <p:nvPr/>
        </p:nvSpPr>
        <p:spPr>
          <a:xfrm>
            <a:off x="23835" y="5815044"/>
            <a:ext cx="7438575"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B′′C′′/BC=B′C′/BC, B''C'' = B'C'.</a:t>
            </a:r>
          </a:p>
        </p:txBody>
      </p:sp>
    </p:spTree>
    <p:extLst>
      <p:ext uri="{BB962C8B-B14F-4D97-AF65-F5344CB8AC3E}">
        <p14:creationId xmlns:p14="http://schemas.microsoft.com/office/powerpoint/2010/main" val="16484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8" grpId="0"/>
      <p:bldP spid="11" grpId="0"/>
      <p:bldP spid="13" grpId="0"/>
      <p:bldP spid="15"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c)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8233344" cy="666786"/>
          </a:xfrm>
          <a:prstGeom prst="rect">
            <a:avLst/>
          </a:prstGeom>
        </p:spPr>
        <p:txBody>
          <a:bodyPr wrap="none">
            <a:spAutoFit/>
          </a:bodyPr>
          <a:lstStyle/>
          <a:p>
            <a:r>
              <a:rPr lang="vi-VN" sz="3733">
                <a:latin typeface="+mj-lt"/>
              </a:rPr>
              <a:t>A′B′/B′C′=AB/BC hay A′B′/AB=B′C′/BC</a:t>
            </a:r>
          </a:p>
        </p:txBody>
      </p:sp>
      <p:sp>
        <p:nvSpPr>
          <p:cNvPr id="11" name="Rectangle 10">
            <a:extLst>
              <a:ext uri="{FF2B5EF4-FFF2-40B4-BE49-F238E27FC236}">
                <a16:creationId xmlns:a16="http://schemas.microsoft.com/office/drawing/2014/main" id="{3C4EE934-F8AC-4C7E-BCC9-0976D8B60A0A}"/>
              </a:ext>
            </a:extLst>
          </p:cNvPr>
          <p:cNvSpPr/>
          <p:nvPr/>
        </p:nvSpPr>
        <p:spPr>
          <a:xfrm>
            <a:off x="-152400" y="2222589"/>
            <a:ext cx="12344400" cy="664990"/>
          </a:xfrm>
          <a:prstGeom prst="rect">
            <a:avLst/>
          </a:prstGeom>
        </p:spPr>
        <p:txBody>
          <a:bodyPr wrap="square">
            <a:spAutoFit/>
          </a:bodyPr>
          <a:lstStyle/>
          <a:p>
            <a:pPr>
              <a:lnSpc>
                <a:spcPct val="107000"/>
              </a:lnSpc>
            </a:pPr>
            <a:r>
              <a:rPr lang="vi-VN" sz="3733">
                <a:latin typeface="+mj-lt"/>
                <a:sym typeface="Wingdings" panose="05000000000000000000" pitchFamily="2" charset="2"/>
              </a:rPr>
              <a:t></a:t>
            </a:r>
            <a:r>
              <a:rPr lang="vi-VN" sz="3733">
                <a:latin typeface="+mj-lt"/>
              </a:rPr>
              <a:t> Hình chữ nhật ABCD đồng dạng với hình chữ nhật A'B'C'D'</a:t>
            </a:r>
            <a:endParaRPr lang="vi-VN" sz="3733">
              <a:latin typeface="+mj-lt"/>
              <a:ea typeface="Calibri" panose="020F0502020204030204" pitchFamily="34" charset="0"/>
            </a:endParaRPr>
          </a:p>
        </p:txBody>
      </p:sp>
    </p:spTree>
    <p:extLst>
      <p:ext uri="{BB962C8B-B14F-4D97-AF65-F5344CB8AC3E}">
        <p14:creationId xmlns:p14="http://schemas.microsoft.com/office/powerpoint/2010/main" val="2100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4" name="Rectangle 3">
            <a:extLst>
              <a:ext uri="{FF2B5EF4-FFF2-40B4-BE49-F238E27FC236}">
                <a16:creationId xmlns:a16="http://schemas.microsoft.com/office/drawing/2014/main" id="{F3AE5A34-D4FB-4BA3-B6DC-B1E399A50FD1}"/>
              </a:ext>
            </a:extLst>
          </p:cNvPr>
          <p:cNvSpPr/>
          <p:nvPr/>
        </p:nvSpPr>
        <p:spPr>
          <a:xfrm>
            <a:off x="-413657" y="629448"/>
            <a:ext cx="12605657"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1:</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tam giác ABC và A'B'C' có AB = 3cm, </a:t>
            </a:r>
          </a:p>
          <a:p>
            <a:pPr marL="414868">
              <a:lnSpc>
                <a:spcPct val="107000"/>
              </a:lnSpc>
            </a:pPr>
            <a:r>
              <a:rPr lang="vi-VN" sz="3733">
                <a:latin typeface="Times New Roman" panose="02020603050405020304" pitchFamily="18" charset="0"/>
                <a:ea typeface="Calibri" panose="020F0502020204030204" pitchFamily="34" charset="0"/>
              </a:rPr>
              <a:t>BC = 4cm, AC = 5cm. Biết rằng tam giác A'B'C' là hình đồng dạng với tam giác ABC. Tính độ dài cạnh B'C'.</a:t>
            </a:r>
          </a:p>
        </p:txBody>
      </p:sp>
      <p:sp>
        <p:nvSpPr>
          <p:cNvPr id="13" name="TextBox 12">
            <a:extLst>
              <a:ext uri="{FF2B5EF4-FFF2-40B4-BE49-F238E27FC236}">
                <a16:creationId xmlns:a16="http://schemas.microsoft.com/office/drawing/2014/main" id="{4813715A-5F25-47FA-9A11-7FB29E38DABB}"/>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15" name="Rectangle 14">
            <a:extLst>
              <a:ext uri="{FF2B5EF4-FFF2-40B4-BE49-F238E27FC236}">
                <a16:creationId xmlns:a16="http://schemas.microsoft.com/office/drawing/2014/main" id="{95D5AEBE-6307-47CD-A25E-0E47369E9112}"/>
              </a:ext>
            </a:extLst>
          </p:cNvPr>
          <p:cNvSpPr/>
          <p:nvPr/>
        </p:nvSpPr>
        <p:spPr>
          <a:xfrm>
            <a:off x="4" y="3202047"/>
            <a:ext cx="1172468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Áp dụng tính chất của hình đồng dạng, ta có tỉ số đồng dạng</a:t>
            </a:r>
            <a:endParaRPr lang="vi-VN" sz="3733">
              <a:solidFill>
                <a:srgbClr val="0000CC"/>
              </a:solidFill>
            </a:endParaRPr>
          </a:p>
        </p:txBody>
      </p:sp>
      <p:sp>
        <p:nvSpPr>
          <p:cNvPr id="17" name="Rectangle 16">
            <a:extLst>
              <a:ext uri="{FF2B5EF4-FFF2-40B4-BE49-F238E27FC236}">
                <a16:creationId xmlns:a16="http://schemas.microsoft.com/office/drawing/2014/main" id="{A3A77DB5-A4DE-46A0-B5ED-2732641BCBEE}"/>
              </a:ext>
            </a:extLst>
          </p:cNvPr>
          <p:cNvSpPr/>
          <p:nvPr/>
        </p:nvSpPr>
        <p:spPr>
          <a:xfrm>
            <a:off x="0" y="3876961"/>
            <a:ext cx="5799986"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AB'/AB = BC'/BC = AC'/AC</a:t>
            </a:r>
            <a:endParaRPr lang="vi-VN" sz="3733">
              <a:solidFill>
                <a:srgbClr val="0000CC"/>
              </a:solidFill>
            </a:endParaRPr>
          </a:p>
        </p:txBody>
      </p:sp>
      <p:sp>
        <p:nvSpPr>
          <p:cNvPr id="19" name="Rectangle 18">
            <a:extLst>
              <a:ext uri="{FF2B5EF4-FFF2-40B4-BE49-F238E27FC236}">
                <a16:creationId xmlns:a16="http://schemas.microsoft.com/office/drawing/2014/main" id="{0FC9F7BF-B199-4954-9C95-B924649DEBC9}"/>
              </a:ext>
            </a:extLst>
          </p:cNvPr>
          <p:cNvSpPr/>
          <p:nvPr/>
        </p:nvSpPr>
        <p:spPr>
          <a:xfrm>
            <a:off x="3" y="4530104"/>
            <a:ext cx="1114760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các giá trị đã cho, ta có: AB'/3 = BC'/4 = AC'/5</a:t>
            </a:r>
            <a:endParaRPr lang="vi-VN" sz="3733">
              <a:solidFill>
                <a:srgbClr val="0000CC"/>
              </a:solidFill>
            </a:endParaRPr>
          </a:p>
        </p:txBody>
      </p:sp>
      <p:sp>
        <p:nvSpPr>
          <p:cNvPr id="21" name="Rectangle 20">
            <a:extLst>
              <a:ext uri="{FF2B5EF4-FFF2-40B4-BE49-F238E27FC236}">
                <a16:creationId xmlns:a16="http://schemas.microsoft.com/office/drawing/2014/main" id="{33347F35-7CD4-455E-AD12-96EF8CA1007B}"/>
              </a:ext>
            </a:extLst>
          </p:cNvPr>
          <p:cNvSpPr/>
          <p:nvPr/>
        </p:nvSpPr>
        <p:spPr>
          <a:xfrm>
            <a:off x="1" y="5205017"/>
            <a:ext cx="1057212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BC' = (BC/AC) * AC' = (4/5) * 5 = 4cm</a:t>
            </a:r>
            <a:endParaRPr lang="vi-VN" sz="3733">
              <a:solidFill>
                <a:srgbClr val="0000CC"/>
              </a:solidFill>
            </a:endParaRP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6" name="Rectangle 5">
            <a:extLst>
              <a:ext uri="{FF2B5EF4-FFF2-40B4-BE49-F238E27FC236}">
                <a16:creationId xmlns:a16="http://schemas.microsoft.com/office/drawing/2014/main" id="{11364182-A2F9-42DB-90F1-809A01887F8B}"/>
              </a:ext>
            </a:extLst>
          </p:cNvPr>
          <p:cNvSpPr/>
          <p:nvPr/>
        </p:nvSpPr>
        <p:spPr>
          <a:xfrm>
            <a:off x="0" y="759425"/>
            <a:ext cx="12039600"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2:</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chữ nhật ABCD và A'B'C'D' có đường chéo AC và A'C' cắt nhau tại điểm E. Biết rằng AB=6cm, AD = 4cm, và A'B' = 9cm. Tính độ dài AE</a:t>
            </a:r>
            <a:endParaRPr lang="vi-VN" sz="3733"/>
          </a:p>
        </p:txBody>
      </p:sp>
      <p:sp>
        <p:nvSpPr>
          <p:cNvPr id="9" name="TextBox 8">
            <a:extLst>
              <a:ext uri="{FF2B5EF4-FFF2-40B4-BE49-F238E27FC236}">
                <a16:creationId xmlns:a16="http://schemas.microsoft.com/office/drawing/2014/main" id="{FC8E456F-A46B-4332-B97F-2C3FA09B29D5}"/>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5" name="Rectangle 4">
            <a:extLst>
              <a:ext uri="{FF2B5EF4-FFF2-40B4-BE49-F238E27FC236}">
                <a16:creationId xmlns:a16="http://schemas.microsoft.com/office/drawing/2014/main" id="{F0884924-5441-4E79-9556-CCAFFBE6BD6D}"/>
              </a:ext>
            </a:extLst>
          </p:cNvPr>
          <p:cNvSpPr/>
          <p:nvPr/>
        </p:nvSpPr>
        <p:spPr>
          <a:xfrm>
            <a:off x="269228" y="3136731"/>
            <a:ext cx="11497058"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Vì hai hình chữ nhật ABCD và A'B'C'D' là hình đồng dạng</a:t>
            </a:r>
            <a:endParaRPr lang="vi-VN" sz="3733">
              <a:solidFill>
                <a:srgbClr val="0000CC"/>
              </a:solidFill>
            </a:endParaRPr>
          </a:p>
        </p:txBody>
      </p:sp>
      <p:sp>
        <p:nvSpPr>
          <p:cNvPr id="11" name="Rectangle 10">
            <a:extLst>
              <a:ext uri="{FF2B5EF4-FFF2-40B4-BE49-F238E27FC236}">
                <a16:creationId xmlns:a16="http://schemas.microsoft.com/office/drawing/2014/main" id="{20D1A940-E353-4959-BA0B-8632D92A6813}"/>
              </a:ext>
            </a:extLst>
          </p:cNvPr>
          <p:cNvSpPr/>
          <p:nvPr/>
        </p:nvSpPr>
        <p:spPr>
          <a:xfrm>
            <a:off x="217721" y="3724559"/>
            <a:ext cx="888897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nên ta có tỉ số đồng dạng: AB'/AB = AD'/AD</a:t>
            </a:r>
            <a:endParaRPr lang="vi-VN" sz="3733">
              <a:solidFill>
                <a:srgbClr val="0000CC"/>
              </a:solidFill>
            </a:endParaRPr>
          </a:p>
        </p:txBody>
      </p:sp>
      <p:sp>
        <p:nvSpPr>
          <p:cNvPr id="14" name="Rectangle 13">
            <a:extLst>
              <a:ext uri="{FF2B5EF4-FFF2-40B4-BE49-F238E27FC236}">
                <a16:creationId xmlns:a16="http://schemas.microsoft.com/office/drawing/2014/main" id="{9118F24C-FCCA-4F7A-AEEC-F93B08659F86}"/>
              </a:ext>
            </a:extLst>
          </p:cNvPr>
          <p:cNvSpPr/>
          <p:nvPr/>
        </p:nvSpPr>
        <p:spPr>
          <a:xfrm>
            <a:off x="225099" y="4312388"/>
            <a:ext cx="880882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giá trị đã cho, ta có: AB'/6 = AD'/4</a:t>
            </a:r>
            <a:endParaRPr lang="vi-VN" sz="3733">
              <a:solidFill>
                <a:srgbClr val="0000CC"/>
              </a:solidFill>
            </a:endParaRPr>
          </a:p>
        </p:txBody>
      </p:sp>
      <p:sp>
        <p:nvSpPr>
          <p:cNvPr id="16" name="Rectangle 15">
            <a:extLst>
              <a:ext uri="{FF2B5EF4-FFF2-40B4-BE49-F238E27FC236}">
                <a16:creationId xmlns:a16="http://schemas.microsoft.com/office/drawing/2014/main" id="{B2E2831F-A654-4F03-AB47-6E74035C6F7E}"/>
              </a:ext>
            </a:extLst>
          </p:cNvPr>
          <p:cNvSpPr/>
          <p:nvPr/>
        </p:nvSpPr>
        <p:spPr>
          <a:xfrm>
            <a:off x="235993" y="4878441"/>
            <a:ext cx="10681129"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AD' = (AD/AB) * AB' = (4/6) * 9 = 6cm</a:t>
            </a:r>
            <a:endParaRPr lang="vi-VN" sz="3733">
              <a:solidFill>
                <a:srgbClr val="0000CC"/>
              </a:solidFill>
            </a:endParaRPr>
          </a:p>
        </p:txBody>
      </p:sp>
      <p:sp>
        <p:nvSpPr>
          <p:cNvPr id="18" name="Rectangle 17">
            <a:extLst>
              <a:ext uri="{FF2B5EF4-FFF2-40B4-BE49-F238E27FC236}">
                <a16:creationId xmlns:a16="http://schemas.microsoft.com/office/drawing/2014/main" id="{60CB359A-4ADA-4DDC-A426-8906A7004CE4}"/>
              </a:ext>
            </a:extLst>
          </p:cNvPr>
          <p:cNvSpPr/>
          <p:nvPr/>
        </p:nvSpPr>
        <p:spPr>
          <a:xfrm>
            <a:off x="239642" y="5444501"/>
            <a:ext cx="9350637"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AE là đường chéo của hình chữ nhật ABCD</a:t>
            </a:r>
            <a:endParaRPr lang="vi-VN" sz="3733">
              <a:solidFill>
                <a:srgbClr val="0000CC"/>
              </a:solidFill>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3726451-D228-4851-B73A-8467AB83C9BE}"/>
                  </a:ext>
                </a:extLst>
              </p:cNvPr>
              <p:cNvSpPr/>
              <p:nvPr/>
            </p:nvSpPr>
            <p:spPr>
              <a:xfrm>
                <a:off x="195947" y="5986197"/>
                <a:ext cx="12823372" cy="737189"/>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nên ta có: AE = AC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𝐴𝐵</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𝐵𝐶</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a:t>
                </a:r>
                <a:r>
                  <a:rPr lang="vi-VN" sz="3733">
                    <a:solidFill>
                      <a:srgbClr val="0000CC"/>
                    </a:solidFill>
                  </a:rPr>
                  <a:t>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6</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4</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r>
                          <a:rPr lang="vi-VN" sz="3733" i="1">
                            <a:solidFill>
                              <a:srgbClr val="0000CC"/>
                            </a:solidFill>
                            <a:latin typeface="Cambria Math" panose="02040503050406030204" pitchFamily="18" charset="0"/>
                          </a:rPr>
                          <m:t>52</m:t>
                        </m:r>
                      </m:e>
                    </m:rad>
                  </m:oMath>
                </a14:m>
                <a:r>
                  <a:rPr lang="vi-VN" sz="3733">
                    <a:solidFill>
                      <a:srgbClr val="0000CC"/>
                    </a:solidFill>
                    <a:latin typeface="Times New Roman" panose="02020603050405020304" pitchFamily="18" charset="0"/>
                    <a:ea typeface="Calibri" panose="020F0502020204030204" pitchFamily="34" charset="0"/>
                  </a:rPr>
                  <a:t> cm</a:t>
                </a:r>
                <a:endParaRPr lang="vi-VN" sz="3733">
                  <a:solidFill>
                    <a:srgbClr val="0000CC"/>
                  </a:solidFill>
                </a:endParaRPr>
              </a:p>
            </p:txBody>
          </p:sp>
        </mc:Choice>
        <mc:Fallback xmlns="">
          <p:sp>
            <p:nvSpPr>
              <p:cNvPr id="20" name="Rectangle 19">
                <a:extLst>
                  <a:ext uri="{FF2B5EF4-FFF2-40B4-BE49-F238E27FC236}">
                    <a16:creationId xmlns:a16="http://schemas.microsoft.com/office/drawing/2014/main" id="{A3726451-D228-4851-B73A-8467AB83C9BE}"/>
                  </a:ext>
                </a:extLst>
              </p:cNvPr>
              <p:cNvSpPr>
                <a:spLocks noRot="1" noChangeAspect="1" noMove="1" noResize="1" noEditPoints="1" noAdjustHandles="1" noChangeArrowheads="1" noChangeShapeType="1" noTextEdit="1"/>
              </p:cNvSpPr>
              <p:nvPr/>
            </p:nvSpPr>
            <p:spPr>
              <a:xfrm>
                <a:off x="195947" y="5986197"/>
                <a:ext cx="12823372" cy="737189"/>
              </a:xfrm>
              <a:prstGeom prst="rect">
                <a:avLst/>
              </a:prstGeom>
              <a:blipFill>
                <a:blip r:embed="rId3"/>
                <a:stretch>
                  <a:fillRect l="-1521" t="-4959" b="-32231"/>
                </a:stretch>
              </a:blipFill>
            </p:spPr>
            <p:txBody>
              <a:bodyPr/>
              <a:lstStyle/>
              <a:p>
                <a:r>
                  <a:rPr lang="vi-VN">
                    <a:noFill/>
                  </a:rPr>
                  <a:t> </a:t>
                </a:r>
              </a:p>
            </p:txBody>
          </p:sp>
        </mc:Fallback>
      </mc:AlternateContent>
    </p:spTree>
    <p:extLst>
      <p:ext uri="{BB962C8B-B14F-4D97-AF65-F5344CB8AC3E}">
        <p14:creationId xmlns:p14="http://schemas.microsoft.com/office/powerpoint/2010/main" val="158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5098572" y="1765968"/>
            <a:ext cx="1994865" cy="1547533"/>
          </a:xfrm>
          <a:prstGeom prst="rect">
            <a:avLst/>
          </a:prstGeom>
          <a:noFill/>
          <a:ln>
            <a:noFill/>
          </a:ln>
        </p:spPr>
      </p:pic>
      <p:sp>
        <p:nvSpPr>
          <p:cNvPr id="343" name="Google Shape;343;p50"/>
          <p:cNvSpPr txBox="1">
            <a:spLocks noGrp="1"/>
          </p:cNvSpPr>
          <p:nvPr>
            <p:ph type="title" idx="2"/>
          </p:nvPr>
        </p:nvSpPr>
        <p:spPr>
          <a:xfrm>
            <a:off x="5037600" y="1871735"/>
            <a:ext cx="2116800" cy="1336000"/>
          </a:xfrm>
          <a:prstGeom prst="rect">
            <a:avLst/>
          </a:prstGeom>
        </p:spPr>
        <p:txBody>
          <a:bodyPr spcFirstLastPara="1" wrap="square" lIns="121900" tIns="121900" rIns="121900" bIns="121900" anchor="ctr" anchorCtr="0">
            <a:noAutofit/>
          </a:bodyPr>
          <a:lstStyle/>
          <a:p>
            <a:r>
              <a:rPr lang="en"/>
              <a:t>01</a:t>
            </a:r>
            <a:endParaRPr/>
          </a:p>
        </p:txBody>
      </p:sp>
      <p:pic>
        <p:nvPicPr>
          <p:cNvPr id="344" name="Google Shape;344;p50"/>
          <p:cNvPicPr preferRelativeResize="0"/>
          <p:nvPr/>
        </p:nvPicPr>
        <p:blipFill rotWithShape="1">
          <a:blip r:embed="rId4">
            <a:alphaModFix/>
          </a:blip>
          <a:srcRect t="16970" r="8892" b="21025"/>
          <a:stretch/>
        </p:blipFill>
        <p:spPr>
          <a:xfrm rot="10800000">
            <a:off x="1111600" y="1634133"/>
            <a:ext cx="2715800" cy="1080368"/>
          </a:xfrm>
          <a:prstGeom prst="rect">
            <a:avLst/>
          </a:prstGeom>
          <a:noFill/>
          <a:ln>
            <a:noFill/>
          </a:ln>
        </p:spPr>
      </p:pic>
      <p:pic>
        <p:nvPicPr>
          <p:cNvPr id="345" name="Google Shape;345;p50"/>
          <p:cNvPicPr preferRelativeResize="0"/>
          <p:nvPr/>
        </p:nvPicPr>
        <p:blipFill rotWithShape="1">
          <a:blip r:embed="rId5">
            <a:alphaModFix/>
          </a:blip>
          <a:srcRect t="16734" r="8892" b="18300"/>
          <a:stretch/>
        </p:blipFill>
        <p:spPr>
          <a:xfrm rot="10800000">
            <a:off x="1111600" y="2317276"/>
            <a:ext cx="2715800" cy="1128056"/>
          </a:xfrm>
          <a:prstGeom prst="rect">
            <a:avLst/>
          </a:prstGeom>
          <a:noFill/>
          <a:ln>
            <a:noFill/>
          </a:ln>
        </p:spPr>
      </p:pic>
      <p:sp>
        <p:nvSpPr>
          <p:cNvPr id="346" name="Google Shape;346;p50"/>
          <p:cNvSpPr txBox="1">
            <a:spLocks noGrp="1"/>
          </p:cNvSpPr>
          <p:nvPr>
            <p:ph type="title"/>
          </p:nvPr>
        </p:nvSpPr>
        <p:spPr>
          <a:xfrm>
            <a:off x="3564001" y="3401201"/>
            <a:ext cx="5064000" cy="1087600"/>
          </a:xfrm>
          <a:prstGeom prst="rect">
            <a:avLst/>
          </a:prstGeom>
        </p:spPr>
        <p:txBody>
          <a:bodyPr spcFirstLastPara="1" wrap="square" lIns="121900" tIns="121900" rIns="121900" bIns="121900" anchor="t" anchorCtr="0">
            <a:noAutofit/>
          </a:bodyPr>
          <a:lstStyle/>
          <a:p>
            <a:r>
              <a:rPr lang="vi-VN" dirty="0"/>
              <a:t>Khởi động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8" name="Rectangle 7">
            <a:extLst>
              <a:ext uri="{FF2B5EF4-FFF2-40B4-BE49-F238E27FC236}">
                <a16:creationId xmlns:a16="http://schemas.microsoft.com/office/drawing/2014/main" id="{7BBEC60E-5182-43D3-8690-6223903A8BF2}"/>
              </a:ext>
            </a:extLst>
          </p:cNvPr>
          <p:cNvSpPr/>
          <p:nvPr/>
        </p:nvSpPr>
        <p:spPr>
          <a:xfrm>
            <a:off x="-152401" y="651223"/>
            <a:ext cx="12649200"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3:</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Biết rằng AB/DE = 2/3, BC/EF = 4/5 và AC/DF = 3/4. Biết rằng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là hình đồng dạng. Tính tỉ số diện tích giữa hai tam giác này.</a:t>
            </a:r>
          </a:p>
        </p:txBody>
      </p:sp>
      <p:sp>
        <p:nvSpPr>
          <p:cNvPr id="7" name="TextBox 6">
            <a:extLst>
              <a:ext uri="{FF2B5EF4-FFF2-40B4-BE49-F238E27FC236}">
                <a16:creationId xmlns:a16="http://schemas.microsoft.com/office/drawing/2014/main" id="{08A0C194-5DB3-4089-B360-6BD49E4B78DE}"/>
              </a:ext>
            </a:extLst>
          </p:cNvPr>
          <p:cNvSpPr txBox="1"/>
          <p:nvPr/>
        </p:nvSpPr>
        <p:spPr>
          <a:xfrm>
            <a:off x="4746171" y="2416629"/>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4" name="Rectangle 3">
            <a:extLst>
              <a:ext uri="{FF2B5EF4-FFF2-40B4-BE49-F238E27FC236}">
                <a16:creationId xmlns:a16="http://schemas.microsoft.com/office/drawing/2014/main" id="{B08E582D-E40E-4883-81F9-F8C6D102D811}"/>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8D67B0F9-679D-46E0-B329-639614A73205}"/>
              </a:ext>
            </a:extLst>
          </p:cNvPr>
          <p:cNvSpPr/>
          <p:nvPr/>
        </p:nvSpPr>
        <p:spPr>
          <a:xfrm>
            <a:off x="-316832" y="4160245"/>
            <a:ext cx="10776668" cy="665567"/>
          </a:xfrm>
          <a:prstGeom prst="rect">
            <a:avLst/>
          </a:prstGeom>
        </p:spPr>
        <p:txBody>
          <a:bodyPr wrap="none">
            <a:spAutoFit/>
          </a:bodyPr>
          <a:lstStyle/>
          <a:p>
            <a:pPr marL="414868" indent="130387">
              <a:lnSpc>
                <a:spcPct val="107000"/>
              </a:lnSpc>
            </a:pPr>
            <a:r>
              <a:rPr lang="vi-VN" sz="3733">
                <a:solidFill>
                  <a:srgbClr val="0000CC"/>
                </a:solidFill>
                <a:latin typeface="Times New Roman" panose="02020603050405020304" pitchFamily="18" charset="0"/>
                <a:ea typeface="Calibri" panose="020F0502020204030204" pitchFamily="34" charset="0"/>
              </a:rPr>
              <a:t>Ta có: AB/DE = 2/3, BC/EF = 4/5 và AC/DF = 3/4. </a:t>
            </a:r>
          </a:p>
        </p:txBody>
      </p:sp>
      <p:sp>
        <p:nvSpPr>
          <p:cNvPr id="13" name="Rectangle 12">
            <a:extLst>
              <a:ext uri="{FF2B5EF4-FFF2-40B4-BE49-F238E27FC236}">
                <a16:creationId xmlns:a16="http://schemas.microsoft.com/office/drawing/2014/main" id="{1BC5B50C-360A-4960-8FBA-43813E623358}"/>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2E0EC9B-E1D1-4C74-969C-A38EF8255CDF}"/>
                  </a:ext>
                </a:extLst>
              </p:cNvPr>
              <p:cNvSpPr/>
              <p:nvPr/>
            </p:nvSpPr>
            <p:spPr>
              <a:xfrm>
                <a:off x="469810" y="5292095"/>
                <a:ext cx="9961445"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2</m:t>
                                  </m:r>
                                </m:num>
                                <m:den>
                                  <m:r>
                                    <a:rPr lang="vi-VN" sz="3733" i="1">
                                      <a:solidFill>
                                        <a:srgbClr val="0000CC"/>
                                      </a:solidFill>
                                      <a:latin typeface="Cambria Math" panose="02040503050406030204" pitchFamily="18" charset="0"/>
                                    </a:rPr>
                                    <m:t>3</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m:t>
                                  </m:r>
                                </m:num>
                                <m:den>
                                  <m:r>
                                    <a:rPr lang="vi-VN" sz="3733" i="1">
                                      <a:solidFill>
                                        <a:srgbClr val="0000CC"/>
                                      </a:solidFill>
                                      <a:latin typeface="Cambria Math" panose="02040503050406030204" pitchFamily="18" charset="0"/>
                                    </a:rPr>
                                    <m:t>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3</m:t>
                                  </m:r>
                                </m:num>
                                <m:den>
                                  <m:r>
                                    <a:rPr lang="vi-VN" sz="3733" i="1">
                                      <a:solidFill>
                                        <a:srgbClr val="0000CC"/>
                                      </a:solidFill>
                                      <a:latin typeface="Cambria Math" panose="02040503050406030204" pitchFamily="18" charset="0"/>
                                    </a:rPr>
                                    <m:t>4</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25</m:t>
                          </m:r>
                        </m:den>
                      </m:f>
                    </m:oMath>
                  </m:oMathPara>
                </a14:m>
                <a:endParaRPr lang="vi-VN" sz="3733">
                  <a:solidFill>
                    <a:srgbClr val="0000CC"/>
                  </a:solidFill>
                </a:endParaRPr>
              </a:p>
            </p:txBody>
          </p:sp>
        </mc:Choice>
        <mc:Fallback xmlns="">
          <p:sp>
            <p:nvSpPr>
              <p:cNvPr id="14" name="Rectangle 13">
                <a:extLst>
                  <a:ext uri="{FF2B5EF4-FFF2-40B4-BE49-F238E27FC236}">
                    <a16:creationId xmlns:a16="http://schemas.microsoft.com/office/drawing/2014/main" id="{82E0EC9B-E1D1-4C74-969C-A38EF8255CDF}"/>
                  </a:ext>
                </a:extLst>
              </p:cNvPr>
              <p:cNvSpPr>
                <a:spLocks noRot="1" noChangeAspect="1" noMove="1" noResize="1" noEditPoints="1" noAdjustHandles="1" noChangeArrowheads="1" noChangeShapeType="1" noTextEdit="1"/>
              </p:cNvSpPr>
              <p:nvPr/>
            </p:nvSpPr>
            <p:spPr>
              <a:xfrm>
                <a:off x="469810" y="5292095"/>
                <a:ext cx="9961445"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2446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0" name="Rectangle 9">
            <a:extLst>
              <a:ext uri="{FF2B5EF4-FFF2-40B4-BE49-F238E27FC236}">
                <a16:creationId xmlns:a16="http://schemas.microsoft.com/office/drawing/2014/main" id="{AF89F8E2-3703-41D7-8605-58F290AF3C76}"/>
              </a:ext>
            </a:extLst>
          </p:cNvPr>
          <p:cNvSpPr/>
          <p:nvPr/>
        </p:nvSpPr>
        <p:spPr>
          <a:xfrm>
            <a:off x="174171" y="585241"/>
            <a:ext cx="11713029"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4:</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vuông ABCD và A'B'C'D' có DB'=8cm và AD' = 12cm. Biết rằng hai hình vuông là hình đồng dạng. Tính cạnh hình vuông ABCD</a:t>
            </a:r>
            <a:endParaRPr lang="vi-VN" sz="3733"/>
          </a:p>
        </p:txBody>
      </p:sp>
      <p:sp>
        <p:nvSpPr>
          <p:cNvPr id="4" name="Rectangle 3">
            <a:extLst>
              <a:ext uri="{FF2B5EF4-FFF2-40B4-BE49-F238E27FC236}">
                <a16:creationId xmlns:a16="http://schemas.microsoft.com/office/drawing/2014/main" id="{3DF75BA9-842E-4ED9-B31D-899099EC6452}"/>
              </a:ext>
            </a:extLst>
          </p:cNvPr>
          <p:cNvSpPr/>
          <p:nvPr/>
        </p:nvSpPr>
        <p:spPr>
          <a:xfrm>
            <a:off x="224749" y="2897245"/>
            <a:ext cx="732123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hai hình vuông là hình đồng dạng</a:t>
            </a:r>
            <a:endParaRPr lang="vi-VN" sz="3733">
              <a:solidFill>
                <a:srgbClr val="0000CC"/>
              </a:solidFill>
            </a:endParaRPr>
          </a:p>
        </p:txBody>
      </p:sp>
      <p:sp>
        <p:nvSpPr>
          <p:cNvPr id="9" name="TextBox 8">
            <a:extLst>
              <a:ext uri="{FF2B5EF4-FFF2-40B4-BE49-F238E27FC236}">
                <a16:creationId xmlns:a16="http://schemas.microsoft.com/office/drawing/2014/main" id="{2DDF5973-3636-473E-8CF8-DEB5CC35705C}"/>
              </a:ext>
            </a:extLst>
          </p:cNvPr>
          <p:cNvSpPr txBox="1"/>
          <p:nvPr/>
        </p:nvSpPr>
        <p:spPr>
          <a:xfrm>
            <a:off x="4746172" y="2242449"/>
            <a:ext cx="2068285" cy="666786"/>
          </a:xfrm>
          <a:prstGeom prst="rect">
            <a:avLst/>
          </a:prstGeom>
          <a:noFill/>
        </p:spPr>
        <p:txBody>
          <a:bodyPr wrap="square" rtlCol="0">
            <a:spAutoFit/>
          </a:bodyPr>
          <a:lstStyle/>
          <a:p>
            <a:r>
              <a:rPr lang="vi-VN" sz="3733" b="1" i="1" u="sng">
                <a:solidFill>
                  <a:srgbClr val="0000CC"/>
                </a:solidFill>
                <a:latin typeface="+mj-lt"/>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7FD4FC3-76DE-4A5F-A53F-B9DA0ED06354}"/>
                  </a:ext>
                </a:extLst>
              </p:cNvPr>
              <p:cNvSpPr/>
              <p:nvPr/>
            </p:nvSpPr>
            <p:spPr>
              <a:xfrm>
                <a:off x="304801" y="3419761"/>
                <a:ext cx="6277681" cy="1086003"/>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ta có tỉ số đồng dạng: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DB</m:t>
                        </m:r>
                        <m:r>
                          <m:rPr>
                            <m:nor/>
                          </m:rPr>
                          <a:rPr lang="vi-VN" sz="3733">
                            <a:solidFill>
                              <a:srgbClr val="0000CC"/>
                            </a:solidFill>
                            <a:latin typeface="Cambria Math" panose="02040503050406030204" pitchFamily="18" charset="0"/>
                          </a:rPr>
                          <m:t>′</m:t>
                        </m:r>
                      </m:num>
                      <m:den>
                        <m:r>
                          <m:rPr>
                            <m:nor/>
                          </m:rPr>
                          <a:rPr lang="vi-VN" sz="3733">
                            <a:solidFill>
                              <a:srgbClr val="0000CC"/>
                            </a:solidFill>
                            <a:latin typeface="Cambria Math" panose="02040503050406030204" pitchFamily="18" charset="0"/>
                          </a:rPr>
                          <m:t>AD</m:t>
                        </m:r>
                        <m:r>
                          <m:rPr>
                            <m:nor/>
                          </m:rPr>
                          <a:rPr lang="vi-VN" sz="3733">
                            <a:solidFill>
                              <a:srgbClr val="0000CC"/>
                            </a:solidFill>
                            <a:latin typeface="Cambria Math" panose="02040503050406030204" pitchFamily="18" charset="0"/>
                          </a:rPr>
                          <m:t>′</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AD</m:t>
                        </m:r>
                      </m:den>
                    </m:f>
                  </m:oMath>
                </a14:m>
                <a:endParaRPr lang="vi-VN" sz="3733">
                  <a:solidFill>
                    <a:srgbClr val="0000CC"/>
                  </a:solidFill>
                </a:endParaRPr>
              </a:p>
            </p:txBody>
          </p:sp>
        </mc:Choice>
        <mc:Fallback xmlns="">
          <p:sp>
            <p:nvSpPr>
              <p:cNvPr id="6" name="Rectangle 5">
                <a:extLst>
                  <a:ext uri="{FF2B5EF4-FFF2-40B4-BE49-F238E27FC236}">
                    <a16:creationId xmlns:a16="http://schemas.microsoft.com/office/drawing/2014/main" id="{A7FD4FC3-76DE-4A5F-A53F-B9DA0ED06354}"/>
                  </a:ext>
                </a:extLst>
              </p:cNvPr>
              <p:cNvSpPr>
                <a:spLocks noRot="1" noChangeAspect="1" noMove="1" noResize="1" noEditPoints="1" noAdjustHandles="1" noChangeArrowheads="1" noChangeShapeType="1" noTextEdit="1"/>
              </p:cNvSpPr>
              <p:nvPr/>
            </p:nvSpPr>
            <p:spPr>
              <a:xfrm>
                <a:off x="304801" y="3419761"/>
                <a:ext cx="6277681" cy="1086003"/>
              </a:xfrm>
              <a:prstGeom prst="rect">
                <a:avLst/>
              </a:prstGeom>
              <a:blipFill>
                <a:blip r:embed="rId3"/>
                <a:stretch>
                  <a:fillRect l="-3107" b="-67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347FBFA-8AC8-4416-BA46-A35A1DAE9919}"/>
                  </a:ext>
                </a:extLst>
              </p:cNvPr>
              <p:cNvSpPr/>
              <p:nvPr/>
            </p:nvSpPr>
            <p:spPr>
              <a:xfrm>
                <a:off x="326574" y="4377703"/>
                <a:ext cx="6963766" cy="1006814"/>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giá trị đã  cho, ta có: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8</m:t>
                        </m:r>
                      </m:num>
                      <m:den>
                        <m:r>
                          <m:rPr>
                            <m:nor/>
                          </m:rPr>
                          <a:rPr lang="vi-VN" sz="3733">
                            <a:solidFill>
                              <a:srgbClr val="0000CC"/>
                            </a:solidFill>
                            <a:latin typeface="Cambria Math" panose="02040503050406030204" pitchFamily="18" charset="0"/>
                          </a:rPr>
                          <m:t>12</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12</m:t>
                        </m:r>
                      </m:den>
                    </m:f>
                  </m:oMath>
                </a14:m>
                <a:endParaRPr lang="vi-VN" sz="3733">
                  <a:solidFill>
                    <a:srgbClr val="0000CC"/>
                  </a:solidFill>
                </a:endParaRPr>
              </a:p>
            </p:txBody>
          </p:sp>
        </mc:Choice>
        <mc:Fallback xmlns="">
          <p:sp>
            <p:nvSpPr>
              <p:cNvPr id="11" name="Rectangle 10">
                <a:extLst>
                  <a:ext uri="{FF2B5EF4-FFF2-40B4-BE49-F238E27FC236}">
                    <a16:creationId xmlns:a16="http://schemas.microsoft.com/office/drawing/2014/main" id="{4347FBFA-8AC8-4416-BA46-A35A1DAE9919}"/>
                  </a:ext>
                </a:extLst>
              </p:cNvPr>
              <p:cNvSpPr>
                <a:spLocks noRot="1" noChangeAspect="1" noMove="1" noResize="1" noEditPoints="1" noAdjustHandles="1" noChangeArrowheads="1" noChangeShapeType="1" noTextEdit="1"/>
              </p:cNvSpPr>
              <p:nvPr/>
            </p:nvSpPr>
            <p:spPr>
              <a:xfrm>
                <a:off x="326574" y="4377703"/>
                <a:ext cx="6963766" cy="1006814"/>
              </a:xfrm>
              <a:prstGeom prst="rect">
                <a:avLst/>
              </a:prstGeom>
              <a:blipFill>
                <a:blip r:embed="rId4"/>
                <a:stretch>
                  <a:fillRect l="-2890" b="-10303"/>
                </a:stretch>
              </a:blipFill>
            </p:spPr>
            <p:txBody>
              <a:bodyPr/>
              <a:lstStyle/>
              <a:p>
                <a:r>
                  <a:rPr lang="vi-VN">
                    <a:noFill/>
                  </a:rPr>
                  <a:t> </a:t>
                </a:r>
              </a:p>
            </p:txBody>
          </p:sp>
        </mc:Fallback>
      </mc:AlternateContent>
      <p:sp>
        <p:nvSpPr>
          <p:cNvPr id="13" name="Rectangle 12">
            <a:extLst>
              <a:ext uri="{FF2B5EF4-FFF2-40B4-BE49-F238E27FC236}">
                <a16:creationId xmlns:a16="http://schemas.microsoft.com/office/drawing/2014/main" id="{6E402A10-2CEB-4D0B-ACCB-418625049959}"/>
              </a:ext>
            </a:extLst>
          </p:cNvPr>
          <p:cNvSpPr/>
          <p:nvPr/>
        </p:nvSpPr>
        <p:spPr>
          <a:xfrm>
            <a:off x="7598230" y="4551873"/>
            <a:ext cx="284244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=&gt; AB = 8cm</a:t>
            </a:r>
            <a:endParaRPr lang="vi-VN" sz="3733">
              <a:solidFill>
                <a:srgbClr val="0000CC"/>
              </a:solidFill>
            </a:endParaRPr>
          </a:p>
        </p:txBody>
      </p:sp>
      <p:sp>
        <p:nvSpPr>
          <p:cNvPr id="14" name="Rectangle 13">
            <a:extLst>
              <a:ext uri="{FF2B5EF4-FFF2-40B4-BE49-F238E27FC236}">
                <a16:creationId xmlns:a16="http://schemas.microsoft.com/office/drawing/2014/main" id="{1515E114-1406-433C-8B2B-1B443E82224B}"/>
              </a:ext>
            </a:extLst>
          </p:cNvPr>
          <p:cNvSpPr/>
          <p:nvPr/>
        </p:nvSpPr>
        <p:spPr>
          <a:xfrm>
            <a:off x="363332" y="5531587"/>
            <a:ext cx="9028434"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cạnh hình vuông ABCD có độ dài là 8cm</a:t>
            </a:r>
            <a:endParaRPr lang="vi-VN" sz="3733">
              <a:solidFill>
                <a:srgbClr val="0000CC"/>
              </a:solidFill>
            </a:endParaRPr>
          </a:p>
        </p:txBody>
      </p:sp>
    </p:spTree>
    <p:extLst>
      <p:ext uri="{BB962C8B-B14F-4D97-AF65-F5344CB8AC3E}">
        <p14:creationId xmlns:p14="http://schemas.microsoft.com/office/powerpoint/2010/main" val="18263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2" name="Rectangle 11">
            <a:extLst>
              <a:ext uri="{FF2B5EF4-FFF2-40B4-BE49-F238E27FC236}">
                <a16:creationId xmlns:a16="http://schemas.microsoft.com/office/drawing/2014/main" id="{FFF4728F-8C91-49A9-A178-F577FE31AF9F}"/>
              </a:ext>
            </a:extLst>
          </p:cNvPr>
          <p:cNvSpPr/>
          <p:nvPr/>
        </p:nvSpPr>
        <p:spPr>
          <a:xfrm>
            <a:off x="3" y="733415"/>
            <a:ext cx="11908972" cy="2062103"/>
          </a:xfrm>
          <a:prstGeom prst="rect">
            <a:avLst/>
          </a:prstGeom>
        </p:spPr>
        <p:txBody>
          <a:bodyPr wrap="square">
            <a:spAutoFit/>
          </a:bodyPr>
          <a:lstStyle/>
          <a:p>
            <a:pPr algn="just"/>
            <a:r>
              <a:rPr lang="vi-VN" sz="3200" b="1">
                <a:solidFill>
                  <a:srgbClr val="FF0000"/>
                </a:solidFill>
                <a:latin typeface="Times New Roman" panose="02020603050405020304" pitchFamily="18" charset="0"/>
                <a:ea typeface="Calibri" panose="020F0502020204030204" pitchFamily="34" charset="0"/>
              </a:rPr>
              <a:t>Bài tập 5:</a:t>
            </a:r>
            <a:r>
              <a:rPr lang="vi-VN" sz="3200">
                <a:latin typeface="Times New Roman" panose="02020603050405020304" pitchFamily="18" charset="0"/>
                <a:ea typeface="Calibri" panose="020F0502020204030204" pitchFamily="34" charset="0"/>
              </a:rPr>
              <a:t> Cho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hai tam giác có các cạnh lần lượt là AB=10cm, BC = 12cm, CA = 8cm và DE = 15cm, EF = 18cm, FD = 12cm. Biết rằng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hình đồng dạng. Tìm tỉ số diện tích giữa hai tam giác này</a:t>
            </a:r>
            <a:endParaRPr lang="vi-VN" sz="3200"/>
          </a:p>
        </p:txBody>
      </p:sp>
      <p:sp>
        <p:nvSpPr>
          <p:cNvPr id="6" name="TextBox 5">
            <a:extLst>
              <a:ext uri="{FF2B5EF4-FFF2-40B4-BE49-F238E27FC236}">
                <a16:creationId xmlns:a16="http://schemas.microsoft.com/office/drawing/2014/main" id="{6E746403-0ABA-41D5-9A42-A2D6FC9C5DDD}"/>
              </a:ext>
            </a:extLst>
          </p:cNvPr>
          <p:cNvSpPr txBox="1"/>
          <p:nvPr/>
        </p:nvSpPr>
        <p:spPr>
          <a:xfrm>
            <a:off x="4942116" y="2503707"/>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7" name="Rectangle 6">
            <a:extLst>
              <a:ext uri="{FF2B5EF4-FFF2-40B4-BE49-F238E27FC236}">
                <a16:creationId xmlns:a16="http://schemas.microsoft.com/office/drawing/2014/main" id="{6D250E3D-2A21-424C-92A5-7F4BA9CE74E0}"/>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B8F901D8-9905-4833-A3D5-1B2764E9197C}"/>
              </a:ext>
            </a:extLst>
          </p:cNvPr>
          <p:cNvSpPr/>
          <p:nvPr/>
        </p:nvSpPr>
        <p:spPr>
          <a:xfrm>
            <a:off x="-316832" y="4160245"/>
            <a:ext cx="11970906" cy="665567"/>
          </a:xfrm>
          <a:prstGeom prst="rect">
            <a:avLst/>
          </a:prstGeom>
        </p:spPr>
        <p:txBody>
          <a:bodyPr wrap="none">
            <a:spAutoFit/>
          </a:bodyPr>
          <a:lstStyle/>
          <a:p>
            <a:pPr marL="414868" indent="130387">
              <a:lnSpc>
                <a:spcPct val="107000"/>
              </a:lnSpc>
            </a:pPr>
            <a:r>
              <a:rPr lang="vi-VN" sz="3733">
                <a:solidFill>
                  <a:srgbClr val="0000CC"/>
                </a:solidFill>
                <a:latin typeface="+mj-lt"/>
                <a:ea typeface="Calibri" panose="020F0502020204030204" pitchFamily="34" charset="0"/>
              </a:rPr>
              <a:t>Ta có: </a:t>
            </a:r>
            <a:r>
              <a:rPr lang="vi-VN" sz="3733">
                <a:solidFill>
                  <a:srgbClr val="0000CC"/>
                </a:solidFill>
                <a:latin typeface="+mj-lt"/>
              </a:rPr>
              <a:t>AB/DE = 10/15, BC/EF = 12/18 và CA/FD = 8/12</a:t>
            </a:r>
            <a:r>
              <a:rPr lang="vi-VN" sz="3733">
                <a:solidFill>
                  <a:srgbClr val="0000CC"/>
                </a:solidFill>
                <a:latin typeface="+mj-lt"/>
                <a:ea typeface="Calibri" panose="020F0502020204030204" pitchFamily="34" charset="0"/>
              </a:rPr>
              <a:t>. </a:t>
            </a:r>
          </a:p>
        </p:txBody>
      </p:sp>
      <p:sp>
        <p:nvSpPr>
          <p:cNvPr id="11" name="Rectangle 10">
            <a:extLst>
              <a:ext uri="{FF2B5EF4-FFF2-40B4-BE49-F238E27FC236}">
                <a16:creationId xmlns:a16="http://schemas.microsoft.com/office/drawing/2014/main" id="{D3D22036-4049-4CCC-9216-E41EDE4E8381}"/>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D8EEF2F-CD50-4049-8F14-582BE4670782}"/>
                  </a:ext>
                </a:extLst>
              </p:cNvPr>
              <p:cNvSpPr/>
              <p:nvPr/>
            </p:nvSpPr>
            <p:spPr>
              <a:xfrm>
                <a:off x="469809" y="5292095"/>
                <a:ext cx="11095602"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10</m:t>
                                  </m:r>
                                </m:num>
                                <m:den>
                                  <m:r>
                                    <a:rPr lang="vi-VN" sz="3733" i="1">
                                      <a:solidFill>
                                        <a:srgbClr val="0000CC"/>
                                      </a:solidFill>
                                      <a:latin typeface="Cambria Math" panose="02040503050406030204" pitchFamily="18" charset="0"/>
                                    </a:rPr>
                                    <m:t>15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18</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8</m:t>
                                  </m:r>
                                </m:num>
                                <m:den>
                                  <m:r>
                                    <a:rPr lang="vi-VN" sz="3733" i="1">
                                      <a:solidFill>
                                        <a:srgbClr val="0000CC"/>
                                      </a:solidFill>
                                      <a:latin typeface="Cambria Math" panose="02040503050406030204" pitchFamily="18" charset="0"/>
                                    </a:rPr>
                                    <m:t>12</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400</m:t>
                          </m:r>
                        </m:num>
                        <m:den>
                          <m:r>
                            <a:rPr lang="vi-VN" sz="3733" i="1">
                              <a:solidFill>
                                <a:srgbClr val="0000CC"/>
                              </a:solidFill>
                              <a:latin typeface="Cambria Math" panose="02040503050406030204" pitchFamily="18" charset="0"/>
                            </a:rPr>
                            <m:t>972</m:t>
                          </m:r>
                        </m:den>
                      </m:f>
                    </m:oMath>
                  </m:oMathPara>
                </a14:m>
                <a:endParaRPr lang="vi-VN" sz="3733">
                  <a:solidFill>
                    <a:srgbClr val="0000CC"/>
                  </a:solidFill>
                </a:endParaRPr>
              </a:p>
            </p:txBody>
          </p:sp>
        </mc:Choice>
        <mc:Fallback xmlns="">
          <p:sp>
            <p:nvSpPr>
              <p:cNvPr id="13" name="Rectangle 12">
                <a:extLst>
                  <a:ext uri="{FF2B5EF4-FFF2-40B4-BE49-F238E27FC236}">
                    <a16:creationId xmlns:a16="http://schemas.microsoft.com/office/drawing/2014/main" id="{2D8EEF2F-CD50-4049-8F14-582BE4670782}"/>
                  </a:ext>
                </a:extLst>
              </p:cNvPr>
              <p:cNvSpPr>
                <a:spLocks noRot="1" noChangeAspect="1" noMove="1" noResize="1" noEditPoints="1" noAdjustHandles="1" noChangeArrowheads="1" noChangeShapeType="1" noTextEdit="1"/>
              </p:cNvSpPr>
              <p:nvPr/>
            </p:nvSpPr>
            <p:spPr>
              <a:xfrm>
                <a:off x="469809" y="5292095"/>
                <a:ext cx="11095602"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349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38" name="Hexagon 37">
            <a:extLst>
              <a:ext uri="{FF2B5EF4-FFF2-40B4-BE49-F238E27FC236}">
                <a16:creationId xmlns:a16="http://schemas.microsoft.com/office/drawing/2014/main" id="{705242FF-819F-4B7E-93C0-6DD6F5BA4EE2}"/>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34449" y="1572976"/>
              <a:ext cx="9550658" cy="1713189"/>
            </a:xfrm>
            <a:prstGeom prst="rect">
              <a:avLst/>
            </a:prstGeom>
            <a:ln w="28575">
              <a:noFill/>
            </a:ln>
          </p:spPr>
          <p:txBody>
            <a:bodyPr wrap="square">
              <a:spAutoFit/>
            </a:bodyPr>
            <a:lstStyle/>
            <a:p>
              <a:pPr algn="ctr"/>
              <a:r>
                <a:rPr lang="vi-VN" sz="4000" b="1">
                  <a:latin typeface="+mj-lt"/>
                  <a:sym typeface="Symbol" panose="05050102010706020507" pitchFamily="18" charset="2"/>
                </a:rPr>
                <a:t>Cho </a:t>
              </a:r>
              <a:r>
                <a:rPr lang="vi-VN" sz="4000" b="1">
                  <a:latin typeface="+mj-lt"/>
                </a:rPr>
                <a:t>ABC và </a:t>
              </a:r>
              <a:r>
                <a:rPr lang="vi-VN" sz="4000" b="1">
                  <a:latin typeface="+mj-lt"/>
                  <a:sym typeface="Symbol" panose="05050102010706020507" pitchFamily="18" charset="2"/>
                </a:rPr>
                <a:t></a:t>
              </a:r>
              <a:r>
                <a:rPr lang="vi-VN" sz="4000" b="1">
                  <a:latin typeface="+mj-lt"/>
                </a:rPr>
                <a:t>DEF là hình đồng dạng. </a:t>
              </a:r>
            </a:p>
            <a:p>
              <a:pPr algn="ctr"/>
              <a:r>
                <a:rPr lang="vi-VN" sz="4000" b="1">
                  <a:latin typeface="+mj-lt"/>
                </a:rPr>
                <a:t>Nếu AB = 5cm và DE = 8cm, </a:t>
              </a:r>
            </a:p>
            <a:p>
              <a:pPr algn="ctr"/>
              <a:r>
                <a:rPr lang="vi-VN" sz="4000" b="1">
                  <a:latin typeface="+mj-lt"/>
                </a:rPr>
                <a:t>thì tỉ số độ dài cạnh tương ứng là: </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64</m:t>
                        </m:r>
                      </m:num>
                      <m:den>
                        <m:r>
                          <m:rPr>
                            <m:nor/>
                          </m:rPr>
                          <a:rPr lang="vi-VN" sz="4267" b="1" i="0" smtClean="0">
                            <a:latin typeface="Cambria Math" panose="02040503050406030204" pitchFamily="18" charset="0"/>
                            <a:cs typeface="Times New Roman" panose="02020603050405020304" pitchFamily="18" charset="0"/>
                          </a:rPr>
                          <m:t>25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152303"/>
              </a:xfrm>
              <a:prstGeom prst="rect">
                <a:avLst/>
              </a:prstGeom>
              <a:blipFill>
                <a:blip r:embed="rId3"/>
                <a:stretch>
                  <a:fillRect l="-9535"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75678" y="3616568"/>
                <a:ext cx="1939122"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5</m:t>
                        </m:r>
                      </m:num>
                      <m:den>
                        <m:r>
                          <m:rPr>
                            <m:nor/>
                          </m:rPr>
                          <a:rPr lang="vi-VN" sz="4267" b="1" i="0" smtClean="0">
                            <a:latin typeface="Cambria Math" panose="02040503050406030204" pitchFamily="18" charset="0"/>
                            <a:cs typeface="Times New Roman" panose="02020603050405020304" pitchFamily="18" charset="0"/>
                          </a:rPr>
                          <m:t>8</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75678" y="3616568"/>
                <a:ext cx="1939122" cy="1157817"/>
              </a:xfrm>
              <a:prstGeom prst="rect">
                <a:avLst/>
              </a:prstGeom>
              <a:blipFill>
                <a:blip r:embed="rId4"/>
                <a:stretch>
                  <a:fillRect l="-12264" b="-1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191468" y="3664692"/>
                <a:ext cx="4851400"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8</m:t>
                        </m:r>
                      </m:num>
                      <m:den>
                        <m:r>
                          <m:rPr>
                            <m:nor/>
                          </m:rPr>
                          <a:rPr lang="vi-VN" sz="4267" b="1" i="0" smtClean="0">
                            <a:latin typeface="Cambria Math" panose="02040503050406030204" pitchFamily="18" charset="0"/>
                            <a:cs typeface="Times New Roman" panose="02020603050405020304" pitchFamily="18" charset="0"/>
                          </a:rPr>
                          <m:t>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191468" y="3664692"/>
                <a:ext cx="4851400" cy="1152303"/>
              </a:xfrm>
              <a:prstGeom prst="rect">
                <a:avLst/>
              </a:prstGeom>
              <a:blipFill>
                <a:blip r:embed="rId5"/>
                <a:stretch>
                  <a:fillRect l="-4899"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25</m:t>
                        </m:r>
                      </m:num>
                      <m:den>
                        <m:r>
                          <m:rPr>
                            <m:nor/>
                          </m:rPr>
                          <a:rPr lang="vi-VN" sz="4267" b="1" i="0" smtClean="0">
                            <a:latin typeface="Cambria Math" panose="02040503050406030204" pitchFamily="18" charset="0"/>
                            <a:cs typeface="Times New Roman" panose="02020603050405020304" pitchFamily="18" charset="0"/>
                          </a:rPr>
                          <m:t>64</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157817"/>
              </a:xfrm>
              <a:prstGeom prst="rect">
                <a:avLst/>
              </a:prstGeom>
              <a:blipFill>
                <a:blip r:embed="rId6"/>
                <a:stretch>
                  <a:fillRect l="-9443" b="-10526"/>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C00CC9D-0DE1-40AF-A01D-9598A09DF15E}"/>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1943"/>
            <a:chOff x="900309" y="1515979"/>
            <a:chExt cx="10407425" cy="1919009"/>
          </a:xfrm>
        </p:grpSpPr>
        <p:sp>
          <p:nvSpPr>
            <p:cNvPr id="4" name="Rectangle 3">
              <a:extLst>
                <a:ext uri="{FF2B5EF4-FFF2-40B4-BE49-F238E27FC236}">
                  <a16:creationId xmlns:a16="http://schemas.microsoft.com/office/drawing/2014/main" id="{8BBC9C81-5FE9-4F1D-8312-4F1C7F4DA379}"/>
                </a:ext>
              </a:extLst>
            </p:cNvPr>
            <p:cNvSpPr/>
            <p:nvPr/>
          </p:nvSpPr>
          <p:spPr>
            <a:xfrm>
              <a:off x="1324390" y="1721802"/>
              <a:ext cx="9565118" cy="1713186"/>
            </a:xfrm>
            <a:prstGeom prst="rect">
              <a:avLst/>
            </a:prstGeom>
            <a:ln w="28575">
              <a:noFill/>
            </a:ln>
          </p:spPr>
          <p:txBody>
            <a:bodyPr wrap="square">
              <a:spAutoFit/>
            </a:bodyPr>
            <a:lstStyle/>
            <a:p>
              <a:pPr algn="ctr"/>
              <a:r>
                <a:rPr lang="vi-VN" sz="4000" b="1">
                  <a:latin typeface="+mj-lt"/>
                </a:rPr>
                <a:t>Đường tròn O</a:t>
              </a:r>
              <a:r>
                <a:rPr lang="vi-VN" sz="4000" b="1" baseline="-25000">
                  <a:latin typeface="+mj-lt"/>
                </a:rPr>
                <a:t>1</a:t>
              </a:r>
              <a:r>
                <a:rPr lang="vi-VN" sz="4000" b="1">
                  <a:latin typeface="+mj-lt"/>
                </a:rPr>
                <a:t> có bán kính là r</a:t>
              </a:r>
              <a:r>
                <a:rPr lang="vi-VN" sz="4000" b="1" baseline="-25000">
                  <a:latin typeface="+mj-lt"/>
                </a:rPr>
                <a:t>1</a:t>
              </a:r>
              <a:r>
                <a:rPr lang="vi-VN" sz="4000" b="1">
                  <a:latin typeface="+mj-lt"/>
                </a:rPr>
                <a:t> và đường tròn O</a:t>
              </a:r>
              <a:r>
                <a:rPr lang="vi-VN" sz="4000" b="1" baseline="-25000">
                  <a:latin typeface="+mj-lt"/>
                </a:rPr>
                <a:t>2</a:t>
              </a:r>
              <a:r>
                <a:rPr lang="vi-VN" sz="4000" b="1">
                  <a:latin typeface="+mj-lt"/>
                </a:rPr>
                <a:t> có bán kính là r</a:t>
              </a:r>
              <a:r>
                <a:rPr lang="vi-VN" sz="4000" b="1" baseline="-25000">
                  <a:latin typeface="+mj-lt"/>
                </a:rPr>
                <a:t>2</a:t>
              </a:r>
              <a:r>
                <a:rPr lang="vi-VN" sz="4000" b="1">
                  <a:latin typeface="+mj-lt"/>
                </a:rPr>
                <a:t>. Biết rằng r</a:t>
              </a:r>
              <a:r>
                <a:rPr lang="vi-VN" sz="4000" b="1" baseline="-25000">
                  <a:latin typeface="+mj-lt"/>
                </a:rPr>
                <a:t>1</a:t>
              </a:r>
              <a:r>
                <a:rPr lang="vi-VN" sz="4000" b="1">
                  <a:latin typeface="+mj-lt"/>
                </a:rPr>
                <a:t>/r</a:t>
              </a:r>
              <a:r>
                <a:rPr lang="vi-VN" sz="4000" b="1" baseline="-25000">
                  <a:latin typeface="+mj-lt"/>
                </a:rPr>
                <a:t>2</a:t>
              </a:r>
              <a:r>
                <a:rPr lang="vi-VN" sz="4000" b="1">
                  <a:latin typeface="+mj-lt"/>
                </a:rPr>
                <a:t> = 3/4. </a:t>
              </a:r>
            </a:p>
            <a:p>
              <a:pPr algn="ctr"/>
              <a:r>
                <a:rPr lang="vi-VN" sz="4000" b="1">
                  <a:latin typeface="+mj-lt"/>
                </a:rPr>
                <a:t>Tỉ số diện tích giữa hai hình tròn là</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𝟒</m:t>
                                </m:r>
                              </m:num>
                              <m:den>
                                <m:r>
                                  <a:rPr lang="vi-VN" sz="4267" b="1" i="1">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221553"/>
              </a:xfrm>
              <a:prstGeom prst="rect">
                <a:avLst/>
              </a:prstGeom>
              <a:blipFill>
                <a:blip r:embed="rId3"/>
                <a:stretch>
                  <a:fillRect l="-9535" r="-1711"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24521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smtClean="0">
                            <a:latin typeface="Cambria Math" panose="02040503050406030204" pitchFamily="18" charset="0"/>
                            <a:cs typeface="Times New Roman" panose="02020603050405020304" pitchFamily="18" charset="0"/>
                          </a:rPr>
                        </m:ctrlPr>
                      </m:sSupPr>
                      <m:e>
                        <m:d>
                          <m:dPr>
                            <m:ctrlPr>
                              <a:rPr lang="vi-VN" sz="4267" b="1" i="1" smtClean="0">
                                <a:latin typeface="Cambria Math" panose="02040503050406030204" pitchFamily="18" charset="0"/>
                                <a:cs typeface="Times New Roman" panose="02020603050405020304" pitchFamily="18" charset="0"/>
                              </a:rPr>
                            </m:ctrlPr>
                          </m:dPr>
                          <m:e>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𝟒</m:t>
                                </m:r>
                              </m:den>
                            </m:f>
                          </m:e>
                        </m:d>
                      </m:e>
                      <m:sup>
                        <m:r>
                          <a:rPr lang="vi-VN" sz="4267" b="1" i="1" smtClean="0">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245213"/>
              </a:xfrm>
              <a:prstGeom prst="rect">
                <a:avLst/>
              </a:prstGeom>
              <a:blipFill>
                <a:blip r:embed="rId4"/>
                <a:stretch>
                  <a:fillRect l="-10456" b="-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221553"/>
              </a:xfrm>
              <a:prstGeom prst="rect">
                <a:avLst/>
              </a:prstGeom>
              <a:blipFill>
                <a:blip r:embed="rId6"/>
                <a:stretch>
                  <a:fillRect l="-9443" r="-969"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2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18CB11E-87AF-4ED3-A2D4-E78286128FA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572976"/>
              <a:ext cx="9565118" cy="1550025"/>
            </a:xfrm>
            <a:prstGeom prst="rect">
              <a:avLst/>
            </a:prstGeom>
            <a:ln w="28575">
              <a:noFill/>
            </a:ln>
          </p:spPr>
          <p:txBody>
            <a:bodyPr wrap="square">
              <a:spAutoFit/>
            </a:bodyPr>
            <a:lstStyle/>
            <a:p>
              <a:pPr algn="ctr"/>
              <a:r>
                <a:rPr lang="vi-VN" sz="3600" b="1">
                  <a:latin typeface="+mj-lt"/>
                </a:rPr>
                <a:t>Cho hai hình vuông ABCD và EFGH. Biết rằng cạnh của hình vuông ABCD gấp đôi cạnh của hình vuông EFGH. Tỉ số diện tích giữa hai hình vuông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𝟒</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144679" y="5321042"/>
                <a:ext cx="2491237" cy="748988"/>
              </a:xfrm>
              <a:prstGeom prst="rect">
                <a:avLst/>
              </a:prstGeom>
              <a:blipFill>
                <a:blip r:embed="rId3"/>
                <a:stretch>
                  <a:fillRect l="-9535" t="-16260" b="-365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037400"/>
              </a:xfrm>
              <a:prstGeom prst="rect">
                <a:avLst/>
              </a:prstGeom>
              <a:blipFill>
                <a:blip r:embed="rId4"/>
                <a:stretch>
                  <a:fillRect l="-10456" b="-122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037400"/>
              </a:xfrm>
              <a:prstGeom prst="rect">
                <a:avLst/>
              </a:prstGeom>
              <a:blipFill>
                <a:blip r:embed="rId5"/>
                <a:stretch>
                  <a:fillRect l="-4899" b="-1228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201079" y="5323714"/>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2</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0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E8AA963-EEC8-451C-A332-3A8F197CB45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Tam giác ABC có đỉnh A(2, 3), B(5, 7), C(8, 4). Biết rằng tam giác ABC là hình đồng dạng với tam giác A'B'C'. Tọa độ của đỉnh B' của tam giác A'B'C'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(12,6)</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127553" y="3881263"/>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(4,7)</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95217" y="3905324"/>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(6, 11)</a:t>
            </a:r>
          </a:p>
        </p:txBody>
      </p:sp>
      <p:sp>
        <p:nvSpPr>
          <p:cNvPr id="24" name="TextBox 23">
            <a:extLst>
              <a:ext uri="{FF2B5EF4-FFF2-40B4-BE49-F238E27FC236}">
                <a16:creationId xmlns:a16="http://schemas.microsoft.com/office/drawing/2014/main" id="{3E98559C-4824-4274-B27E-BF09DC47BA22}"/>
              </a:ext>
            </a:extLst>
          </p:cNvPr>
          <p:cNvSpPr txBox="1"/>
          <p:nvPr/>
        </p:nvSpPr>
        <p:spPr>
          <a:xfrm>
            <a:off x="1984511" y="5347777"/>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 8)</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389B45E7-EA44-4AE0-975E-637DC6A1F5A7}"/>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Hai hình chữ nhật ABCD và PQRS có tỉ số chiều dài các cạnh là AB/PQ = 3/5 và BC/QR = 4/7. </a:t>
              </a:r>
            </a:p>
            <a:p>
              <a:pPr algn="ctr"/>
              <a:r>
                <a:rPr lang="vi-VN" sz="3600" b="1">
                  <a:latin typeface="+mj-lt"/>
                </a:rPr>
                <a:t>Tỉ số diện tích giữa hai hình chữ nhật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7470910" y="5056347"/>
                <a:ext cx="4047321"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𝟓</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r>
                      <a:rPr lang="vi-VN" sz="4267" b="1" i="1" smtClean="0">
                        <a:latin typeface="Cambria Math" panose="02040503050406030204" pitchFamily="18" charset="0"/>
                        <a:cs typeface="Times New Roman" panose="02020603050405020304" pitchFamily="18" charset="0"/>
                      </a:rPr>
                      <m:t>.</m:t>
                    </m:r>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𝟕</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7470910" y="5056347"/>
                <a:ext cx="4047321" cy="1221553"/>
              </a:xfrm>
              <a:prstGeom prst="rect">
                <a:avLst/>
              </a:prstGeom>
              <a:blipFill>
                <a:blip r:embed="rId3"/>
                <a:stretch>
                  <a:fillRect l="-5882"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1453789" y="3592505"/>
                <a:ext cx="2276006"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1453789" y="3592505"/>
                <a:ext cx="2276006" cy="1221553"/>
              </a:xfrm>
              <a:prstGeom prst="rect">
                <a:avLst/>
              </a:prstGeom>
              <a:blipFill>
                <a:blip r:embed="rId4"/>
                <a:stretch>
                  <a:fillRect l="-10428"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7445513" y="3592503"/>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7445513" y="3592503"/>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1503250" y="5083082"/>
                <a:ext cx="3453762"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vi-VN" sz="4267" b="1">
                    <a:cs typeface="Times New Roman" panose="02020603050405020304" pitchFamily="18" charset="0"/>
                  </a:rPr>
                  <a:t>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1503250" y="5083082"/>
                <a:ext cx="3453762" cy="1221553"/>
              </a:xfrm>
              <a:prstGeom prst="rect">
                <a:avLst/>
              </a:prstGeom>
              <a:blipFill>
                <a:blip r:embed="rId6"/>
                <a:stretch>
                  <a:fillRect l="-6890"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1638BF4-AA9B-4322-9F7B-44F31549472B}"/>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Cho hai tam giác đều ABC và DEF. Biết rằng cạnh của tam giác ABC gấp ba lần cạnh của tam giác DEF. Tỉ số diện tích giữa hai tam giác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𝟖𝟏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7400"/>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𝟗</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𝟑</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𝟐𝟕</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9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245BB4C-1940-4430-A69D-83B8DBF91F3D}"/>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r>
                <a:rPr lang="vi-VN" sz="3600" b="1">
                  <a:latin typeface="+mj-lt"/>
                </a:rPr>
                <a:t>Hình vuông ABCD có cạnh là a. Hình vuông EFGH được tạo từ hình vuông ABCD bằng cách tăng cạnh lên gấp đôi. Tỉ số diện tích giữa hai hình vuông là: </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566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5668"/>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𝟐</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nvPr>
        </p:nvSpPr>
        <p:spPr>
          <a:xfrm>
            <a:off x="1328500" y="2534033"/>
            <a:ext cx="3868800" cy="3027200"/>
          </a:xfrm>
          <a:prstGeom prst="rect">
            <a:avLst/>
          </a:prstGeom>
        </p:spPr>
        <p:txBody>
          <a:bodyPr spcFirstLastPara="1" wrap="square" lIns="121900" tIns="121900" rIns="121900" bIns="121900" anchor="t" anchorCtr="0">
            <a:noAutofit/>
          </a:bodyPr>
          <a:lstStyle/>
          <a:p>
            <a:pPr marL="0" indent="0">
              <a:spcAft>
                <a:spcPts val="2133"/>
              </a:spcAft>
              <a:buNone/>
            </a:pPr>
            <a:r>
              <a:rPr lang="vi-VN" sz="2667" dirty="0"/>
              <a:t>Tìm điểm khác biệt giữa hai hình bên</a:t>
            </a:r>
            <a:endParaRPr sz="2667" dirty="0"/>
          </a:p>
        </p:txBody>
      </p:sp>
      <p:sp>
        <p:nvSpPr>
          <p:cNvPr id="353" name="Google Shape;353;p51"/>
          <p:cNvSpPr txBox="1">
            <a:spLocks noGrp="1"/>
          </p:cNvSpPr>
          <p:nvPr>
            <p:ph type="title"/>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Khởi động</a:t>
            </a:r>
            <a:endParaRPr dirty="0"/>
          </a:p>
        </p:txBody>
      </p:sp>
      <p:pic>
        <p:nvPicPr>
          <p:cNvPr id="354" name="Google Shape;354;p51"/>
          <p:cNvPicPr preferRelativeResize="0"/>
          <p:nvPr/>
        </p:nvPicPr>
        <p:blipFill>
          <a:blip r:embed="rId3">
            <a:alphaModFix amt="56000"/>
          </a:blip>
          <a:stretch>
            <a:fillRect/>
          </a:stretch>
        </p:blipFill>
        <p:spPr>
          <a:xfrm rot="10800000">
            <a:off x="1498904" y="1471533"/>
            <a:ext cx="2558433" cy="288267"/>
          </a:xfrm>
          <a:prstGeom prst="rect">
            <a:avLst/>
          </a:prstGeom>
          <a:noFill/>
          <a:ln>
            <a:noFill/>
          </a:ln>
        </p:spPr>
      </p:pic>
      <p:pic>
        <p:nvPicPr>
          <p:cNvPr id="360" name="Google Shape;360;p51"/>
          <p:cNvPicPr preferRelativeResize="0"/>
          <p:nvPr/>
        </p:nvPicPr>
        <p:blipFill>
          <a:blip r:embed="rId4">
            <a:alphaModFix amt="80000"/>
          </a:blip>
          <a:stretch>
            <a:fillRect/>
          </a:stretch>
        </p:blipFill>
        <p:spPr>
          <a:xfrm rot="6023610" flipH="1">
            <a:off x="6054075" y="2795516"/>
            <a:ext cx="2105888" cy="95525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595" y="1566856"/>
            <a:ext cx="2174021" cy="1447277"/>
          </a:xfrm>
          <a:prstGeom prst="rect">
            <a:avLst/>
          </a:prstGeom>
        </p:spPr>
      </p:pic>
      <p:sp>
        <p:nvSpPr>
          <p:cNvPr id="359" name="Google Shape;359;p51"/>
          <p:cNvSpPr/>
          <p:nvPr/>
        </p:nvSpPr>
        <p:spPr>
          <a:xfrm>
            <a:off x="9615709" y="981997"/>
            <a:ext cx="1163811" cy="131491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121900" tIns="121900" rIns="121900" bIns="121900" anchor="ctr" anchorCtr="0">
            <a:noAutofit/>
          </a:bodyPr>
          <a:lstStyle/>
          <a:p>
            <a:endParaRPr sz="2489">
              <a:solidFill>
                <a:schemeClr val="dk2"/>
              </a:solidFill>
            </a:endParaRPr>
          </a:p>
        </p:txBody>
      </p:sp>
      <p:sp>
        <p:nvSpPr>
          <p:cNvPr id="358" name="Google Shape;358;p51"/>
          <p:cNvSpPr/>
          <p:nvPr/>
        </p:nvSpPr>
        <p:spPr>
          <a:xfrm rot="-2148808">
            <a:off x="7554211" y="1334553"/>
            <a:ext cx="1161708" cy="526656"/>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121900" tIns="121900" rIns="121900" bIns="121900" anchor="ctr" anchorCtr="0">
            <a:noAutofit/>
          </a:bodyPr>
          <a:lstStyle/>
          <a:p>
            <a:endParaRPr sz="2489">
              <a:solidFill>
                <a:schemeClr val="dk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704" y="3391655"/>
            <a:ext cx="3748989" cy="2495756"/>
          </a:xfrm>
          <a:prstGeom prst="rect">
            <a:avLst/>
          </a:prstGeom>
        </p:spPr>
      </p:pic>
      <p:sp>
        <p:nvSpPr>
          <p:cNvPr id="356" name="Google Shape;356;p51"/>
          <p:cNvSpPr/>
          <p:nvPr/>
        </p:nvSpPr>
        <p:spPr>
          <a:xfrm rot="-391042">
            <a:off x="7124136" y="3112859"/>
            <a:ext cx="1798915" cy="10429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grpSp>
        <p:nvGrpSpPr>
          <p:cNvPr id="7" name="Group 6">
            <a:extLst>
              <a:ext uri="{FF2B5EF4-FFF2-40B4-BE49-F238E27FC236}">
                <a16:creationId xmlns:a16="http://schemas.microsoft.com/office/drawing/2014/main" id="{1D5B8DA2-569D-4365-8BE7-B9EBF525C7A5}"/>
              </a:ext>
            </a:extLst>
          </p:cNvPr>
          <p:cNvGrpSpPr/>
          <p:nvPr/>
        </p:nvGrpSpPr>
        <p:grpSpPr>
          <a:xfrm>
            <a:off x="1143940" y="1911584"/>
            <a:ext cx="4274725" cy="2799645"/>
            <a:chOff x="857955" y="1433688"/>
            <a:chExt cx="3206044" cy="2099734"/>
          </a:xfrm>
        </p:grpSpPr>
        <p:sp>
          <p:nvSpPr>
            <p:cNvPr id="6" name="Thought Bubble: Cloud 5">
              <a:extLst>
                <a:ext uri="{FF2B5EF4-FFF2-40B4-BE49-F238E27FC236}">
                  <a16:creationId xmlns:a16="http://schemas.microsoft.com/office/drawing/2014/main" id="{9C32BB17-10CC-416E-8CBC-E456F3E9E9F9}"/>
                </a:ext>
              </a:extLst>
            </p:cNvPr>
            <p:cNvSpPr/>
            <p:nvPr/>
          </p:nvSpPr>
          <p:spPr>
            <a:xfrm>
              <a:off x="857955" y="1433688"/>
              <a:ext cx="3206044" cy="2099734"/>
            </a:xfrm>
            <a:prstGeom prst="cloudCallout">
              <a:avLst>
                <a:gd name="adj1" fmla="val -38087"/>
                <a:gd name="adj2" fmla="val 53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5" name="Rectangle 4">
              <a:extLst>
                <a:ext uri="{FF2B5EF4-FFF2-40B4-BE49-F238E27FC236}">
                  <a16:creationId xmlns:a16="http://schemas.microsoft.com/office/drawing/2014/main" id="{68CDA17C-B227-4299-9920-FE33B838E697}"/>
                </a:ext>
              </a:extLst>
            </p:cNvPr>
            <p:cNvSpPr/>
            <p:nvPr/>
          </p:nvSpPr>
          <p:spPr>
            <a:xfrm>
              <a:off x="1187616" y="1740529"/>
              <a:ext cx="2582873" cy="1361768"/>
            </a:xfrm>
            <a:prstGeom prst="rect">
              <a:avLst/>
            </a:prstGeom>
          </p:spPr>
          <p:txBody>
            <a:bodyPr wrap="square">
              <a:spAutoFit/>
            </a:bodyPr>
            <a:lstStyle/>
            <a:p>
              <a:pPr lvl="0" algn="just"/>
              <a:r>
                <a:rPr lang="vi-VN" sz="3733" b="1" i="1">
                  <a:latin typeface="Times New Roman" panose="02020603050405020304" pitchFamily="18" charset="0"/>
                  <a:ea typeface="Calibri" panose="020F0502020204030204" pitchFamily="34" charset="0"/>
                  <a:cs typeface="Times New Roman" panose="02020603050405020304" pitchFamily="18" charset="0"/>
                </a:rPr>
                <a:t>Hai hình ảnh khác nhau về kích thước</a:t>
              </a:r>
              <a:r>
                <a:rPr lang="en-US" sz="3733" b="1" i="1">
                  <a:latin typeface="Times New Roman" panose="02020603050405020304" pitchFamily="18" charset="0"/>
                  <a:ea typeface="Calibri" panose="020F0502020204030204" pitchFamily="34" charset="0"/>
                  <a:cs typeface="Times New Roman" panose="02020603050405020304" pitchFamily="18" charset="0"/>
                </a:rPr>
                <a:t>.</a:t>
              </a:r>
              <a:endParaRPr lang="vi-VN" sz="3733" b="1">
                <a:latin typeface=".VnTime" panose="020B7200000000000000" pitchFamily="34" charset="0"/>
                <a:ea typeface="Times New Roman" panose="02020603050405020304" pitchFamily="18" charset="0"/>
                <a:cs typeface="Times New Roman" panose="02020603050405020304" pitchFamily="18" charset="0"/>
              </a:endParaRPr>
            </a:p>
          </p:txBody>
        </p:sp>
      </p:grpSp>
      <p:pic>
        <p:nvPicPr>
          <p:cNvPr id="1026" name="Picture 2" descr="Chọn r, d hoặc gi thay cho ô vuông:">
            <a:extLst>
              <a:ext uri="{FF2B5EF4-FFF2-40B4-BE49-F238E27FC236}">
                <a16:creationId xmlns:a16="http://schemas.microsoft.com/office/drawing/2014/main" id="{EBBFA8F8-9527-4B12-82C2-A7AD44B35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97" y="4786493"/>
            <a:ext cx="1481647" cy="1494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52">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52">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52">
                                            <p:txEl>
                                              <p:pRg st="0" end="0"/>
                                            </p:txEl>
                                          </p:spTgt>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0EE4BFA-759D-4C11-903F-CB24878374F6}"/>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AB = 3cm, AC = 5cm và PQ = 6cm. </a:t>
              </a:r>
            </a:p>
            <a:p>
              <a:pPr algn="ctr"/>
              <a:r>
                <a:rPr lang="vi-VN" sz="3600" b="1">
                  <a:latin typeface="+mj-lt"/>
                </a:rPr>
                <a:t>Độ dài cạnh PR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25cm</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2cm</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4cm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54ECFAF-26DB-4C24-8831-DD5E2E04F737}"/>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4740"/>
            <a:chOff x="900309" y="1515979"/>
            <a:chExt cx="10407425" cy="1921479"/>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821960"/>
            </a:xfrm>
            <a:prstGeom prst="rect">
              <a:avLst/>
            </a:prstGeom>
            <a:ln w="28575">
              <a:noFill/>
            </a:ln>
          </p:spPr>
          <p:txBody>
            <a:bodyPr wrap="square">
              <a:spAutoFit/>
            </a:bodyPr>
            <a:lstStyle/>
            <a:p>
              <a:pPr algn="ctr"/>
              <a:r>
                <a:rPr lang="vi-VN" sz="3200" b="1">
                  <a:latin typeface="+mj-lt"/>
                </a:rPr>
                <a:t>Đường tròn O</a:t>
              </a:r>
              <a:r>
                <a:rPr lang="vi-VN" sz="3200" b="1" baseline="-25000">
                  <a:latin typeface="+mj-lt"/>
                </a:rPr>
                <a:t>1</a:t>
              </a:r>
              <a:r>
                <a:rPr lang="vi-VN" sz="3200" b="1">
                  <a:latin typeface="+mj-lt"/>
                </a:rPr>
                <a:t> có bán kính là r</a:t>
              </a:r>
              <a:r>
                <a:rPr lang="vi-VN" sz="3200" b="1" baseline="-25000">
                  <a:latin typeface="+mj-lt"/>
                </a:rPr>
                <a:t>1</a:t>
              </a:r>
              <a:r>
                <a:rPr lang="vi-VN" sz="3200" b="1">
                  <a:latin typeface="+mj-lt"/>
                </a:rPr>
                <a:t> và đường tròn O</a:t>
              </a:r>
              <a:r>
                <a:rPr lang="vi-VN" sz="3200" b="1" baseline="-25000">
                  <a:latin typeface="+mj-lt"/>
                </a:rPr>
                <a:t>2</a:t>
              </a:r>
              <a:r>
                <a:rPr lang="vi-VN" sz="3200" b="1">
                  <a:latin typeface="+mj-lt"/>
                </a:rPr>
                <a:t> có bán kính là r</a:t>
              </a:r>
              <a:r>
                <a:rPr lang="vi-VN" sz="3200" b="1" baseline="-25000">
                  <a:latin typeface="+mj-lt"/>
                </a:rPr>
                <a:t>2</a:t>
              </a:r>
              <a:r>
                <a:rPr lang="vi-VN" sz="3200" b="1">
                  <a:latin typeface="+mj-lt"/>
                </a:rPr>
                <a:t>. Biết rằng diện tích của đường tròn O</a:t>
              </a:r>
              <a:r>
                <a:rPr lang="vi-VN" sz="3200" b="1" baseline="-25000">
                  <a:latin typeface="+mj-lt"/>
                </a:rPr>
                <a:t>2</a:t>
              </a:r>
              <a:r>
                <a:rPr lang="vi-VN" sz="3200" b="1">
                  <a:latin typeface="+mj-lt"/>
                </a:rPr>
                <a:t> gấp ba lần diện tích của đường tròn O</a:t>
              </a:r>
              <a:r>
                <a:rPr lang="vi-VN" sz="3200" b="1" baseline="-25000">
                  <a:latin typeface="+mj-lt"/>
                </a:rPr>
                <a:t>1</a:t>
              </a:r>
              <a:r>
                <a:rPr lang="vi-VN" sz="3200" b="1">
                  <a:latin typeface="+mj-lt"/>
                </a:rPr>
                <a:t>. </a:t>
              </a:r>
            </a:p>
            <a:p>
              <a:pPr algn="ctr"/>
              <a:r>
                <a:rPr lang="vi-VN" sz="3200" b="1">
                  <a:latin typeface="+mj-lt"/>
                </a:rPr>
                <a:t>Tỉ số bán kính giữa hai đường tròn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841128"/>
              </a:xfrm>
              <a:prstGeom prst="rect">
                <a:avLst/>
              </a:prstGeom>
              <a:blipFill>
                <a:blip r:embed="rId3"/>
                <a:stretch>
                  <a:fillRect l="-10428" t="-7246" b="-2898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1/</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905322"/>
                <a:ext cx="4851400" cy="841128"/>
              </a:xfrm>
              <a:prstGeom prst="rect">
                <a:avLst/>
              </a:prstGeom>
              <a:blipFill>
                <a:blip r:embed="rId4"/>
                <a:stretch>
                  <a:fillRect l="-4899" t="-7246" b="-28986"/>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3</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C7D283C-C5F4-43AA-B4B5-9690C36408CF}"/>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6"/>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tỉ số diện tích giữa hai tam giác này là 4/9. </a:t>
              </a:r>
            </a:p>
            <a:p>
              <a:pPr algn="ctr"/>
              <a:r>
                <a:rPr lang="vi-VN" sz="3600" b="1">
                  <a:latin typeface="+mj-lt"/>
                </a:rPr>
                <a:t>Nếu cạnh PQ = 12cm, cạnh AB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16cm</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𝟔</m:t>
                    </m:r>
                    <m:r>
                      <a:rPr lang="vi-VN" sz="4267" b="1" i="1" smtClean="0">
                        <a:latin typeface="Cambria Math" panose="02040503050406030204" pitchFamily="18" charset="0"/>
                        <a:cs typeface="Times New Roman" panose="02020603050405020304" pitchFamily="18" charset="0"/>
                      </a:rPr>
                      <m:t>𝒄𝒎</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748988"/>
              </a:xfrm>
              <a:prstGeom prst="rect">
                <a:avLst/>
              </a:prstGeom>
              <a:blipFill>
                <a:blip r:embed="rId3"/>
                <a:stretch>
                  <a:fillRect l="-10428" t="-16260" b="-36585"/>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8cm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9cm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2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9883A-C9A5-4273-B9D8-1885086B3BF1}"/>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9E45CB-78D9-4B16-A429-4B59C1476A63}"/>
              </a:ext>
            </a:extLst>
          </p:cNvPr>
          <p:cNvSpPr/>
          <p:nvPr/>
        </p:nvSpPr>
        <p:spPr>
          <a:xfrm>
            <a:off x="1500554" y="1422011"/>
            <a:ext cx="8962291" cy="3046988"/>
          </a:xfrm>
          <a:prstGeom prst="rect">
            <a:avLst/>
          </a:prstGeom>
        </p:spPr>
        <p:txBody>
          <a:bodyPr wrap="square">
            <a:spAutoFit/>
          </a:bodyPr>
          <a:lstStyle/>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vi-VN" sz="3200" b="1">
                <a:latin typeface="Times New Roman" panose="02020603050405020304" pitchFamily="18" charset="0"/>
                <a:ea typeface="Times New Roman" panose="02020603050405020304" pitchFamily="18" charset="0"/>
                <a:cs typeface="Times New Roman" panose="02020603050405020304" pitchFamily="18" charset="0"/>
              </a:rPr>
              <a:t>Mỗi nhóm về nhà làm mô hình hoặc lấy mẫu vật về hình đồng dạng trong thực tế.</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a:latin typeface="Times New Roman" panose="02020603050405020304" pitchFamily="18" charset="0"/>
                <a:ea typeface="Times New Roman" panose="02020603050405020304" pitchFamily="18" charset="0"/>
                <a:cs typeface="Times New Roman" panose="02020603050405020304" pitchFamily="18" charset="0"/>
              </a:rPr>
              <a:t>10</a:t>
            </a:r>
            <a:r>
              <a:rPr lang="pt-BR" sz="3200" b="1">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Hình đồng dạng trong thực tiễn</a:t>
            </a:r>
            <a:r>
              <a:rPr lang="pt-BR" sz="3200" b="1">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02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39555A90-AACD-4AF3-9D93-FFE8AF6ABA92}"/>
              </a:ext>
            </a:extLst>
          </p:cNvPr>
          <p:cNvCxnSpPr>
            <a:cxnSpLocks/>
            <a:stCxn id="14" idx="6"/>
            <a:endCxn id="7" idx="2"/>
          </p:cNvCxnSpPr>
          <p:nvPr/>
        </p:nvCxnSpPr>
        <p:spPr>
          <a:xfrm flipH="1" flipV="1">
            <a:off x="5" y="5429106"/>
            <a:ext cx="8847644" cy="80623"/>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8943629" y="3883503"/>
            <a:ext cx="2939303" cy="1956735"/>
          </a:xfrm>
          <a:prstGeom prst="rect">
            <a:avLst/>
          </a:prstGeom>
        </p:spPr>
      </p:pic>
      <p:pic>
        <p:nvPicPr>
          <p:cNvPr id="6" name="Picture 5"/>
          <p:cNvPicPr>
            <a:picLocks noChangeAspect="1"/>
          </p:cNvPicPr>
          <p:nvPr/>
        </p:nvPicPr>
        <p:blipFill>
          <a:blip r:embed="rId3"/>
          <a:stretch>
            <a:fillRect/>
          </a:stretch>
        </p:blipFill>
        <p:spPr>
          <a:xfrm rot="695342">
            <a:off x="6246935" y="4335114"/>
            <a:ext cx="2064253" cy="1375540"/>
          </a:xfrm>
          <a:prstGeom prst="rect">
            <a:avLst/>
          </a:prstGeom>
        </p:spPr>
      </p:pic>
      <p:sp>
        <p:nvSpPr>
          <p:cNvPr id="7" name="Flowchart: Connector 6"/>
          <p:cNvSpPr/>
          <p:nvPr/>
        </p:nvSpPr>
        <p:spPr>
          <a:xfrm>
            <a:off x="5" y="536989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8" name="Flowchart: Connector 7"/>
          <p:cNvSpPr/>
          <p:nvPr/>
        </p:nvSpPr>
        <p:spPr>
          <a:xfrm>
            <a:off x="6362414" y="408903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p:cNvSpPr/>
          <p:nvPr/>
        </p:nvSpPr>
        <p:spPr>
          <a:xfrm>
            <a:off x="8346887" y="451106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p:cNvSpPr/>
          <p:nvPr/>
        </p:nvSpPr>
        <p:spPr>
          <a:xfrm>
            <a:off x="6097765" y="541637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p:cNvSpPr/>
          <p:nvPr/>
        </p:nvSpPr>
        <p:spPr>
          <a:xfrm>
            <a:off x="9137818" y="357493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p:cNvSpPr/>
          <p:nvPr/>
        </p:nvSpPr>
        <p:spPr>
          <a:xfrm>
            <a:off x="11974085" y="414561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p:cNvSpPr/>
          <p:nvPr/>
        </p:nvSpPr>
        <p:spPr>
          <a:xfrm>
            <a:off x="8103649" y="5842503"/>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p:cNvSpPr/>
          <p:nvPr/>
        </p:nvSpPr>
        <p:spPr>
          <a:xfrm>
            <a:off x="8758003" y="545052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p:cNvSpPr/>
          <p:nvPr/>
        </p:nvSpPr>
        <p:spPr>
          <a:xfrm>
            <a:off x="11588997" y="6031012"/>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24" name="Straight Connector 23"/>
          <p:cNvCxnSpPr>
            <a:cxnSpLocks/>
          </p:cNvCxnSpPr>
          <p:nvPr/>
        </p:nvCxnSpPr>
        <p:spPr>
          <a:xfrm flipH="1">
            <a:off x="57417" y="3619207"/>
            <a:ext cx="9100299" cy="181201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cxnSpLocks/>
          </p:cNvCxnSpPr>
          <p:nvPr/>
        </p:nvCxnSpPr>
        <p:spPr>
          <a:xfrm flipH="1" flipV="1">
            <a:off x="37515" y="5418912"/>
            <a:ext cx="11630744" cy="677088"/>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cxnSpLocks/>
            <a:endCxn id="7" idx="2"/>
          </p:cNvCxnSpPr>
          <p:nvPr/>
        </p:nvCxnSpPr>
        <p:spPr>
          <a:xfrm flipH="1">
            <a:off x="1" y="4210497"/>
            <a:ext cx="12007704" cy="1218609"/>
          </a:xfrm>
          <a:prstGeom prst="line">
            <a:avLst/>
          </a:prstGeom>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2455" y="5519980"/>
            <a:ext cx="324128" cy="307777"/>
          </a:xfrm>
          <a:prstGeom prst="rect">
            <a:avLst/>
          </a:prstGeom>
          <a:noFill/>
        </p:spPr>
        <p:txBody>
          <a:bodyPr wrap="none" rtlCol="0">
            <a:spAutoFit/>
          </a:bodyPr>
          <a:lstStyle/>
          <a:p>
            <a:r>
              <a:rPr lang="vi-VN" sz="1400" dirty="0"/>
              <a:t>O</a:t>
            </a:r>
          </a:p>
        </p:txBody>
      </p:sp>
      <p:sp>
        <p:nvSpPr>
          <p:cNvPr id="41" name="TextBox 40"/>
          <p:cNvSpPr txBox="1"/>
          <p:nvPr/>
        </p:nvSpPr>
        <p:spPr>
          <a:xfrm>
            <a:off x="6148784" y="3701734"/>
            <a:ext cx="304892" cy="307777"/>
          </a:xfrm>
          <a:prstGeom prst="rect">
            <a:avLst/>
          </a:prstGeom>
          <a:noFill/>
        </p:spPr>
        <p:txBody>
          <a:bodyPr wrap="none" rtlCol="0">
            <a:spAutoFit/>
          </a:bodyPr>
          <a:lstStyle/>
          <a:p>
            <a:r>
              <a:rPr lang="vi-VN" sz="1400" dirty="0"/>
              <a:t>A</a:t>
            </a:r>
          </a:p>
        </p:txBody>
      </p:sp>
      <p:sp>
        <p:nvSpPr>
          <p:cNvPr id="42" name="TextBox 41"/>
          <p:cNvSpPr txBox="1"/>
          <p:nvPr/>
        </p:nvSpPr>
        <p:spPr>
          <a:xfrm>
            <a:off x="8143481" y="4182261"/>
            <a:ext cx="338555" cy="307777"/>
          </a:xfrm>
          <a:prstGeom prst="rect">
            <a:avLst/>
          </a:prstGeom>
          <a:noFill/>
        </p:spPr>
        <p:txBody>
          <a:bodyPr wrap="square" rtlCol="0">
            <a:spAutoFit/>
          </a:bodyPr>
          <a:lstStyle/>
          <a:p>
            <a:r>
              <a:rPr lang="vi-VN" sz="1400" dirty="0"/>
              <a:t>B</a:t>
            </a:r>
          </a:p>
        </p:txBody>
      </p:sp>
      <p:sp>
        <p:nvSpPr>
          <p:cNvPr id="43" name="TextBox 42"/>
          <p:cNvSpPr txBox="1"/>
          <p:nvPr/>
        </p:nvSpPr>
        <p:spPr>
          <a:xfrm>
            <a:off x="7927956" y="5969793"/>
            <a:ext cx="314510" cy="307777"/>
          </a:xfrm>
          <a:prstGeom prst="rect">
            <a:avLst/>
          </a:prstGeom>
          <a:noFill/>
        </p:spPr>
        <p:txBody>
          <a:bodyPr wrap="none" rtlCol="0">
            <a:spAutoFit/>
          </a:bodyPr>
          <a:lstStyle/>
          <a:p>
            <a:r>
              <a:rPr lang="vi-VN" sz="1400" dirty="0"/>
              <a:t>C</a:t>
            </a:r>
          </a:p>
        </p:txBody>
      </p:sp>
      <p:sp>
        <p:nvSpPr>
          <p:cNvPr id="45" name="TextBox 44"/>
          <p:cNvSpPr txBox="1"/>
          <p:nvPr/>
        </p:nvSpPr>
        <p:spPr>
          <a:xfrm>
            <a:off x="5733559" y="5116441"/>
            <a:ext cx="314510" cy="307777"/>
          </a:xfrm>
          <a:prstGeom prst="rect">
            <a:avLst/>
          </a:prstGeom>
          <a:noFill/>
        </p:spPr>
        <p:txBody>
          <a:bodyPr wrap="none" rtlCol="0">
            <a:spAutoFit/>
          </a:bodyPr>
          <a:lstStyle/>
          <a:p>
            <a:r>
              <a:rPr lang="vi-VN" sz="1400" dirty="0"/>
              <a:t>D</a:t>
            </a:r>
          </a:p>
        </p:txBody>
      </p:sp>
      <p:sp>
        <p:nvSpPr>
          <p:cNvPr id="46" name="TextBox 45"/>
          <p:cNvSpPr txBox="1"/>
          <p:nvPr/>
        </p:nvSpPr>
        <p:spPr>
          <a:xfrm>
            <a:off x="9083704" y="3153312"/>
            <a:ext cx="344966" cy="307777"/>
          </a:xfrm>
          <a:prstGeom prst="rect">
            <a:avLst/>
          </a:prstGeom>
          <a:noFill/>
        </p:spPr>
        <p:txBody>
          <a:bodyPr wrap="none" rtlCol="0">
            <a:spAutoFit/>
          </a:bodyPr>
          <a:lstStyle/>
          <a:p>
            <a:r>
              <a:rPr lang="vi-VN" sz="1400" dirty="0"/>
              <a:t>A’</a:t>
            </a:r>
          </a:p>
        </p:txBody>
      </p:sp>
      <p:sp>
        <p:nvSpPr>
          <p:cNvPr id="47" name="TextBox 46"/>
          <p:cNvSpPr txBox="1"/>
          <p:nvPr/>
        </p:nvSpPr>
        <p:spPr>
          <a:xfrm>
            <a:off x="11811235" y="3824236"/>
            <a:ext cx="344966" cy="307777"/>
          </a:xfrm>
          <a:prstGeom prst="rect">
            <a:avLst/>
          </a:prstGeom>
          <a:noFill/>
        </p:spPr>
        <p:txBody>
          <a:bodyPr wrap="none" rtlCol="0">
            <a:spAutoFit/>
          </a:bodyPr>
          <a:lstStyle/>
          <a:p>
            <a:r>
              <a:rPr lang="vi-VN" sz="1400" dirty="0"/>
              <a:t>B’</a:t>
            </a:r>
          </a:p>
        </p:txBody>
      </p:sp>
      <p:sp>
        <p:nvSpPr>
          <p:cNvPr id="48" name="TextBox 47"/>
          <p:cNvSpPr txBox="1"/>
          <p:nvPr/>
        </p:nvSpPr>
        <p:spPr>
          <a:xfrm>
            <a:off x="11647927" y="5826096"/>
            <a:ext cx="354584" cy="307777"/>
          </a:xfrm>
          <a:prstGeom prst="rect">
            <a:avLst/>
          </a:prstGeom>
          <a:noFill/>
        </p:spPr>
        <p:txBody>
          <a:bodyPr wrap="none" rtlCol="0">
            <a:spAutoFit/>
          </a:bodyPr>
          <a:lstStyle/>
          <a:p>
            <a:r>
              <a:rPr lang="vi-VN" sz="1400" dirty="0"/>
              <a:t>C’</a:t>
            </a:r>
          </a:p>
        </p:txBody>
      </p:sp>
      <p:sp>
        <p:nvSpPr>
          <p:cNvPr id="49" name="TextBox 48"/>
          <p:cNvSpPr txBox="1"/>
          <p:nvPr/>
        </p:nvSpPr>
        <p:spPr>
          <a:xfrm>
            <a:off x="8508932" y="5156424"/>
            <a:ext cx="354584" cy="307777"/>
          </a:xfrm>
          <a:prstGeom prst="rect">
            <a:avLst/>
          </a:prstGeom>
          <a:noFill/>
        </p:spPr>
        <p:txBody>
          <a:bodyPr wrap="none" rtlCol="0">
            <a:spAutoFit/>
          </a:bodyPr>
          <a:lstStyle/>
          <a:p>
            <a:r>
              <a:rPr lang="vi-VN" sz="1400" dirty="0"/>
              <a:t>D’</a:t>
            </a:r>
          </a:p>
        </p:txBody>
      </p:sp>
      <p:sp>
        <p:nvSpPr>
          <p:cNvPr id="50" name="TextBox 49"/>
          <p:cNvSpPr txBox="1"/>
          <p:nvPr/>
        </p:nvSpPr>
        <p:spPr>
          <a:xfrm>
            <a:off x="7162345" y="4119528"/>
            <a:ext cx="572593" cy="307777"/>
          </a:xfrm>
          <a:prstGeom prst="rect">
            <a:avLst/>
          </a:prstGeom>
          <a:noFill/>
        </p:spPr>
        <p:txBody>
          <a:bodyPr wrap="none" rtlCol="0">
            <a:spAutoFit/>
          </a:bodyPr>
          <a:lstStyle/>
          <a:p>
            <a:r>
              <a:rPr lang="vi-VN" sz="1400" dirty="0"/>
              <a:t>2 cm</a:t>
            </a:r>
          </a:p>
        </p:txBody>
      </p:sp>
      <p:sp>
        <p:nvSpPr>
          <p:cNvPr id="51" name="TextBox 50"/>
          <p:cNvSpPr txBox="1"/>
          <p:nvPr/>
        </p:nvSpPr>
        <p:spPr>
          <a:xfrm>
            <a:off x="10257886" y="3633052"/>
            <a:ext cx="572593" cy="307777"/>
          </a:xfrm>
          <a:prstGeom prst="rect">
            <a:avLst/>
          </a:prstGeom>
          <a:noFill/>
        </p:spPr>
        <p:txBody>
          <a:bodyPr wrap="none" rtlCol="0">
            <a:spAutoFit/>
          </a:bodyPr>
          <a:lstStyle/>
          <a:p>
            <a:r>
              <a:rPr lang="vi-VN" sz="1400" dirty="0"/>
              <a:t>8 cm</a:t>
            </a:r>
          </a:p>
        </p:txBody>
      </p:sp>
      <p:sp>
        <p:nvSpPr>
          <p:cNvPr id="52" name="TextBox 51"/>
          <p:cNvSpPr txBox="1"/>
          <p:nvPr/>
        </p:nvSpPr>
        <p:spPr>
          <a:xfrm>
            <a:off x="5485825" y="4484509"/>
            <a:ext cx="821059" cy="307777"/>
          </a:xfrm>
          <a:prstGeom prst="rect">
            <a:avLst/>
          </a:prstGeom>
          <a:noFill/>
        </p:spPr>
        <p:txBody>
          <a:bodyPr wrap="none" rtlCol="0">
            <a:spAutoFit/>
          </a:bodyPr>
          <a:lstStyle/>
          <a:p>
            <a:r>
              <a:rPr lang="vi-VN" sz="1400" dirty="0"/>
              <a:t>1,25 cm</a:t>
            </a:r>
          </a:p>
        </p:txBody>
      </p:sp>
      <p:sp>
        <p:nvSpPr>
          <p:cNvPr id="53" name="TextBox 52"/>
          <p:cNvSpPr txBox="1"/>
          <p:nvPr/>
        </p:nvSpPr>
        <p:spPr>
          <a:xfrm>
            <a:off x="8410770" y="4615358"/>
            <a:ext cx="572593" cy="307777"/>
          </a:xfrm>
          <a:prstGeom prst="rect">
            <a:avLst/>
          </a:prstGeom>
          <a:noFill/>
        </p:spPr>
        <p:txBody>
          <a:bodyPr wrap="none" rtlCol="0">
            <a:spAutoFit/>
          </a:bodyPr>
          <a:lstStyle/>
          <a:p>
            <a:r>
              <a:rPr lang="vi-VN" sz="1400" dirty="0"/>
              <a:t>5 cm</a:t>
            </a:r>
          </a:p>
        </p:txBody>
      </p:sp>
      <p:sp>
        <p:nvSpPr>
          <p:cNvPr id="54" name="Rectangle 53"/>
          <p:cNvSpPr/>
          <p:nvPr/>
        </p:nvSpPr>
        <p:spPr>
          <a:xfrm>
            <a:off x="2456715" y="7857784"/>
            <a:ext cx="6792344" cy="2696507"/>
          </a:xfrm>
          <a:prstGeom prst="rect">
            <a:avLst/>
          </a:prstGeom>
        </p:spPr>
        <p:txBody>
          <a:bodyPr wrap="square">
            <a:spAutoFit/>
          </a:bodyPr>
          <a:lstStyle/>
          <a:p>
            <a:pPr algn="just">
              <a:lnSpc>
                <a:spcPct val="107000"/>
              </a:lnSpc>
              <a:spcAft>
                <a:spcPts val="800"/>
              </a:spcAft>
            </a:pPr>
            <a:r>
              <a:rPr lang="vi-VN" sz="3200" dirty="0">
                <a:solidFill>
                  <a:schemeClr val="dk2"/>
                </a:solidFill>
                <a:latin typeface="Roboto Mono Medium"/>
                <a:ea typeface="Roboto Mono Medium"/>
                <a:cs typeface="Roboto Mono Medium"/>
                <a:sym typeface="Roboto Mono Medium"/>
              </a:rPr>
              <a:t>Hai hình dưới đây có phải hai hình đồng dạng phối cảnh ? Nếu có hãy tìm tâm đồng dạng phối cảnh và tỉ số vị tự.</a:t>
            </a:r>
          </a:p>
        </p:txBody>
      </p:sp>
      <p:sp>
        <p:nvSpPr>
          <p:cNvPr id="2" name="Title 1"/>
          <p:cNvSpPr>
            <a:spLocks noGrp="1"/>
          </p:cNvSpPr>
          <p:nvPr>
            <p:ph type="title"/>
          </p:nvPr>
        </p:nvSpPr>
        <p:spPr>
          <a:xfrm rot="877333">
            <a:off x="8492125" y="487363"/>
            <a:ext cx="2866123" cy="1906960"/>
          </a:xfrm>
        </p:spPr>
        <p:txBody>
          <a:bodyPr/>
          <a:lstStyle/>
          <a:p>
            <a:r>
              <a:rPr lang="vi-VN" sz="4800" dirty="0"/>
              <a:t>Đố bạn ?</a:t>
            </a:r>
          </a:p>
        </p:txBody>
      </p:sp>
      <p:pic>
        <p:nvPicPr>
          <p:cNvPr id="32" name="Picture 31">
            <a:extLst>
              <a:ext uri="{FF2B5EF4-FFF2-40B4-BE49-F238E27FC236}">
                <a16:creationId xmlns:a16="http://schemas.microsoft.com/office/drawing/2014/main" id="{CA89EFFA-5604-4328-95BF-95D3FE94F86E}"/>
              </a:ext>
            </a:extLst>
          </p:cNvPr>
          <p:cNvPicPr>
            <a:picLocks noChangeAspect="1"/>
          </p:cNvPicPr>
          <p:nvPr/>
        </p:nvPicPr>
        <p:blipFill>
          <a:blip r:embed="rId4"/>
          <a:stretch>
            <a:fillRect/>
          </a:stretch>
        </p:blipFill>
        <p:spPr>
          <a:xfrm>
            <a:off x="0" y="2992775"/>
            <a:ext cx="1330861" cy="2055007"/>
          </a:xfrm>
          <a:prstGeom prst="rect">
            <a:avLst/>
          </a:prstGeom>
        </p:spPr>
      </p:pic>
      <p:grpSp>
        <p:nvGrpSpPr>
          <p:cNvPr id="15" name="Group 14">
            <a:extLst>
              <a:ext uri="{FF2B5EF4-FFF2-40B4-BE49-F238E27FC236}">
                <a16:creationId xmlns:a16="http://schemas.microsoft.com/office/drawing/2014/main" id="{22541F15-6ECA-440E-BDA1-03B037D1C36B}"/>
              </a:ext>
            </a:extLst>
          </p:cNvPr>
          <p:cNvGrpSpPr/>
          <p:nvPr/>
        </p:nvGrpSpPr>
        <p:grpSpPr>
          <a:xfrm>
            <a:off x="267066" y="200167"/>
            <a:ext cx="7539457" cy="2984029"/>
            <a:chOff x="200297" y="150125"/>
            <a:chExt cx="5654593" cy="2173975"/>
          </a:xfrm>
        </p:grpSpPr>
        <p:sp>
          <p:nvSpPr>
            <p:cNvPr id="3" name="Thought Bubble: Cloud 2">
              <a:extLst>
                <a:ext uri="{FF2B5EF4-FFF2-40B4-BE49-F238E27FC236}">
                  <a16:creationId xmlns:a16="http://schemas.microsoft.com/office/drawing/2014/main" id="{DF12DA47-DABC-4728-A613-039950A54B9F}"/>
                </a:ext>
              </a:extLst>
            </p:cNvPr>
            <p:cNvSpPr/>
            <p:nvPr/>
          </p:nvSpPr>
          <p:spPr>
            <a:xfrm>
              <a:off x="200297" y="150125"/>
              <a:ext cx="5654593" cy="217397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tx1"/>
                </a:solidFill>
              </a:endParaRPr>
            </a:p>
          </p:txBody>
        </p:sp>
        <p:sp>
          <p:nvSpPr>
            <p:cNvPr id="4" name="Rectangle 3">
              <a:extLst>
                <a:ext uri="{FF2B5EF4-FFF2-40B4-BE49-F238E27FC236}">
                  <a16:creationId xmlns:a16="http://schemas.microsoft.com/office/drawing/2014/main" id="{E9308F7D-7ECA-421F-B153-89DD9F1223AE}"/>
                </a:ext>
              </a:extLst>
            </p:cNvPr>
            <p:cNvSpPr/>
            <p:nvPr/>
          </p:nvSpPr>
          <p:spPr>
            <a:xfrm>
              <a:off x="837686" y="494039"/>
              <a:ext cx="4211985" cy="1322797"/>
            </a:xfrm>
            <a:prstGeom prst="rect">
              <a:avLst/>
            </a:prstGeom>
          </p:spPr>
          <p:txBody>
            <a:bodyPr wrap="square">
              <a:spAutoFit/>
            </a:bodyPr>
            <a:lstStyle/>
            <a:p>
              <a:pPr algn="ctr"/>
              <a:r>
                <a:rPr lang="vi-VN" sz="3733">
                  <a:solidFill>
                    <a:schemeClr val="tx1"/>
                  </a:solidFill>
                </a:rPr>
                <a:t>Hai hình khác nhau về kích thước gợi lên hình có những mối liên hệ gì?</a:t>
              </a:r>
            </a:p>
          </p:txBody>
        </p:sp>
      </p:grpSp>
    </p:spTree>
    <p:extLst>
      <p:ext uri="{BB962C8B-B14F-4D97-AF65-F5344CB8AC3E}">
        <p14:creationId xmlns:p14="http://schemas.microsoft.com/office/powerpoint/2010/main" val="40726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131670"/>
            <a:ext cx="5100577" cy="2679005"/>
          </a:xfrm>
          <a:prstGeom prst="rect">
            <a:avLst/>
          </a:prstGeom>
        </p:spPr>
        <p:txBody>
          <a:bodyPr spcFirstLastPara="1" wrap="square" lIns="121900" tIns="121900" rIns="121900" bIns="121900" anchor="t" anchorCtr="0">
            <a:noAutofit/>
          </a:bodyPr>
          <a:lstStyle/>
          <a:p>
            <a:r>
              <a:rPr lang="vi-VN"/>
              <a:t>I.</a:t>
            </a:r>
            <a:br>
              <a:rPr lang="vi-VN"/>
            </a:br>
            <a:r>
              <a:rPr lang="vi-VN"/>
              <a:t>Hình </a:t>
            </a:r>
            <a:r>
              <a:rPr lang="vi-VN" dirty="0"/>
              <a:t>đồng dạng phối cảnh </a:t>
            </a:r>
            <a:br>
              <a:rPr lang="vi-VN" dirty="0"/>
            </a:br>
            <a:r>
              <a:rPr lang="vi-VN" dirty="0"/>
              <a:t>(hình vị tự)</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dirty="0"/>
              <a:t>02</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4C2FA-6B7A-4532-98F8-40A35223F165}"/>
              </a:ext>
            </a:extLst>
          </p:cNvPr>
          <p:cNvSpPr/>
          <p:nvPr/>
        </p:nvSpPr>
        <p:spPr>
          <a:xfrm>
            <a:off x="355621" y="922849"/>
            <a:ext cx="7440843" cy="2390141"/>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Cho tam giác OAB vuông tại O, OA=3cm, OB=4cm. Trên tia OA, OB lần lượt lấy 2 điểm C, D sao cho OC=7,5cm; OD = 10 cm.</a:t>
            </a:r>
          </a:p>
        </p:txBody>
      </p:sp>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84308" y="274040"/>
            <a:ext cx="4182582" cy="5381790"/>
            <a:chOff x="5958250" y="505327"/>
            <a:chExt cx="3136937" cy="403634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89"/>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89"/>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89"/>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89"/>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1"/>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62673" y="4041580"/>
              <a:ext cx="1293222" cy="500089"/>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89"/>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89"/>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29"/>
              <a:ext cx="1293222" cy="500090"/>
            </a:xfrm>
            <a:prstGeom prst="rect">
              <a:avLst/>
            </a:prstGeom>
            <a:noFill/>
          </p:spPr>
          <p:txBody>
            <a:bodyPr wrap="square" rtlCol="0">
              <a:spAutoFit/>
            </a:bodyPr>
            <a:lstStyle/>
            <a:p>
              <a:r>
                <a:rPr lang="vi-VN" sz="3733">
                  <a:latin typeface="+mj-lt"/>
                </a:rPr>
                <a:t>10cm</a:t>
              </a:r>
            </a:p>
          </p:txBody>
        </p:sp>
      </p:grpSp>
      <p:sp>
        <p:nvSpPr>
          <p:cNvPr id="18" name="Rectangle 17">
            <a:extLst>
              <a:ext uri="{FF2B5EF4-FFF2-40B4-BE49-F238E27FC236}">
                <a16:creationId xmlns:a16="http://schemas.microsoft.com/office/drawing/2014/main" id="{4FC1FCF2-86DA-4A06-A054-F6D7F45F95B5}"/>
              </a:ext>
            </a:extLst>
          </p:cNvPr>
          <p:cNvSpPr/>
          <p:nvPr/>
        </p:nvSpPr>
        <p:spPr>
          <a:xfrm>
            <a:off x="451873" y="3265000"/>
            <a:ext cx="7440843" cy="1241237"/>
          </a:xfrm>
          <a:prstGeom prst="rect">
            <a:avLst/>
          </a:prstGeom>
        </p:spPr>
        <p:txBody>
          <a:bodyPr wrap="square">
            <a:spAutoFit/>
          </a:bodyPr>
          <a:lstStyle/>
          <a:p>
            <a:pPr marL="685803" indent="-685803" algn="just">
              <a:buAutoNum type="alphaLcParenR"/>
            </a:pPr>
            <a:r>
              <a:rPr lang="vi-VN" sz="3733">
                <a:latin typeface="Times New Roman" panose="02020603050405020304" pitchFamily="18" charset="0"/>
                <a:ea typeface="Calibri" panose="020F0502020204030204" pitchFamily="34" charset="0"/>
              </a:rPr>
              <a:t>AB có song song với CD không? </a:t>
            </a:r>
          </a:p>
          <a:p>
            <a:pPr algn="just"/>
            <a:r>
              <a:rPr lang="vi-VN" sz="3733">
                <a:latin typeface="Times New Roman" panose="02020603050405020304" pitchFamily="18" charset="0"/>
                <a:ea typeface="Calibri" panose="020F0502020204030204" pitchFamily="34" charset="0"/>
              </a:rPr>
              <a:t>Nếu có hãy chứng minh.</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487B395-CEFB-495B-A432-2ED4D132FEFF}"/>
                  </a:ext>
                </a:extLst>
              </p:cNvPr>
              <p:cNvSpPr/>
              <p:nvPr/>
            </p:nvSpPr>
            <p:spPr>
              <a:xfrm>
                <a:off x="451873" y="4403989"/>
                <a:ext cx="7440843" cy="1010598"/>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Tìm tỉ số của </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oMath>
                </a14:m>
                <a:r>
                  <a:rPr lang="vi-VN" sz="3733">
                    <a:latin typeface="Times New Roman" panose="02020603050405020304" pitchFamily="18" charset="0"/>
                    <a:ea typeface="Calibri" panose="020F0502020204030204" pitchFamily="34" charset="0"/>
                  </a:rPr>
                  <a:t> ?</a:t>
                </a:r>
              </a:p>
            </p:txBody>
          </p:sp>
        </mc:Choice>
        <mc:Fallback xmlns="">
          <p:sp>
            <p:nvSpPr>
              <p:cNvPr id="19" name="Rectangle 18">
                <a:extLst>
                  <a:ext uri="{FF2B5EF4-FFF2-40B4-BE49-F238E27FC236}">
                    <a16:creationId xmlns:a16="http://schemas.microsoft.com/office/drawing/2014/main" id="{8487B395-CEFB-495B-A432-2ED4D132FEFF}"/>
                  </a:ext>
                </a:extLst>
              </p:cNvPr>
              <p:cNvSpPr>
                <a:spLocks noRot="1" noChangeAspect="1" noMove="1" noResize="1" noEditPoints="1" noAdjustHandles="1" noChangeArrowheads="1" noChangeShapeType="1" noTextEdit="1"/>
              </p:cNvSpPr>
              <p:nvPr/>
            </p:nvSpPr>
            <p:spPr>
              <a:xfrm>
                <a:off x="451873" y="4403989"/>
                <a:ext cx="7440843" cy="1010598"/>
              </a:xfrm>
              <a:prstGeom prst="rect">
                <a:avLst/>
              </a:prstGeom>
              <a:blipFill>
                <a:blip r:embed="rId7"/>
                <a:stretch>
                  <a:fillRect l="-2621" b="-9639"/>
                </a:stretch>
              </a:blipFill>
            </p:spPr>
            <p:txBody>
              <a:bodyPr/>
              <a:lstStyle/>
              <a:p>
                <a:r>
                  <a:rPr lang="vi-VN">
                    <a:noFill/>
                  </a:rPr>
                  <a:t> </a:t>
                </a:r>
              </a:p>
            </p:txBody>
          </p:sp>
        </mc:Fallback>
      </mc:AlternateContent>
    </p:spTree>
    <p:extLst>
      <p:ext uri="{BB962C8B-B14F-4D97-AF65-F5344CB8AC3E}">
        <p14:creationId xmlns:p14="http://schemas.microsoft.com/office/powerpoint/2010/main" val="8347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anim calcmode="lin" valueType="num">
                                      <p:cBhvr>
                                        <p:cTn id="18" dur="750" fill="hold"/>
                                        <p:tgtEl>
                                          <p:spTgt spid="18"/>
                                        </p:tgtEl>
                                        <p:attrNameLst>
                                          <p:attrName>ppt_x</p:attrName>
                                        </p:attrNameLst>
                                      </p:cBhvr>
                                      <p:tavLst>
                                        <p:tav tm="0">
                                          <p:val>
                                            <p:strVal val="#ppt_x"/>
                                          </p:val>
                                        </p:tav>
                                        <p:tav tm="100000">
                                          <p:val>
                                            <p:strVal val="#ppt_x"/>
                                          </p:val>
                                        </p:tav>
                                      </p:tavLst>
                                    </p:anim>
                                    <p:anim calcmode="lin" valueType="num">
                                      <p:cBhvr>
                                        <p:cTn id="19" dur="75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anim calcmode="lin" valueType="num">
                                      <p:cBhvr>
                                        <p:cTn id="23" dur="750" fill="hold"/>
                                        <p:tgtEl>
                                          <p:spTgt spid="19"/>
                                        </p:tgtEl>
                                        <p:attrNameLst>
                                          <p:attrName>ppt_x</p:attrName>
                                        </p:attrNameLst>
                                      </p:cBhvr>
                                      <p:tavLst>
                                        <p:tav tm="0">
                                          <p:val>
                                            <p:strVal val="#ppt_x"/>
                                          </p:val>
                                        </p:tav>
                                        <p:tav tm="100000">
                                          <p:val>
                                            <p:strVal val="#ppt_x"/>
                                          </p:val>
                                        </p:tav>
                                      </p:tavLst>
                                    </p:anim>
                                    <p:anim calcmode="lin" valueType="num">
                                      <p:cBhvr>
                                        <p:cTn id="2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69446" y="274036"/>
            <a:ext cx="4182582" cy="5261868"/>
            <a:chOff x="5958250" y="505327"/>
            <a:chExt cx="3136937" cy="394640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90"/>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90"/>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90"/>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90"/>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3"/>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77663" y="3951639"/>
              <a:ext cx="1293222" cy="500090"/>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90"/>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90"/>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30"/>
              <a:ext cx="1293222" cy="500090"/>
            </a:xfrm>
            <a:prstGeom prst="rect">
              <a:avLst/>
            </a:prstGeom>
            <a:noFill/>
          </p:spPr>
          <p:txBody>
            <a:bodyPr wrap="square" rtlCol="0">
              <a:spAutoFit/>
            </a:bodyPr>
            <a:lstStyle/>
            <a:p>
              <a:r>
                <a:rPr lang="vi-VN" sz="3733">
                  <a:latin typeface="+mj-lt"/>
                </a:rPr>
                <a:t>10cm</a:t>
              </a:r>
            </a:p>
          </p:txBody>
        </p:sp>
      </p:grpSp>
      <p:sp>
        <p:nvSpPr>
          <p:cNvPr id="20" name="Rectangle 19">
            <a:extLst>
              <a:ext uri="{FF2B5EF4-FFF2-40B4-BE49-F238E27FC236}">
                <a16:creationId xmlns:a16="http://schemas.microsoft.com/office/drawing/2014/main" id="{B175643D-005A-4CB4-890D-7A8D501A1E6B}"/>
              </a:ext>
            </a:extLst>
          </p:cNvPr>
          <p:cNvSpPr/>
          <p:nvPr/>
        </p:nvSpPr>
        <p:spPr>
          <a:xfrm>
            <a:off x="3836759" y="377420"/>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1" name="Rectangle 20">
            <a:extLst>
              <a:ext uri="{FF2B5EF4-FFF2-40B4-BE49-F238E27FC236}">
                <a16:creationId xmlns:a16="http://schemas.microsoft.com/office/drawing/2014/main" id="{15C28216-F49D-4374-AB2C-194391632087}"/>
              </a:ext>
            </a:extLst>
          </p:cNvPr>
          <p:cNvSpPr/>
          <p:nvPr/>
        </p:nvSpPr>
        <p:spPr>
          <a:xfrm>
            <a:off x="355621" y="92285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a) Xét </a:t>
            </a:r>
            <a:r>
              <a:rPr lang="vi-VN" sz="3733">
                <a:latin typeface="Times New Roman" panose="02020603050405020304" pitchFamily="18" charset="0"/>
                <a:ea typeface="Calibri" panose="020F0502020204030204" pitchFamily="34" charset="0"/>
                <a:sym typeface="Symbol" panose="05050102010706020507" pitchFamily="18" charset="2"/>
              </a:rPr>
              <a:t>OAB và OCD có:</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9AF9E77-2441-4898-A95A-21FEEB525E20}"/>
                  </a:ext>
                </a:extLst>
              </p:cNvPr>
              <p:cNvSpPr/>
              <p:nvPr/>
            </p:nvSpPr>
            <p:spPr>
              <a:xfrm>
                <a:off x="548125" y="1388068"/>
                <a:ext cx="7440843" cy="2219454"/>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733" i="1">
                              <a:latin typeface="Cambria Math" panose="02040503050406030204" pitchFamily="18" charset="0"/>
                            </a:rPr>
                          </m:ctrlPr>
                        </m:dPr>
                        <m:e>
                          <m:eqArr>
                            <m:eqArrPr>
                              <m:ctrlPr>
                                <a:rPr lang="vi-VN" sz="3733" i="1">
                                  <a:latin typeface="Cambria Math" panose="02040503050406030204" pitchFamily="18" charset="0"/>
                                </a:rPr>
                              </m:ctrlPr>
                            </m:eqArrPr>
                            <m:e>
                              <m:acc>
                                <m:accPr>
                                  <m:chr m:val="̂"/>
                                  <m:ctrlPr>
                                    <a:rPr lang="vi-VN" sz="3733" i="1">
                                      <a:latin typeface="Cambria Math" panose="02040503050406030204" pitchFamily="18" charset="0"/>
                                    </a:rPr>
                                  </m:ctrlPr>
                                </m:accPr>
                                <m:e>
                                  <m:r>
                                    <a:rPr lang="vi-VN" sz="3733" i="1">
                                      <a:latin typeface="Cambria Math" panose="02040503050406030204" pitchFamily="18" charset="0"/>
                                    </a:rPr>
                                    <m:t>𝐵𝑂𝐷</m:t>
                                  </m:r>
                                </m:e>
                              </m:acc>
                              <m:r>
                                <a:rPr lang="vi-VN" sz="3733" i="1">
                                  <a:latin typeface="Cambria Math" panose="02040503050406030204" pitchFamily="18" charset="0"/>
                                </a:rPr>
                                <m:t> </m:t>
                              </m:r>
                              <m:r>
                                <a:rPr lang="vi-VN" sz="3733" i="1">
                                  <a:latin typeface="Cambria Math" panose="02040503050406030204" pitchFamily="18" charset="0"/>
                                </a:rPr>
                                <m:t>𝑙</m:t>
                              </m:r>
                              <m:r>
                                <a:rPr lang="vi-VN" sz="3733" i="1">
                                  <a:latin typeface="Cambria Math" panose="02040503050406030204" pitchFamily="18" charset="0"/>
                                </a:rPr>
                                <m:t>à </m:t>
                              </m:r>
                              <m:r>
                                <a:rPr lang="vi-VN" sz="3733" i="1">
                                  <a:latin typeface="Cambria Math" panose="02040503050406030204" pitchFamily="18" charset="0"/>
                                </a:rPr>
                                <m:t>𝑔</m:t>
                              </m:r>
                              <m:r>
                                <a:rPr lang="vi-VN" sz="3733" i="1">
                                  <a:latin typeface="Cambria Math" panose="02040503050406030204" pitchFamily="18" charset="0"/>
                                </a:rPr>
                                <m:t>ó</m:t>
                              </m:r>
                              <m:r>
                                <a:rPr lang="vi-VN" sz="3733" i="1">
                                  <a:latin typeface="Cambria Math" panose="02040503050406030204" pitchFamily="18" charset="0"/>
                                </a:rPr>
                                <m:t>𝑐</m:t>
                              </m:r>
                              <m:r>
                                <a:rPr lang="vi-VN" sz="3733" i="1">
                                  <a:latin typeface="Cambria Math" panose="02040503050406030204" pitchFamily="18" charset="0"/>
                                </a:rPr>
                                <m:t> </m:t>
                              </m:r>
                              <m:r>
                                <a:rPr lang="vi-VN" sz="3733" i="1">
                                  <a:latin typeface="Cambria Math" panose="02040503050406030204" pitchFamily="18" charset="0"/>
                                </a:rPr>
                                <m:t>𝑐h𝑢𝑛𝑔</m:t>
                              </m:r>
                            </m:e>
                            <m:e>
                              <m:f>
                                <m:fPr>
                                  <m:ctrlPr>
                                    <a:rPr lang="vi-VN" sz="3733" i="1">
                                      <a:latin typeface="Cambria Math" panose="02040503050406030204" pitchFamily="18" charset="0"/>
                                    </a:rPr>
                                  </m:ctrlPr>
                                </m:fPr>
                                <m:num>
                                  <m:r>
                                    <a:rPr lang="vi-VN" sz="3733" i="1">
                                      <a:latin typeface="Cambria Math" panose="02040503050406030204" pitchFamily="18" charset="0"/>
                                    </a:rPr>
                                    <m:t>𝑂𝐴</m:t>
                                  </m:r>
                                </m:num>
                                <m:den>
                                  <m:r>
                                    <a:rPr lang="vi-VN" sz="3733" i="1">
                                      <a:latin typeface="Cambria Math" panose="02040503050406030204" pitchFamily="18" charset="0"/>
                                    </a:rPr>
                                    <m:t>𝑂𝐶</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𝑂𝐵</m:t>
                                  </m:r>
                                </m:num>
                                <m:den>
                                  <m:r>
                                    <a:rPr lang="vi-VN" sz="3733" i="1">
                                      <a:latin typeface="Cambria Math" panose="02040503050406030204" pitchFamily="18" charset="0"/>
                                    </a:rPr>
                                    <m:t>𝑂𝐷</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2</m:t>
                                  </m:r>
                                </m:num>
                                <m:den>
                                  <m:r>
                                    <a:rPr lang="vi-VN" sz="3733" i="1">
                                      <a:latin typeface="Cambria Math" panose="02040503050406030204" pitchFamily="18" charset="0"/>
                                    </a:rPr>
                                    <m:t>5</m:t>
                                  </m:r>
                                </m:den>
                              </m:f>
                            </m:e>
                          </m:eqArr>
                        </m:e>
                      </m:d>
                      <m:r>
                        <a:rPr lang="vi-VN" sz="3733" i="1">
                          <a:latin typeface="Cambria Math" panose="02040503050406030204" pitchFamily="18" charset="0"/>
                        </a:rPr>
                        <m:t> </m:t>
                      </m:r>
                    </m:oMath>
                  </m:oMathPara>
                </a14:m>
                <a:endParaRPr lang="vi-VN" sz="3733">
                  <a:latin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E9AF9E77-2441-4898-A95A-21FEEB525E20}"/>
                  </a:ext>
                </a:extLst>
              </p:cNvPr>
              <p:cNvSpPr>
                <a:spLocks noRot="1" noChangeAspect="1" noMove="1" noResize="1" noEditPoints="1" noAdjustHandles="1" noChangeArrowheads="1" noChangeShapeType="1" noTextEdit="1"/>
              </p:cNvSpPr>
              <p:nvPr/>
            </p:nvSpPr>
            <p:spPr>
              <a:xfrm>
                <a:off x="548125" y="1388068"/>
                <a:ext cx="7440843" cy="2219454"/>
              </a:xfrm>
              <a:prstGeom prst="rect">
                <a:avLst/>
              </a:prstGeom>
              <a:blipFill>
                <a:blip r:embed="rId7"/>
                <a:stretch>
                  <a:fillRect/>
                </a:stretch>
              </a:blipFill>
            </p:spPr>
            <p:txBody>
              <a:bodyPr/>
              <a:lstStyle/>
              <a:p>
                <a:r>
                  <a:rPr lang="vi-VN">
                    <a:noFill/>
                  </a:rPr>
                  <a:t> </a:t>
                </a:r>
              </a:p>
            </p:txBody>
          </p:sp>
        </mc:Fallback>
      </mc:AlternateContent>
      <p:sp>
        <p:nvSpPr>
          <p:cNvPr id="23" name="Rectangle 22">
            <a:extLst>
              <a:ext uri="{FF2B5EF4-FFF2-40B4-BE49-F238E27FC236}">
                <a16:creationId xmlns:a16="http://schemas.microsoft.com/office/drawing/2014/main" id="{84104929-DD38-4888-AD6B-88AF83684753}"/>
              </a:ext>
            </a:extLst>
          </p:cNvPr>
          <p:cNvSpPr/>
          <p:nvPr/>
        </p:nvSpPr>
        <p:spPr>
          <a:xfrm>
            <a:off x="724587" y="337729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(cgc)</a:t>
            </a:r>
            <a:endParaRPr lang="vi-VN" sz="3733">
              <a:latin typeface="Times New Roman" panose="02020603050405020304" pitchFamily="18" charset="0"/>
              <a:ea typeface="Calibri" panose="020F0502020204030204" pitchFamily="34" charset="0"/>
            </a:endParaRPr>
          </a:p>
        </p:txBody>
      </p:sp>
      <p:sp>
        <p:nvSpPr>
          <p:cNvPr id="24" name="Rectangle 23">
            <a:extLst>
              <a:ext uri="{FF2B5EF4-FFF2-40B4-BE49-F238E27FC236}">
                <a16:creationId xmlns:a16="http://schemas.microsoft.com/office/drawing/2014/main" id="{155A4558-2F57-4A11-B081-4830126ED60B}"/>
              </a:ext>
            </a:extLst>
          </p:cNvPr>
          <p:cNvSpPr/>
          <p:nvPr/>
        </p:nvSpPr>
        <p:spPr>
          <a:xfrm>
            <a:off x="467915" y="3970850"/>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Vì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(cmt)</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E53CEC4-FD6A-4015-BA40-82AD63CCCFCA}"/>
                  </a:ext>
                </a:extLst>
              </p:cNvPr>
              <p:cNvSpPr/>
              <p:nvPr/>
            </p:nvSpPr>
            <p:spPr>
              <a:xfrm>
                <a:off x="500000" y="4532320"/>
                <a:ext cx="7440843" cy="101399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OA</m:t>
                        </m:r>
                      </m:num>
                      <m:den>
                        <m:r>
                          <m:rPr>
                            <m:nor/>
                          </m:rPr>
                          <a:rPr lang="vi-VN" sz="3733">
                            <a:latin typeface="Cambria Math" panose="02040503050406030204" pitchFamily="18" charset="0"/>
                          </a:rPr>
                          <m:t>OC</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OB</m:t>
                        </m:r>
                      </m:num>
                      <m:den>
                        <m:r>
                          <m:rPr>
                            <m:nor/>
                          </m:rPr>
                          <a:rPr lang="vi-VN" sz="3733">
                            <a:latin typeface="Cambria Math" panose="02040503050406030204" pitchFamily="18" charset="0"/>
                          </a:rPr>
                          <m:t>OD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2</m:t>
                        </m:r>
                      </m:num>
                      <m:den>
                        <m:r>
                          <m:rPr>
                            <m:nor/>
                          </m:rPr>
                          <a:rPr lang="vi-VN" sz="3733">
                            <a:latin typeface="Cambria Math" panose="02040503050406030204" pitchFamily="18" charset="0"/>
                          </a:rPr>
                          <m:t>5</m:t>
                        </m:r>
                      </m:den>
                    </m:f>
                  </m:oMath>
                </a14:m>
                <a:endParaRPr lang="vi-VN" sz="3733">
                  <a:latin typeface="Times New Roman" panose="02020603050405020304" pitchFamily="18" charset="0"/>
                  <a:ea typeface="Calibri" panose="020F0502020204030204" pitchFamily="34" charset="0"/>
                </a:endParaRPr>
              </a:p>
            </p:txBody>
          </p:sp>
        </mc:Choice>
        <mc:Fallback xmlns="">
          <p:sp>
            <p:nvSpPr>
              <p:cNvPr id="25" name="Rectangle 24">
                <a:extLst>
                  <a:ext uri="{FF2B5EF4-FFF2-40B4-BE49-F238E27FC236}">
                    <a16:creationId xmlns:a16="http://schemas.microsoft.com/office/drawing/2014/main" id="{5E53CEC4-FD6A-4015-BA40-82AD63CCCFCA}"/>
                  </a:ext>
                </a:extLst>
              </p:cNvPr>
              <p:cNvSpPr>
                <a:spLocks noRot="1" noChangeAspect="1" noMove="1" noResize="1" noEditPoints="1" noAdjustHandles="1" noChangeArrowheads="1" noChangeShapeType="1" noTextEdit="1"/>
              </p:cNvSpPr>
              <p:nvPr/>
            </p:nvSpPr>
            <p:spPr>
              <a:xfrm>
                <a:off x="500000" y="4532320"/>
                <a:ext cx="7440843" cy="1013996"/>
              </a:xfrm>
              <a:prstGeom prst="rect">
                <a:avLst/>
              </a:prstGeom>
              <a:blipFill>
                <a:blip r:embed="rId8"/>
                <a:stretch>
                  <a:fillRect l="-2621" b="-8982"/>
                </a:stretch>
              </a:blipFill>
            </p:spPr>
            <p:txBody>
              <a:bodyPr/>
              <a:lstStyle/>
              <a:p>
                <a:r>
                  <a:rPr lang="vi-VN">
                    <a:noFill/>
                  </a:rPr>
                  <a:t> </a:t>
                </a:r>
              </a:p>
            </p:txBody>
          </p:sp>
        </mc:Fallback>
      </mc:AlternateContent>
      <p:sp>
        <p:nvSpPr>
          <p:cNvPr id="26" name="Rectangle 25">
            <a:extLst>
              <a:ext uri="{FF2B5EF4-FFF2-40B4-BE49-F238E27FC236}">
                <a16:creationId xmlns:a16="http://schemas.microsoft.com/office/drawing/2014/main" id="{9F40D047-9EB6-4B63-9B3C-06D185E9FC9C}"/>
              </a:ext>
            </a:extLst>
          </p:cNvPr>
          <p:cNvSpPr/>
          <p:nvPr/>
        </p:nvSpPr>
        <p:spPr>
          <a:xfrm>
            <a:off x="355621" y="5579797"/>
            <a:ext cx="11616523" cy="12412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AB thành CD sao cho CD = 2,5 AB </a:t>
            </a:r>
            <a:r>
              <a:rPr lang="vi-VN" sz="3733">
                <a:solidFill>
                  <a:srgbClr val="FF0000"/>
                </a:solidFill>
                <a:latin typeface="+mj-lt"/>
                <a:sym typeface="Wingdings" panose="05000000000000000000" pitchFamily="2" charset="2"/>
              </a:rPr>
              <a:t></a:t>
            </a:r>
            <a:r>
              <a:rPr lang="vi-VN" sz="3733">
                <a:solidFill>
                  <a:srgbClr val="FF0000"/>
                </a:solidFill>
                <a:latin typeface="+mj-lt"/>
              </a:rPr>
              <a:t> tỉ số phóng to k =2,5</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3647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anim calcmode="lin" valueType="num">
                                      <p:cBhvr>
                                        <p:cTn id="15" dur="750" fill="hold"/>
                                        <p:tgtEl>
                                          <p:spTgt spid="21"/>
                                        </p:tgtEl>
                                        <p:attrNameLst>
                                          <p:attrName>ppt_x</p:attrName>
                                        </p:attrNameLst>
                                      </p:cBhvr>
                                      <p:tavLst>
                                        <p:tav tm="0">
                                          <p:val>
                                            <p:strVal val="#ppt_x"/>
                                          </p:val>
                                        </p:tav>
                                        <p:tav tm="100000">
                                          <p:val>
                                            <p:strVal val="#ppt_x"/>
                                          </p:val>
                                        </p:tav>
                                      </p:tavLst>
                                    </p:anim>
                                    <p:anim calcmode="lin" valueType="num">
                                      <p:cBhvr>
                                        <p:cTn id="1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anim calcmode="lin" valueType="num">
                                      <p:cBhvr>
                                        <p:cTn id="43" dur="750" fill="hold"/>
                                        <p:tgtEl>
                                          <p:spTgt spid="25"/>
                                        </p:tgtEl>
                                        <p:attrNameLst>
                                          <p:attrName>ppt_x</p:attrName>
                                        </p:attrNameLst>
                                      </p:cBhvr>
                                      <p:tavLst>
                                        <p:tav tm="0">
                                          <p:val>
                                            <p:strVal val="#ppt_x"/>
                                          </p:val>
                                        </p:tav>
                                        <p:tav tm="100000">
                                          <p:val>
                                            <p:strVal val="#ppt_x"/>
                                          </p:val>
                                        </p:tav>
                                      </p:tavLst>
                                    </p:anim>
                                    <p:anim calcmode="lin" valueType="num">
                                      <p:cBhvr>
                                        <p:cTn id="4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2" name="Rectangle 1">
            <a:extLst>
              <a:ext uri="{FF2B5EF4-FFF2-40B4-BE49-F238E27FC236}">
                <a16:creationId xmlns:a16="http://schemas.microsoft.com/office/drawing/2014/main" id="{28011686-4A33-4216-86A5-2C861E2441B7}"/>
              </a:ext>
            </a:extLst>
          </p:cNvPr>
          <p:cNvSpPr/>
          <p:nvPr/>
        </p:nvSpPr>
        <p:spPr>
          <a:xfrm>
            <a:off x="941626" y="927879"/>
            <a:ext cx="5214340" cy="5582810"/>
          </a:xfrm>
          <a:prstGeom prst="rect">
            <a:avLst/>
          </a:prstGeom>
        </p:spPr>
        <p:txBody>
          <a:bodyPr wrap="square">
            <a:spAutoFit/>
          </a:bodyPr>
          <a:lstStyle/>
          <a:p>
            <a:pPr algn="just">
              <a:lnSpc>
                <a:spcPct val="107000"/>
              </a:lnSpc>
              <a:spcAft>
                <a:spcPts val="1067"/>
              </a:spcAft>
              <a:tabLst>
                <a:tab pos="1882775" algn="l"/>
                <a:tab pos="2509838" algn="l"/>
              </a:tabLst>
            </a:pPr>
            <a:r>
              <a:rPr lang="vi-VN" sz="3733" dirty="0">
                <a:latin typeface="+mj-lt"/>
              </a:rPr>
              <a:t>Cho tam giác đều MNP và một điểm O nằm ngoài tam giác MNP. Trên OM, ON, OP lần lượt các điểm M’,N’,</a:t>
            </a:r>
            <a:r>
              <a:rPr lang="vi-VN" sz="3733" dirty="0" smtClean="0">
                <a:latin typeface="+mj-lt"/>
              </a:rPr>
              <a:t>P’	sao	cho </a:t>
            </a:r>
            <a:r>
              <a:rPr lang="vi-VN" sz="3733" dirty="0">
                <a:latin typeface="+mj-lt"/>
              </a:rPr>
              <a:t>OM’=3OM, ON’=3ON, OP’=3OP. Chứng minh tam giác MNP đồng dạng với tam giác M’N’P’</a:t>
            </a:r>
            <a:endParaRPr lang="vi-VN" sz="3733" dirty="0">
              <a:latin typeface="+mj-lt"/>
              <a:ea typeface="Calibri" panose="020F0502020204030204" pitchFamily="34" charset="0"/>
            </a:endParaRPr>
          </a:p>
        </p:txBody>
      </p:sp>
      <p:sp>
        <p:nvSpPr>
          <p:cNvPr id="4" name="Parallelogram 3">
            <a:extLst>
              <a:ext uri="{FF2B5EF4-FFF2-40B4-BE49-F238E27FC236}">
                <a16:creationId xmlns:a16="http://schemas.microsoft.com/office/drawing/2014/main" id="{AE68DE6B-AF67-484C-86AB-C0424CDDC944}"/>
              </a:ext>
            </a:extLst>
          </p:cNvPr>
          <p:cNvSpPr/>
          <p:nvPr/>
        </p:nvSpPr>
        <p:spPr>
          <a:xfrm>
            <a:off x="1018415" y="162023"/>
            <a:ext cx="2641600" cy="55165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Tree>
    <p:extLst>
      <p:ext uri="{BB962C8B-B14F-4D97-AF65-F5344CB8AC3E}">
        <p14:creationId xmlns:p14="http://schemas.microsoft.com/office/powerpoint/2010/main" val="6222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5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500"/>
                                        <p:tgtEl>
                                          <p:spTgt spid="2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500"/>
                                        <p:tgtEl>
                                          <p:spTgt spid="2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P spid="24" grpId="0"/>
      <p:bldP spid="25" grpId="0"/>
    </p:bldLst>
  </p:timing>
</p:sld>
</file>

<file path=ppt/theme/theme1.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2459</Words>
  <PresentationFormat>Widescreen</PresentationFormat>
  <Paragraphs>338</Paragraphs>
  <Slides>44</Slides>
  <Notes>9</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Wingdings</vt:lpstr>
      <vt:lpstr>Arial</vt:lpstr>
      <vt:lpstr>Roboto Mono Medium</vt:lpstr>
      <vt:lpstr>Concert One</vt:lpstr>
      <vt:lpstr>Cambria Math</vt:lpstr>
      <vt:lpstr>Coming Soon</vt:lpstr>
      <vt:lpstr>Times New Roman</vt:lpstr>
      <vt:lpstr>.VnTime</vt:lpstr>
      <vt:lpstr>Symbol</vt:lpstr>
      <vt:lpstr>SimHei</vt:lpstr>
      <vt:lpstr>Calibri</vt:lpstr>
      <vt:lpstr>Notebook Lesson by Slidesgo</vt:lpstr>
      <vt:lpstr>Equation</vt:lpstr>
      <vt:lpstr>§9. HÌNH ĐỒNG DẠNG</vt:lpstr>
      <vt:lpstr>Mục lục!</vt:lpstr>
      <vt:lpstr>01</vt:lpstr>
      <vt:lpstr>Khởi động</vt:lpstr>
      <vt:lpstr>Đố bạn ?</vt:lpstr>
      <vt:lpstr>I. Hình đồng dạng phối cảnh  (hình vị tự)</vt:lpstr>
      <vt:lpstr>PowerPoint Presentation</vt:lpstr>
      <vt:lpstr>PowerPoint Presentation</vt:lpstr>
      <vt:lpstr>PowerPoint Presentation</vt:lpstr>
      <vt:lpstr>PowerPoint Presentation</vt:lpstr>
      <vt:lpstr>Kết luận:</vt:lpstr>
      <vt:lpstr>PowerPoint Presentation</vt:lpstr>
      <vt:lpstr>Kết luận:</vt:lpstr>
      <vt:lpstr>PowerPoint Presentation</vt:lpstr>
      <vt:lpstr>PowerPoint Presentation</vt:lpstr>
      <vt:lpstr>II. Hình đồng dạng</vt:lpstr>
      <vt:lpstr>PowerPoint Presentation</vt:lpstr>
      <vt:lpstr>Quan sát các hình dưới đây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2023-07-14T19:06:09Z</dcterms:modified>
</cp:coreProperties>
</file>