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71" r:id="rId2"/>
    <p:sldId id="276" r:id="rId3"/>
    <p:sldId id="278" r:id="rId4"/>
    <p:sldId id="279" r:id="rId5"/>
    <p:sldId id="329" r:id="rId6"/>
    <p:sldId id="330" r:id="rId7"/>
    <p:sldId id="331" r:id="rId8"/>
    <p:sldId id="332" r:id="rId9"/>
    <p:sldId id="333" r:id="rId10"/>
    <p:sldId id="334" r:id="rId11"/>
    <p:sldId id="335" r:id="rId12"/>
    <p:sldId id="336" r:id="rId13"/>
    <p:sldId id="337" r:id="rId14"/>
    <p:sldId id="338" r:id="rId15"/>
    <p:sldId id="339" r:id="rId16"/>
    <p:sldId id="355" r:id="rId17"/>
    <p:sldId id="280" r:id="rId18"/>
    <p:sldId id="287" r:id="rId19"/>
    <p:sldId id="359" r:id="rId20"/>
    <p:sldId id="320" r:id="rId21"/>
    <p:sldId id="321" r:id="rId22"/>
    <p:sldId id="358" r:id="rId23"/>
    <p:sldId id="346" r:id="rId24"/>
    <p:sldId id="275" r:id="rId25"/>
    <p:sldId id="360" r:id="rId26"/>
    <p:sldId id="292" r:id="rId27"/>
    <p:sldId id="348" r:id="rId28"/>
    <p:sldId id="361" r:id="rId29"/>
    <p:sldId id="328" r:id="rId30"/>
    <p:sldId id="293" r:id="rId31"/>
    <p:sldId id="27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F26532"/>
    <a:srgbClr val="048DA4"/>
    <a:srgbClr val="05788C"/>
    <a:srgbClr val="05A0B8"/>
    <a:srgbClr val="006673"/>
    <a:srgbClr val="A3DBE1"/>
    <a:srgbClr val="EE8640"/>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94127" autoAdjust="0"/>
  </p:normalViewPr>
  <p:slideViewPr>
    <p:cSldViewPr snapToGrid="0" showGuides="1">
      <p:cViewPr varScale="1">
        <p:scale>
          <a:sx n="52" d="100"/>
          <a:sy n="52" d="100"/>
        </p:scale>
        <p:origin x="126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21265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27225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59449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8689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219140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6005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59057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0073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50373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00809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44245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25247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35192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sv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notesSlide" Target="../notesSlides/notesSlide11.xml"/><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sv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notesSlide" Target="../notesSlides/notesSlide12.xml"/><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a:t>
            </a:r>
            <a:r>
              <a:rPr lang="en-US" sz="3200" b="1" dirty="0" err="1">
                <a:solidFill>
                  <a:srgbClr val="FF0000"/>
                </a:solidFill>
              </a:rPr>
              <a:t>Voi</a:t>
            </a:r>
            <a:r>
              <a:rPr lang="en-US" sz="3200" b="1" dirty="0">
                <a:solidFill>
                  <a:srgbClr val="FF0000"/>
                </a:solidFill>
              </a:rPr>
              <a:t> Cave</a:t>
            </a:r>
          </a:p>
        </p:txBody>
      </p:sp>
      <p:pic>
        <p:nvPicPr>
          <p:cNvPr id="7" name="Picture 6" descr="Hang Voi (Elephant Cave) - $10 - A dry cave located in the heart of the protected zone of Phong Nha Ke Bang National Park. The cave is extremely picturesque as sunbeams bring the jungle growing inside this cave to life – highlighting this majestic c…">
            <a:extLst>
              <a:ext uri="{FF2B5EF4-FFF2-40B4-BE49-F238E27FC236}">
                <a16:creationId xmlns:a16="http://schemas.microsoft.com/office/drawing/2014/main" id="{D91FAC85-89EA-2B9D-DB05-FEDDB549FF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4242" y="1328545"/>
            <a:ext cx="5150463" cy="3438987"/>
          </a:xfrm>
          <a:prstGeom prst="rect">
            <a:avLst/>
          </a:prstGeom>
          <a:noFill/>
          <a:ln>
            <a:noFill/>
          </a:ln>
        </p:spPr>
      </p:pic>
    </p:spTree>
    <p:extLst>
      <p:ext uri="{BB962C8B-B14F-4D97-AF65-F5344CB8AC3E}">
        <p14:creationId xmlns:p14="http://schemas.microsoft.com/office/powerpoint/2010/main" val="33627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err="1">
                <a:solidFill>
                  <a:srgbClr val="FF0000"/>
                </a:solidFill>
              </a:rPr>
              <a:t>Thien</a:t>
            </a:r>
            <a:r>
              <a:rPr lang="en-US" sz="3200" b="1" dirty="0">
                <a:solidFill>
                  <a:srgbClr val="FF0000"/>
                </a:solidFill>
              </a:rPr>
              <a:t> Duong Cave</a:t>
            </a:r>
          </a:p>
        </p:txBody>
      </p:sp>
      <p:pic>
        <p:nvPicPr>
          <p:cNvPr id="8" name="Picture 7" descr="Paradise Cave - $12 - If you are short of time and only have the chance to see one cave, this has to be the one. A truly spectacular cave, the first 1 KM can be seen by anybody, either on The National Park Tours or by visiting the cave by yourself. …">
            <a:extLst>
              <a:ext uri="{FF2B5EF4-FFF2-40B4-BE49-F238E27FC236}">
                <a16:creationId xmlns:a16="http://schemas.microsoft.com/office/drawing/2014/main" id="{CE5DF1D6-D455-68EF-1836-C3546D15D3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6257" y="1399463"/>
            <a:ext cx="5057115" cy="3368070"/>
          </a:xfrm>
          <a:prstGeom prst="rect">
            <a:avLst/>
          </a:prstGeom>
          <a:noFill/>
          <a:ln>
            <a:noFill/>
          </a:ln>
        </p:spPr>
      </p:pic>
    </p:spTree>
    <p:extLst>
      <p:ext uri="{BB962C8B-B14F-4D97-AF65-F5344CB8AC3E}">
        <p14:creationId xmlns:p14="http://schemas.microsoft.com/office/powerpoint/2010/main" val="25194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err="1">
                <a:solidFill>
                  <a:srgbClr val="FF0000"/>
                </a:solidFill>
              </a:rPr>
              <a:t>Tra</a:t>
            </a:r>
            <a:r>
              <a:rPr lang="en-US" sz="3200" b="1" dirty="0">
                <a:solidFill>
                  <a:srgbClr val="FF0000"/>
                </a:solidFill>
              </a:rPr>
              <a:t> Ang Cave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142" y="1880739"/>
            <a:ext cx="5752913" cy="2999733"/>
          </a:xfrm>
          <a:prstGeom prst="rect">
            <a:avLst/>
          </a:prstGeom>
        </p:spPr>
      </p:pic>
    </p:spTree>
    <p:extLst>
      <p:ext uri="{BB962C8B-B14F-4D97-AF65-F5344CB8AC3E}">
        <p14:creationId xmlns:p14="http://schemas.microsoft.com/office/powerpoint/2010/main" val="13146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Tu Lan Cave</a:t>
            </a:r>
          </a:p>
        </p:txBody>
      </p:sp>
      <p:pic>
        <p:nvPicPr>
          <p:cNvPr id="8" name="Picture 7" descr="Tu Lan Cave - $250 - Single and multi day treks can be organized to this interesting cave system in the north west of Quang Binh province (outside of the National Park zone). Experience camping in the jungle with local bushmen in hammocks around a c…">
            <a:extLst>
              <a:ext uri="{FF2B5EF4-FFF2-40B4-BE49-F238E27FC236}">
                <a16:creationId xmlns:a16="http://schemas.microsoft.com/office/drawing/2014/main" id="{E2C20768-A4F2-5945-EA1A-C84BFDE39A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9993" y="1547694"/>
            <a:ext cx="5587016" cy="3173830"/>
          </a:xfrm>
          <a:prstGeom prst="rect">
            <a:avLst/>
          </a:prstGeom>
          <a:noFill/>
          <a:ln>
            <a:noFill/>
          </a:ln>
        </p:spPr>
      </p:pic>
    </p:spTree>
    <p:extLst>
      <p:ext uri="{BB962C8B-B14F-4D97-AF65-F5344CB8AC3E}">
        <p14:creationId xmlns:p14="http://schemas.microsoft.com/office/powerpoint/2010/main" val="21559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a:t>
            </a:r>
            <a:r>
              <a:rPr lang="en-US" sz="3200" b="1" dirty="0" err="1">
                <a:solidFill>
                  <a:srgbClr val="FF0000"/>
                </a:solidFill>
              </a:rPr>
              <a:t>Va</a:t>
            </a:r>
            <a:r>
              <a:rPr lang="en-US" sz="3200" b="1" dirty="0">
                <a:solidFill>
                  <a:srgbClr val="FF0000"/>
                </a:solidFill>
              </a:rPr>
              <a:t> Cave</a:t>
            </a:r>
          </a:p>
        </p:txBody>
      </p:sp>
      <p:pic>
        <p:nvPicPr>
          <p:cNvPr id="7" name="Picture 6" descr="Hang Va Cave - This spectacular cave has unique formations that we previously unknown in the caving world. There is still speculation about how they were formed. This newly opened cave is one for the adventurers and it is seen on a 1 night 2 day exp…">
            <a:extLst>
              <a:ext uri="{FF2B5EF4-FFF2-40B4-BE49-F238E27FC236}">
                <a16:creationId xmlns:a16="http://schemas.microsoft.com/office/drawing/2014/main" id="{19BE9105-70FB-E70C-14BC-ACC9BE7F5D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4797" y="1495936"/>
            <a:ext cx="5240388" cy="3490131"/>
          </a:xfrm>
          <a:prstGeom prst="rect">
            <a:avLst/>
          </a:prstGeom>
          <a:noFill/>
          <a:ln>
            <a:noFill/>
          </a:ln>
        </p:spPr>
      </p:pic>
    </p:spTree>
    <p:extLst>
      <p:ext uri="{BB962C8B-B14F-4D97-AF65-F5344CB8AC3E}">
        <p14:creationId xmlns:p14="http://schemas.microsoft.com/office/powerpoint/2010/main" val="194433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5743372" y="5373565"/>
            <a:ext cx="6257026" cy="754694"/>
          </a:xfrm>
          <a:prstGeom prst="rect">
            <a:avLst/>
          </a:prstGeom>
          <a:noFill/>
        </p:spPr>
        <p:txBody>
          <a:bodyPr wrap="square">
            <a:spAutoFit/>
          </a:bodyPr>
          <a:lstStyle/>
          <a:p>
            <a:pPr>
              <a:lnSpc>
                <a:spcPct val="150000"/>
              </a:lnSpc>
            </a:pPr>
            <a:r>
              <a:rPr lang="en-US" sz="3200" b="1" dirty="0">
                <a:solidFill>
                  <a:srgbClr val="FF0000"/>
                </a:solidFill>
              </a:rPr>
              <a:t>Hang </a:t>
            </a:r>
            <a:r>
              <a:rPr lang="en-US" sz="3200" b="1" dirty="0" err="1">
                <a:solidFill>
                  <a:srgbClr val="FF0000"/>
                </a:solidFill>
              </a:rPr>
              <a:t>Vom</a:t>
            </a:r>
            <a:r>
              <a:rPr lang="en-US" sz="3200" b="1" dirty="0">
                <a:solidFill>
                  <a:srgbClr val="FF0000"/>
                </a:solidFill>
              </a:rPr>
              <a:t> &amp; Hang </a:t>
            </a:r>
            <a:r>
              <a:rPr lang="en-US" sz="3200" b="1" dirty="0" err="1">
                <a:solidFill>
                  <a:srgbClr val="FF0000"/>
                </a:solidFill>
              </a:rPr>
              <a:t>Gieng</a:t>
            </a:r>
            <a:r>
              <a:rPr lang="en-US" sz="3200" b="1" dirty="0">
                <a:solidFill>
                  <a:srgbClr val="FF0000"/>
                </a:solidFill>
              </a:rPr>
              <a:t> </a:t>
            </a:r>
            <a:r>
              <a:rPr lang="en-US" sz="3200" b="1" dirty="0" err="1">
                <a:solidFill>
                  <a:srgbClr val="FF0000"/>
                </a:solidFill>
              </a:rPr>
              <a:t>Vooc</a:t>
            </a:r>
            <a:r>
              <a:rPr lang="en-US" sz="3200" b="1" dirty="0">
                <a:solidFill>
                  <a:srgbClr val="FF0000"/>
                </a:solidFill>
              </a:rPr>
              <a:t> Cave</a:t>
            </a:r>
          </a:p>
        </p:txBody>
      </p:sp>
      <p:pic>
        <p:nvPicPr>
          <p:cNvPr id="8" name="Picture 7" descr="Hang Vom &amp;amp; Hang Gieng Vooc - A mixture of wet and dry caves first opened to the public in December 2018. Hang Vom is part of a cave system over 31 KM in length and is truly a sight to behold with its subterranean river and it’s spectacular rock …">
            <a:extLst>
              <a:ext uri="{FF2B5EF4-FFF2-40B4-BE49-F238E27FC236}">
                <a16:creationId xmlns:a16="http://schemas.microsoft.com/office/drawing/2014/main" id="{033779BB-787F-67E5-F41B-B20DBA7E17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1676" y="1266890"/>
            <a:ext cx="5768913" cy="3842132"/>
          </a:xfrm>
          <a:prstGeom prst="rect">
            <a:avLst/>
          </a:prstGeom>
          <a:noFill/>
          <a:ln>
            <a:noFill/>
          </a:ln>
        </p:spPr>
      </p:pic>
    </p:spTree>
    <p:extLst>
      <p:ext uri="{BB962C8B-B14F-4D97-AF65-F5344CB8AC3E}">
        <p14:creationId xmlns:p14="http://schemas.microsoft.com/office/powerpoint/2010/main" val="35744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329219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3999" y="1129606"/>
            <a:ext cx="10489722" cy="523220"/>
          </a:xfrm>
          <a:prstGeom prst="rect">
            <a:avLst/>
          </a:prstGeom>
          <a:noFill/>
        </p:spPr>
        <p:txBody>
          <a:bodyPr wrap="square">
            <a:spAutoFit/>
          </a:bodyPr>
          <a:lstStyle/>
          <a:p>
            <a:r>
              <a:rPr lang="en-US" sz="2800" b="1" dirty="0"/>
              <a:t>Listen to these sentences. Pay attention to the intonation and repeat.</a:t>
            </a:r>
            <a:endParaRPr lang="en-US" sz="4000" b="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PRONUNCIATION</a:t>
            </a:r>
          </a:p>
        </p:txBody>
      </p:sp>
      <p:sp>
        <p:nvSpPr>
          <p:cNvPr id="23" name="TextBox 22">
            <a:extLst>
              <a:ext uri="{FF2B5EF4-FFF2-40B4-BE49-F238E27FC236}">
                <a16:creationId xmlns:a16="http://schemas.microsoft.com/office/drawing/2014/main" id="{B981437F-DF4E-7E4C-B8B1-CB953E8C9F5A}"/>
              </a:ext>
            </a:extLst>
          </p:cNvPr>
          <p:cNvSpPr txBox="1"/>
          <p:nvPr/>
        </p:nvSpPr>
        <p:spPr>
          <a:xfrm>
            <a:off x="1094342" y="2205593"/>
            <a:ext cx="8269996" cy="2677656"/>
          </a:xfrm>
          <a:prstGeom prst="rect">
            <a:avLst/>
          </a:prstGeom>
          <a:noFill/>
        </p:spPr>
        <p:txBody>
          <a:bodyPr wrap="square">
            <a:spAutoFit/>
          </a:bodyPr>
          <a:lstStyle/>
          <a:p>
            <a:pPr>
              <a:lnSpc>
                <a:spcPct val="200000"/>
              </a:lnSpc>
            </a:pPr>
            <a:r>
              <a:rPr lang="en-US" sz="2800" b="1" i="0" dirty="0">
                <a:solidFill>
                  <a:srgbClr val="007B83"/>
                </a:solidFill>
                <a:effectLst/>
                <a:latin typeface="UTMAvoBold"/>
              </a:rPr>
              <a:t>1. </a:t>
            </a:r>
            <a:r>
              <a:rPr lang="en-US" sz="2800" b="0" i="0" dirty="0">
                <a:solidFill>
                  <a:srgbClr val="242021"/>
                </a:solidFill>
                <a:effectLst/>
                <a:latin typeface="UTM-Avo"/>
              </a:rPr>
              <a:t>I’ll also try to bring snacks with less packaging.</a:t>
            </a:r>
            <a:br>
              <a:rPr lang="en-US" sz="2800" b="0" i="0" dirty="0">
                <a:solidFill>
                  <a:srgbClr val="24202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What’s an eco-friendly fieldtrip?</a:t>
            </a:r>
            <a:br>
              <a:rPr lang="en-US" sz="2800" b="0" i="0" dirty="0">
                <a:solidFill>
                  <a:srgbClr val="242021"/>
                </a:solidFill>
                <a:effectLst/>
                <a:latin typeface="UTM-Avo"/>
              </a:rPr>
            </a:br>
            <a:r>
              <a:rPr lang="en-US" sz="2800" b="1" i="0" dirty="0">
                <a:solidFill>
                  <a:srgbClr val="007B83"/>
                </a:solidFill>
                <a:effectLst/>
                <a:latin typeface="UTMAvoBold"/>
              </a:rPr>
              <a:t>3. </a:t>
            </a:r>
            <a:r>
              <a:rPr lang="en-US" sz="2800" b="0" i="0" dirty="0">
                <a:solidFill>
                  <a:srgbClr val="242021"/>
                </a:solidFill>
                <a:effectLst/>
                <a:latin typeface="UTM-Avo"/>
              </a:rPr>
              <a:t>Can we bring snacks?</a:t>
            </a:r>
            <a:r>
              <a:rPr lang="en-US" sz="2800" dirty="0"/>
              <a:t> </a:t>
            </a:r>
          </a:p>
        </p:txBody>
      </p:sp>
      <p:pic>
        <p:nvPicPr>
          <p:cNvPr id="24" name="Graphic 23" descr="Arrow: Counter-clockwise curve with solid fill">
            <a:extLst>
              <a:ext uri="{FF2B5EF4-FFF2-40B4-BE49-F238E27FC236}">
                <a16:creationId xmlns:a16="http://schemas.microsoft.com/office/drawing/2014/main" id="{8C71A59D-2E5C-E5F6-2890-DF22948AB2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35762">
            <a:off x="5052215" y="4168378"/>
            <a:ext cx="604189" cy="604189"/>
          </a:xfrm>
          <a:prstGeom prst="rect">
            <a:avLst/>
          </a:prstGeom>
        </p:spPr>
      </p:pic>
      <p:pic>
        <p:nvPicPr>
          <p:cNvPr id="25" name="Graphic 24" descr="Back with solid fill">
            <a:extLst>
              <a:ext uri="{FF2B5EF4-FFF2-40B4-BE49-F238E27FC236}">
                <a16:creationId xmlns:a16="http://schemas.microsoft.com/office/drawing/2014/main" id="{82D71815-A783-A723-9D40-5CBF137BCA4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6663544" y="3288612"/>
            <a:ext cx="650196" cy="650196"/>
          </a:xfrm>
          <a:prstGeom prst="rect">
            <a:avLst/>
          </a:prstGeom>
        </p:spPr>
      </p:pic>
      <p:pic>
        <p:nvPicPr>
          <p:cNvPr id="26" name="Graphic 25" descr="Back with solid fill">
            <a:extLst>
              <a:ext uri="{FF2B5EF4-FFF2-40B4-BE49-F238E27FC236}">
                <a16:creationId xmlns:a16="http://schemas.microsoft.com/office/drawing/2014/main" id="{BC795D8E-B66E-9459-2D4E-2F02141D380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9016614" y="2431364"/>
            <a:ext cx="650196" cy="650196"/>
          </a:xfrm>
          <a:prstGeom prst="rect">
            <a:avLst/>
          </a:prstGeom>
        </p:spPr>
      </p:pic>
      <p:pic>
        <p:nvPicPr>
          <p:cNvPr id="2" name="0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72520" y="238182"/>
            <a:ext cx="609600" cy="609600"/>
          </a:xfrm>
          <a:prstGeom prst="rect">
            <a:avLst/>
          </a:prstGeom>
        </p:spPr>
      </p:pic>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1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6" y="1002108"/>
            <a:ext cx="9936644" cy="954107"/>
          </a:xfrm>
          <a:prstGeom prst="rect">
            <a:avLst/>
          </a:prstGeom>
          <a:noFill/>
        </p:spPr>
        <p:txBody>
          <a:bodyPr wrap="square">
            <a:spAutoFit/>
          </a:bodyPr>
          <a:lstStyle/>
          <a:p>
            <a:r>
              <a:rPr lang="en-US" sz="2800" b="1" dirty="0"/>
              <a:t>Work in pairs and role-play this conversation. Pay attention to the intonation. Then listen and check. </a:t>
            </a:r>
            <a:endParaRPr lang="en-US" sz="40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PRONUNCIATION</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04D0DEDC-9417-0D72-DA82-D28033BE66C5}"/>
              </a:ext>
            </a:extLst>
          </p:cNvPr>
          <p:cNvSpPr txBox="1"/>
          <p:nvPr/>
        </p:nvSpPr>
        <p:spPr>
          <a:xfrm>
            <a:off x="1536489" y="2155505"/>
            <a:ext cx="9522576" cy="3903504"/>
          </a:xfrm>
          <a:prstGeom prst="rect">
            <a:avLst/>
          </a:prstGeom>
          <a:noFill/>
        </p:spPr>
        <p:txBody>
          <a:bodyPr wrap="square">
            <a:spAutoFit/>
          </a:bodyPr>
          <a:lstStyle/>
          <a:p>
            <a:pPr>
              <a:lnSpc>
                <a:spcPct val="150000"/>
              </a:lnSpc>
            </a:pPr>
            <a:r>
              <a:rPr lang="en-US" sz="2800" b="1" dirty="0"/>
              <a:t>Mum</a:t>
            </a:r>
            <a:r>
              <a:rPr lang="en-US" sz="2800" dirty="0"/>
              <a:t>: Have you packed for the trip tomorrow?</a:t>
            </a:r>
          </a:p>
          <a:p>
            <a:pPr>
              <a:lnSpc>
                <a:spcPct val="150000"/>
              </a:lnSpc>
            </a:pPr>
            <a:r>
              <a:rPr lang="en-US" sz="2800" b="1" dirty="0"/>
              <a:t>Mai</a:t>
            </a:r>
            <a:r>
              <a:rPr lang="en-US" sz="2800" dirty="0"/>
              <a:t>: Yes, I have.</a:t>
            </a:r>
          </a:p>
          <a:p>
            <a:pPr>
              <a:lnSpc>
                <a:spcPct val="150000"/>
              </a:lnSpc>
            </a:pPr>
            <a:r>
              <a:rPr lang="en-US" sz="2800" b="1" dirty="0"/>
              <a:t>Mum</a:t>
            </a:r>
            <a:r>
              <a:rPr lang="en-US" sz="2800" dirty="0"/>
              <a:t>: Why are you taking so little food?</a:t>
            </a:r>
          </a:p>
          <a:p>
            <a:pPr>
              <a:lnSpc>
                <a:spcPct val="150000"/>
              </a:lnSpc>
            </a:pPr>
            <a:r>
              <a:rPr lang="en-US" sz="2800" b="1" dirty="0"/>
              <a:t>Mai</a:t>
            </a:r>
            <a:r>
              <a:rPr lang="en-US" sz="2800" dirty="0"/>
              <a:t>: Because I don’t want to leave litter behind. It’s not good for the environment.</a:t>
            </a:r>
          </a:p>
          <a:p>
            <a:pPr>
              <a:lnSpc>
                <a:spcPct val="150000"/>
              </a:lnSpc>
            </a:pPr>
            <a:r>
              <a:rPr lang="en-US" sz="2800" b="1" dirty="0"/>
              <a:t>Mum</a:t>
            </a:r>
            <a:r>
              <a:rPr lang="en-US" sz="2800" dirty="0"/>
              <a:t>: That’s a good idea.</a:t>
            </a:r>
          </a:p>
        </p:txBody>
      </p:sp>
      <p:pic>
        <p:nvPicPr>
          <p:cNvPr id="15" name="Graphic 14" descr="Arrow: Counter-clockwise curve with solid fill">
            <a:extLst>
              <a:ext uri="{FF2B5EF4-FFF2-40B4-BE49-F238E27FC236}">
                <a16:creationId xmlns:a16="http://schemas.microsoft.com/office/drawing/2014/main" id="{0195DC74-EA1B-32E8-FFD1-C36125AC6A1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35762">
            <a:off x="8380953" y="2270889"/>
            <a:ext cx="604189" cy="604189"/>
          </a:xfrm>
          <a:prstGeom prst="rect">
            <a:avLst/>
          </a:prstGeom>
        </p:spPr>
      </p:pic>
      <p:pic>
        <p:nvPicPr>
          <p:cNvPr id="16" name="Graphic 15" descr="Back with solid fill">
            <a:extLst>
              <a:ext uri="{FF2B5EF4-FFF2-40B4-BE49-F238E27FC236}">
                <a16:creationId xmlns:a16="http://schemas.microsoft.com/office/drawing/2014/main" id="{4E6FE6DE-8E42-661E-6A67-54EC1487B35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4097256" y="2910424"/>
            <a:ext cx="650196" cy="650196"/>
          </a:xfrm>
          <a:prstGeom prst="rect">
            <a:avLst/>
          </a:prstGeom>
        </p:spPr>
      </p:pic>
      <p:pic>
        <p:nvPicPr>
          <p:cNvPr id="17" name="Graphic 16" descr="Back with solid fill">
            <a:extLst>
              <a:ext uri="{FF2B5EF4-FFF2-40B4-BE49-F238E27FC236}">
                <a16:creationId xmlns:a16="http://schemas.microsoft.com/office/drawing/2014/main" id="{2A5E7F11-84E5-8249-0921-546773E8384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7687644" y="3563532"/>
            <a:ext cx="650196" cy="650196"/>
          </a:xfrm>
          <a:prstGeom prst="rect">
            <a:avLst/>
          </a:prstGeom>
        </p:spPr>
      </p:pic>
      <p:pic>
        <p:nvPicPr>
          <p:cNvPr id="20" name="Graphic 19" descr="Back with solid fill">
            <a:extLst>
              <a:ext uri="{FF2B5EF4-FFF2-40B4-BE49-F238E27FC236}">
                <a16:creationId xmlns:a16="http://schemas.microsoft.com/office/drawing/2014/main" id="{A86300D8-7302-D1C3-421E-070C76CBFC5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4219704" y="4820903"/>
            <a:ext cx="650196" cy="650196"/>
          </a:xfrm>
          <a:prstGeom prst="rect">
            <a:avLst/>
          </a:prstGeom>
        </p:spPr>
      </p:pic>
      <p:pic>
        <p:nvPicPr>
          <p:cNvPr id="21" name="Graphic 20" descr="Back with solid fill">
            <a:extLst>
              <a:ext uri="{FF2B5EF4-FFF2-40B4-BE49-F238E27FC236}">
                <a16:creationId xmlns:a16="http://schemas.microsoft.com/office/drawing/2014/main" id="{E92247B3-6673-2635-6FD2-3D4BD5ECD61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81339">
            <a:off x="5513050" y="5473571"/>
            <a:ext cx="650196" cy="650196"/>
          </a:xfrm>
          <a:prstGeom prst="rect">
            <a:avLst/>
          </a:prstGeom>
        </p:spPr>
      </p:pic>
      <p:pic>
        <p:nvPicPr>
          <p:cNvPr id="2" name="07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754265" y="193218"/>
            <a:ext cx="609600" cy="609600"/>
          </a:xfrm>
          <a:prstGeom prst="rect">
            <a:avLst/>
          </a:prstGeom>
        </p:spPr>
      </p:pic>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5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Tree>
    <p:extLst>
      <p:ext uri="{BB962C8B-B14F-4D97-AF65-F5344CB8AC3E}">
        <p14:creationId xmlns:p14="http://schemas.microsoft.com/office/powerpoint/2010/main" val="101681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227760" y="2814094"/>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LANGUAGE</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2</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16404" y="13411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5" name="Rounded Rectangle 4">
            <a:extLst>
              <a:ext uri="{FF2B5EF4-FFF2-40B4-BE49-F238E27FC236}">
                <a16:creationId xmlns:a16="http://schemas.microsoft.com/office/drawing/2014/main" id="{820CF2BF-8101-5A49-95C3-27CA4654E941}"/>
              </a:ext>
            </a:extLst>
          </p:cNvPr>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88BBBEA9-DE77-6048-B599-25970BAD0B59}"/>
              </a:ext>
            </a:extLst>
          </p:cNvPr>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7" name="TextBox 6">
            <a:extLst>
              <a:ext uri="{FF2B5EF4-FFF2-40B4-BE49-F238E27FC236}">
                <a16:creationId xmlns:a16="http://schemas.microsoft.com/office/drawing/2014/main" id="{6DFBD641-0B95-5445-931A-EB6D704260E1}"/>
              </a:ext>
            </a:extLst>
          </p:cNvPr>
          <p:cNvSpPr txBox="1"/>
          <p:nvPr/>
        </p:nvSpPr>
        <p:spPr>
          <a:xfrm>
            <a:off x="1658813" y="979093"/>
            <a:ext cx="10346575" cy="830997"/>
          </a:xfrm>
          <a:prstGeom prst="rect">
            <a:avLst/>
          </a:prstGeom>
          <a:noFill/>
        </p:spPr>
        <p:txBody>
          <a:bodyPr wrap="square">
            <a:spAutoFit/>
          </a:bodyPr>
          <a:lstStyle/>
          <a:p>
            <a:r>
              <a:rPr lang="en-US" sz="2400" b="1" dirty="0"/>
              <a:t>Below is what ecotourists do. Match each sentence on the left with its explanation on the right. </a:t>
            </a:r>
            <a:endParaRPr lang="en-US" sz="4800" b="1" dirty="0">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1548AE2D-A741-18CB-56B4-33AC09A916FB}"/>
              </a:ext>
            </a:extLst>
          </p:cNvPr>
          <p:cNvGraphicFramePr>
            <a:graphicFrameLocks noGrp="1"/>
          </p:cNvGraphicFramePr>
          <p:nvPr>
            <p:extLst>
              <p:ext uri="{D42A27DB-BD31-4B8C-83A1-F6EECF244321}">
                <p14:modId xmlns:p14="http://schemas.microsoft.com/office/powerpoint/2010/main" val="1686676615"/>
              </p:ext>
            </p:extLst>
          </p:nvPr>
        </p:nvGraphicFramePr>
        <p:xfrm>
          <a:off x="358475" y="1933199"/>
          <a:ext cx="4098506" cy="4849150"/>
        </p:xfrm>
        <a:graphic>
          <a:graphicData uri="http://schemas.openxmlformats.org/drawingml/2006/table">
            <a:tbl>
              <a:tblPr firstRow="1" bandRow="1">
                <a:tableStyleId>{BC89EF96-8CEA-46FF-86C4-4CE0E7609802}</a:tableStyleId>
              </a:tblPr>
              <a:tblGrid>
                <a:gridCol w="4098506">
                  <a:extLst>
                    <a:ext uri="{9D8B030D-6E8A-4147-A177-3AD203B41FA5}">
                      <a16:colId xmlns:a16="http://schemas.microsoft.com/office/drawing/2014/main" val="3227728541"/>
                    </a:ext>
                  </a:extLst>
                </a:gridCol>
              </a:tblGrid>
              <a:tr h="969830">
                <a:tc>
                  <a:txBody>
                    <a:bodyPr/>
                    <a:lstStyle/>
                    <a:p>
                      <a:r>
                        <a:rPr lang="en-US" sz="2000" b="0" dirty="0"/>
                        <a:t>1. I am </a:t>
                      </a:r>
                      <a:r>
                        <a:rPr lang="en-US" sz="2000" b="0" dirty="0">
                          <a:solidFill>
                            <a:srgbClr val="00B050"/>
                          </a:solidFill>
                        </a:rPr>
                        <a:t>responsible</a:t>
                      </a:r>
                      <a:r>
                        <a:rPr lang="en-US" sz="2000" b="0" dirty="0"/>
                        <a:t> </a:t>
                      </a:r>
                      <a:r>
                        <a:rPr lang="en-US" sz="2000" b="0" kern="1200" dirty="0">
                          <a:solidFill>
                            <a:schemeClr val="tx1"/>
                          </a:solidFill>
                          <a:latin typeface="+mn-lt"/>
                          <a:ea typeface="+mn-ea"/>
                          <a:cs typeface="+mn-cs"/>
                        </a:rPr>
                        <a:t>for</a:t>
                      </a:r>
                      <a:r>
                        <a:rPr lang="en-US" sz="2000" b="0" dirty="0"/>
                        <a:t> protecting the environment.</a:t>
                      </a:r>
                    </a:p>
                  </a:txBody>
                  <a:tcPr anchor="ctr"/>
                </a:tc>
                <a:extLst>
                  <a:ext uri="{0D108BD9-81ED-4DB2-BD59-A6C34878D82A}">
                    <a16:rowId xmlns:a16="http://schemas.microsoft.com/office/drawing/2014/main" val="476130807"/>
                  </a:ext>
                </a:extLst>
              </a:tr>
              <a:tr h="969830">
                <a:tc>
                  <a:txBody>
                    <a:bodyPr/>
                    <a:lstStyle/>
                    <a:p>
                      <a:r>
                        <a:rPr lang="en-US" sz="2000" dirty="0"/>
                        <a:t>2. I am </a:t>
                      </a:r>
                      <a:r>
                        <a:rPr lang="en-US" sz="2000" dirty="0">
                          <a:solidFill>
                            <a:srgbClr val="00B050"/>
                          </a:solidFill>
                        </a:rPr>
                        <a:t>aware</a:t>
                      </a:r>
                      <a:r>
                        <a:rPr lang="en-US" sz="2000" dirty="0"/>
                        <a:t> of the damage I may cause to the environment.</a:t>
                      </a:r>
                      <a:endParaRPr lang="en-US" sz="2000" b="0" dirty="0"/>
                    </a:p>
                  </a:txBody>
                  <a:tcPr anchor="ctr"/>
                </a:tc>
                <a:extLst>
                  <a:ext uri="{0D108BD9-81ED-4DB2-BD59-A6C34878D82A}">
                    <a16:rowId xmlns:a16="http://schemas.microsoft.com/office/drawing/2014/main" val="1546237433"/>
                  </a:ext>
                </a:extLst>
              </a:tr>
              <a:tr h="969830">
                <a:tc>
                  <a:txBody>
                    <a:bodyPr/>
                    <a:lstStyle/>
                    <a:p>
                      <a:r>
                        <a:rPr lang="en-US" sz="2000" dirty="0"/>
                        <a:t>3. I help people learn about the environmental </a:t>
                      </a:r>
                      <a:r>
                        <a:rPr lang="en-US" sz="2000" dirty="0">
                          <a:solidFill>
                            <a:srgbClr val="00B050"/>
                          </a:solidFill>
                        </a:rPr>
                        <a:t>impact</a:t>
                      </a:r>
                      <a:r>
                        <a:rPr lang="en-US" sz="2000" dirty="0"/>
                        <a:t> of tourism.</a:t>
                      </a:r>
                      <a:endParaRPr lang="en-US" sz="2000" b="0" dirty="0"/>
                    </a:p>
                  </a:txBody>
                  <a:tcPr anchor="ctr"/>
                </a:tc>
                <a:extLst>
                  <a:ext uri="{0D108BD9-81ED-4DB2-BD59-A6C34878D82A}">
                    <a16:rowId xmlns:a16="http://schemas.microsoft.com/office/drawing/2014/main" val="2409189677"/>
                  </a:ext>
                </a:extLst>
              </a:tr>
              <a:tr h="969830">
                <a:tc>
                  <a:txBody>
                    <a:bodyPr/>
                    <a:lstStyle/>
                    <a:p>
                      <a:r>
                        <a:rPr lang="en-US" sz="2000" dirty="0"/>
                        <a:t>4. I help local businesses make a </a:t>
                      </a:r>
                      <a:r>
                        <a:rPr lang="en-US" sz="2000" dirty="0">
                          <a:solidFill>
                            <a:srgbClr val="00B050"/>
                          </a:solidFill>
                        </a:rPr>
                        <a:t>profit</a:t>
                      </a:r>
                      <a:r>
                        <a:rPr lang="en-US" sz="2000" dirty="0"/>
                        <a:t>.</a:t>
                      </a:r>
                      <a:endParaRPr lang="en-US" sz="2000" b="0" dirty="0"/>
                    </a:p>
                  </a:txBody>
                  <a:tcPr anchor="ctr"/>
                </a:tc>
                <a:extLst>
                  <a:ext uri="{0D108BD9-81ED-4DB2-BD59-A6C34878D82A}">
                    <a16:rowId xmlns:a16="http://schemas.microsoft.com/office/drawing/2014/main" val="2264374140"/>
                  </a:ext>
                </a:extLst>
              </a:tr>
              <a:tr h="969830">
                <a:tc>
                  <a:txBody>
                    <a:bodyPr/>
                    <a:lstStyle/>
                    <a:p>
                      <a:r>
                        <a:rPr lang="en-US" sz="2000" dirty="0"/>
                        <a:t>5. I buy traditional arts and </a:t>
                      </a:r>
                      <a:r>
                        <a:rPr lang="en-US" sz="2000" dirty="0">
                          <a:solidFill>
                            <a:srgbClr val="00B050"/>
                          </a:solidFill>
                        </a:rPr>
                        <a:t>crafts</a:t>
                      </a:r>
                      <a:r>
                        <a:rPr lang="en-US" sz="2000" dirty="0"/>
                        <a:t> to help local culture and businesses.</a:t>
                      </a:r>
                      <a:endParaRPr lang="en-US" sz="2000" b="0" dirty="0"/>
                    </a:p>
                  </a:txBody>
                  <a:tcPr anchor="ctr"/>
                </a:tc>
                <a:extLst>
                  <a:ext uri="{0D108BD9-81ED-4DB2-BD59-A6C34878D82A}">
                    <a16:rowId xmlns:a16="http://schemas.microsoft.com/office/drawing/2014/main" val="1104393262"/>
                  </a:ext>
                </a:extLst>
              </a:tr>
            </a:tbl>
          </a:graphicData>
        </a:graphic>
      </p:graphicFrame>
      <p:graphicFrame>
        <p:nvGraphicFramePr>
          <p:cNvPr id="25" name="Table 3">
            <a:extLst>
              <a:ext uri="{FF2B5EF4-FFF2-40B4-BE49-F238E27FC236}">
                <a16:creationId xmlns:a16="http://schemas.microsoft.com/office/drawing/2014/main" id="{61F5F3AF-BF2C-9D50-67E6-AE6889A2D129}"/>
              </a:ext>
            </a:extLst>
          </p:cNvPr>
          <p:cNvGraphicFramePr>
            <a:graphicFrameLocks noGrp="1"/>
          </p:cNvGraphicFramePr>
          <p:nvPr>
            <p:extLst>
              <p:ext uri="{D42A27DB-BD31-4B8C-83A1-F6EECF244321}">
                <p14:modId xmlns:p14="http://schemas.microsoft.com/office/powerpoint/2010/main" val="1617848604"/>
              </p:ext>
            </p:extLst>
          </p:nvPr>
        </p:nvGraphicFramePr>
        <p:xfrm>
          <a:off x="6147758" y="1933200"/>
          <a:ext cx="5745192" cy="4849152"/>
        </p:xfrm>
        <a:graphic>
          <a:graphicData uri="http://schemas.openxmlformats.org/drawingml/2006/table">
            <a:tbl>
              <a:tblPr firstRow="1" bandRow="1">
                <a:tableStyleId>{BC89EF96-8CEA-46FF-86C4-4CE0E7609802}</a:tableStyleId>
              </a:tblPr>
              <a:tblGrid>
                <a:gridCol w="5745192">
                  <a:extLst>
                    <a:ext uri="{9D8B030D-6E8A-4147-A177-3AD203B41FA5}">
                      <a16:colId xmlns:a16="http://schemas.microsoft.com/office/drawing/2014/main" val="3227728541"/>
                    </a:ext>
                  </a:extLst>
                </a:gridCol>
              </a:tblGrid>
              <a:tr h="960828">
                <a:tc>
                  <a:txBody>
                    <a:bodyPr/>
                    <a:lstStyle/>
                    <a:p>
                      <a:r>
                        <a:rPr lang="en-US" sz="2000" b="0" dirty="0"/>
                        <a:t>a. I know that when I travel, I may damage the environment.</a:t>
                      </a:r>
                    </a:p>
                  </a:txBody>
                  <a:tcPr anchor="ctr"/>
                </a:tc>
                <a:extLst>
                  <a:ext uri="{0D108BD9-81ED-4DB2-BD59-A6C34878D82A}">
                    <a16:rowId xmlns:a16="http://schemas.microsoft.com/office/drawing/2014/main" val="476130807"/>
                  </a:ext>
                </a:extLst>
              </a:tr>
              <a:tr h="960828">
                <a:tc>
                  <a:txBody>
                    <a:bodyPr/>
                    <a:lstStyle/>
                    <a:p>
                      <a:r>
                        <a:rPr lang="en-US" sz="2000" b="0" dirty="0"/>
                        <a:t>b. I understand it is my duty to protect the environment.</a:t>
                      </a:r>
                    </a:p>
                  </a:txBody>
                  <a:tcPr anchor="ctr"/>
                </a:tc>
                <a:extLst>
                  <a:ext uri="{0D108BD9-81ED-4DB2-BD59-A6C34878D82A}">
                    <a16:rowId xmlns:a16="http://schemas.microsoft.com/office/drawing/2014/main" val="1546237433"/>
                  </a:ext>
                </a:extLst>
              </a:tr>
              <a:tr h="960828">
                <a:tc>
                  <a:txBody>
                    <a:bodyPr/>
                    <a:lstStyle/>
                    <a:p>
                      <a:r>
                        <a:rPr lang="en-US" sz="2000" b="0" dirty="0"/>
                        <a:t>c. I buy handmade things to help local artists and craftsmen or craftswomen earn some money and introduce their culture to more people.</a:t>
                      </a:r>
                    </a:p>
                  </a:txBody>
                  <a:tcPr anchor="ctr"/>
                </a:tc>
                <a:extLst>
                  <a:ext uri="{0D108BD9-81ED-4DB2-BD59-A6C34878D82A}">
                    <a16:rowId xmlns:a16="http://schemas.microsoft.com/office/drawing/2014/main" val="2409189677"/>
                  </a:ext>
                </a:extLst>
              </a:tr>
              <a:tr h="960828">
                <a:tc>
                  <a:txBody>
                    <a:bodyPr/>
                    <a:lstStyle/>
                    <a:p>
                      <a:r>
                        <a:rPr lang="en-US" sz="2000" b="0" dirty="0"/>
                        <a:t>d. I help local people earn some money by using local services and buying local products.</a:t>
                      </a:r>
                    </a:p>
                  </a:txBody>
                  <a:tcPr anchor="ctr"/>
                </a:tc>
                <a:extLst>
                  <a:ext uri="{0D108BD9-81ED-4DB2-BD59-A6C34878D82A}">
                    <a16:rowId xmlns:a16="http://schemas.microsoft.com/office/drawing/2014/main" val="2264374140"/>
                  </a:ext>
                </a:extLst>
              </a:tr>
              <a:tr h="960828">
                <a:tc>
                  <a:txBody>
                    <a:bodyPr/>
                    <a:lstStyle/>
                    <a:p>
                      <a:r>
                        <a:rPr lang="en-US" sz="2000" b="0" dirty="0"/>
                        <a:t>e. I tell people about the positive and negative effects of tourism on the environment.</a:t>
                      </a:r>
                    </a:p>
                  </a:txBody>
                  <a:tcPr anchor="ctr"/>
                </a:tc>
                <a:extLst>
                  <a:ext uri="{0D108BD9-81ED-4DB2-BD59-A6C34878D82A}">
                    <a16:rowId xmlns:a16="http://schemas.microsoft.com/office/drawing/2014/main" val="1104393262"/>
                  </a:ext>
                </a:extLst>
              </a:tr>
            </a:tbl>
          </a:graphicData>
        </a:graphic>
      </p:graphicFrame>
      <p:cxnSp>
        <p:nvCxnSpPr>
          <p:cNvPr id="9" name="Straight Arrow Connector 8">
            <a:extLst>
              <a:ext uri="{FF2B5EF4-FFF2-40B4-BE49-F238E27FC236}">
                <a16:creationId xmlns:a16="http://schemas.microsoft.com/office/drawing/2014/main" id="{22B3F08E-01A8-CA70-A1E1-D2202F730E46}"/>
              </a:ext>
            </a:extLst>
          </p:cNvPr>
          <p:cNvCxnSpPr/>
          <p:nvPr/>
        </p:nvCxnSpPr>
        <p:spPr>
          <a:xfrm>
            <a:off x="4456981" y="2403894"/>
            <a:ext cx="1639019" cy="10251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84DEDD98-40A1-E0F5-86A5-7492947999F4}"/>
              </a:ext>
            </a:extLst>
          </p:cNvPr>
          <p:cNvCxnSpPr>
            <a:cxnSpLocks/>
          </p:cNvCxnSpPr>
          <p:nvPr/>
        </p:nvCxnSpPr>
        <p:spPr>
          <a:xfrm flipV="1">
            <a:off x="4456980" y="2403893"/>
            <a:ext cx="1690778" cy="9832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DD2E8E3A-B561-1B0B-8F4F-374042ABDCB6}"/>
              </a:ext>
            </a:extLst>
          </p:cNvPr>
          <p:cNvCxnSpPr>
            <a:cxnSpLocks/>
          </p:cNvCxnSpPr>
          <p:nvPr/>
        </p:nvCxnSpPr>
        <p:spPr>
          <a:xfrm>
            <a:off x="4456980" y="4440062"/>
            <a:ext cx="1690778" cy="18506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1C65A113-4511-6ABD-0D5D-E079AD857BA6}"/>
              </a:ext>
            </a:extLst>
          </p:cNvPr>
          <p:cNvCxnSpPr>
            <a:cxnSpLocks/>
          </p:cNvCxnSpPr>
          <p:nvPr/>
        </p:nvCxnSpPr>
        <p:spPr>
          <a:xfrm flipV="1">
            <a:off x="4456979" y="5365394"/>
            <a:ext cx="1690779" cy="66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876796FC-43A5-4853-C5C5-4BAFF0ED2FEA}"/>
              </a:ext>
            </a:extLst>
          </p:cNvPr>
          <p:cNvCxnSpPr>
            <a:cxnSpLocks/>
            <a:endCxn id="25" idx="1"/>
          </p:cNvCxnSpPr>
          <p:nvPr/>
        </p:nvCxnSpPr>
        <p:spPr>
          <a:xfrm flipV="1">
            <a:off x="4456979" y="4357776"/>
            <a:ext cx="1690779" cy="20292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10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145689"/>
            <a:ext cx="10609505" cy="461665"/>
          </a:xfrm>
          <a:prstGeom prst="rect">
            <a:avLst/>
          </a:prstGeom>
          <a:noFill/>
        </p:spPr>
        <p:txBody>
          <a:bodyPr wrap="square">
            <a:spAutoFit/>
          </a:bodyPr>
          <a:lstStyle/>
          <a:p>
            <a:r>
              <a:rPr lang="en-US" sz="2400" b="1" dirty="0"/>
              <a:t>Complete these sentences with the highlighted words in Task 1. </a:t>
            </a:r>
            <a:endParaRPr lang="en-US" sz="48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7" name="TextBox 16">
            <a:extLst>
              <a:ext uri="{FF2B5EF4-FFF2-40B4-BE49-F238E27FC236}">
                <a16:creationId xmlns:a16="http://schemas.microsoft.com/office/drawing/2014/main" id="{DFBFB5CD-2DF5-2694-1322-00772C830E97}"/>
              </a:ext>
            </a:extLst>
          </p:cNvPr>
          <p:cNvSpPr txBox="1"/>
          <p:nvPr/>
        </p:nvSpPr>
        <p:spPr>
          <a:xfrm>
            <a:off x="937120" y="1876845"/>
            <a:ext cx="10564767" cy="3693319"/>
          </a:xfrm>
          <a:prstGeom prst="rect">
            <a:avLst/>
          </a:prstGeom>
          <a:noFill/>
        </p:spPr>
        <p:txBody>
          <a:bodyPr wrap="square">
            <a:spAutoFit/>
          </a:bodyPr>
          <a:lstStyle/>
          <a:p>
            <a:pPr>
              <a:lnSpc>
                <a:spcPct val="150000"/>
              </a:lnSpc>
            </a:pPr>
            <a:r>
              <a:rPr lang="en-US" sz="2600" b="1" i="0" dirty="0">
                <a:solidFill>
                  <a:srgbClr val="007B83"/>
                </a:solidFill>
                <a:effectLst/>
              </a:rPr>
              <a:t>1. </a:t>
            </a:r>
            <a:r>
              <a:rPr lang="en-US" sz="2600" b="0" i="0" dirty="0">
                <a:solidFill>
                  <a:srgbClr val="242021"/>
                </a:solidFill>
                <a:effectLst/>
              </a:rPr>
              <a:t>We can help local artists make a </a:t>
            </a:r>
            <a:r>
              <a:rPr lang="en-US" sz="2600" b="0" i="0" dirty="0">
                <a:solidFill>
                  <a:srgbClr val="949599"/>
                </a:solidFill>
                <a:effectLst/>
              </a:rPr>
              <a:t>_____________ </a:t>
            </a:r>
            <a:r>
              <a:rPr lang="en-US" sz="2600" b="0" i="0" dirty="0">
                <a:solidFill>
                  <a:srgbClr val="242021"/>
                </a:solidFill>
                <a:effectLst/>
              </a:rPr>
              <a:t>by buying handmade arts and </a:t>
            </a:r>
            <a:r>
              <a:rPr lang="en-US" sz="2600" b="0" i="0" dirty="0">
                <a:solidFill>
                  <a:srgbClr val="949599"/>
                </a:solidFill>
                <a:effectLst/>
              </a:rPr>
              <a:t>_____________</a:t>
            </a:r>
            <a:r>
              <a:rPr lang="en-US" sz="2600" b="0" i="0" dirty="0">
                <a:solidFill>
                  <a:srgbClr val="242021"/>
                </a:solidFill>
                <a:effectLst/>
              </a:rPr>
              <a:t>.</a:t>
            </a:r>
            <a:br>
              <a:rPr lang="en-US" sz="2600" b="0" i="0" dirty="0">
                <a:solidFill>
                  <a:srgbClr val="242021"/>
                </a:solidFill>
                <a:effectLst/>
              </a:rPr>
            </a:br>
            <a:r>
              <a:rPr lang="en-US" sz="2600" b="1" i="0" dirty="0">
                <a:solidFill>
                  <a:srgbClr val="007B83"/>
                </a:solidFill>
                <a:effectLst/>
              </a:rPr>
              <a:t>2. </a:t>
            </a:r>
            <a:r>
              <a:rPr lang="en-US" sz="2600" b="0" i="0" dirty="0">
                <a:solidFill>
                  <a:srgbClr val="242021"/>
                </a:solidFill>
                <a:effectLst/>
              </a:rPr>
              <a:t>Many tourists are not </a:t>
            </a:r>
            <a:r>
              <a:rPr lang="en-US" sz="2600" b="0" i="0" dirty="0">
                <a:solidFill>
                  <a:srgbClr val="949599"/>
                </a:solidFill>
                <a:effectLst/>
              </a:rPr>
              <a:t>_____________ </a:t>
            </a:r>
            <a:r>
              <a:rPr lang="en-US" sz="2600" b="0" i="0" dirty="0">
                <a:solidFill>
                  <a:srgbClr val="242021"/>
                </a:solidFill>
                <a:effectLst/>
              </a:rPr>
              <a:t>of the </a:t>
            </a:r>
            <a:r>
              <a:rPr lang="en-US" sz="2600" b="0" i="0" dirty="0">
                <a:solidFill>
                  <a:srgbClr val="949599"/>
                </a:solidFill>
                <a:effectLst/>
              </a:rPr>
              <a:t>_____________ </a:t>
            </a:r>
            <a:r>
              <a:rPr lang="en-US" sz="2600" b="0" i="0" dirty="0">
                <a:solidFill>
                  <a:srgbClr val="242021"/>
                </a:solidFill>
                <a:effectLst/>
              </a:rPr>
              <a:t>of their actions on the local community.</a:t>
            </a:r>
            <a:br>
              <a:rPr lang="en-US" sz="2600" b="0" i="0" dirty="0">
                <a:solidFill>
                  <a:srgbClr val="242021"/>
                </a:solidFill>
                <a:effectLst/>
              </a:rPr>
            </a:br>
            <a:r>
              <a:rPr lang="en-US" sz="2600" b="1" i="0" dirty="0">
                <a:solidFill>
                  <a:srgbClr val="007B83"/>
                </a:solidFill>
                <a:effectLst/>
              </a:rPr>
              <a:t>3. </a:t>
            </a:r>
            <a:r>
              <a:rPr lang="en-US" sz="2600" b="0" i="0" dirty="0">
                <a:solidFill>
                  <a:srgbClr val="242021"/>
                </a:solidFill>
                <a:effectLst/>
              </a:rPr>
              <a:t>Both local people and tourists should be </a:t>
            </a:r>
            <a:r>
              <a:rPr lang="en-US" sz="2600" b="0" i="0" dirty="0">
                <a:solidFill>
                  <a:srgbClr val="949599"/>
                </a:solidFill>
                <a:effectLst/>
              </a:rPr>
              <a:t>_____________ </a:t>
            </a:r>
            <a:r>
              <a:rPr lang="en-US" sz="2600" b="0" i="0" dirty="0">
                <a:solidFill>
                  <a:srgbClr val="242021"/>
                </a:solidFill>
                <a:effectLst/>
              </a:rPr>
              <a:t>for protecting the environment.</a:t>
            </a:r>
            <a:r>
              <a:rPr lang="en-US" sz="2600" dirty="0"/>
              <a:t> </a:t>
            </a:r>
          </a:p>
        </p:txBody>
      </p:sp>
      <p:sp>
        <p:nvSpPr>
          <p:cNvPr id="20" name="TextBox 19">
            <a:extLst>
              <a:ext uri="{FF2B5EF4-FFF2-40B4-BE49-F238E27FC236}">
                <a16:creationId xmlns:a16="http://schemas.microsoft.com/office/drawing/2014/main" id="{03316334-BB72-9F48-101D-FAD1B04A3AF9}"/>
              </a:ext>
            </a:extLst>
          </p:cNvPr>
          <p:cNvSpPr txBox="1"/>
          <p:nvPr/>
        </p:nvSpPr>
        <p:spPr>
          <a:xfrm>
            <a:off x="6288656" y="2009318"/>
            <a:ext cx="2053087"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profit</a:t>
            </a:r>
            <a:endParaRPr lang="en-US" sz="2600" b="1" dirty="0">
              <a:solidFill>
                <a:srgbClr val="00B050"/>
              </a:solidFill>
              <a:cs typeface="Times New Roman" panose="02020603050405020304" pitchFamily="18" charset="0"/>
            </a:endParaRPr>
          </a:p>
        </p:txBody>
      </p:sp>
      <p:sp>
        <p:nvSpPr>
          <p:cNvPr id="21" name="TextBox 20">
            <a:extLst>
              <a:ext uri="{FF2B5EF4-FFF2-40B4-BE49-F238E27FC236}">
                <a16:creationId xmlns:a16="http://schemas.microsoft.com/office/drawing/2014/main" id="{8BEE7B6D-5676-EE83-3A47-D63C11542015}"/>
              </a:ext>
            </a:extLst>
          </p:cNvPr>
          <p:cNvSpPr txBox="1"/>
          <p:nvPr/>
        </p:nvSpPr>
        <p:spPr>
          <a:xfrm>
            <a:off x="2190294" y="2608001"/>
            <a:ext cx="1512498"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crafts </a:t>
            </a:r>
            <a:endParaRPr lang="en-US" sz="2600" b="1" dirty="0">
              <a:solidFill>
                <a:srgbClr val="00B050"/>
              </a:solidFill>
              <a:cs typeface="Times New Roman" panose="02020603050405020304" pitchFamily="18" charset="0"/>
            </a:endParaRPr>
          </a:p>
        </p:txBody>
      </p:sp>
      <p:sp>
        <p:nvSpPr>
          <p:cNvPr id="22" name="TextBox 21">
            <a:extLst>
              <a:ext uri="{FF2B5EF4-FFF2-40B4-BE49-F238E27FC236}">
                <a16:creationId xmlns:a16="http://schemas.microsoft.com/office/drawing/2014/main" id="{4140D2E0-AA72-B8D0-59D6-5E3A2DF8310B}"/>
              </a:ext>
            </a:extLst>
          </p:cNvPr>
          <p:cNvSpPr txBox="1"/>
          <p:nvPr/>
        </p:nvSpPr>
        <p:spPr>
          <a:xfrm>
            <a:off x="4851717" y="3223835"/>
            <a:ext cx="1834551"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aware</a:t>
            </a:r>
            <a:endParaRPr lang="en-US" sz="2600" b="1" dirty="0">
              <a:solidFill>
                <a:srgbClr val="00B050"/>
              </a:solidFill>
              <a:cs typeface="Times New Roman" panose="02020603050405020304" pitchFamily="18" charset="0"/>
            </a:endParaRPr>
          </a:p>
        </p:txBody>
      </p:sp>
      <p:sp>
        <p:nvSpPr>
          <p:cNvPr id="23" name="TextBox 22">
            <a:extLst>
              <a:ext uri="{FF2B5EF4-FFF2-40B4-BE49-F238E27FC236}">
                <a16:creationId xmlns:a16="http://schemas.microsoft.com/office/drawing/2014/main" id="{3FCE94AA-DA9A-F5BC-4B3E-CE73C11A22B8}"/>
              </a:ext>
            </a:extLst>
          </p:cNvPr>
          <p:cNvSpPr txBox="1"/>
          <p:nvPr/>
        </p:nvSpPr>
        <p:spPr>
          <a:xfrm>
            <a:off x="7965195" y="3223834"/>
            <a:ext cx="1581509"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impact </a:t>
            </a:r>
            <a:endParaRPr lang="en-US" sz="2600" b="1" dirty="0">
              <a:solidFill>
                <a:srgbClr val="00B050"/>
              </a:solidFill>
              <a:cs typeface="Times New Roman" panose="02020603050405020304" pitchFamily="18" charset="0"/>
            </a:endParaRPr>
          </a:p>
        </p:txBody>
      </p:sp>
      <p:sp>
        <p:nvSpPr>
          <p:cNvPr id="24" name="TextBox 23">
            <a:extLst>
              <a:ext uri="{FF2B5EF4-FFF2-40B4-BE49-F238E27FC236}">
                <a16:creationId xmlns:a16="http://schemas.microsoft.com/office/drawing/2014/main" id="{3524D2CC-03F8-30CE-BD71-2EE8F165C111}"/>
              </a:ext>
            </a:extLst>
          </p:cNvPr>
          <p:cNvSpPr txBox="1"/>
          <p:nvPr/>
        </p:nvSpPr>
        <p:spPr>
          <a:xfrm>
            <a:off x="6981783" y="4396999"/>
            <a:ext cx="1966823" cy="492443"/>
          </a:xfrm>
          <a:prstGeom prst="rect">
            <a:avLst/>
          </a:prstGeom>
          <a:noFill/>
        </p:spPr>
        <p:txBody>
          <a:bodyPr wrap="square">
            <a:spAutoFit/>
          </a:bodyPr>
          <a:lstStyle/>
          <a:p>
            <a:r>
              <a:rPr lang="en-GB" sz="2600" b="1" dirty="0">
                <a:solidFill>
                  <a:srgbClr val="00B050"/>
                </a:solidFill>
                <a:effectLst/>
                <a:ea typeface="Times New Roman" panose="02020603050405020304" pitchFamily="18" charset="0"/>
                <a:cs typeface="Times New Roman" panose="02020603050405020304" pitchFamily="18" charset="0"/>
              </a:rPr>
              <a:t>responsible</a:t>
            </a:r>
            <a:endParaRPr lang="en-US" sz="2600" b="1" dirty="0">
              <a:solidFill>
                <a:srgbClr val="00B050"/>
              </a:solidFill>
              <a:cs typeface="Times New Roman" panose="02020603050405020304" pitchFamily="18" charset="0"/>
            </a:endParaRPr>
          </a:p>
        </p:txBody>
      </p:sp>
    </p:spTree>
    <p:extLst>
      <p:ext uri="{BB962C8B-B14F-4D97-AF65-F5344CB8AC3E}">
        <p14:creationId xmlns:p14="http://schemas.microsoft.com/office/powerpoint/2010/main" val="2885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3327857" y="3250379"/>
            <a:ext cx="907206" cy="74475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349333" y="3995131"/>
            <a:ext cx="1771459"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5848558" y="3961497"/>
            <a:ext cx="5448237" cy="92832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Decide whether these statements can be real (R) or not (N).</a:t>
            </a:r>
          </a:p>
          <a:p>
            <a:pPr marL="285750" indent="-285750">
              <a:buFont typeface="Arial" panose="020B0604020202020204" pitchFamily="34" charset="0"/>
              <a:buChar char="•"/>
            </a:pPr>
            <a:r>
              <a:rPr lang="en-US" dirty="0">
                <a:solidFill>
                  <a:srgbClr val="05788C"/>
                </a:solidFill>
              </a:rPr>
              <a:t>Task 2: Put the verbs in brackets in the correct forms. </a:t>
            </a:r>
          </a:p>
        </p:txBody>
      </p:sp>
    </p:spTree>
    <p:extLst>
      <p:ext uri="{BB962C8B-B14F-4D97-AF65-F5344CB8AC3E}">
        <p14:creationId xmlns:p14="http://schemas.microsoft.com/office/powerpoint/2010/main" val="1909151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60907" y="110762"/>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a:t>
            </a:r>
          </a:p>
        </p:txBody>
      </p:sp>
      <p:sp>
        <p:nvSpPr>
          <p:cNvPr id="5" name="Rounded Rectangle 4">
            <a:extLst>
              <a:ext uri="{FF2B5EF4-FFF2-40B4-BE49-F238E27FC236}">
                <a16:creationId xmlns:a16="http://schemas.microsoft.com/office/drawing/2014/main" id="{901D8435-3194-084B-8606-03198CF14587}"/>
              </a:ext>
            </a:extLst>
          </p:cNvPr>
          <p:cNvSpPr/>
          <p:nvPr/>
        </p:nvSpPr>
        <p:spPr>
          <a:xfrm>
            <a:off x="860907" y="96237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7EE5E446-DA9F-A24E-8746-833E28FA3678}"/>
              </a:ext>
            </a:extLst>
          </p:cNvPr>
          <p:cNvSpPr txBox="1"/>
          <p:nvPr/>
        </p:nvSpPr>
        <p:spPr>
          <a:xfrm>
            <a:off x="965915" y="880278"/>
            <a:ext cx="37120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7" name="TextBox 6">
            <a:extLst>
              <a:ext uri="{FF2B5EF4-FFF2-40B4-BE49-F238E27FC236}">
                <a16:creationId xmlns:a16="http://schemas.microsoft.com/office/drawing/2014/main" id="{0D1FD9C3-1636-0741-9D8E-6585FD186DF6}"/>
              </a:ext>
            </a:extLst>
          </p:cNvPr>
          <p:cNvSpPr txBox="1"/>
          <p:nvPr/>
        </p:nvSpPr>
        <p:spPr>
          <a:xfrm>
            <a:off x="1448125" y="1029474"/>
            <a:ext cx="10346575" cy="523220"/>
          </a:xfrm>
          <a:prstGeom prst="rect">
            <a:avLst/>
          </a:prstGeom>
          <a:noFill/>
        </p:spPr>
        <p:txBody>
          <a:bodyPr wrap="square">
            <a:spAutoFit/>
          </a:bodyPr>
          <a:lstStyle/>
          <a:p>
            <a:r>
              <a:rPr lang="en-US" sz="2800" b="1" dirty="0"/>
              <a:t>Decide whether these statements can be real (R) or not (N). </a:t>
            </a:r>
            <a:endParaRPr lang="en-US" sz="5400"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69339914"/>
              </p:ext>
            </p:extLst>
          </p:nvPr>
        </p:nvGraphicFramePr>
        <p:xfrm>
          <a:off x="1238803" y="1994052"/>
          <a:ext cx="9767047" cy="4450815"/>
        </p:xfrm>
        <a:graphic>
          <a:graphicData uri="http://schemas.openxmlformats.org/drawingml/2006/table">
            <a:tbl>
              <a:tblPr firstRow="1" bandRow="1">
                <a:tableStyleId>{7DF18680-E054-41AD-8BC1-D1AEF772440D}</a:tableStyleId>
              </a:tblPr>
              <a:tblGrid>
                <a:gridCol w="5993042">
                  <a:extLst>
                    <a:ext uri="{9D8B030D-6E8A-4147-A177-3AD203B41FA5}">
                      <a16:colId xmlns:a16="http://schemas.microsoft.com/office/drawing/2014/main" val="20000"/>
                    </a:ext>
                  </a:extLst>
                </a:gridCol>
                <a:gridCol w="1987733">
                  <a:extLst>
                    <a:ext uri="{9D8B030D-6E8A-4147-A177-3AD203B41FA5}">
                      <a16:colId xmlns:a16="http://schemas.microsoft.com/office/drawing/2014/main" val="20001"/>
                    </a:ext>
                  </a:extLst>
                </a:gridCol>
                <a:gridCol w="1786272">
                  <a:extLst>
                    <a:ext uri="{9D8B030D-6E8A-4147-A177-3AD203B41FA5}">
                      <a16:colId xmlns:a16="http://schemas.microsoft.com/office/drawing/2014/main" val="20002"/>
                    </a:ext>
                  </a:extLst>
                </a:gridCol>
              </a:tblGrid>
              <a:tr h="890163">
                <a:tc>
                  <a:txBody>
                    <a:bodyPr/>
                    <a:lstStyle/>
                    <a:p>
                      <a:pPr algn="ctr"/>
                      <a:endParaRPr lang="en-US" sz="2400" dirty="0">
                        <a:solidFill>
                          <a:schemeClr val="tx1"/>
                        </a:solidFill>
                      </a:endParaRPr>
                    </a:p>
                  </a:txBody>
                  <a:tcPr anchor="ctr"/>
                </a:tc>
                <a:tc>
                  <a:txBody>
                    <a:bodyPr/>
                    <a:lstStyle/>
                    <a:p>
                      <a:pPr algn="ctr"/>
                      <a:r>
                        <a:rPr lang="en-US" sz="2400" dirty="0">
                          <a:solidFill>
                            <a:schemeClr val="tx1"/>
                          </a:solidFill>
                        </a:rPr>
                        <a:t>R</a:t>
                      </a:r>
                    </a:p>
                  </a:txBody>
                  <a:tcPr anchor="ctr"/>
                </a:tc>
                <a:tc>
                  <a:txBody>
                    <a:bodyPr/>
                    <a:lstStyle/>
                    <a:p>
                      <a:pPr algn="ctr"/>
                      <a:r>
                        <a:rPr lang="en-US" sz="2400" dirty="0">
                          <a:solidFill>
                            <a:schemeClr val="tx1"/>
                          </a:solidFill>
                        </a:rPr>
                        <a:t>N</a:t>
                      </a:r>
                    </a:p>
                  </a:txBody>
                  <a:tcPr anchor="ctr"/>
                </a:tc>
                <a:extLst>
                  <a:ext uri="{0D108BD9-81ED-4DB2-BD59-A6C34878D82A}">
                    <a16:rowId xmlns:a16="http://schemas.microsoft.com/office/drawing/2014/main" val="10000"/>
                  </a:ext>
                </a:extLst>
              </a:tr>
              <a:tr h="890163">
                <a:tc>
                  <a:txBody>
                    <a:bodyPr/>
                    <a:lstStyle/>
                    <a:p>
                      <a:r>
                        <a:rPr lang="en-US" sz="2400" dirty="0"/>
                        <a:t>1. If</a:t>
                      </a:r>
                      <a:r>
                        <a:rPr lang="en-US" sz="2400" baseline="0" dirty="0"/>
                        <a:t> I were a bird, I would fly.</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890163">
                <a:tc>
                  <a:txBody>
                    <a:bodyPr/>
                    <a:lstStyle/>
                    <a:p>
                      <a:r>
                        <a:rPr lang="en-US" sz="2400" dirty="0"/>
                        <a:t>2. If we</a:t>
                      </a:r>
                      <a:r>
                        <a:rPr lang="en-US" sz="2400" baseline="0" dirty="0"/>
                        <a:t> work hard, we will get good marks.</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2"/>
                  </a:ext>
                </a:extLst>
              </a:tr>
              <a:tr h="890163">
                <a:tc>
                  <a:txBody>
                    <a:bodyPr/>
                    <a:lstStyle/>
                    <a:p>
                      <a:r>
                        <a:rPr lang="en-US" sz="2400" dirty="0"/>
                        <a:t>3. If my parents were 10 years younger, they would travel around the</a:t>
                      </a:r>
                      <a:r>
                        <a:rPr lang="en-US" sz="2400" baseline="0" dirty="0"/>
                        <a:t> world. </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3"/>
                  </a:ext>
                </a:extLst>
              </a:tr>
              <a:tr h="890163">
                <a:tc>
                  <a:txBody>
                    <a:bodyPr/>
                    <a:lstStyle/>
                    <a:p>
                      <a:r>
                        <a:rPr lang="en-US" sz="2400" dirty="0"/>
                        <a:t>4. If it rains</a:t>
                      </a:r>
                      <a:r>
                        <a:rPr lang="en-US" sz="2400" baseline="0" dirty="0"/>
                        <a:t> tomorrow, we will stay at home.</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4"/>
                  </a:ext>
                </a:extLst>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3995" y="3007605"/>
            <a:ext cx="634388" cy="63438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3359" y="3854068"/>
            <a:ext cx="634388" cy="63438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3995" y="4779710"/>
            <a:ext cx="634388" cy="63438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3359" y="5638800"/>
            <a:ext cx="634388" cy="634388"/>
          </a:xfrm>
          <a:prstGeom prst="rect">
            <a:avLst/>
          </a:prstGeom>
        </p:spPr>
      </p:pic>
    </p:spTree>
    <p:extLst>
      <p:ext uri="{BB962C8B-B14F-4D97-AF65-F5344CB8AC3E}">
        <p14:creationId xmlns:p14="http://schemas.microsoft.com/office/powerpoint/2010/main" val="38819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624439" y="1157023"/>
            <a:ext cx="10276857" cy="523220"/>
          </a:xfrm>
          <a:prstGeom prst="rect">
            <a:avLst/>
          </a:prstGeom>
          <a:noFill/>
        </p:spPr>
        <p:txBody>
          <a:bodyPr wrap="square">
            <a:spAutoFit/>
          </a:bodyPr>
          <a:lstStyle/>
          <a:p>
            <a:r>
              <a:rPr lang="en-US" sz="2800" b="1" dirty="0"/>
              <a:t>Put the verbs in brackets in the correct forms. </a:t>
            </a:r>
            <a:endParaRPr lang="en-US" sz="2800"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1" name="TextBox 20">
            <a:extLst>
              <a:ext uri="{FF2B5EF4-FFF2-40B4-BE49-F238E27FC236}">
                <a16:creationId xmlns:a16="http://schemas.microsoft.com/office/drawing/2014/main" id="{9F4FD593-3A96-F948-2D4B-8A94F5A3D09F}"/>
              </a:ext>
            </a:extLst>
          </p:cNvPr>
          <p:cNvSpPr txBox="1"/>
          <p:nvPr/>
        </p:nvSpPr>
        <p:spPr>
          <a:xfrm>
            <a:off x="860907" y="1990819"/>
            <a:ext cx="10706804" cy="3970318"/>
          </a:xfrm>
          <a:prstGeom prst="rect">
            <a:avLst/>
          </a:prstGeom>
          <a:noFill/>
        </p:spPr>
        <p:txBody>
          <a:bodyPr wrap="square">
            <a:spAutoFit/>
          </a:bodyPr>
          <a:lstStyle/>
          <a:p>
            <a:pPr>
              <a:lnSpc>
                <a:spcPct val="150000"/>
              </a:lnSpc>
            </a:pPr>
            <a:r>
              <a:rPr lang="en-US" sz="2400" b="1" i="0" dirty="0">
                <a:solidFill>
                  <a:srgbClr val="007B83"/>
                </a:solidFill>
                <a:effectLst/>
                <a:latin typeface="UTMAvoBold"/>
              </a:rPr>
              <a:t>1. </a:t>
            </a:r>
            <a:r>
              <a:rPr lang="en-US" sz="2400" b="0" i="0" dirty="0">
                <a:solidFill>
                  <a:srgbClr val="242021"/>
                </a:solidFill>
                <a:effectLst/>
                <a:latin typeface="UTM-Avo"/>
              </a:rPr>
              <a:t>If tourists buy local products, more of their</a:t>
            </a:r>
            <a:r>
              <a:rPr lang="en-US" sz="2400" dirty="0">
                <a:solidFill>
                  <a:srgbClr val="242021"/>
                </a:solidFill>
                <a:latin typeface="UTM-Avo"/>
              </a:rPr>
              <a:t> </a:t>
            </a:r>
            <a:r>
              <a:rPr lang="en-US" sz="2400" b="0" i="0" dirty="0">
                <a:solidFill>
                  <a:srgbClr val="242021"/>
                </a:solidFill>
                <a:effectLst/>
                <a:latin typeface="UTM-Avo"/>
              </a:rPr>
              <a:t>money (stay) </a:t>
            </a:r>
            <a:r>
              <a:rPr lang="en-US" sz="2400" b="0" i="0" dirty="0">
                <a:solidFill>
                  <a:srgbClr val="949599"/>
                </a:solidFill>
                <a:effectLst/>
                <a:latin typeface="UTM-Avo"/>
              </a:rPr>
              <a:t>___________ </a:t>
            </a:r>
            <a:r>
              <a:rPr lang="en-US" sz="2400" b="0" i="0" dirty="0">
                <a:solidFill>
                  <a:srgbClr val="242021"/>
                </a:solidFill>
                <a:effectLst/>
                <a:latin typeface="UTM-Avo"/>
              </a:rPr>
              <a:t>in the community.</a:t>
            </a:r>
            <a:br>
              <a:rPr lang="en-US" sz="2400" b="0" i="0" dirty="0">
                <a:solidFill>
                  <a:srgbClr val="242021"/>
                </a:solidFill>
                <a:effectLst/>
                <a:latin typeface="UTM-Avo"/>
              </a:rPr>
            </a:br>
            <a:r>
              <a:rPr lang="en-US" sz="2400" b="1" i="0" dirty="0">
                <a:solidFill>
                  <a:srgbClr val="007B83"/>
                </a:solidFill>
                <a:effectLst/>
                <a:latin typeface="UTMAvoBold"/>
              </a:rPr>
              <a:t>2. </a:t>
            </a:r>
            <a:r>
              <a:rPr lang="en-US" sz="2400" b="0" i="0" dirty="0">
                <a:solidFill>
                  <a:srgbClr val="242021"/>
                </a:solidFill>
                <a:effectLst/>
                <a:latin typeface="UTM-Avo"/>
              </a:rPr>
              <a:t>If we lived in the countryside, we (grow) </a:t>
            </a:r>
            <a:r>
              <a:rPr lang="en-US" sz="2400" b="0" i="0" dirty="0">
                <a:solidFill>
                  <a:srgbClr val="949599"/>
                </a:solidFill>
                <a:effectLst/>
                <a:latin typeface="UTM-Avo"/>
              </a:rPr>
              <a:t>___________ </a:t>
            </a:r>
            <a:r>
              <a:rPr lang="en-US" sz="2400" b="0" i="0" dirty="0">
                <a:solidFill>
                  <a:srgbClr val="242021"/>
                </a:solidFill>
                <a:effectLst/>
                <a:latin typeface="UTM-Avo"/>
              </a:rPr>
              <a:t>our own vegetables.</a:t>
            </a:r>
            <a:br>
              <a:rPr lang="en-US" sz="2400" b="0" i="0" dirty="0">
                <a:solidFill>
                  <a:srgbClr val="242021"/>
                </a:solidFill>
                <a:effectLst/>
                <a:latin typeface="UTM-Avo"/>
              </a:rPr>
            </a:br>
            <a:r>
              <a:rPr lang="en-US" sz="2400" b="1" i="0" dirty="0">
                <a:solidFill>
                  <a:srgbClr val="007B83"/>
                </a:solidFill>
                <a:effectLst/>
                <a:latin typeface="UTMAvoBold"/>
              </a:rPr>
              <a:t>3. </a:t>
            </a:r>
            <a:r>
              <a:rPr lang="en-US" sz="2400" b="0" i="0" dirty="0">
                <a:solidFill>
                  <a:srgbClr val="242021"/>
                </a:solidFill>
                <a:effectLst/>
                <a:latin typeface="UTM-Avo"/>
              </a:rPr>
              <a:t>If my grandmother (be) </a:t>
            </a:r>
            <a:r>
              <a:rPr lang="en-US" sz="2400" b="0" i="0" dirty="0">
                <a:solidFill>
                  <a:srgbClr val="949599"/>
                </a:solidFill>
                <a:effectLst/>
                <a:latin typeface="UTM-Avo"/>
              </a:rPr>
              <a:t>___________ </a:t>
            </a:r>
            <a:r>
              <a:rPr lang="en-US" sz="2400" b="0" i="0" dirty="0">
                <a:solidFill>
                  <a:srgbClr val="242021"/>
                </a:solidFill>
                <a:effectLst/>
                <a:latin typeface="UTM-Avo"/>
              </a:rPr>
              <a:t>still alive, she (be) </a:t>
            </a:r>
            <a:r>
              <a:rPr lang="en-US" sz="2400" b="0" i="0" dirty="0">
                <a:solidFill>
                  <a:srgbClr val="949599"/>
                </a:solidFill>
                <a:effectLst/>
                <a:latin typeface="UTM-Avo"/>
              </a:rPr>
              <a:t>___________ </a:t>
            </a:r>
            <a:r>
              <a:rPr lang="en-US" sz="2400" b="0" i="0" dirty="0">
                <a:solidFill>
                  <a:srgbClr val="242021"/>
                </a:solidFill>
                <a:effectLst/>
                <a:latin typeface="UTM-Avo"/>
              </a:rPr>
              <a:t>a hundred today.</a:t>
            </a:r>
            <a:br>
              <a:rPr lang="en-US" sz="2400" b="0" i="0" dirty="0">
                <a:solidFill>
                  <a:srgbClr val="242021"/>
                </a:solidFill>
                <a:effectLst/>
                <a:latin typeface="UTM-Avo"/>
              </a:rPr>
            </a:br>
            <a:r>
              <a:rPr lang="en-US" sz="2400" b="1" i="0" dirty="0">
                <a:solidFill>
                  <a:srgbClr val="007B83"/>
                </a:solidFill>
                <a:effectLst/>
                <a:latin typeface="UTMAvoBold"/>
              </a:rPr>
              <a:t>4. </a:t>
            </a:r>
            <a:r>
              <a:rPr lang="en-US" sz="2400" b="0" i="0" dirty="0">
                <a:solidFill>
                  <a:srgbClr val="242021"/>
                </a:solidFill>
                <a:effectLst/>
                <a:latin typeface="UTM-Avo"/>
              </a:rPr>
              <a:t>If people (give) </a:t>
            </a:r>
            <a:r>
              <a:rPr lang="en-US" sz="2400" b="0" i="0" dirty="0">
                <a:solidFill>
                  <a:srgbClr val="949599"/>
                </a:solidFill>
                <a:effectLst/>
                <a:latin typeface="UTM-Avo"/>
              </a:rPr>
              <a:t>___________ </a:t>
            </a:r>
            <a:r>
              <a:rPr lang="en-US" sz="2400" b="0" i="0" dirty="0">
                <a:solidFill>
                  <a:srgbClr val="242021"/>
                </a:solidFill>
                <a:effectLst/>
                <a:latin typeface="UTM-Avo"/>
              </a:rPr>
              <a:t>up flying, they (reduce) </a:t>
            </a:r>
            <a:r>
              <a:rPr lang="en-US" sz="2400" b="0" i="0" dirty="0">
                <a:solidFill>
                  <a:srgbClr val="949599"/>
                </a:solidFill>
                <a:effectLst/>
                <a:latin typeface="UTM-Avo"/>
              </a:rPr>
              <a:t>___________ </a:t>
            </a:r>
            <a:r>
              <a:rPr lang="en-US" sz="2400" b="0" i="0" dirty="0">
                <a:solidFill>
                  <a:srgbClr val="242021"/>
                </a:solidFill>
                <a:effectLst/>
                <a:latin typeface="UTM-Avo"/>
              </a:rPr>
              <a:t>their carbon footprint.</a:t>
            </a:r>
            <a:r>
              <a:rPr lang="en-US" sz="2400" dirty="0"/>
              <a:t> </a:t>
            </a:r>
          </a:p>
        </p:txBody>
      </p:sp>
      <p:sp>
        <p:nvSpPr>
          <p:cNvPr id="22" name="TextBox 21">
            <a:extLst>
              <a:ext uri="{FF2B5EF4-FFF2-40B4-BE49-F238E27FC236}">
                <a16:creationId xmlns:a16="http://schemas.microsoft.com/office/drawing/2014/main" id="{1D0BCC8A-C3C6-D86C-0DFE-ED9546625C6A}"/>
              </a:ext>
            </a:extLst>
          </p:cNvPr>
          <p:cNvSpPr txBox="1"/>
          <p:nvPr/>
        </p:nvSpPr>
        <p:spPr>
          <a:xfrm>
            <a:off x="9285936" y="2132276"/>
            <a:ext cx="2451815"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will stay </a:t>
            </a:r>
            <a:endParaRPr lang="en-US" sz="2400" dirty="0">
              <a:solidFill>
                <a:srgbClr val="00B050"/>
              </a:solidFill>
            </a:endParaRPr>
          </a:p>
        </p:txBody>
      </p:sp>
      <p:sp>
        <p:nvSpPr>
          <p:cNvPr id="23" name="TextBox 22">
            <a:extLst>
              <a:ext uri="{FF2B5EF4-FFF2-40B4-BE49-F238E27FC236}">
                <a16:creationId xmlns:a16="http://schemas.microsoft.com/office/drawing/2014/main" id="{2A48B391-6C56-7238-5E5D-9CB5397665D0}"/>
              </a:ext>
            </a:extLst>
          </p:cNvPr>
          <p:cNvSpPr txBox="1"/>
          <p:nvPr/>
        </p:nvSpPr>
        <p:spPr>
          <a:xfrm>
            <a:off x="6762867" y="3238399"/>
            <a:ext cx="2348784"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would grow </a:t>
            </a:r>
            <a:endParaRPr lang="en-US" sz="2400" dirty="0">
              <a:solidFill>
                <a:srgbClr val="00B050"/>
              </a:solidFill>
            </a:endParaRPr>
          </a:p>
        </p:txBody>
      </p:sp>
      <p:sp>
        <p:nvSpPr>
          <p:cNvPr id="24" name="TextBox 23">
            <a:extLst>
              <a:ext uri="{FF2B5EF4-FFF2-40B4-BE49-F238E27FC236}">
                <a16:creationId xmlns:a16="http://schemas.microsoft.com/office/drawing/2014/main" id="{169940CE-4482-29A0-4016-AD5907A62CA7}"/>
              </a:ext>
            </a:extLst>
          </p:cNvPr>
          <p:cNvSpPr txBox="1"/>
          <p:nvPr/>
        </p:nvSpPr>
        <p:spPr>
          <a:xfrm>
            <a:off x="4603902" y="3778196"/>
            <a:ext cx="1943636" cy="461665"/>
          </a:xfrm>
          <a:prstGeom prst="rect">
            <a:avLst/>
          </a:prstGeom>
          <a:noFill/>
        </p:spPr>
        <p:txBody>
          <a:bodyPr wrap="square">
            <a:spAutoFit/>
          </a:bodyPr>
          <a:lstStyle/>
          <a:p>
            <a:r>
              <a:rPr lang="en-US" sz="2400" dirty="0" err="1">
                <a:solidFill>
                  <a:srgbClr val="00B050"/>
                </a:solidFill>
                <a:effectLst/>
                <a:ea typeface="Times New Roman" panose="02020603050405020304" pitchFamily="18" charset="0"/>
              </a:rPr>
              <a:t>were</a:t>
            </a:r>
            <a:r>
              <a:rPr lang="en-US" sz="2400" dirty="0">
                <a:solidFill>
                  <a:srgbClr val="00B050"/>
                </a:solidFill>
                <a:effectLst/>
                <a:ea typeface="Times New Roman" panose="02020603050405020304" pitchFamily="18" charset="0"/>
              </a:rPr>
              <a:t> / was</a:t>
            </a:r>
            <a:endParaRPr lang="en-US" sz="2400" dirty="0">
              <a:solidFill>
                <a:srgbClr val="00B050"/>
              </a:solidFill>
            </a:endParaRPr>
          </a:p>
        </p:txBody>
      </p:sp>
      <p:sp>
        <p:nvSpPr>
          <p:cNvPr id="25" name="TextBox 24">
            <a:extLst>
              <a:ext uri="{FF2B5EF4-FFF2-40B4-BE49-F238E27FC236}">
                <a16:creationId xmlns:a16="http://schemas.microsoft.com/office/drawing/2014/main" id="{5763EE87-8E67-FA15-3718-C8FDE5C1D013}"/>
              </a:ext>
            </a:extLst>
          </p:cNvPr>
          <p:cNvSpPr txBox="1"/>
          <p:nvPr/>
        </p:nvSpPr>
        <p:spPr>
          <a:xfrm>
            <a:off x="9071736" y="3778196"/>
            <a:ext cx="1943636"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would be </a:t>
            </a:r>
            <a:endParaRPr lang="en-US" sz="2400" dirty="0">
              <a:solidFill>
                <a:srgbClr val="00B050"/>
              </a:solidFill>
            </a:endParaRPr>
          </a:p>
        </p:txBody>
      </p:sp>
      <p:sp>
        <p:nvSpPr>
          <p:cNvPr id="26" name="TextBox 25">
            <a:extLst>
              <a:ext uri="{FF2B5EF4-FFF2-40B4-BE49-F238E27FC236}">
                <a16:creationId xmlns:a16="http://schemas.microsoft.com/office/drawing/2014/main" id="{AD5A4E11-D0F6-7C56-3BEB-E094ABB2BF47}"/>
              </a:ext>
            </a:extLst>
          </p:cNvPr>
          <p:cNvSpPr txBox="1"/>
          <p:nvPr/>
        </p:nvSpPr>
        <p:spPr>
          <a:xfrm>
            <a:off x="3842928" y="4892817"/>
            <a:ext cx="1344232"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give</a:t>
            </a:r>
            <a:endParaRPr lang="en-US" sz="2400" dirty="0">
              <a:solidFill>
                <a:srgbClr val="00B050"/>
              </a:solidFill>
            </a:endParaRPr>
          </a:p>
        </p:txBody>
      </p:sp>
      <p:sp>
        <p:nvSpPr>
          <p:cNvPr id="27" name="TextBox 26">
            <a:extLst>
              <a:ext uri="{FF2B5EF4-FFF2-40B4-BE49-F238E27FC236}">
                <a16:creationId xmlns:a16="http://schemas.microsoft.com/office/drawing/2014/main" id="{E74505DF-290A-3A63-ADD1-C489DD57BFDD}"/>
              </a:ext>
            </a:extLst>
          </p:cNvPr>
          <p:cNvSpPr txBox="1"/>
          <p:nvPr/>
        </p:nvSpPr>
        <p:spPr>
          <a:xfrm>
            <a:off x="8595754" y="4893365"/>
            <a:ext cx="2419618" cy="461665"/>
          </a:xfrm>
          <a:prstGeom prst="rect">
            <a:avLst/>
          </a:prstGeom>
          <a:noFill/>
        </p:spPr>
        <p:txBody>
          <a:bodyPr wrap="square">
            <a:spAutoFit/>
          </a:bodyPr>
          <a:lstStyle/>
          <a:p>
            <a:r>
              <a:rPr lang="en-US" sz="2400" dirty="0">
                <a:solidFill>
                  <a:srgbClr val="00B050"/>
                </a:solidFill>
                <a:effectLst/>
                <a:ea typeface="Times New Roman" panose="02020603050405020304" pitchFamily="18" charset="0"/>
              </a:rPr>
              <a:t>will reduce</a:t>
            </a:r>
            <a:endParaRPr lang="en-US" sz="2400" dirty="0">
              <a:solidFill>
                <a:srgbClr val="00B050"/>
              </a:solidFill>
            </a:endParaRPr>
          </a:p>
        </p:txBody>
      </p:sp>
      <p:sp>
        <p:nvSpPr>
          <p:cNvPr id="18" name="TextBox 17">
            <a:extLst>
              <a:ext uri="{FF2B5EF4-FFF2-40B4-BE49-F238E27FC236}">
                <a16:creationId xmlns:a16="http://schemas.microsoft.com/office/drawing/2014/main" id="{8514929A-D5FC-4F66-8951-74EDFD16573E}"/>
              </a:ext>
            </a:extLst>
          </p:cNvPr>
          <p:cNvSpPr txBox="1"/>
          <p:nvPr/>
        </p:nvSpPr>
        <p:spPr>
          <a:xfrm>
            <a:off x="860907" y="110762"/>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GRAMMAR</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3327857" y="3250379"/>
            <a:ext cx="907206" cy="74475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349333" y="3995131"/>
            <a:ext cx="1771459"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5848558" y="3961497"/>
            <a:ext cx="5448237" cy="92832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Decide whether these statements can be real (R) or not (N).</a:t>
            </a:r>
          </a:p>
          <a:p>
            <a:pPr marL="285750" indent="-285750">
              <a:buFont typeface="Arial" panose="020B0604020202020204" pitchFamily="34" charset="0"/>
              <a:buChar char="•"/>
            </a:pPr>
            <a:r>
              <a:rPr lang="en-US" dirty="0">
                <a:solidFill>
                  <a:srgbClr val="05788C"/>
                </a:solidFill>
              </a:rPr>
              <a:t>Task 2: Put the verbs in brackets in the correct forms. </a:t>
            </a:r>
          </a:p>
        </p:txBody>
      </p:sp>
      <p:sp>
        <p:nvSpPr>
          <p:cNvPr id="34" name="Rounded Rectangle 33"/>
          <p:cNvSpPr/>
          <p:nvPr/>
        </p:nvSpPr>
        <p:spPr>
          <a:xfrm>
            <a:off x="1403807" y="497667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EXTRA ACTIVITY</a:t>
            </a:r>
          </a:p>
        </p:txBody>
      </p:sp>
      <p:cxnSp>
        <p:nvCxnSpPr>
          <p:cNvPr id="35" name="Curved Connector 34"/>
          <p:cNvCxnSpPr>
            <a:cxnSpLocks/>
            <a:stCxn id="31" idx="1"/>
            <a:endCxn id="34" idx="0"/>
          </p:cNvCxnSpPr>
          <p:nvPr/>
        </p:nvCxnSpPr>
        <p:spPr>
          <a:xfrm rot="10800000" flipV="1">
            <a:off x="2379175" y="4328206"/>
            <a:ext cx="970159" cy="6484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7" name="Rectangle 36"/>
          <p:cNvSpPr/>
          <p:nvPr/>
        </p:nvSpPr>
        <p:spPr>
          <a:xfrm>
            <a:off x="5840796" y="5106840"/>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Game: Surprising matching!</a:t>
            </a:r>
          </a:p>
        </p:txBody>
      </p:sp>
    </p:spTree>
    <p:extLst>
      <p:ext uri="{BB962C8B-B14F-4D97-AF65-F5344CB8AC3E}">
        <p14:creationId xmlns:p14="http://schemas.microsoft.com/office/powerpoint/2010/main" val="284448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F15845-1F51-382C-6724-2B94511BB02E}"/>
              </a:ext>
            </a:extLst>
          </p:cNvPr>
          <p:cNvSpPr txBox="1"/>
          <p:nvPr/>
        </p:nvSpPr>
        <p:spPr>
          <a:xfrm>
            <a:off x="274548" y="2204292"/>
            <a:ext cx="5132230" cy="3320668"/>
          </a:xfrm>
          <a:prstGeom prst="rect">
            <a:avLst/>
          </a:prstGeom>
        </p:spPr>
        <p:txBody>
          <a:bodyPr vert="horz" lIns="91440" tIns="45720" rIns="91440" bIns="45720" rtlCol="0">
            <a:normAutofit fontScale="92500"/>
          </a:bodyPr>
          <a:lstStyle/>
          <a:p>
            <a:pPr>
              <a:lnSpc>
                <a:spcPct val="90000"/>
              </a:lnSpc>
              <a:spcAft>
                <a:spcPts val="600"/>
              </a:spcAft>
            </a:pPr>
            <a:r>
              <a:rPr lang="en-US" sz="3600" dirty="0">
                <a:effectLst/>
              </a:rPr>
              <a:t>4 groups:</a:t>
            </a:r>
          </a:p>
          <a:p>
            <a:pPr indent="-228600">
              <a:lnSpc>
                <a:spcPct val="90000"/>
              </a:lnSpc>
              <a:spcAft>
                <a:spcPts val="600"/>
              </a:spcAft>
              <a:buFont typeface="Arial" panose="020B0604020202020204" pitchFamily="34" charset="0"/>
              <a:buChar char="•"/>
            </a:pPr>
            <a:r>
              <a:rPr lang="en-US" sz="2800" dirty="0">
                <a:effectLst/>
              </a:rPr>
              <a:t>Group A will write </a:t>
            </a:r>
            <a:r>
              <a:rPr lang="en-US" sz="2800" dirty="0">
                <a:solidFill>
                  <a:srgbClr val="00B050"/>
                </a:solidFill>
                <a:effectLst/>
              </a:rPr>
              <a:t>If</a:t>
            </a:r>
            <a:r>
              <a:rPr lang="en-US" sz="2800" dirty="0">
                <a:effectLst/>
              </a:rPr>
              <a:t> </a:t>
            </a:r>
            <a:r>
              <a:rPr lang="en-US" sz="2800" dirty="0">
                <a:solidFill>
                  <a:srgbClr val="00B050"/>
                </a:solidFill>
                <a:effectLst/>
              </a:rPr>
              <a:t>clause type 1</a:t>
            </a:r>
            <a:r>
              <a:rPr lang="en-US" sz="2800" dirty="0">
                <a:effectLst/>
              </a:rPr>
              <a:t>. </a:t>
            </a:r>
          </a:p>
          <a:p>
            <a:pPr indent="-228600">
              <a:lnSpc>
                <a:spcPct val="90000"/>
              </a:lnSpc>
              <a:spcAft>
                <a:spcPts val="600"/>
              </a:spcAft>
              <a:buFont typeface="Arial" panose="020B0604020202020204" pitchFamily="34" charset="0"/>
              <a:buChar char="•"/>
            </a:pPr>
            <a:r>
              <a:rPr lang="en-US" sz="2800" dirty="0">
                <a:effectLst/>
              </a:rPr>
              <a:t>Group B will write </a:t>
            </a:r>
            <a:r>
              <a:rPr lang="en-US" sz="2800" dirty="0">
                <a:solidFill>
                  <a:srgbClr val="00B050"/>
                </a:solidFill>
                <a:effectLst/>
              </a:rPr>
              <a:t>Main clause type 1</a:t>
            </a:r>
            <a:r>
              <a:rPr lang="en-US" sz="2800" dirty="0">
                <a:effectLst/>
              </a:rPr>
              <a:t>.</a:t>
            </a:r>
          </a:p>
          <a:p>
            <a:pPr indent="-228600">
              <a:lnSpc>
                <a:spcPct val="90000"/>
              </a:lnSpc>
              <a:spcAft>
                <a:spcPts val="600"/>
              </a:spcAft>
              <a:buFont typeface="Arial" panose="020B0604020202020204" pitchFamily="34" charset="0"/>
              <a:buChar char="•"/>
            </a:pPr>
            <a:r>
              <a:rPr lang="en-US" sz="2800" dirty="0">
                <a:effectLst/>
              </a:rPr>
              <a:t>Group C will write </a:t>
            </a:r>
            <a:r>
              <a:rPr lang="en-US" sz="2800" dirty="0">
                <a:solidFill>
                  <a:srgbClr val="FF0000"/>
                </a:solidFill>
                <a:effectLst/>
              </a:rPr>
              <a:t>If clause type 2</a:t>
            </a:r>
            <a:r>
              <a:rPr lang="en-US" sz="2800" dirty="0"/>
              <a:t>. </a:t>
            </a:r>
          </a:p>
          <a:p>
            <a:pPr indent="-228600">
              <a:lnSpc>
                <a:spcPct val="90000"/>
              </a:lnSpc>
              <a:spcAft>
                <a:spcPts val="600"/>
              </a:spcAft>
              <a:buFont typeface="Arial" panose="020B0604020202020204" pitchFamily="34" charset="0"/>
              <a:buChar char="•"/>
            </a:pPr>
            <a:r>
              <a:rPr lang="en-US" sz="2800" dirty="0">
                <a:effectLst/>
              </a:rPr>
              <a:t>Group D will write </a:t>
            </a:r>
            <a:r>
              <a:rPr lang="en-US" sz="2800" dirty="0">
                <a:solidFill>
                  <a:srgbClr val="FF0000"/>
                </a:solidFill>
                <a:effectLst/>
              </a:rPr>
              <a:t>Main clause type 2</a:t>
            </a:r>
            <a:r>
              <a:rPr lang="en-US" sz="2800" dirty="0">
                <a:effectLst/>
              </a:rPr>
              <a:t>.</a:t>
            </a:r>
          </a:p>
        </p:txBody>
      </p:sp>
      <p:pic>
        <p:nvPicPr>
          <p:cNvPr id="3074" name="Picture 2" descr="Surprise Word Images – Browse 31,097 Stock Photos, Vectors, and Video |  Adobe Stock">
            <a:extLst>
              <a:ext uri="{FF2B5EF4-FFF2-40B4-BE49-F238E27FC236}">
                <a16:creationId xmlns:a16="http://schemas.microsoft.com/office/drawing/2014/main" id="{784256BD-CA78-3C0D-AD5C-46E2F57AA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1" r="17167" b="-1"/>
          <a:stretch/>
        </p:blipFill>
        <p:spPr bwMode="auto">
          <a:xfrm>
            <a:off x="5311702" y="880278"/>
            <a:ext cx="687877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14929A-D5FC-4F66-8951-74EDFD16573E}"/>
              </a:ext>
            </a:extLst>
          </p:cNvPr>
          <p:cNvSpPr txBox="1"/>
          <p:nvPr/>
        </p:nvSpPr>
        <p:spPr>
          <a:xfrm>
            <a:off x="274548" y="738130"/>
            <a:ext cx="7679630" cy="118458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dirty="0">
                <a:solidFill>
                  <a:schemeClr val="accent2">
                    <a:lumMod val="75000"/>
                  </a:schemeClr>
                </a:solidFill>
                <a:latin typeface="+mj-lt"/>
                <a:ea typeface="+mj-ea"/>
                <a:cs typeface="+mj-cs"/>
              </a:rPr>
              <a:t>Game: Surprising matching!</a:t>
            </a:r>
            <a:endParaRPr lang="en-US" sz="5000"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3305870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0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4929A-D5FC-4F66-8951-74EDFD16573E}"/>
              </a:ext>
            </a:extLst>
          </p:cNvPr>
          <p:cNvSpPr txBox="1"/>
          <p:nvPr/>
        </p:nvSpPr>
        <p:spPr>
          <a:xfrm>
            <a:off x="640080" y="1205647"/>
            <a:ext cx="4868354"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dirty="0">
                <a:solidFill>
                  <a:schemeClr val="accent2">
                    <a:lumMod val="75000"/>
                  </a:schemeClr>
                </a:solidFill>
                <a:latin typeface="+mj-lt"/>
                <a:ea typeface="+mj-ea"/>
                <a:cs typeface="+mj-cs"/>
              </a:rPr>
              <a:t>Game: </a:t>
            </a:r>
          </a:p>
          <a:p>
            <a:pPr>
              <a:lnSpc>
                <a:spcPct val="90000"/>
              </a:lnSpc>
              <a:spcBef>
                <a:spcPct val="0"/>
              </a:spcBef>
              <a:spcAft>
                <a:spcPts val="600"/>
              </a:spcAft>
            </a:pPr>
            <a:r>
              <a:rPr lang="en-US" sz="4200" b="1" dirty="0">
                <a:solidFill>
                  <a:schemeClr val="accent2">
                    <a:lumMod val="75000"/>
                  </a:schemeClr>
                </a:solidFill>
                <a:latin typeface="+mj-lt"/>
                <a:ea typeface="+mj-ea"/>
                <a:cs typeface="+mj-cs"/>
              </a:rPr>
              <a:t>Surprising matching!</a:t>
            </a:r>
            <a:endParaRPr lang="en-US" sz="4200" dirty="0">
              <a:solidFill>
                <a:schemeClr val="accent2">
                  <a:lumMod val="75000"/>
                </a:schemeClr>
              </a:solidFill>
              <a:latin typeface="+mj-lt"/>
              <a:ea typeface="+mj-ea"/>
              <a:cs typeface="+mj-cs"/>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467272"/>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F15845-1F51-382C-6724-2B94511BB02E}"/>
              </a:ext>
            </a:extLst>
          </p:cNvPr>
          <p:cNvSpPr txBox="1"/>
          <p:nvPr/>
        </p:nvSpPr>
        <p:spPr>
          <a:xfrm>
            <a:off x="640080" y="3753177"/>
            <a:ext cx="4243589" cy="3320668"/>
          </a:xfrm>
          <a:prstGeom prst="rect">
            <a:avLst/>
          </a:prstGeom>
        </p:spPr>
        <p:txBody>
          <a:bodyPr vert="horz" lIns="91440" tIns="45720" rIns="91440" bIns="45720" rtlCol="0">
            <a:normAutofit/>
          </a:bodyPr>
          <a:lstStyle/>
          <a:p>
            <a:pPr>
              <a:lnSpc>
                <a:spcPct val="90000"/>
              </a:lnSpc>
              <a:spcAft>
                <a:spcPts val="600"/>
              </a:spcAft>
            </a:pPr>
            <a:r>
              <a:rPr lang="en-US" sz="3200" dirty="0">
                <a:effectLst/>
              </a:rPr>
              <a:t>Now match:</a:t>
            </a:r>
          </a:p>
          <a:p>
            <a:pPr indent="-228600">
              <a:lnSpc>
                <a:spcPct val="90000"/>
              </a:lnSpc>
              <a:spcAft>
                <a:spcPts val="600"/>
              </a:spcAft>
              <a:buFont typeface="Arial" panose="020B0604020202020204" pitchFamily="34" charset="0"/>
              <a:buChar char="•"/>
            </a:pPr>
            <a:r>
              <a:rPr lang="en-US" sz="3200" dirty="0"/>
              <a:t>Group A + Group B</a:t>
            </a:r>
          </a:p>
          <a:p>
            <a:pPr indent="-228600">
              <a:lnSpc>
                <a:spcPct val="90000"/>
              </a:lnSpc>
              <a:spcAft>
                <a:spcPts val="600"/>
              </a:spcAft>
              <a:buFont typeface="Arial" panose="020B0604020202020204" pitchFamily="34" charset="0"/>
              <a:buChar char="•"/>
            </a:pPr>
            <a:r>
              <a:rPr lang="en-US" sz="3200" dirty="0">
                <a:effectLst/>
              </a:rPr>
              <a:t>Group C + Group D</a:t>
            </a:r>
          </a:p>
        </p:txBody>
      </p:sp>
      <p:pic>
        <p:nvPicPr>
          <p:cNvPr id="3074" name="Picture 2" descr="Surprise Word Images – Browse 31,097 Stock Photos, Vectors, and Video |  Adobe Stock">
            <a:extLst>
              <a:ext uri="{FF2B5EF4-FFF2-40B4-BE49-F238E27FC236}">
                <a16:creationId xmlns:a16="http://schemas.microsoft.com/office/drawing/2014/main" id="{784256BD-CA78-3C0D-AD5C-46E2F57AA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1" r="17167" b="-1"/>
          <a:stretch/>
        </p:blipFill>
        <p:spPr bwMode="auto">
          <a:xfrm>
            <a:off x="5311702" y="880278"/>
            <a:ext cx="687877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0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3327857" y="3250379"/>
            <a:ext cx="907206" cy="74475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349333" y="3995131"/>
            <a:ext cx="1771459"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5840796" y="5850400"/>
            <a:ext cx="5432714"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5848558" y="3961497"/>
            <a:ext cx="5448237" cy="92832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Decide whether these statements can be real (R) or not (N). </a:t>
            </a:r>
          </a:p>
          <a:p>
            <a:pPr marL="285750" indent="-285750">
              <a:buFont typeface="Arial" panose="020B0604020202020204" pitchFamily="34" charset="0"/>
              <a:buChar char="•"/>
            </a:pPr>
            <a:r>
              <a:rPr lang="en-US" dirty="0">
                <a:solidFill>
                  <a:srgbClr val="05788C"/>
                </a:solidFill>
              </a:rPr>
              <a:t>Task 2: Put the verbs in brackets in the correct forms. </a:t>
            </a:r>
          </a:p>
        </p:txBody>
      </p:sp>
      <p:sp>
        <p:nvSpPr>
          <p:cNvPr id="34" name="Rounded Rectangle 33"/>
          <p:cNvSpPr/>
          <p:nvPr/>
        </p:nvSpPr>
        <p:spPr>
          <a:xfrm>
            <a:off x="1403807" y="497667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EXTRA ACTIVITY</a:t>
            </a:r>
          </a:p>
        </p:txBody>
      </p:sp>
      <p:cxnSp>
        <p:nvCxnSpPr>
          <p:cNvPr id="35" name="Curved Connector 34"/>
          <p:cNvCxnSpPr>
            <a:cxnSpLocks/>
            <a:stCxn id="31" idx="1"/>
            <a:endCxn id="34" idx="0"/>
          </p:cNvCxnSpPr>
          <p:nvPr/>
        </p:nvCxnSpPr>
        <p:spPr>
          <a:xfrm rot="10800000" flipV="1">
            <a:off x="2379175" y="4328206"/>
            <a:ext cx="970159" cy="6484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0" name="Curved Connector 19"/>
          <p:cNvCxnSpPr>
            <a:cxnSpLocks/>
            <a:stCxn id="34" idx="3"/>
            <a:endCxn id="33" idx="0"/>
          </p:cNvCxnSpPr>
          <p:nvPr/>
        </p:nvCxnSpPr>
        <p:spPr>
          <a:xfrm>
            <a:off x="3354540" y="5331773"/>
            <a:ext cx="829144" cy="51862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3" name="Rounded Rectangle 32"/>
          <p:cNvSpPr/>
          <p:nvPr/>
        </p:nvSpPr>
        <p:spPr>
          <a:xfrm>
            <a:off x="3223847" y="5850400"/>
            <a:ext cx="1919673"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7" name="Rectangle 36"/>
          <p:cNvSpPr/>
          <p:nvPr/>
        </p:nvSpPr>
        <p:spPr>
          <a:xfrm>
            <a:off x="5840796" y="5106840"/>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Game: Surprising matching!</a:t>
            </a:r>
          </a:p>
        </p:txBody>
      </p:sp>
    </p:spTree>
    <p:extLst>
      <p:ext uri="{BB962C8B-B14F-4D97-AF65-F5344CB8AC3E}">
        <p14:creationId xmlns:p14="http://schemas.microsoft.com/office/powerpoint/2010/main" val="1046052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id="{302AF1E1-9EE6-1CC9-E8F0-A8077E669757}"/>
              </a:ext>
            </a:extLst>
          </p:cNvPr>
          <p:cNvSpPr txBox="1"/>
          <p:nvPr/>
        </p:nvSpPr>
        <p:spPr>
          <a:xfrm>
            <a:off x="917171" y="2226027"/>
            <a:ext cx="10357658" cy="2677656"/>
          </a:xfrm>
          <a:prstGeom prst="rect">
            <a:avLst/>
          </a:prstGeom>
          <a:noFill/>
        </p:spPr>
        <p:txBody>
          <a:bodyPr wrap="square" rtlCol="0">
            <a:spAutoFit/>
          </a:bodyPr>
          <a:lstStyle/>
          <a:p>
            <a:pPr marL="457200" lvl="0" indent="-457200">
              <a:lnSpc>
                <a:spcPct val="150000"/>
              </a:lnSpc>
              <a:buFont typeface="Courier New" panose="02070309020205020404" pitchFamily="49" charset="0"/>
              <a:buChar char="o"/>
            </a:pPr>
            <a:r>
              <a:rPr lang="vi-VN" sz="28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the l</a:t>
            </a: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exical items related to the topic </a:t>
            </a:r>
            <a:r>
              <a:rPr lang="vi-VN" sz="2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ecotourism</a:t>
            </a: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a:t>
            </a: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dentify intonation patterns and use appropriate intonation </a:t>
            </a:r>
            <a:endParaRPr lang="en-US"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lvl="0">
              <a:lnSpc>
                <a:spcPct val="150000"/>
              </a:lnSpc>
            </a:pP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(i.e. rising or falling tone);</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U</a:t>
            </a:r>
            <a:r>
              <a:rPr lang="vi-VN" sz="2800" b="0" i="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se conditional sentences Type 1 and Type 2 correctly</a:t>
            </a:r>
            <a:r>
              <a:rPr lang="vi-VN" sz="2800" dirty="0">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8350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17171" y="2226027"/>
            <a:ext cx="10357658" cy="2677656"/>
          </a:xfrm>
          <a:prstGeom prst="rect">
            <a:avLst/>
          </a:prstGeom>
          <a:noFill/>
        </p:spPr>
        <p:txBody>
          <a:bodyPr wrap="square" rtlCol="0">
            <a:spAutoFit/>
          </a:bodyPr>
          <a:lstStyle/>
          <a:p>
            <a:pPr marL="457200" lvl="0" indent="-457200">
              <a:lnSpc>
                <a:spcPct val="150000"/>
              </a:lnSpc>
              <a:buFont typeface="Courier New" panose="02070309020205020404" pitchFamily="49" charset="0"/>
              <a:buChar char="o"/>
            </a:pPr>
            <a:r>
              <a:rPr lang="vi-VN" sz="2800" b="0" i="0" dirty="0">
                <a:solidFill>
                  <a:srgbClr val="000000"/>
                </a:solidFill>
                <a:effectLst/>
                <a:latin typeface="Times" panose="02020603050405020304" pitchFamily="18" charset="0"/>
                <a:ea typeface="Times New Roman" panose="02020603050405020304" pitchFamily="18" charset="0"/>
                <a:cs typeface="Cambria" panose="02040503050406030204" pitchFamily="18" charset="0"/>
              </a:rPr>
              <a:t>Use the l</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exical items related to the topic </a:t>
            </a:r>
            <a:r>
              <a:rPr lang="vi-VN" sz="280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ecotourism</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I</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dentify intonation patterns and use appropriate intonation </a:t>
            </a:r>
            <a:endPar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endParaRPr>
          </a:p>
          <a:p>
            <a:pPr lvl="0">
              <a:lnSpc>
                <a:spcPct val="150000"/>
              </a:lnSpc>
            </a:pP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(i.e. rising or falling tone);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nSpc>
                <a:spcPct val="150000"/>
              </a:lnSpc>
              <a:buFont typeface="Courier New" panose="02070309020205020404" pitchFamily="49" charset="0"/>
              <a:buChar char="o"/>
            </a:pPr>
            <a:r>
              <a:rPr lang="en-US"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U</a:t>
            </a:r>
            <a:r>
              <a:rPr lang="vi-VN" sz="2800" b="0" i="0" dirty="0">
                <a:solidFill>
                  <a:srgbClr val="231F20"/>
                </a:solidFill>
                <a:effectLst/>
                <a:latin typeface="Times" panose="02020603050405020304" pitchFamily="18" charset="0"/>
                <a:ea typeface="Times New Roman" panose="02020603050405020304" pitchFamily="18" charset="0"/>
                <a:cs typeface="Times New Roman" panose="02020603050405020304" pitchFamily="18" charset="0"/>
              </a:rPr>
              <a:t>se conditional sentences Type 1 and Type 2 correctly</a:t>
            </a:r>
            <a:r>
              <a:rPr lang="vi-VN" sz="2800" dirty="0">
                <a:effectLst/>
                <a:latin typeface="Times"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18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2062103"/>
          </a:xfrm>
          <a:prstGeom prst="rect">
            <a:avLst/>
          </a:prstGeom>
          <a:noFill/>
        </p:spPr>
        <p:txBody>
          <a:bodyPr wrap="square">
            <a:spAutoFit/>
          </a:bodyPr>
          <a:lstStyle/>
          <a:p>
            <a:pPr>
              <a:lnSpc>
                <a:spcPct val="200000"/>
              </a:lnSpc>
            </a:pPr>
            <a:r>
              <a:rPr lang="x-none" sz="3200" dirty="0"/>
              <a:t>1. </a:t>
            </a:r>
            <a:r>
              <a:rPr lang="en-GB" sz="3200" dirty="0"/>
              <a:t>Prepare for the next lesson: Unit </a:t>
            </a:r>
            <a:r>
              <a:rPr lang="en-GB" sz="3200"/>
              <a:t>10 – Reading</a:t>
            </a:r>
            <a:endParaRPr lang="x-none" sz="3200" dirty="0"/>
          </a:p>
          <a:p>
            <a:pPr lvl="0">
              <a:lnSpc>
                <a:spcPct val="200000"/>
              </a:lnSpc>
            </a:pPr>
            <a:r>
              <a:rPr lang="en-US" sz="3200" dirty="0"/>
              <a:t>2. 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015834"/>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a:t>
            </a:r>
            <a:r>
              <a:rPr lang="en-US" sz="1600" b="1">
                <a:solidFill>
                  <a:srgbClr val="FFFFFF"/>
                </a:solidFill>
                <a:latin typeface="Calibri" panose="020F0502020204030204" pitchFamily="34" charset="0"/>
              </a:rPr>
              <a:t>: </a:t>
            </a:r>
            <a:r>
              <a:rPr lang="en-US" sz="1600" b="1" i="1">
                <a:solidFill>
                  <a:srgbClr val="FFFFFF"/>
                </a:solidFill>
                <a:latin typeface="Calibri" panose="020F0502020204030204" pitchFamily="34" charset="0"/>
              </a:rPr>
              <a:t>hoclieu.</a:t>
            </a:r>
            <a:r>
              <a:rPr lang="en-US" sz="1600" b="1" i="1" dirty="0">
                <a:solidFill>
                  <a:srgbClr val="FFFFFF"/>
                </a:solidFill>
                <a:latin typeface="Calibri" panose="020F0502020204030204" pitchFamily="34" charset="0"/>
              </a:rPr>
              <a:t>vn</a:t>
            </a:r>
            <a:endParaRPr lang="en-US" sz="1600" dirty="0"/>
          </a:p>
          <a:p>
            <a:pPr algn="ctr"/>
            <a:r>
              <a:rPr lang="en-US" sz="1600" b="1" i="1" dirty="0" err="1">
                <a:solidFill>
                  <a:srgbClr val="FFFFFF"/>
                </a:solidFill>
                <a:latin typeface="Calibri" panose="020F0502020204030204" pitchFamily="34" charset="0"/>
              </a:rPr>
              <a:t>Fanpage</a:t>
            </a:r>
            <a:r>
              <a:rPr lang="en-US" sz="1600" b="1" i="1" dirty="0">
                <a:solidFill>
                  <a:srgbClr val="FFFFFF"/>
                </a:solidFill>
                <a:latin typeface="Calibri" panose="020F0502020204030204" pitchFamily="34" charset="0"/>
              </a:rPr>
              <a:t>: facebook.com/tienganhglobalsuccess.vn/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340080" y="949940"/>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170059" y="1922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PRONUNCIATION</a:t>
            </a:r>
            <a:endParaRPr lang="en-GB" b="1" dirty="0">
              <a:solidFill>
                <a:srgbClr val="006673"/>
              </a:solidFill>
            </a:endParaRPr>
          </a:p>
        </p:txBody>
      </p:sp>
      <p:sp>
        <p:nvSpPr>
          <p:cNvPr id="24" name="Rounded Rectangle 23"/>
          <p:cNvSpPr/>
          <p:nvPr/>
        </p:nvSpPr>
        <p:spPr>
          <a:xfrm>
            <a:off x="1377124" y="289527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VOCABULARY</a:t>
            </a:r>
            <a:endParaRPr lang="en-GB" b="1" dirty="0">
              <a:solidFill>
                <a:srgbClr val="006673"/>
              </a:solidFill>
            </a:endParaRPr>
          </a:p>
        </p:txBody>
      </p:sp>
      <p:sp>
        <p:nvSpPr>
          <p:cNvPr id="25" name="Rectangle 24"/>
          <p:cNvSpPr/>
          <p:nvPr/>
        </p:nvSpPr>
        <p:spPr>
          <a:xfrm>
            <a:off x="5848558" y="1115045"/>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Matching: Caves in </a:t>
            </a:r>
            <a:r>
              <a:rPr lang="en-GB" dirty="0" err="1">
                <a:solidFill>
                  <a:srgbClr val="05788C"/>
                </a:solidFill>
              </a:rPr>
              <a:t>Phong</a:t>
            </a:r>
            <a:r>
              <a:rPr lang="en-GB" dirty="0">
                <a:solidFill>
                  <a:srgbClr val="05788C"/>
                </a:solidFill>
              </a:rPr>
              <a:t> </a:t>
            </a:r>
            <a:r>
              <a:rPr lang="en-GB" dirty="0" err="1">
                <a:solidFill>
                  <a:srgbClr val="05788C"/>
                </a:solidFill>
              </a:rPr>
              <a:t>Nha</a:t>
            </a:r>
            <a:r>
              <a:rPr lang="en-GB" dirty="0">
                <a:solidFill>
                  <a:srgbClr val="05788C"/>
                </a:solidFill>
              </a:rPr>
              <a:t> – </a:t>
            </a:r>
            <a:r>
              <a:rPr lang="en-GB" dirty="0" err="1">
                <a:solidFill>
                  <a:srgbClr val="05788C"/>
                </a:solidFill>
              </a:rPr>
              <a:t>Ke</a:t>
            </a:r>
            <a:r>
              <a:rPr lang="en-GB" dirty="0">
                <a:solidFill>
                  <a:srgbClr val="05788C"/>
                </a:solidFill>
              </a:rPr>
              <a:t> Bang National Park</a:t>
            </a:r>
          </a:p>
        </p:txBody>
      </p:sp>
      <p:sp>
        <p:nvSpPr>
          <p:cNvPr id="26" name="Rectangle 25"/>
          <p:cNvSpPr/>
          <p:nvPr/>
        </p:nvSpPr>
        <p:spPr>
          <a:xfrm>
            <a:off x="5840796" y="1790390"/>
            <a:ext cx="5432714" cy="86804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5788C"/>
                </a:solidFill>
              </a:rPr>
              <a:t>Task 1: Listen </a:t>
            </a:r>
            <a:r>
              <a:rPr lang="en-US" dirty="0">
                <a:solidFill>
                  <a:srgbClr val="05788C"/>
                </a:solidFill>
              </a:rPr>
              <a:t>and repeat.</a:t>
            </a:r>
          </a:p>
          <a:p>
            <a:pPr marL="285750" indent="-285750">
              <a:buFont typeface="Arial" panose="020B0604020202020204" pitchFamily="34" charset="0"/>
              <a:buChar char="•"/>
            </a:pPr>
            <a:r>
              <a:rPr lang="en-GB" dirty="0">
                <a:solidFill>
                  <a:srgbClr val="05788C"/>
                </a:solidFill>
              </a:rPr>
              <a:t>Task 2: Role-play the conversation.</a:t>
            </a:r>
            <a:endParaRPr lang="en-US" dirty="0">
              <a:solidFill>
                <a:srgbClr val="05788C"/>
              </a:solidFill>
            </a:endParaRPr>
          </a:p>
        </p:txBody>
      </p:sp>
      <p:sp>
        <p:nvSpPr>
          <p:cNvPr id="27" name="Rectangle 26"/>
          <p:cNvSpPr/>
          <p:nvPr/>
        </p:nvSpPr>
        <p:spPr>
          <a:xfrm>
            <a:off x="5840796" y="2876471"/>
            <a:ext cx="5432714" cy="86800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Match the sentences with the explanations.</a:t>
            </a:r>
          </a:p>
          <a:p>
            <a:pPr marL="285750" indent="-285750">
              <a:buFont typeface="Arial" panose="020B0604020202020204" pitchFamily="34" charset="0"/>
              <a:buChar char="•"/>
            </a:pPr>
            <a:r>
              <a:rPr lang="en-US" dirty="0">
                <a:solidFill>
                  <a:srgbClr val="05788C"/>
                </a:solidFill>
              </a:rPr>
              <a:t>Task 2: Complete these sentences.</a:t>
            </a:r>
          </a:p>
        </p:txBody>
      </p:sp>
      <p:cxnSp>
        <p:nvCxnSpPr>
          <p:cNvPr id="28" name="Curved Connector 27"/>
          <p:cNvCxnSpPr>
            <a:stCxn id="22" idx="3"/>
            <a:endCxn id="23" idx="0"/>
          </p:cNvCxnSpPr>
          <p:nvPr/>
        </p:nvCxnSpPr>
        <p:spPr>
          <a:xfrm>
            <a:off x="3223847" y="1277642"/>
            <a:ext cx="921579"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cxnSpLocks/>
            <a:stCxn id="23" idx="1"/>
            <a:endCxn id="24" idx="0"/>
          </p:cNvCxnSpPr>
          <p:nvPr/>
        </p:nvCxnSpPr>
        <p:spPr>
          <a:xfrm rot="10800000" flipV="1">
            <a:off x="2352491" y="2250310"/>
            <a:ext cx="817568" cy="6449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cxnSpLocks/>
            <a:stCxn id="24" idx="3"/>
            <a:endCxn id="31" idx="0"/>
          </p:cNvCxnSpPr>
          <p:nvPr/>
        </p:nvCxnSpPr>
        <p:spPr>
          <a:xfrm>
            <a:off x="3327857" y="3250379"/>
            <a:ext cx="907206" cy="74475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3349333" y="3995131"/>
            <a:ext cx="1771459"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GRAMMAR</a:t>
            </a:r>
            <a:endParaRPr lang="en-GB" b="1" dirty="0">
              <a:solidFill>
                <a:srgbClr val="006673"/>
              </a:solidFill>
            </a:endParaRPr>
          </a:p>
        </p:txBody>
      </p:sp>
      <p:sp>
        <p:nvSpPr>
          <p:cNvPr id="32" name="Rectangle 31"/>
          <p:cNvSpPr/>
          <p:nvPr/>
        </p:nvSpPr>
        <p:spPr>
          <a:xfrm>
            <a:off x="5840796" y="5850400"/>
            <a:ext cx="5432714"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2</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91034" y="372310"/>
            <a:ext cx="1618520" cy="461665"/>
          </a:xfrm>
          <a:prstGeom prst="rect">
            <a:avLst/>
          </a:prstGeom>
        </p:spPr>
        <p:txBody>
          <a:bodyPr wrap="none">
            <a:spAutoFit/>
          </a:bodyPr>
          <a:lstStyle/>
          <a:p>
            <a:r>
              <a:rPr lang="en-US" sz="2400" b="1" dirty="0">
                <a:solidFill>
                  <a:schemeClr val="bg1"/>
                </a:solidFill>
                <a:latin typeface="UTM Facebook K&amp;T" pitchFamily="18" charset="0"/>
              </a:rPr>
              <a:t>LANGUAGE</a:t>
            </a:r>
          </a:p>
        </p:txBody>
      </p:sp>
      <p:sp>
        <p:nvSpPr>
          <p:cNvPr id="21" name="Rectangle 20">
            <a:extLst>
              <a:ext uri="{FF2B5EF4-FFF2-40B4-BE49-F238E27FC236}">
                <a16:creationId xmlns:a16="http://schemas.microsoft.com/office/drawing/2014/main" id="{BEEED7EE-B942-8D41-8D6F-D7465AA1B1AC}"/>
              </a:ext>
            </a:extLst>
          </p:cNvPr>
          <p:cNvSpPr/>
          <p:nvPr/>
        </p:nvSpPr>
        <p:spPr>
          <a:xfrm>
            <a:off x="5848558" y="3961497"/>
            <a:ext cx="5448237" cy="92832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1: Decide whether these statements can be real (R) or not (N). </a:t>
            </a:r>
          </a:p>
          <a:p>
            <a:pPr marL="285750" indent="-285750">
              <a:buFont typeface="Arial" panose="020B0604020202020204" pitchFamily="34" charset="0"/>
              <a:buChar char="•"/>
            </a:pPr>
            <a:r>
              <a:rPr lang="en-US" dirty="0">
                <a:solidFill>
                  <a:srgbClr val="05788C"/>
                </a:solidFill>
              </a:rPr>
              <a:t>Task 2: Put the verbs in brackets in the correct forms. </a:t>
            </a:r>
          </a:p>
        </p:txBody>
      </p:sp>
      <p:sp>
        <p:nvSpPr>
          <p:cNvPr id="34" name="Rounded Rectangle 33"/>
          <p:cNvSpPr/>
          <p:nvPr/>
        </p:nvSpPr>
        <p:spPr>
          <a:xfrm>
            <a:off x="1403807" y="497667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EXTRA ACTIVITY</a:t>
            </a:r>
          </a:p>
        </p:txBody>
      </p:sp>
      <p:cxnSp>
        <p:nvCxnSpPr>
          <p:cNvPr id="35" name="Curved Connector 34"/>
          <p:cNvCxnSpPr>
            <a:cxnSpLocks/>
            <a:stCxn id="31" idx="1"/>
            <a:endCxn id="34" idx="0"/>
          </p:cNvCxnSpPr>
          <p:nvPr/>
        </p:nvCxnSpPr>
        <p:spPr>
          <a:xfrm rot="10800000" flipV="1">
            <a:off x="2379175" y="4328206"/>
            <a:ext cx="970159" cy="6484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0" name="Curved Connector 19"/>
          <p:cNvCxnSpPr>
            <a:cxnSpLocks/>
            <a:stCxn id="34" idx="3"/>
            <a:endCxn id="33" idx="0"/>
          </p:cNvCxnSpPr>
          <p:nvPr/>
        </p:nvCxnSpPr>
        <p:spPr>
          <a:xfrm>
            <a:off x="3354540" y="5331773"/>
            <a:ext cx="829144" cy="51862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3" name="Rounded Rectangle 32"/>
          <p:cNvSpPr/>
          <p:nvPr/>
        </p:nvSpPr>
        <p:spPr>
          <a:xfrm>
            <a:off x="3223847" y="5850400"/>
            <a:ext cx="1919673"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7" name="Rectangle 36"/>
          <p:cNvSpPr/>
          <p:nvPr/>
        </p:nvSpPr>
        <p:spPr>
          <a:xfrm>
            <a:off x="5840796" y="5106840"/>
            <a:ext cx="5432714"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5788C"/>
                </a:solidFill>
              </a:rPr>
              <a:t>Game: Surprising matching!</a:t>
            </a: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 name="TextBox 1">
            <a:extLst>
              <a:ext uri="{FF2B5EF4-FFF2-40B4-BE49-F238E27FC236}">
                <a16:creationId xmlns:a16="http://schemas.microsoft.com/office/drawing/2014/main" id="{BACD2AFA-AAAD-1FED-5D31-658250778575}"/>
              </a:ext>
            </a:extLst>
          </p:cNvPr>
          <p:cNvSpPr txBox="1"/>
          <p:nvPr/>
        </p:nvSpPr>
        <p:spPr>
          <a:xfrm>
            <a:off x="5766729" y="2435196"/>
            <a:ext cx="5056545" cy="1384995"/>
          </a:xfrm>
          <a:prstGeom prst="rect">
            <a:avLst/>
          </a:prstGeom>
          <a:noFill/>
        </p:spPr>
        <p:txBody>
          <a:bodyPr wrap="square" rtlCol="0">
            <a:spAutoFit/>
          </a:bodyPr>
          <a:lstStyle/>
          <a:p>
            <a:pPr algn="ctr"/>
            <a:r>
              <a:rPr lang="en-US" sz="2800" dirty="0"/>
              <a:t>Match the pictures with names of the caves in </a:t>
            </a:r>
            <a:r>
              <a:rPr lang="en-US" sz="2800" dirty="0" err="1"/>
              <a:t>Phong</a:t>
            </a:r>
            <a:r>
              <a:rPr lang="en-US" sz="2800" dirty="0"/>
              <a:t> </a:t>
            </a:r>
            <a:r>
              <a:rPr lang="en-US" sz="2800" dirty="0" err="1"/>
              <a:t>Nha</a:t>
            </a:r>
            <a:r>
              <a:rPr lang="en-US" sz="2800" dirty="0"/>
              <a:t> – </a:t>
            </a:r>
            <a:r>
              <a:rPr lang="en-US" sz="2800" dirty="0" err="1"/>
              <a:t>Ke</a:t>
            </a:r>
            <a:r>
              <a:rPr lang="en-US" sz="2800" dirty="0"/>
              <a:t> Bang National Park.</a:t>
            </a:r>
          </a:p>
        </p:txBody>
      </p:sp>
      <p:pic>
        <p:nvPicPr>
          <p:cNvPr id="1028" name="Picture 4" descr="32,545 Matching Stock Illustrations, Cliparts and Royalty Free Matching  Vectors">
            <a:extLst>
              <a:ext uri="{FF2B5EF4-FFF2-40B4-BE49-F238E27FC236}">
                <a16:creationId xmlns:a16="http://schemas.microsoft.com/office/drawing/2014/main" id="{9326ADC4-2FA2-697A-E2F2-FFFF499EB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056" y="1993013"/>
            <a:ext cx="3691243" cy="2764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28271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pic>
        <p:nvPicPr>
          <p:cNvPr id="7" name="Picture 6">
            <a:extLst>
              <a:ext uri="{FF2B5EF4-FFF2-40B4-BE49-F238E27FC236}">
                <a16:creationId xmlns:a16="http://schemas.microsoft.com/office/drawing/2014/main" id="{B0CFDC18-DBDB-1BD4-87AA-A06BA1523569}"/>
              </a:ext>
            </a:extLst>
          </p:cNvPr>
          <p:cNvPicPr>
            <a:picLocks noChangeAspect="1"/>
          </p:cNvPicPr>
          <p:nvPr/>
        </p:nvPicPr>
        <p:blipFill>
          <a:blip r:embed="rId4"/>
          <a:stretch>
            <a:fillRect/>
          </a:stretch>
        </p:blipFill>
        <p:spPr>
          <a:xfrm>
            <a:off x="5961034" y="1466895"/>
            <a:ext cx="5525718" cy="330982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DB9A8B98-0B8C-17DD-D6D1-5908363ED4E3}"/>
              </a:ext>
            </a:extLst>
          </p:cNvPr>
          <p:cNvSpPr txBox="1"/>
          <p:nvPr/>
        </p:nvSpPr>
        <p:spPr>
          <a:xfrm>
            <a:off x="7289132" y="5106911"/>
            <a:ext cx="3478752" cy="754694"/>
          </a:xfrm>
          <a:prstGeom prst="rect">
            <a:avLst/>
          </a:prstGeom>
          <a:noFill/>
        </p:spPr>
        <p:txBody>
          <a:bodyPr wrap="square">
            <a:spAutoFit/>
          </a:bodyPr>
          <a:lstStyle/>
          <a:p>
            <a:pPr>
              <a:lnSpc>
                <a:spcPct val="150000"/>
              </a:lnSpc>
            </a:pPr>
            <a:r>
              <a:rPr lang="en-US" sz="3200" b="1" dirty="0" err="1">
                <a:solidFill>
                  <a:srgbClr val="FF0000"/>
                </a:solidFill>
              </a:rPr>
              <a:t>Phong</a:t>
            </a:r>
            <a:r>
              <a:rPr lang="en-US" sz="3200" b="1" dirty="0">
                <a:solidFill>
                  <a:srgbClr val="FF0000"/>
                </a:solidFill>
              </a:rPr>
              <a:t> </a:t>
            </a:r>
            <a:r>
              <a:rPr lang="en-US" sz="3200" b="1" dirty="0" err="1">
                <a:solidFill>
                  <a:srgbClr val="FF0000"/>
                </a:solidFill>
              </a:rPr>
              <a:t>Nha</a:t>
            </a:r>
            <a:r>
              <a:rPr lang="en-US" sz="3200" b="1" dirty="0">
                <a:solidFill>
                  <a:srgbClr val="FF0000"/>
                </a:solidFill>
              </a:rPr>
              <a:t> Cave</a:t>
            </a:r>
          </a:p>
        </p:txBody>
      </p:sp>
    </p:spTree>
    <p:extLst>
      <p:ext uri="{BB962C8B-B14F-4D97-AF65-F5344CB8AC3E}">
        <p14:creationId xmlns:p14="http://schemas.microsoft.com/office/powerpoint/2010/main" val="12113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289132" y="5106911"/>
            <a:ext cx="3478752" cy="754694"/>
          </a:xfrm>
          <a:prstGeom prst="rect">
            <a:avLst/>
          </a:prstGeom>
          <a:noFill/>
        </p:spPr>
        <p:txBody>
          <a:bodyPr wrap="square">
            <a:spAutoFit/>
          </a:bodyPr>
          <a:lstStyle/>
          <a:p>
            <a:pPr>
              <a:lnSpc>
                <a:spcPct val="150000"/>
              </a:lnSpc>
            </a:pPr>
            <a:r>
              <a:rPr lang="en-US" sz="3200" b="1" dirty="0">
                <a:solidFill>
                  <a:srgbClr val="FF0000"/>
                </a:solidFill>
              </a:rPr>
              <a:t>Son </a:t>
            </a:r>
            <a:r>
              <a:rPr lang="en-US" sz="3200" b="1" dirty="0" err="1">
                <a:solidFill>
                  <a:srgbClr val="FF0000"/>
                </a:solidFill>
              </a:rPr>
              <a:t>Doong</a:t>
            </a:r>
            <a:r>
              <a:rPr lang="en-US" sz="3200" b="1" dirty="0">
                <a:solidFill>
                  <a:srgbClr val="FF0000"/>
                </a:solidFill>
              </a:rPr>
              <a:t> Cave</a:t>
            </a:r>
          </a:p>
        </p:txBody>
      </p:sp>
      <p:pic>
        <p:nvPicPr>
          <p:cNvPr id="8" name="Picture 7" descr="Hang Son Doong - $3,000 + 1-2 year waitlist - The world’s BIGGEST cave only discovered in 2009 and opened to tourism in 2014. This is a cave so big that a whole Manhattan city block, skyscrapers and all, could fit inside of it and it has immense and…">
            <a:extLst>
              <a:ext uri="{FF2B5EF4-FFF2-40B4-BE49-F238E27FC236}">
                <a16:creationId xmlns:a16="http://schemas.microsoft.com/office/drawing/2014/main" id="{11FF445E-6FBD-407F-17B8-27F727450F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6743" y="1380226"/>
            <a:ext cx="5155077" cy="3433313"/>
          </a:xfrm>
          <a:prstGeom prst="rect">
            <a:avLst/>
          </a:prstGeom>
          <a:noFill/>
          <a:ln>
            <a:noFill/>
          </a:ln>
        </p:spPr>
      </p:pic>
    </p:spTree>
    <p:extLst>
      <p:ext uri="{BB962C8B-B14F-4D97-AF65-F5344CB8AC3E}">
        <p14:creationId xmlns:p14="http://schemas.microsoft.com/office/powerpoint/2010/main" val="4851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a:t>
            </a:r>
            <a:r>
              <a:rPr lang="en-US" sz="3200" b="1" dirty="0" err="1">
                <a:solidFill>
                  <a:srgbClr val="FF0000"/>
                </a:solidFill>
              </a:rPr>
              <a:t>En</a:t>
            </a:r>
            <a:r>
              <a:rPr lang="en-US" sz="3200" b="1" dirty="0">
                <a:solidFill>
                  <a:srgbClr val="FF0000"/>
                </a:solidFill>
              </a:rPr>
              <a:t> Cave</a:t>
            </a:r>
          </a:p>
        </p:txBody>
      </p:sp>
      <p:pic>
        <p:nvPicPr>
          <p:cNvPr id="7" name="Picture 6" descr="Hang En Cave - $250 - One of the largest and most beautiful caves in the world, on the same system as Hang Son Doong (the world’s biggest cave) and as this cave is close as you will get with out the hefty price tag and huge commitment of going on a …">
            <a:extLst>
              <a:ext uri="{FF2B5EF4-FFF2-40B4-BE49-F238E27FC236}">
                <a16:creationId xmlns:a16="http://schemas.microsoft.com/office/drawing/2014/main" id="{09EA7656-F934-82C5-1233-392ACC506A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7421" y="1283936"/>
            <a:ext cx="5135592" cy="3420336"/>
          </a:xfrm>
          <a:prstGeom prst="rect">
            <a:avLst/>
          </a:prstGeom>
          <a:noFill/>
          <a:ln>
            <a:noFill/>
          </a:ln>
        </p:spPr>
      </p:pic>
    </p:spTree>
    <p:extLst>
      <p:ext uri="{BB962C8B-B14F-4D97-AF65-F5344CB8AC3E}">
        <p14:creationId xmlns:p14="http://schemas.microsoft.com/office/powerpoint/2010/main" val="36137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A9C49EFE-43B2-7DF5-CA93-E8379951C840}"/>
              </a:ext>
            </a:extLst>
          </p:cNvPr>
          <p:cNvSpPr txBox="1"/>
          <p:nvPr/>
        </p:nvSpPr>
        <p:spPr>
          <a:xfrm>
            <a:off x="469757" y="1044605"/>
            <a:ext cx="5135592" cy="557505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400" dirty="0" err="1"/>
              <a:t>Phong</a:t>
            </a:r>
            <a:r>
              <a:rPr lang="en-US" sz="2400" dirty="0"/>
              <a:t> </a:t>
            </a:r>
            <a:r>
              <a:rPr lang="en-US" sz="2400" dirty="0" err="1"/>
              <a:t>Nha</a:t>
            </a:r>
            <a:r>
              <a:rPr lang="en-US" sz="2400" dirty="0"/>
              <a:t> Cave</a:t>
            </a:r>
          </a:p>
          <a:p>
            <a:pPr marL="342900" indent="-342900">
              <a:lnSpc>
                <a:spcPct val="150000"/>
              </a:lnSpc>
              <a:buFont typeface="Wingdings" panose="05000000000000000000" pitchFamily="2" charset="2"/>
              <a:buChar char="Ø"/>
            </a:pPr>
            <a:r>
              <a:rPr lang="en-US" sz="2400" dirty="0"/>
              <a:t>Son </a:t>
            </a:r>
            <a:r>
              <a:rPr lang="en-US" sz="2400" dirty="0" err="1"/>
              <a:t>Doong</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En</a:t>
            </a:r>
            <a:r>
              <a:rPr lang="en-US" sz="2400" dirty="0"/>
              <a:t> Cave</a:t>
            </a:r>
          </a:p>
          <a:p>
            <a:pPr marL="342900" indent="-342900">
              <a:lnSpc>
                <a:spcPct val="150000"/>
              </a:lnSpc>
              <a:buFont typeface="Wingdings" panose="05000000000000000000" pitchFamily="2" charset="2"/>
              <a:buChar char="Ø"/>
            </a:pPr>
            <a:r>
              <a:rPr lang="en-US" sz="2400" dirty="0"/>
              <a:t>Hang Toi Cave (Dark Cave)</a:t>
            </a:r>
          </a:p>
          <a:p>
            <a:pPr marL="342900" indent="-342900">
              <a:lnSpc>
                <a:spcPct val="150000"/>
              </a:lnSpc>
              <a:buFont typeface="Wingdings" panose="05000000000000000000" pitchFamily="2" charset="2"/>
              <a:buChar char="Ø"/>
            </a:pPr>
            <a:r>
              <a:rPr lang="en-US" sz="2400" dirty="0"/>
              <a:t>Hang </a:t>
            </a:r>
            <a:r>
              <a:rPr lang="en-US" sz="2400" dirty="0" err="1"/>
              <a:t>Voi</a:t>
            </a:r>
            <a:r>
              <a:rPr lang="en-US" sz="2400" dirty="0"/>
              <a:t> Cave (Elephant Cave)</a:t>
            </a:r>
          </a:p>
          <a:p>
            <a:pPr marL="342900" indent="-342900">
              <a:lnSpc>
                <a:spcPct val="150000"/>
              </a:lnSpc>
              <a:buFont typeface="Wingdings" panose="05000000000000000000" pitchFamily="2" charset="2"/>
              <a:buChar char="Ø"/>
            </a:pPr>
            <a:r>
              <a:rPr lang="en-US" sz="2400" dirty="0" err="1"/>
              <a:t>Thien</a:t>
            </a:r>
            <a:r>
              <a:rPr lang="en-US" sz="2400" dirty="0"/>
              <a:t> Duong Cave (Paradise Cave)</a:t>
            </a:r>
          </a:p>
          <a:p>
            <a:pPr marL="342900" indent="-342900">
              <a:lnSpc>
                <a:spcPct val="150000"/>
              </a:lnSpc>
              <a:buFont typeface="Wingdings" panose="05000000000000000000" pitchFamily="2" charset="2"/>
              <a:buChar char="Ø"/>
            </a:pPr>
            <a:r>
              <a:rPr lang="en-US" sz="2400" dirty="0" err="1"/>
              <a:t>Tra</a:t>
            </a:r>
            <a:r>
              <a:rPr lang="en-US" sz="2400" dirty="0"/>
              <a:t> Ang Cave</a:t>
            </a:r>
          </a:p>
          <a:p>
            <a:pPr marL="342900" indent="-342900">
              <a:lnSpc>
                <a:spcPct val="150000"/>
              </a:lnSpc>
              <a:buFont typeface="Wingdings" panose="05000000000000000000" pitchFamily="2" charset="2"/>
              <a:buChar char="Ø"/>
            </a:pPr>
            <a:r>
              <a:rPr lang="en-US" sz="2400" dirty="0"/>
              <a:t>Tu Lan Cave</a:t>
            </a:r>
          </a:p>
          <a:p>
            <a:pPr marL="342900" indent="-342900">
              <a:lnSpc>
                <a:spcPct val="150000"/>
              </a:lnSpc>
              <a:buFont typeface="Wingdings" panose="05000000000000000000" pitchFamily="2" charset="2"/>
              <a:buChar char="Ø"/>
            </a:pPr>
            <a:r>
              <a:rPr lang="en-US" sz="2400" dirty="0"/>
              <a:t>Hang </a:t>
            </a:r>
            <a:r>
              <a:rPr lang="en-US" sz="2400" dirty="0" err="1"/>
              <a:t>Va</a:t>
            </a:r>
            <a:r>
              <a:rPr lang="en-US" sz="2400" dirty="0"/>
              <a:t> Cave</a:t>
            </a:r>
          </a:p>
          <a:p>
            <a:pPr marL="342900" indent="-342900">
              <a:lnSpc>
                <a:spcPct val="150000"/>
              </a:lnSpc>
              <a:buFont typeface="Wingdings" panose="05000000000000000000" pitchFamily="2" charset="2"/>
              <a:buChar char="Ø"/>
            </a:pPr>
            <a:r>
              <a:rPr lang="en-US" sz="2400" dirty="0"/>
              <a:t>Hang </a:t>
            </a:r>
            <a:r>
              <a:rPr lang="en-US" sz="2400" dirty="0" err="1"/>
              <a:t>Vom</a:t>
            </a:r>
            <a:r>
              <a:rPr lang="en-US" sz="2400" dirty="0"/>
              <a:t> &amp; Hang </a:t>
            </a:r>
            <a:r>
              <a:rPr lang="en-US" sz="2400" dirty="0" err="1"/>
              <a:t>Gieng</a:t>
            </a:r>
            <a:r>
              <a:rPr lang="en-US" sz="2400" dirty="0"/>
              <a:t> </a:t>
            </a:r>
            <a:r>
              <a:rPr lang="en-US" sz="2400" dirty="0" err="1"/>
              <a:t>Vooc</a:t>
            </a:r>
            <a:r>
              <a:rPr lang="en-US" sz="2400" dirty="0"/>
              <a:t> Cave</a:t>
            </a:r>
          </a:p>
        </p:txBody>
      </p:sp>
      <p:sp>
        <p:nvSpPr>
          <p:cNvPr id="15" name="TextBox 14">
            <a:extLst>
              <a:ext uri="{FF2B5EF4-FFF2-40B4-BE49-F238E27FC236}">
                <a16:creationId xmlns:a16="http://schemas.microsoft.com/office/drawing/2014/main" id="{DB9A8B98-0B8C-17DD-D6D1-5908363ED4E3}"/>
              </a:ext>
            </a:extLst>
          </p:cNvPr>
          <p:cNvSpPr txBox="1"/>
          <p:nvPr/>
        </p:nvSpPr>
        <p:spPr>
          <a:xfrm>
            <a:off x="7185615" y="5109022"/>
            <a:ext cx="3478752" cy="754694"/>
          </a:xfrm>
          <a:prstGeom prst="rect">
            <a:avLst/>
          </a:prstGeom>
          <a:noFill/>
        </p:spPr>
        <p:txBody>
          <a:bodyPr wrap="square">
            <a:spAutoFit/>
          </a:bodyPr>
          <a:lstStyle/>
          <a:p>
            <a:pPr algn="ctr">
              <a:lnSpc>
                <a:spcPct val="150000"/>
              </a:lnSpc>
            </a:pPr>
            <a:r>
              <a:rPr lang="en-US" sz="3200" b="1" dirty="0">
                <a:solidFill>
                  <a:srgbClr val="FF0000"/>
                </a:solidFill>
              </a:rPr>
              <a:t>Hang Toi Cave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071" y="1639396"/>
            <a:ext cx="5310650" cy="3469626"/>
          </a:xfrm>
          <a:prstGeom prst="rect">
            <a:avLst/>
          </a:prstGeom>
        </p:spPr>
      </p:pic>
    </p:spTree>
    <p:extLst>
      <p:ext uri="{BB962C8B-B14F-4D97-AF65-F5344CB8AC3E}">
        <p14:creationId xmlns:p14="http://schemas.microsoft.com/office/powerpoint/2010/main" val="41570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2607</TotalTime>
  <Words>1700</Words>
  <Application>Microsoft Office PowerPoint</Application>
  <PresentationFormat>Widescreen</PresentationFormat>
  <Paragraphs>317</Paragraphs>
  <Slides>31</Slides>
  <Notes>16</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Myriad Pro</vt:lpstr>
      <vt:lpstr>UTM Facebook K&amp;T</vt:lpstr>
      <vt:lpstr>UTM-Avo</vt:lpstr>
      <vt:lpstr>UTMAvoBold</vt:lpstr>
      <vt:lpstr>Arial</vt:lpstr>
      <vt:lpstr>Bookman Old Style</vt:lpstr>
      <vt:lpstr>Calibri</vt:lpstr>
      <vt:lpstr>Calibri Light</vt:lpstr>
      <vt:lpstr>Courier New</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Pham Lan</cp:lastModifiedBy>
  <cp:revision>139</cp:revision>
  <dcterms:created xsi:type="dcterms:W3CDTF">2020-12-09T02:04:09Z</dcterms:created>
  <dcterms:modified xsi:type="dcterms:W3CDTF">2023-04-11T05:02:44Z</dcterms:modified>
</cp:coreProperties>
</file>